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8" r:id="rId3"/>
  </p:sldMasterIdLst>
  <p:notesMasterIdLst>
    <p:notesMasterId r:id="rId92"/>
  </p:notesMasterIdLst>
  <p:handoutMasterIdLst>
    <p:handoutMasterId r:id="rId93"/>
  </p:handoutMasterIdLst>
  <p:sldIdLst>
    <p:sldId id="256" r:id="rId4"/>
    <p:sldId id="693" r:id="rId5"/>
    <p:sldId id="570" r:id="rId6"/>
    <p:sldId id="567" r:id="rId7"/>
    <p:sldId id="677" r:id="rId8"/>
    <p:sldId id="572" r:id="rId9"/>
    <p:sldId id="611" r:id="rId10"/>
    <p:sldId id="610" r:id="rId11"/>
    <p:sldId id="612" r:id="rId12"/>
    <p:sldId id="571" r:id="rId13"/>
    <p:sldId id="576" r:id="rId14"/>
    <p:sldId id="614" r:id="rId15"/>
    <p:sldId id="615" r:id="rId16"/>
    <p:sldId id="616" r:id="rId17"/>
    <p:sldId id="617" r:id="rId18"/>
    <p:sldId id="618" r:id="rId19"/>
    <p:sldId id="619" r:id="rId20"/>
    <p:sldId id="679" r:id="rId21"/>
    <p:sldId id="620" r:id="rId22"/>
    <p:sldId id="678" r:id="rId23"/>
    <p:sldId id="621" r:id="rId24"/>
    <p:sldId id="622" r:id="rId25"/>
    <p:sldId id="623" r:id="rId26"/>
    <p:sldId id="624" r:id="rId27"/>
    <p:sldId id="625" r:id="rId28"/>
    <p:sldId id="626" r:id="rId29"/>
    <p:sldId id="627" r:id="rId30"/>
    <p:sldId id="628" r:id="rId31"/>
    <p:sldId id="629" r:id="rId32"/>
    <p:sldId id="630" r:id="rId33"/>
    <p:sldId id="631" r:id="rId34"/>
    <p:sldId id="632" r:id="rId35"/>
    <p:sldId id="633" r:id="rId36"/>
    <p:sldId id="634" r:id="rId37"/>
    <p:sldId id="635" r:id="rId38"/>
    <p:sldId id="636" r:id="rId39"/>
    <p:sldId id="637" r:id="rId40"/>
    <p:sldId id="638" r:id="rId41"/>
    <p:sldId id="639" r:id="rId42"/>
    <p:sldId id="640" r:id="rId43"/>
    <p:sldId id="641" r:id="rId44"/>
    <p:sldId id="642" r:id="rId45"/>
    <p:sldId id="643" r:id="rId46"/>
    <p:sldId id="646" r:id="rId47"/>
    <p:sldId id="592" r:id="rId48"/>
    <p:sldId id="654" r:id="rId49"/>
    <p:sldId id="655" r:id="rId50"/>
    <p:sldId id="656" r:id="rId51"/>
    <p:sldId id="596" r:id="rId52"/>
    <p:sldId id="597" r:id="rId53"/>
    <p:sldId id="598" r:id="rId54"/>
    <p:sldId id="606" r:id="rId55"/>
    <p:sldId id="680" r:id="rId56"/>
    <p:sldId id="648" r:id="rId57"/>
    <p:sldId id="649" r:id="rId58"/>
    <p:sldId id="650" r:id="rId59"/>
    <p:sldId id="366" r:id="rId60"/>
    <p:sldId id="682" r:id="rId61"/>
    <p:sldId id="696" r:id="rId62"/>
    <p:sldId id="683" r:id="rId63"/>
    <p:sldId id="684" r:id="rId64"/>
    <p:sldId id="685" r:id="rId65"/>
    <p:sldId id="686" r:id="rId66"/>
    <p:sldId id="687" r:id="rId67"/>
    <p:sldId id="688" r:id="rId68"/>
    <p:sldId id="689" r:id="rId69"/>
    <p:sldId id="700" r:id="rId70"/>
    <p:sldId id="581" r:id="rId71"/>
    <p:sldId id="659" r:id="rId72"/>
    <p:sldId id="585" r:id="rId73"/>
    <p:sldId id="701" r:id="rId74"/>
    <p:sldId id="702" r:id="rId75"/>
    <p:sldId id="697" r:id="rId76"/>
    <p:sldId id="698" r:id="rId77"/>
    <p:sldId id="699" r:id="rId78"/>
    <p:sldId id="582" r:id="rId79"/>
    <p:sldId id="583" r:id="rId80"/>
    <p:sldId id="704" r:id="rId81"/>
    <p:sldId id="705" r:id="rId82"/>
    <p:sldId id="652" r:id="rId83"/>
    <p:sldId id="694" r:id="rId84"/>
    <p:sldId id="695" r:id="rId85"/>
    <p:sldId id="587" r:id="rId86"/>
    <p:sldId id="703" r:id="rId87"/>
    <p:sldId id="588" r:id="rId88"/>
    <p:sldId id="706" r:id="rId89"/>
    <p:sldId id="586" r:id="rId90"/>
    <p:sldId id="580" r:id="rId91"/>
  </p:sldIdLst>
  <p:sldSz cx="24384000" cy="13716000"/>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297" userDrawn="1">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9DE72"/>
    <a:srgbClr val="43C918"/>
    <a:srgbClr val="7AD75D"/>
    <a:srgbClr val="F6CB66"/>
    <a:srgbClr val="F5C65B"/>
    <a:srgbClr val="E73334"/>
    <a:srgbClr val="E63032"/>
    <a:srgbClr val="4F545F"/>
    <a:srgbClr val="464A56"/>
    <a:srgbClr val="586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70081" autoAdjust="0"/>
  </p:normalViewPr>
  <p:slideViewPr>
    <p:cSldViewPr snapToGrid="0" snapToObjects="1">
      <p:cViewPr varScale="1">
        <p:scale>
          <a:sx n="41" d="100"/>
          <a:sy n="41" d="100"/>
        </p:scale>
        <p:origin x="1668" y="54"/>
      </p:cViewPr>
      <p:guideLst>
        <p:guide orient="horz" pos="4297"/>
        <p:guide pos="7680"/>
      </p:guideLst>
    </p:cSldViewPr>
  </p:slideViewPr>
  <p:notesTextViewPr>
    <p:cViewPr>
      <p:scale>
        <a:sx n="1" d="1"/>
        <a:sy n="1" d="1"/>
      </p:scale>
      <p:origin x="0" y="0"/>
    </p:cViewPr>
  </p:notesTextViewPr>
  <p:sorterViewPr>
    <p:cViewPr>
      <p:scale>
        <a:sx n="30" d="100"/>
        <a:sy n="30" d="100"/>
      </p:scale>
      <p:origin x="0" y="-132"/>
    </p:cViewPr>
  </p:sorter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g"/></Relationships>
</file>

<file path=ppt/diagrams/_rels/data6.xml.rels><?xml version="1.0" encoding="UTF-8" standalone="yes"?>
<Relationships xmlns="http://schemas.openxmlformats.org/package/2006/relationships"><Relationship Id="rId1" Type="http://schemas.openxmlformats.org/officeDocument/2006/relationships/image" Target="../media/image227.jpg"/></Relationships>
</file>

<file path=ppt/diagrams/_rels/data8.xml.rels><?xml version="1.0" encoding="UTF-8" standalone="yes"?>
<Relationships xmlns="http://schemas.openxmlformats.org/package/2006/relationships"><Relationship Id="rId1" Type="http://schemas.openxmlformats.org/officeDocument/2006/relationships/image" Target="../media/image2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g"/></Relationships>
</file>

<file path=ppt/diagrams/_rels/drawing6.xml.rels><?xml version="1.0" encoding="UTF-8" standalone="yes"?>
<Relationships xmlns="http://schemas.openxmlformats.org/package/2006/relationships"><Relationship Id="rId1" Type="http://schemas.openxmlformats.org/officeDocument/2006/relationships/image" Target="../media/image227.jpg"/></Relationships>
</file>

<file path=ppt/diagrams/_rels/drawing8.xml.rels><?xml version="1.0" encoding="UTF-8" standalone="yes"?>
<Relationships xmlns="http://schemas.openxmlformats.org/package/2006/relationships"><Relationship Id="rId1" Type="http://schemas.openxmlformats.org/officeDocument/2006/relationships/image" Target="../media/image228.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4C2D4-6D19-4008-89F2-3051EA8073FC}" type="doc">
      <dgm:prSet loTypeId="urn:microsoft.com/office/officeart/2008/layout/AccentedPicture" loCatId="picture" qsTypeId="urn:microsoft.com/office/officeart/2005/8/quickstyle/3d1" qsCatId="3D" csTypeId="urn:microsoft.com/office/officeart/2005/8/colors/accent5_1" csCatId="accent5" phldr="1"/>
      <dgm:spPr/>
      <dgm:t>
        <a:bodyPr/>
        <a:lstStyle/>
        <a:p>
          <a:endParaRPr lang="fr-FR"/>
        </a:p>
      </dgm:t>
    </dgm:pt>
    <dgm:pt modelId="{1A2FD0E3-424F-4E44-9C08-8406399BB84C}">
      <dgm:prSet phldrT="[Texte]"/>
      <dgm:spPr/>
      <dgm:t>
        <a:bodyPr/>
        <a:lstStyle/>
        <a:p>
          <a:r>
            <a:rPr lang="fr-FR" b="1" dirty="0" smtClean="0">
              <a:latin typeface="Helvetica Neue"/>
            </a:rPr>
            <a:t>Président</a:t>
          </a:r>
          <a:r>
            <a:rPr lang="fr-FR" dirty="0" smtClean="0">
              <a:latin typeface="Helvetica Neue"/>
            </a:rPr>
            <a:t>  </a:t>
          </a:r>
          <a:r>
            <a:rPr lang="fr-FR" dirty="0" smtClean="0">
              <a:latin typeface="Helvetica Light"/>
            </a:rPr>
            <a:t>Jacques Guerrini</a:t>
          </a:r>
          <a:endParaRPr lang="fr-FR" dirty="0">
            <a:latin typeface="Helvetica Light"/>
          </a:endParaRPr>
        </a:p>
      </dgm:t>
    </dgm:pt>
    <dgm:pt modelId="{6C3FD981-AAB6-42C0-908C-CEBBA4D4379E}" type="parTrans" cxnId="{6E1F4302-C8DD-4E43-9494-A073526341C0}">
      <dgm:prSet/>
      <dgm:spPr/>
      <dgm:t>
        <a:bodyPr/>
        <a:lstStyle/>
        <a:p>
          <a:endParaRPr lang="fr-FR"/>
        </a:p>
      </dgm:t>
    </dgm:pt>
    <dgm:pt modelId="{643D5350-959C-4A33-BC5B-98E13B5DA2E6}" type="sibTrans" cxnId="{6E1F4302-C8DD-4E43-9494-A073526341C0}">
      <dgm:prSet/>
      <dgm:spPr/>
      <dgm:t>
        <a:bodyPr/>
        <a:lstStyle/>
        <a:p>
          <a:endParaRPr lang="fr-FR"/>
        </a:p>
      </dgm:t>
    </dgm:pt>
    <dgm:pt modelId="{7B1860CD-FB31-470A-9D34-AB477239DF81}">
      <dgm:prSet phldrT="[Texte]"/>
      <dgm:spPr/>
      <dgm:t>
        <a:bodyPr/>
        <a:lstStyle/>
        <a:p>
          <a:r>
            <a:rPr lang="fr-FR" b="1" dirty="0" smtClean="0">
              <a:latin typeface="Helvetica Neue"/>
            </a:rPr>
            <a:t>Secrétaire </a:t>
          </a:r>
          <a:r>
            <a:rPr lang="fr-FR" dirty="0" smtClean="0">
              <a:latin typeface="Helvetica Neue"/>
            </a:rPr>
            <a:t> Virginie Soudier</a:t>
          </a:r>
          <a:endParaRPr lang="fr-FR" dirty="0">
            <a:latin typeface="Helvetica Neue"/>
          </a:endParaRPr>
        </a:p>
      </dgm:t>
    </dgm:pt>
    <dgm:pt modelId="{6EE9AE59-9575-4FA2-A959-31DF7BEC0650}" type="parTrans" cxnId="{8D3A6D5F-20AA-4003-B458-33507BE535DD}">
      <dgm:prSet/>
      <dgm:spPr/>
      <dgm:t>
        <a:bodyPr/>
        <a:lstStyle/>
        <a:p>
          <a:endParaRPr lang="fr-FR"/>
        </a:p>
      </dgm:t>
    </dgm:pt>
    <dgm:pt modelId="{1A6D8D5D-5575-4365-979C-ED41E1D2CDF5}" type="sibTrans" cxnId="{8D3A6D5F-20AA-4003-B458-33507BE535DD}">
      <dgm:prSet/>
      <dgm:spPr/>
      <dgm:t>
        <a:bodyPr/>
        <a:lstStyle/>
        <a:p>
          <a:endParaRPr lang="fr-FR"/>
        </a:p>
      </dgm:t>
    </dgm:pt>
    <dgm:pt modelId="{67D5C484-076A-4C77-99D1-8C909184AB47}">
      <dgm:prSet phldrT="[Texte]" custT="1"/>
      <dgm:spPr/>
      <dgm:t>
        <a:bodyPr/>
        <a:lstStyle/>
        <a:p>
          <a:endParaRPr lang="fr-FR" sz="4000" b="1" dirty="0">
            <a:solidFill>
              <a:srgbClr val="0E4195"/>
            </a:solidFill>
          </a:endParaRPr>
        </a:p>
      </dgm:t>
    </dgm:pt>
    <dgm:pt modelId="{30CA7B0C-12B8-4828-93D2-4291F36111CE}" type="sibTrans" cxnId="{E25A35A2-D9B6-46F4-BDF6-1223A0DEBCA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t>
        <a:bodyPr/>
        <a:lstStyle/>
        <a:p>
          <a:endParaRPr lang="fr-FR"/>
        </a:p>
      </dgm:t>
    </dgm:pt>
    <dgm:pt modelId="{BF37D1F4-3BA5-4D52-889B-6D4F65AE5BBC}" type="parTrans" cxnId="{E25A35A2-D9B6-46F4-BDF6-1223A0DEBCA0}">
      <dgm:prSet/>
      <dgm:spPr/>
      <dgm:t>
        <a:bodyPr/>
        <a:lstStyle/>
        <a:p>
          <a:endParaRPr lang="fr-FR"/>
        </a:p>
      </dgm:t>
    </dgm:pt>
    <dgm:pt modelId="{8D0F59C8-7BE7-43E6-9540-423E932EBEB1}" type="pres">
      <dgm:prSet presAssocID="{4E04C2D4-6D19-4008-89F2-3051EA8073FC}" presName="Name0" presStyleCnt="0">
        <dgm:presLayoutVars>
          <dgm:dir/>
        </dgm:presLayoutVars>
      </dgm:prSet>
      <dgm:spPr/>
      <dgm:t>
        <a:bodyPr/>
        <a:lstStyle/>
        <a:p>
          <a:endParaRPr lang="fr-FR"/>
        </a:p>
      </dgm:t>
    </dgm:pt>
    <dgm:pt modelId="{B2778E7C-9919-4247-A417-575DCCD07E35}" type="pres">
      <dgm:prSet presAssocID="{30CA7B0C-12B8-4828-93D2-4291F36111CE}" presName="picture_1" presStyleLbl="bgImgPlace1" presStyleIdx="0" presStyleCnt="1" custLinFactNeighborX="-50953" custLinFactNeighborY="2506"/>
      <dgm:spPr/>
      <dgm:t>
        <a:bodyPr/>
        <a:lstStyle/>
        <a:p>
          <a:endParaRPr lang="fr-FR"/>
        </a:p>
      </dgm:t>
    </dgm:pt>
    <dgm:pt modelId="{1F879DFF-DD29-4EE3-AC5D-BB43D7A6D9C3}" type="pres">
      <dgm:prSet presAssocID="{67D5C484-076A-4C77-99D1-8C909184AB47}" presName="text_1" presStyleLbl="node1" presStyleIdx="0" presStyleCnt="0" custScaleX="228367" custScaleY="34218" custLinFactY="-25390" custLinFactNeighborX="-46045" custLinFactNeighborY="-100000">
        <dgm:presLayoutVars>
          <dgm:bulletEnabled val="1"/>
        </dgm:presLayoutVars>
      </dgm:prSet>
      <dgm:spPr/>
      <dgm:t>
        <a:bodyPr/>
        <a:lstStyle/>
        <a:p>
          <a:endParaRPr lang="fr-FR"/>
        </a:p>
      </dgm:t>
    </dgm:pt>
    <dgm:pt modelId="{55DE7CD9-8478-4D59-A247-E399B12368CA}" type="pres">
      <dgm:prSet presAssocID="{4E04C2D4-6D19-4008-89F2-3051EA8073FC}" presName="linV" presStyleCnt="0"/>
      <dgm:spPr/>
    </dgm:pt>
    <dgm:pt modelId="{3A7AF760-66E3-4DBF-963F-2467C7CDF5B9}" type="pres">
      <dgm:prSet presAssocID="{1A2FD0E3-424F-4E44-9C08-8406399BB84C}" presName="pair" presStyleCnt="0"/>
      <dgm:spPr/>
    </dgm:pt>
    <dgm:pt modelId="{A9FFD4C0-D3CC-49A6-BE87-D7BF621A9614}" type="pres">
      <dgm:prSet presAssocID="{1A2FD0E3-424F-4E44-9C08-8406399BB84C}" presName="spaceH" presStyleLbl="node1" presStyleIdx="0" presStyleCnt="0"/>
      <dgm:spPr/>
    </dgm:pt>
    <dgm:pt modelId="{841E7A86-3D54-4980-ACE3-0E65FA4B6613}" type="pres">
      <dgm:prSet presAssocID="{1A2FD0E3-424F-4E44-9C08-8406399BB84C}" presName="desPictures" presStyleLbl="alignImgPlace1" presStyleIdx="0" presStyleCnt="2"/>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4934" r="-24934"/>
          </a:stretch>
        </a:blipFill>
      </dgm:spPr>
      <dgm:t>
        <a:bodyPr/>
        <a:lstStyle/>
        <a:p>
          <a:endParaRPr lang="fr-FR"/>
        </a:p>
      </dgm:t>
    </dgm:pt>
    <dgm:pt modelId="{78422054-E3D4-4B5E-BF7E-226CEF19F56A}" type="pres">
      <dgm:prSet presAssocID="{1A2FD0E3-424F-4E44-9C08-8406399BB84C}" presName="desTextWrapper" presStyleCnt="0"/>
      <dgm:spPr/>
    </dgm:pt>
    <dgm:pt modelId="{A3077AF7-53CD-43A5-BB54-F5C45B016C3E}" type="pres">
      <dgm:prSet presAssocID="{1A2FD0E3-424F-4E44-9C08-8406399BB84C}" presName="desText" presStyleLbl="revTx" presStyleIdx="0" presStyleCnt="2">
        <dgm:presLayoutVars>
          <dgm:bulletEnabled val="1"/>
        </dgm:presLayoutVars>
      </dgm:prSet>
      <dgm:spPr/>
      <dgm:t>
        <a:bodyPr/>
        <a:lstStyle/>
        <a:p>
          <a:endParaRPr lang="fr-FR"/>
        </a:p>
      </dgm:t>
    </dgm:pt>
    <dgm:pt modelId="{8436B620-C7FD-4014-B4C6-E57211556BDD}" type="pres">
      <dgm:prSet presAssocID="{643D5350-959C-4A33-BC5B-98E13B5DA2E6}" presName="spaceV" presStyleCnt="0"/>
      <dgm:spPr/>
    </dgm:pt>
    <dgm:pt modelId="{78C050D1-4940-49E8-B483-971B00880271}" type="pres">
      <dgm:prSet presAssocID="{7B1860CD-FB31-470A-9D34-AB477239DF81}" presName="pair" presStyleCnt="0"/>
      <dgm:spPr/>
    </dgm:pt>
    <dgm:pt modelId="{92731BF6-04A1-4FEA-BA4C-C891021EAE06}" type="pres">
      <dgm:prSet presAssocID="{7B1860CD-FB31-470A-9D34-AB477239DF81}" presName="spaceH" presStyleLbl="node1" presStyleIdx="0" presStyleCnt="0"/>
      <dgm:spPr/>
    </dgm:pt>
    <dgm:pt modelId="{3E811E8C-21B6-44E4-9F81-D70AF94B12A4}" type="pres">
      <dgm:prSet presAssocID="{7B1860CD-FB31-470A-9D34-AB477239DF81}" presName="desPictures" presStyleLbl="alignImgPlace1" presStyleIdx="1" presStyleCnt="2" custAng="540000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95B43B59-5149-4081-BEB2-AC02C8465114}" type="pres">
      <dgm:prSet presAssocID="{7B1860CD-FB31-470A-9D34-AB477239DF81}" presName="desTextWrapper" presStyleCnt="0"/>
      <dgm:spPr/>
    </dgm:pt>
    <dgm:pt modelId="{AEA249C5-208B-4BDA-9133-1DCA151DFE4F}" type="pres">
      <dgm:prSet presAssocID="{7B1860CD-FB31-470A-9D34-AB477239DF81}" presName="desText" presStyleLbl="revTx" presStyleIdx="1" presStyleCnt="2">
        <dgm:presLayoutVars>
          <dgm:bulletEnabled val="1"/>
        </dgm:presLayoutVars>
      </dgm:prSet>
      <dgm:spPr/>
      <dgm:t>
        <a:bodyPr/>
        <a:lstStyle/>
        <a:p>
          <a:endParaRPr lang="fr-FR"/>
        </a:p>
      </dgm:t>
    </dgm:pt>
    <dgm:pt modelId="{DD78ACAD-4E0A-4C54-B522-6950A5CC6915}" type="pres">
      <dgm:prSet presAssocID="{4E04C2D4-6D19-4008-89F2-3051EA8073FC}" presName="maxNode" presStyleCnt="0"/>
      <dgm:spPr/>
    </dgm:pt>
    <dgm:pt modelId="{E4B17E91-B73F-4D4D-AA4E-38F2E61750D0}" type="pres">
      <dgm:prSet presAssocID="{4E04C2D4-6D19-4008-89F2-3051EA8073FC}" presName="Name33" presStyleCnt="0"/>
      <dgm:spPr/>
    </dgm:pt>
  </dgm:ptLst>
  <dgm:cxnLst>
    <dgm:cxn modelId="{3B2A37CA-C5DB-4A0A-BEB7-6B620308A710}" type="presOf" srcId="{67D5C484-076A-4C77-99D1-8C909184AB47}" destId="{1F879DFF-DD29-4EE3-AC5D-BB43D7A6D9C3}" srcOrd="0" destOrd="0" presId="urn:microsoft.com/office/officeart/2008/layout/AccentedPicture"/>
    <dgm:cxn modelId="{8A331076-5344-4A93-B152-2670AA99A5BE}" type="presOf" srcId="{7B1860CD-FB31-470A-9D34-AB477239DF81}" destId="{AEA249C5-208B-4BDA-9133-1DCA151DFE4F}" srcOrd="0" destOrd="0" presId="urn:microsoft.com/office/officeart/2008/layout/AccentedPicture"/>
    <dgm:cxn modelId="{8D3A6D5F-20AA-4003-B458-33507BE535DD}" srcId="{4E04C2D4-6D19-4008-89F2-3051EA8073FC}" destId="{7B1860CD-FB31-470A-9D34-AB477239DF81}" srcOrd="2" destOrd="0" parTransId="{6EE9AE59-9575-4FA2-A959-31DF7BEC0650}" sibTransId="{1A6D8D5D-5575-4365-979C-ED41E1D2CDF5}"/>
    <dgm:cxn modelId="{6E1F4302-C8DD-4E43-9494-A073526341C0}" srcId="{4E04C2D4-6D19-4008-89F2-3051EA8073FC}" destId="{1A2FD0E3-424F-4E44-9C08-8406399BB84C}" srcOrd="1" destOrd="0" parTransId="{6C3FD981-AAB6-42C0-908C-CEBBA4D4379E}" sibTransId="{643D5350-959C-4A33-BC5B-98E13B5DA2E6}"/>
    <dgm:cxn modelId="{9F4F1096-E4F2-445C-BF9B-DC7EB270AFEC}" type="presOf" srcId="{30CA7B0C-12B8-4828-93D2-4291F36111CE}" destId="{B2778E7C-9919-4247-A417-575DCCD07E35}" srcOrd="0" destOrd="0" presId="urn:microsoft.com/office/officeart/2008/layout/AccentedPicture"/>
    <dgm:cxn modelId="{E25A35A2-D9B6-46F4-BDF6-1223A0DEBCA0}" srcId="{4E04C2D4-6D19-4008-89F2-3051EA8073FC}" destId="{67D5C484-076A-4C77-99D1-8C909184AB47}" srcOrd="0" destOrd="0" parTransId="{BF37D1F4-3BA5-4D52-889B-6D4F65AE5BBC}" sibTransId="{30CA7B0C-12B8-4828-93D2-4291F36111CE}"/>
    <dgm:cxn modelId="{C38487D9-9129-41AC-9977-F56C346CD54B}" type="presOf" srcId="{4E04C2D4-6D19-4008-89F2-3051EA8073FC}" destId="{8D0F59C8-7BE7-43E6-9540-423E932EBEB1}" srcOrd="0" destOrd="0" presId="urn:microsoft.com/office/officeart/2008/layout/AccentedPicture"/>
    <dgm:cxn modelId="{3C375E0C-2CA4-4AD4-97CC-5BD99746838D}" type="presOf" srcId="{1A2FD0E3-424F-4E44-9C08-8406399BB84C}" destId="{A3077AF7-53CD-43A5-BB54-F5C45B016C3E}" srcOrd="0" destOrd="0" presId="urn:microsoft.com/office/officeart/2008/layout/AccentedPicture"/>
    <dgm:cxn modelId="{B8BD8EF1-824E-4A04-878F-2419B4DEE8E5}" type="presParOf" srcId="{8D0F59C8-7BE7-43E6-9540-423E932EBEB1}" destId="{B2778E7C-9919-4247-A417-575DCCD07E35}" srcOrd="0" destOrd="0" presId="urn:microsoft.com/office/officeart/2008/layout/AccentedPicture"/>
    <dgm:cxn modelId="{BCD5BE4D-680D-49E1-AF9F-8B5FBB29EE73}" type="presParOf" srcId="{8D0F59C8-7BE7-43E6-9540-423E932EBEB1}" destId="{1F879DFF-DD29-4EE3-AC5D-BB43D7A6D9C3}" srcOrd="1" destOrd="0" presId="urn:microsoft.com/office/officeart/2008/layout/AccentedPicture"/>
    <dgm:cxn modelId="{9802FEEE-1E84-4E55-84CB-707F87CFA2B7}" type="presParOf" srcId="{8D0F59C8-7BE7-43E6-9540-423E932EBEB1}" destId="{55DE7CD9-8478-4D59-A247-E399B12368CA}" srcOrd="2" destOrd="0" presId="urn:microsoft.com/office/officeart/2008/layout/AccentedPicture"/>
    <dgm:cxn modelId="{C622366A-455C-45BF-A72E-E4DFBBFA2E0A}" type="presParOf" srcId="{55DE7CD9-8478-4D59-A247-E399B12368CA}" destId="{3A7AF760-66E3-4DBF-963F-2467C7CDF5B9}" srcOrd="0" destOrd="0" presId="urn:microsoft.com/office/officeart/2008/layout/AccentedPicture"/>
    <dgm:cxn modelId="{D33F7652-6D18-4A14-923B-612F37C089F1}" type="presParOf" srcId="{3A7AF760-66E3-4DBF-963F-2467C7CDF5B9}" destId="{A9FFD4C0-D3CC-49A6-BE87-D7BF621A9614}" srcOrd="0" destOrd="0" presId="urn:microsoft.com/office/officeart/2008/layout/AccentedPicture"/>
    <dgm:cxn modelId="{8B47CAC7-AC6D-40F7-BA54-5A5D143BEA1C}" type="presParOf" srcId="{3A7AF760-66E3-4DBF-963F-2467C7CDF5B9}" destId="{841E7A86-3D54-4980-ACE3-0E65FA4B6613}" srcOrd="1" destOrd="0" presId="urn:microsoft.com/office/officeart/2008/layout/AccentedPicture"/>
    <dgm:cxn modelId="{CB4C92E1-5FA8-4464-9F1B-D2CB48FE8AFF}" type="presParOf" srcId="{3A7AF760-66E3-4DBF-963F-2467C7CDF5B9}" destId="{78422054-E3D4-4B5E-BF7E-226CEF19F56A}" srcOrd="2" destOrd="0" presId="urn:microsoft.com/office/officeart/2008/layout/AccentedPicture"/>
    <dgm:cxn modelId="{4DF18683-4BCD-4CB1-A0C4-1B440A904CA5}" type="presParOf" srcId="{78422054-E3D4-4B5E-BF7E-226CEF19F56A}" destId="{A3077AF7-53CD-43A5-BB54-F5C45B016C3E}" srcOrd="0" destOrd="0" presId="urn:microsoft.com/office/officeart/2008/layout/AccentedPicture"/>
    <dgm:cxn modelId="{E3C44390-C40A-4426-BC29-D9B2B286387A}" type="presParOf" srcId="{55DE7CD9-8478-4D59-A247-E399B12368CA}" destId="{8436B620-C7FD-4014-B4C6-E57211556BDD}" srcOrd="1" destOrd="0" presId="urn:microsoft.com/office/officeart/2008/layout/AccentedPicture"/>
    <dgm:cxn modelId="{732A3E40-D479-4BAB-9124-5E37049CC0B9}" type="presParOf" srcId="{55DE7CD9-8478-4D59-A247-E399B12368CA}" destId="{78C050D1-4940-49E8-B483-971B00880271}" srcOrd="2" destOrd="0" presId="urn:microsoft.com/office/officeart/2008/layout/AccentedPicture"/>
    <dgm:cxn modelId="{71F04091-F6F6-42B9-AF9E-828DFB89CEE7}" type="presParOf" srcId="{78C050D1-4940-49E8-B483-971B00880271}" destId="{92731BF6-04A1-4FEA-BA4C-C891021EAE06}" srcOrd="0" destOrd="0" presId="urn:microsoft.com/office/officeart/2008/layout/AccentedPicture"/>
    <dgm:cxn modelId="{530F2783-4496-4A62-A2C4-8319312598A7}" type="presParOf" srcId="{78C050D1-4940-49E8-B483-971B00880271}" destId="{3E811E8C-21B6-44E4-9F81-D70AF94B12A4}" srcOrd="1" destOrd="0" presId="urn:microsoft.com/office/officeart/2008/layout/AccentedPicture"/>
    <dgm:cxn modelId="{F216790D-8AFC-49D5-806D-FDFD0D8360F0}" type="presParOf" srcId="{78C050D1-4940-49E8-B483-971B00880271}" destId="{95B43B59-5149-4081-BEB2-AC02C8465114}" srcOrd="2" destOrd="0" presId="urn:microsoft.com/office/officeart/2008/layout/AccentedPicture"/>
    <dgm:cxn modelId="{441D33A8-B803-49A8-BDB5-C8356A7A52B8}" type="presParOf" srcId="{95B43B59-5149-4081-BEB2-AC02C8465114}" destId="{AEA249C5-208B-4BDA-9133-1DCA151DFE4F}" srcOrd="0" destOrd="0" presId="urn:microsoft.com/office/officeart/2008/layout/AccentedPicture"/>
    <dgm:cxn modelId="{90AC165D-434D-46C2-84B9-B1986AA3ACE7}" type="presParOf" srcId="{8D0F59C8-7BE7-43E6-9540-423E932EBEB1}" destId="{DD78ACAD-4E0A-4C54-B522-6950A5CC6915}" srcOrd="3" destOrd="0" presId="urn:microsoft.com/office/officeart/2008/layout/AccentedPicture"/>
    <dgm:cxn modelId="{A40F685C-6C55-4547-BF09-D7D3809CEF41}" type="presParOf" srcId="{DD78ACAD-4E0A-4C54-B522-6950A5CC6915}" destId="{E4B17E91-B73F-4D4D-AA4E-38F2E61750D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colorful5" csCatId="colorful" phldr="1"/>
      <dgm:spPr/>
      <dgm:t>
        <a:bodyPr/>
        <a:lstStyle/>
        <a:p>
          <a:endParaRPr lang="fr-FR"/>
        </a:p>
      </dgm:t>
    </dgm:pt>
    <dgm:pt modelId="{A7BDA8AC-815E-4A06-8B9F-C0CFDF409D1A}">
      <dgm:prSet phldrT="[Texte]" custT="1"/>
      <dgm:spPr/>
      <dgm:t>
        <a:bodyPr/>
        <a:lstStyle/>
        <a:p>
          <a:r>
            <a:rPr lang="fr-FR" sz="4000" dirty="0" smtClean="0"/>
            <a:t>Contre ? </a:t>
          </a:r>
          <a:endParaRPr lang="fr-FR" sz="40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4000" dirty="0" smtClean="0"/>
            <a:t>Abstention ? </a:t>
          </a:r>
          <a:endParaRPr lang="fr-FR" sz="40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t>
        <a:bodyPr/>
        <a:lstStyle/>
        <a:p>
          <a:endParaRPr lang="fr-FR"/>
        </a:p>
      </dgm:t>
    </dgm:pt>
    <dgm:pt modelId="{B7FD7690-C56D-4AED-AA29-6587B79CFE59}" type="pres">
      <dgm:prSet presAssocID="{A7BDA8AC-815E-4A06-8B9F-C0CFDF409D1A}" presName="downArrow" presStyleLbl="node1" presStyleIdx="0" presStyleCnt="2"/>
      <dgm:spPr/>
      <dgm:t>
        <a:bodyPr/>
        <a:lstStyle/>
        <a:p>
          <a:endParaRPr lang="fr-FR"/>
        </a:p>
      </dgm:t>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t>
        <a:bodyPr/>
        <a:lstStyle/>
        <a:p>
          <a:endParaRPr lang="fr-FR"/>
        </a:p>
      </dgm:t>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0CAB85DF-03A3-40E7-8EB3-68B2C2AADF17}" type="presOf" srcId="{8F83AD84-0EDC-447F-9C8D-1C47802D38C6}" destId="{EEE8C084-7CAD-4711-B4CB-FE7275CD446E}" srcOrd="0" destOrd="0" presId="urn:microsoft.com/office/officeart/2005/8/layout/arrow3"/>
    <dgm:cxn modelId="{961DDC9B-929D-4AE6-9591-5921C9A2C5A5}" type="presOf" srcId="{27542DF5-5CBC-4A08-8879-B513CBC09362}" destId="{54B35A28-0A6B-4994-8A00-486AB011DCE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71736864-A2C4-4679-818D-1FBD5E373F55}" type="presOf" srcId="{A7BDA8AC-815E-4A06-8B9F-C0CFDF409D1A}" destId="{8D6B407A-96EE-422A-8ED6-4FBEB1E10F8A}" srcOrd="0" destOrd="0" presId="urn:microsoft.com/office/officeart/2005/8/layout/arrow3"/>
    <dgm:cxn modelId="{963ECF5E-F967-4969-9EFA-C90CEDBFA6CE}" srcId="{8F83AD84-0EDC-447F-9C8D-1C47802D38C6}" destId="{27542DF5-5CBC-4A08-8879-B513CBC09362}" srcOrd="1" destOrd="0" parTransId="{C96C1411-806D-441C-AD2E-CFF03FFDBE33}" sibTransId="{1A980D17-6B4E-428B-AC80-856953C1D969}"/>
    <dgm:cxn modelId="{6E2D6643-DD9C-4228-939A-283077507D5D}" type="presParOf" srcId="{EEE8C084-7CAD-4711-B4CB-FE7275CD446E}" destId="{1BB5C1BA-F8A2-452A-AA0D-649F467BD2C4}" srcOrd="0" destOrd="0" presId="urn:microsoft.com/office/officeart/2005/8/layout/arrow3"/>
    <dgm:cxn modelId="{31101FD1-508C-4096-B42B-B5CA74834067}" type="presParOf" srcId="{EEE8C084-7CAD-4711-B4CB-FE7275CD446E}" destId="{B7FD7690-C56D-4AED-AA29-6587B79CFE59}" srcOrd="1" destOrd="0" presId="urn:microsoft.com/office/officeart/2005/8/layout/arrow3"/>
    <dgm:cxn modelId="{529CD688-E97E-426D-851A-7FE254727C72}" type="presParOf" srcId="{EEE8C084-7CAD-4711-B4CB-FE7275CD446E}" destId="{8D6B407A-96EE-422A-8ED6-4FBEB1E10F8A}" srcOrd="2" destOrd="0" presId="urn:microsoft.com/office/officeart/2005/8/layout/arrow3"/>
    <dgm:cxn modelId="{A7EA6836-04AC-4447-A2DD-3D6FF3E7E637}" type="presParOf" srcId="{EEE8C084-7CAD-4711-B4CB-FE7275CD446E}" destId="{16BF6CD3-FDE1-43F3-8770-5EAFB99859C7}" srcOrd="3" destOrd="0" presId="urn:microsoft.com/office/officeart/2005/8/layout/arrow3"/>
    <dgm:cxn modelId="{0517D232-C70C-4108-97B5-4BC18A215F1B}"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colorful5" csCatId="colorful" phldr="1"/>
      <dgm:spPr/>
      <dgm:t>
        <a:bodyPr/>
        <a:lstStyle/>
        <a:p>
          <a:endParaRPr lang="fr-FR"/>
        </a:p>
      </dgm:t>
    </dgm:pt>
    <dgm:pt modelId="{A7BDA8AC-815E-4A06-8B9F-C0CFDF409D1A}">
      <dgm:prSet phldrT="[Texte]" custT="1"/>
      <dgm:spPr/>
      <dgm:t>
        <a:bodyPr/>
        <a:lstStyle/>
        <a:p>
          <a:r>
            <a:rPr lang="fr-FR" sz="4000" dirty="0" smtClean="0"/>
            <a:t>Contre ? </a:t>
          </a:r>
          <a:endParaRPr lang="fr-FR" sz="40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4000" dirty="0" smtClean="0"/>
            <a:t>Abstention ? </a:t>
          </a:r>
          <a:endParaRPr lang="fr-FR" sz="40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t>
        <a:bodyPr/>
        <a:lstStyle/>
        <a:p>
          <a:endParaRPr lang="fr-FR"/>
        </a:p>
      </dgm:t>
    </dgm:pt>
    <dgm:pt modelId="{B7FD7690-C56D-4AED-AA29-6587B79CFE59}" type="pres">
      <dgm:prSet presAssocID="{A7BDA8AC-815E-4A06-8B9F-C0CFDF409D1A}" presName="downArrow" presStyleLbl="node1" presStyleIdx="0" presStyleCnt="2"/>
      <dgm:spPr/>
      <dgm:t>
        <a:bodyPr/>
        <a:lstStyle/>
        <a:p>
          <a:endParaRPr lang="fr-FR"/>
        </a:p>
      </dgm:t>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t>
        <a:bodyPr/>
        <a:lstStyle/>
        <a:p>
          <a:endParaRPr lang="fr-FR"/>
        </a:p>
      </dgm:t>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0CAB85DF-03A3-40E7-8EB3-68B2C2AADF17}" type="presOf" srcId="{8F83AD84-0EDC-447F-9C8D-1C47802D38C6}" destId="{EEE8C084-7CAD-4711-B4CB-FE7275CD446E}" srcOrd="0" destOrd="0" presId="urn:microsoft.com/office/officeart/2005/8/layout/arrow3"/>
    <dgm:cxn modelId="{961DDC9B-929D-4AE6-9591-5921C9A2C5A5}" type="presOf" srcId="{27542DF5-5CBC-4A08-8879-B513CBC09362}" destId="{54B35A28-0A6B-4994-8A00-486AB011DCE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71736864-A2C4-4679-818D-1FBD5E373F55}" type="presOf" srcId="{A7BDA8AC-815E-4A06-8B9F-C0CFDF409D1A}" destId="{8D6B407A-96EE-422A-8ED6-4FBEB1E10F8A}" srcOrd="0" destOrd="0" presId="urn:microsoft.com/office/officeart/2005/8/layout/arrow3"/>
    <dgm:cxn modelId="{963ECF5E-F967-4969-9EFA-C90CEDBFA6CE}" srcId="{8F83AD84-0EDC-447F-9C8D-1C47802D38C6}" destId="{27542DF5-5CBC-4A08-8879-B513CBC09362}" srcOrd="1" destOrd="0" parTransId="{C96C1411-806D-441C-AD2E-CFF03FFDBE33}" sibTransId="{1A980D17-6B4E-428B-AC80-856953C1D969}"/>
    <dgm:cxn modelId="{6E2D6643-DD9C-4228-939A-283077507D5D}" type="presParOf" srcId="{EEE8C084-7CAD-4711-B4CB-FE7275CD446E}" destId="{1BB5C1BA-F8A2-452A-AA0D-649F467BD2C4}" srcOrd="0" destOrd="0" presId="urn:microsoft.com/office/officeart/2005/8/layout/arrow3"/>
    <dgm:cxn modelId="{31101FD1-508C-4096-B42B-B5CA74834067}" type="presParOf" srcId="{EEE8C084-7CAD-4711-B4CB-FE7275CD446E}" destId="{B7FD7690-C56D-4AED-AA29-6587B79CFE59}" srcOrd="1" destOrd="0" presId="urn:microsoft.com/office/officeart/2005/8/layout/arrow3"/>
    <dgm:cxn modelId="{529CD688-E97E-426D-851A-7FE254727C72}" type="presParOf" srcId="{EEE8C084-7CAD-4711-B4CB-FE7275CD446E}" destId="{8D6B407A-96EE-422A-8ED6-4FBEB1E10F8A}" srcOrd="2" destOrd="0" presId="urn:microsoft.com/office/officeart/2005/8/layout/arrow3"/>
    <dgm:cxn modelId="{A7EA6836-04AC-4447-A2DD-3D6FF3E7E637}" type="presParOf" srcId="{EEE8C084-7CAD-4711-B4CB-FE7275CD446E}" destId="{16BF6CD3-FDE1-43F3-8770-5EAFB99859C7}" srcOrd="3" destOrd="0" presId="urn:microsoft.com/office/officeart/2005/8/layout/arrow3"/>
    <dgm:cxn modelId="{0517D232-C70C-4108-97B5-4BC18A215F1B}"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colorful5" csCatId="colorful" phldr="1"/>
      <dgm:spPr/>
      <dgm:t>
        <a:bodyPr/>
        <a:lstStyle/>
        <a:p>
          <a:endParaRPr lang="fr-FR"/>
        </a:p>
      </dgm:t>
    </dgm:pt>
    <dgm:pt modelId="{A7BDA8AC-815E-4A06-8B9F-C0CFDF409D1A}">
      <dgm:prSet phldrT="[Texte]" custT="1"/>
      <dgm:spPr/>
      <dgm:t>
        <a:bodyPr/>
        <a:lstStyle/>
        <a:p>
          <a:r>
            <a:rPr lang="fr-FR" sz="4000" dirty="0" smtClean="0"/>
            <a:t>Contre ? </a:t>
          </a:r>
          <a:endParaRPr lang="fr-FR" sz="40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4000" dirty="0" smtClean="0"/>
            <a:t>Abstention ? </a:t>
          </a:r>
          <a:endParaRPr lang="fr-FR" sz="40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t>
        <a:bodyPr/>
        <a:lstStyle/>
        <a:p>
          <a:endParaRPr lang="fr-FR"/>
        </a:p>
      </dgm:t>
    </dgm:pt>
    <dgm:pt modelId="{B7FD7690-C56D-4AED-AA29-6587B79CFE59}" type="pres">
      <dgm:prSet presAssocID="{A7BDA8AC-815E-4A06-8B9F-C0CFDF409D1A}" presName="downArrow" presStyleLbl="node1" presStyleIdx="0" presStyleCnt="2"/>
      <dgm:spPr/>
      <dgm:t>
        <a:bodyPr/>
        <a:lstStyle/>
        <a:p>
          <a:endParaRPr lang="fr-FR"/>
        </a:p>
      </dgm:t>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t>
        <a:bodyPr/>
        <a:lstStyle/>
        <a:p>
          <a:endParaRPr lang="fr-FR"/>
        </a:p>
      </dgm:t>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0CAB85DF-03A3-40E7-8EB3-68B2C2AADF17}" type="presOf" srcId="{8F83AD84-0EDC-447F-9C8D-1C47802D38C6}" destId="{EEE8C084-7CAD-4711-B4CB-FE7275CD446E}" srcOrd="0" destOrd="0" presId="urn:microsoft.com/office/officeart/2005/8/layout/arrow3"/>
    <dgm:cxn modelId="{961DDC9B-929D-4AE6-9591-5921C9A2C5A5}" type="presOf" srcId="{27542DF5-5CBC-4A08-8879-B513CBC09362}" destId="{54B35A28-0A6B-4994-8A00-486AB011DCE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71736864-A2C4-4679-818D-1FBD5E373F55}" type="presOf" srcId="{A7BDA8AC-815E-4A06-8B9F-C0CFDF409D1A}" destId="{8D6B407A-96EE-422A-8ED6-4FBEB1E10F8A}" srcOrd="0" destOrd="0" presId="urn:microsoft.com/office/officeart/2005/8/layout/arrow3"/>
    <dgm:cxn modelId="{963ECF5E-F967-4969-9EFA-C90CEDBFA6CE}" srcId="{8F83AD84-0EDC-447F-9C8D-1C47802D38C6}" destId="{27542DF5-5CBC-4A08-8879-B513CBC09362}" srcOrd="1" destOrd="0" parTransId="{C96C1411-806D-441C-AD2E-CFF03FFDBE33}" sibTransId="{1A980D17-6B4E-428B-AC80-856953C1D969}"/>
    <dgm:cxn modelId="{6E2D6643-DD9C-4228-939A-283077507D5D}" type="presParOf" srcId="{EEE8C084-7CAD-4711-B4CB-FE7275CD446E}" destId="{1BB5C1BA-F8A2-452A-AA0D-649F467BD2C4}" srcOrd="0" destOrd="0" presId="urn:microsoft.com/office/officeart/2005/8/layout/arrow3"/>
    <dgm:cxn modelId="{31101FD1-508C-4096-B42B-B5CA74834067}" type="presParOf" srcId="{EEE8C084-7CAD-4711-B4CB-FE7275CD446E}" destId="{B7FD7690-C56D-4AED-AA29-6587B79CFE59}" srcOrd="1" destOrd="0" presId="urn:microsoft.com/office/officeart/2005/8/layout/arrow3"/>
    <dgm:cxn modelId="{529CD688-E97E-426D-851A-7FE254727C72}" type="presParOf" srcId="{EEE8C084-7CAD-4711-B4CB-FE7275CD446E}" destId="{8D6B407A-96EE-422A-8ED6-4FBEB1E10F8A}" srcOrd="2" destOrd="0" presId="urn:microsoft.com/office/officeart/2005/8/layout/arrow3"/>
    <dgm:cxn modelId="{A7EA6836-04AC-4447-A2DD-3D6FF3E7E637}" type="presParOf" srcId="{EEE8C084-7CAD-4711-B4CB-FE7275CD446E}" destId="{16BF6CD3-FDE1-43F3-8770-5EAFB99859C7}" srcOrd="3" destOrd="0" presId="urn:microsoft.com/office/officeart/2005/8/layout/arrow3"/>
    <dgm:cxn modelId="{0517D232-C70C-4108-97B5-4BC18A215F1B}"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colorful5" csCatId="colorful" phldr="1"/>
      <dgm:spPr/>
      <dgm:t>
        <a:bodyPr/>
        <a:lstStyle/>
        <a:p>
          <a:endParaRPr lang="fr-FR"/>
        </a:p>
      </dgm:t>
    </dgm:pt>
    <dgm:pt modelId="{A7BDA8AC-815E-4A06-8B9F-C0CFDF409D1A}">
      <dgm:prSet phldrT="[Texte]" custT="1"/>
      <dgm:spPr/>
      <dgm:t>
        <a:bodyPr/>
        <a:lstStyle/>
        <a:p>
          <a:r>
            <a:rPr lang="fr-FR" sz="4000" dirty="0" smtClean="0"/>
            <a:t>Contre ? </a:t>
          </a:r>
          <a:endParaRPr lang="fr-FR" sz="40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4000" dirty="0" smtClean="0"/>
            <a:t>Abstention ? </a:t>
          </a:r>
          <a:endParaRPr lang="fr-FR" sz="40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t>
        <a:bodyPr/>
        <a:lstStyle/>
        <a:p>
          <a:endParaRPr lang="fr-FR"/>
        </a:p>
      </dgm:t>
    </dgm:pt>
    <dgm:pt modelId="{B7FD7690-C56D-4AED-AA29-6587B79CFE59}" type="pres">
      <dgm:prSet presAssocID="{A7BDA8AC-815E-4A06-8B9F-C0CFDF409D1A}" presName="downArrow" presStyleLbl="node1" presStyleIdx="0" presStyleCnt="2"/>
      <dgm:spPr/>
      <dgm:t>
        <a:bodyPr/>
        <a:lstStyle/>
        <a:p>
          <a:endParaRPr lang="fr-FR"/>
        </a:p>
      </dgm:t>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t>
        <a:bodyPr/>
        <a:lstStyle/>
        <a:p>
          <a:endParaRPr lang="fr-FR"/>
        </a:p>
      </dgm:t>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0CAB85DF-03A3-40E7-8EB3-68B2C2AADF17}" type="presOf" srcId="{8F83AD84-0EDC-447F-9C8D-1C47802D38C6}" destId="{EEE8C084-7CAD-4711-B4CB-FE7275CD446E}" srcOrd="0" destOrd="0" presId="urn:microsoft.com/office/officeart/2005/8/layout/arrow3"/>
    <dgm:cxn modelId="{961DDC9B-929D-4AE6-9591-5921C9A2C5A5}" type="presOf" srcId="{27542DF5-5CBC-4A08-8879-B513CBC09362}" destId="{54B35A28-0A6B-4994-8A00-486AB011DCE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71736864-A2C4-4679-818D-1FBD5E373F55}" type="presOf" srcId="{A7BDA8AC-815E-4A06-8B9F-C0CFDF409D1A}" destId="{8D6B407A-96EE-422A-8ED6-4FBEB1E10F8A}" srcOrd="0" destOrd="0" presId="urn:microsoft.com/office/officeart/2005/8/layout/arrow3"/>
    <dgm:cxn modelId="{963ECF5E-F967-4969-9EFA-C90CEDBFA6CE}" srcId="{8F83AD84-0EDC-447F-9C8D-1C47802D38C6}" destId="{27542DF5-5CBC-4A08-8879-B513CBC09362}" srcOrd="1" destOrd="0" parTransId="{C96C1411-806D-441C-AD2E-CFF03FFDBE33}" sibTransId="{1A980D17-6B4E-428B-AC80-856953C1D969}"/>
    <dgm:cxn modelId="{6E2D6643-DD9C-4228-939A-283077507D5D}" type="presParOf" srcId="{EEE8C084-7CAD-4711-B4CB-FE7275CD446E}" destId="{1BB5C1BA-F8A2-452A-AA0D-649F467BD2C4}" srcOrd="0" destOrd="0" presId="urn:microsoft.com/office/officeart/2005/8/layout/arrow3"/>
    <dgm:cxn modelId="{31101FD1-508C-4096-B42B-B5CA74834067}" type="presParOf" srcId="{EEE8C084-7CAD-4711-B4CB-FE7275CD446E}" destId="{B7FD7690-C56D-4AED-AA29-6587B79CFE59}" srcOrd="1" destOrd="0" presId="urn:microsoft.com/office/officeart/2005/8/layout/arrow3"/>
    <dgm:cxn modelId="{529CD688-E97E-426D-851A-7FE254727C72}" type="presParOf" srcId="{EEE8C084-7CAD-4711-B4CB-FE7275CD446E}" destId="{8D6B407A-96EE-422A-8ED6-4FBEB1E10F8A}" srcOrd="2" destOrd="0" presId="urn:microsoft.com/office/officeart/2005/8/layout/arrow3"/>
    <dgm:cxn modelId="{A7EA6836-04AC-4447-A2DD-3D6FF3E7E637}" type="presParOf" srcId="{EEE8C084-7CAD-4711-B4CB-FE7275CD446E}" destId="{16BF6CD3-FDE1-43F3-8770-5EAFB99859C7}" srcOrd="3" destOrd="0" presId="urn:microsoft.com/office/officeart/2005/8/layout/arrow3"/>
    <dgm:cxn modelId="{0517D232-C70C-4108-97B5-4BC18A215F1B}"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310034-FD09-4978-A95A-C4BF57EC1CA1}"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fr-FR"/>
        </a:p>
      </dgm:t>
    </dgm:pt>
    <dgm:pt modelId="{03CF0D43-2B6E-4F13-AC76-1C08495E1FDE}">
      <dgm:prSet phldrT="[Texte]" phldr="1"/>
      <dgm:spPr/>
      <dgm:t>
        <a:bodyPr/>
        <a:lstStyle/>
        <a:p>
          <a:endParaRPr lang="fr-FR" dirty="0"/>
        </a:p>
      </dgm:t>
    </dgm:pt>
    <dgm:pt modelId="{E4C1BA60-0954-429D-8B76-E5FCD8682F80}" type="sibTrans" cxnId="{06B18139-60AD-4AC0-B629-F3586A54E4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fr-FR"/>
        </a:p>
      </dgm:t>
    </dgm:pt>
    <dgm:pt modelId="{8B7D7EAA-6A8B-40B4-A29B-ECF23567096F}" type="parTrans" cxnId="{06B18139-60AD-4AC0-B629-F3586A54E471}">
      <dgm:prSet/>
      <dgm:spPr/>
      <dgm:t>
        <a:bodyPr/>
        <a:lstStyle/>
        <a:p>
          <a:endParaRPr lang="fr-FR"/>
        </a:p>
      </dgm:t>
    </dgm:pt>
    <dgm:pt modelId="{229FADC5-04DD-4E75-9F77-7EE81C78092B}" type="pres">
      <dgm:prSet presAssocID="{67310034-FD09-4978-A95A-C4BF57EC1CA1}" presName="Name0" presStyleCnt="0">
        <dgm:presLayoutVars>
          <dgm:dir/>
        </dgm:presLayoutVars>
      </dgm:prSet>
      <dgm:spPr/>
      <dgm:t>
        <a:bodyPr/>
        <a:lstStyle/>
        <a:p>
          <a:endParaRPr lang="fr-FR"/>
        </a:p>
      </dgm:t>
    </dgm:pt>
    <dgm:pt modelId="{72147FA3-86BC-4735-AC45-99119EC65D5C}" type="pres">
      <dgm:prSet presAssocID="{E4C1BA60-0954-429D-8B76-E5FCD8682F80}" presName="picture_1" presStyleLbl="bgImgPlace1" presStyleIdx="0" presStyleCnt="1" custScaleX="152751" custScaleY="71429" custLinFactNeighborX="-23529" custLinFactNeighborY="6719"/>
      <dgm:spPr/>
      <dgm:t>
        <a:bodyPr/>
        <a:lstStyle/>
        <a:p>
          <a:endParaRPr lang="fr-FR"/>
        </a:p>
      </dgm:t>
    </dgm:pt>
    <dgm:pt modelId="{BBD5C8AA-65A7-4288-8B14-66A1B1B9C473}" type="pres">
      <dgm:prSet presAssocID="{03CF0D43-2B6E-4F13-AC76-1C08495E1FDE}" presName="text_1" presStyleLbl="node1" presStyleIdx="0" presStyleCnt="0">
        <dgm:presLayoutVars>
          <dgm:bulletEnabled val="1"/>
        </dgm:presLayoutVars>
      </dgm:prSet>
      <dgm:spPr/>
      <dgm:t>
        <a:bodyPr/>
        <a:lstStyle/>
        <a:p>
          <a:endParaRPr lang="fr-FR"/>
        </a:p>
      </dgm:t>
    </dgm:pt>
    <dgm:pt modelId="{92F08EFC-4A35-4B96-AAE8-82C0782E9AEE}" type="pres">
      <dgm:prSet presAssocID="{67310034-FD09-4978-A95A-C4BF57EC1CA1}" presName="maxNode" presStyleCnt="0"/>
      <dgm:spPr/>
    </dgm:pt>
    <dgm:pt modelId="{56561A0F-7F08-44D3-896C-CD840EE04FE5}" type="pres">
      <dgm:prSet presAssocID="{67310034-FD09-4978-A95A-C4BF57EC1CA1}" presName="Name33" presStyleCnt="0"/>
      <dgm:spPr/>
    </dgm:pt>
  </dgm:ptLst>
  <dgm:cxnLst>
    <dgm:cxn modelId="{06B18139-60AD-4AC0-B629-F3586A54E471}" srcId="{67310034-FD09-4978-A95A-C4BF57EC1CA1}" destId="{03CF0D43-2B6E-4F13-AC76-1C08495E1FDE}" srcOrd="0" destOrd="0" parTransId="{8B7D7EAA-6A8B-40B4-A29B-ECF23567096F}" sibTransId="{E4C1BA60-0954-429D-8B76-E5FCD8682F80}"/>
    <dgm:cxn modelId="{DD175B1F-3940-4510-A64A-A1B6C4EFD40E}" type="presOf" srcId="{03CF0D43-2B6E-4F13-AC76-1C08495E1FDE}" destId="{BBD5C8AA-65A7-4288-8B14-66A1B1B9C473}" srcOrd="0" destOrd="0" presId="urn:microsoft.com/office/officeart/2008/layout/AccentedPicture"/>
    <dgm:cxn modelId="{8D5F7D84-CB6E-4B2A-B17E-8D54B94A0541}" type="presOf" srcId="{E4C1BA60-0954-429D-8B76-E5FCD8682F80}" destId="{72147FA3-86BC-4735-AC45-99119EC65D5C}" srcOrd="0" destOrd="0" presId="urn:microsoft.com/office/officeart/2008/layout/AccentedPicture"/>
    <dgm:cxn modelId="{FD0ACF90-0720-4EAD-96B1-63B9358A957D}" type="presOf" srcId="{67310034-FD09-4978-A95A-C4BF57EC1CA1}" destId="{229FADC5-04DD-4E75-9F77-7EE81C78092B}" srcOrd="0" destOrd="0" presId="urn:microsoft.com/office/officeart/2008/layout/AccentedPicture"/>
    <dgm:cxn modelId="{D32F6410-4A45-4866-AE77-FA2FA5B1FA79}" type="presParOf" srcId="{229FADC5-04DD-4E75-9F77-7EE81C78092B}" destId="{72147FA3-86BC-4735-AC45-99119EC65D5C}" srcOrd="0" destOrd="0" presId="urn:microsoft.com/office/officeart/2008/layout/AccentedPicture"/>
    <dgm:cxn modelId="{6AFE13DA-7971-4F71-A07E-577744C3A01A}" type="presParOf" srcId="{229FADC5-04DD-4E75-9F77-7EE81C78092B}" destId="{BBD5C8AA-65A7-4288-8B14-66A1B1B9C473}" srcOrd="1" destOrd="0" presId="urn:microsoft.com/office/officeart/2008/layout/AccentedPicture"/>
    <dgm:cxn modelId="{0BEB3895-CD0B-43E6-AAC9-481FDED3E688}" type="presParOf" srcId="{229FADC5-04DD-4E75-9F77-7EE81C78092B}" destId="{92F08EFC-4A35-4B96-AAE8-82C0782E9AEE}" srcOrd="2" destOrd="0" presId="urn:microsoft.com/office/officeart/2008/layout/AccentedPicture"/>
    <dgm:cxn modelId="{5B80E879-3B15-41E2-816C-B1B5D5505078}" type="presParOf" srcId="{92F08EFC-4A35-4B96-AAE8-82C0782E9AEE}" destId="{56561A0F-7F08-44D3-896C-CD840EE04FE5}"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2B479E-B3A2-4318-A2C4-4920BC93D0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6A920629-8624-4558-BF12-040E5792CBCC}">
      <dgm:prSet phldrT="[Texte]" custT="1"/>
      <dgm:spPr/>
      <dgm:t>
        <a:bodyPr/>
        <a:lstStyle/>
        <a:p>
          <a:r>
            <a:rPr lang="fr-FR" sz="2800" dirty="0" smtClean="0"/>
            <a:t>Athènes</a:t>
          </a:r>
          <a:endParaRPr lang="fr-FR" sz="2800" dirty="0"/>
        </a:p>
      </dgm:t>
    </dgm:pt>
    <dgm:pt modelId="{421703E9-588F-4562-9891-3EF55CAABC6F}" type="parTrans" cxnId="{FEDF90FE-1AA4-4776-8F67-73459D111EEB}">
      <dgm:prSet/>
      <dgm:spPr/>
      <dgm:t>
        <a:bodyPr/>
        <a:lstStyle/>
        <a:p>
          <a:endParaRPr lang="fr-FR" sz="1800"/>
        </a:p>
      </dgm:t>
    </dgm:pt>
    <dgm:pt modelId="{F373C1BE-3BA6-4C1A-A9F2-D7A1CECC1359}" type="sibTrans" cxnId="{FEDF90FE-1AA4-4776-8F67-73459D111EEB}">
      <dgm:prSet/>
      <dgm:spPr/>
      <dgm:t>
        <a:bodyPr/>
        <a:lstStyle/>
        <a:p>
          <a:endParaRPr lang="fr-FR" sz="1800"/>
        </a:p>
      </dgm:t>
    </dgm:pt>
    <dgm:pt modelId="{D4DC5249-1867-40D2-ACEE-56437B097FA1}">
      <dgm:prSet phldrT="[Texte]" custT="1"/>
      <dgm:spPr/>
      <dgm:t>
        <a:bodyPr/>
        <a:lstStyle/>
        <a:p>
          <a:r>
            <a:rPr lang="fr-FR" sz="2800" dirty="0" smtClean="0"/>
            <a:t>Du 16 au 20 juin 2021</a:t>
          </a:r>
          <a:endParaRPr lang="fr-FR" sz="2800" dirty="0"/>
        </a:p>
      </dgm:t>
    </dgm:pt>
    <dgm:pt modelId="{30DB9635-BB9F-4403-8556-F202327651FA}" type="parTrans" cxnId="{75DCFE2D-FE6D-4CD8-A1B2-5873E215C93B}">
      <dgm:prSet/>
      <dgm:spPr/>
      <dgm:t>
        <a:bodyPr/>
        <a:lstStyle/>
        <a:p>
          <a:endParaRPr lang="fr-FR" sz="1800"/>
        </a:p>
      </dgm:t>
    </dgm:pt>
    <dgm:pt modelId="{3967E402-9D51-486D-B165-7AE58019A9ED}" type="sibTrans" cxnId="{75DCFE2D-FE6D-4CD8-A1B2-5873E215C93B}">
      <dgm:prSet/>
      <dgm:spPr/>
      <dgm:t>
        <a:bodyPr/>
        <a:lstStyle/>
        <a:p>
          <a:endParaRPr lang="fr-FR" sz="1800"/>
        </a:p>
      </dgm:t>
    </dgm:pt>
    <dgm:pt modelId="{CF911773-80FC-4053-8D76-F48977D2823D}">
      <dgm:prSet phldrT="[Texte]" custT="1"/>
      <dgm:spPr/>
      <dgm:t>
        <a:bodyPr/>
        <a:lstStyle/>
        <a:p>
          <a:r>
            <a:rPr lang="fr-FR" sz="2800" dirty="0" smtClean="0"/>
            <a:t>650 € incluant le voyage en avion, hébergement 4 nuits en hôtel et inscription aux jeux</a:t>
          </a:r>
          <a:endParaRPr lang="fr-FR" sz="2800" dirty="0"/>
        </a:p>
      </dgm:t>
    </dgm:pt>
    <dgm:pt modelId="{BFCC991F-1BD5-45B8-BEAE-61F30C570599}" type="parTrans" cxnId="{BB9923E4-EF55-4A1E-94D8-F74A8E591420}">
      <dgm:prSet/>
      <dgm:spPr/>
      <dgm:t>
        <a:bodyPr/>
        <a:lstStyle/>
        <a:p>
          <a:endParaRPr lang="fr-FR" sz="1800"/>
        </a:p>
      </dgm:t>
    </dgm:pt>
    <dgm:pt modelId="{7E76DD0F-7C20-4D05-8296-9250F152BFD8}" type="sibTrans" cxnId="{BB9923E4-EF55-4A1E-94D8-F74A8E591420}">
      <dgm:prSet/>
      <dgm:spPr/>
      <dgm:t>
        <a:bodyPr/>
        <a:lstStyle/>
        <a:p>
          <a:endParaRPr lang="fr-FR" sz="1800"/>
        </a:p>
      </dgm:t>
    </dgm:pt>
    <dgm:pt modelId="{1E6F818C-29D0-4408-9E53-1012395D8F4E}">
      <dgm:prSet custT="1"/>
      <dgm:spPr/>
      <dgm:t>
        <a:bodyPr/>
        <a:lstStyle/>
        <a:p>
          <a:r>
            <a:rPr lang="fr-FR" sz="2800" dirty="0" smtClean="0"/>
            <a:t>27 disciplines sportives et la course hors STADE</a:t>
          </a:r>
          <a:endParaRPr lang="fr-FR" sz="2800" dirty="0"/>
        </a:p>
      </dgm:t>
    </dgm:pt>
    <dgm:pt modelId="{71BE96A5-AB5A-4F6F-9E28-098C493F22EA}" type="parTrans" cxnId="{BB257265-97C4-40DE-9171-5ED8F1834786}">
      <dgm:prSet/>
      <dgm:spPr/>
      <dgm:t>
        <a:bodyPr/>
        <a:lstStyle/>
        <a:p>
          <a:endParaRPr lang="fr-FR" sz="1800"/>
        </a:p>
      </dgm:t>
    </dgm:pt>
    <dgm:pt modelId="{78840DC3-88FD-41D5-93F6-AC407C45C81C}" type="sibTrans" cxnId="{BB257265-97C4-40DE-9171-5ED8F1834786}">
      <dgm:prSet/>
      <dgm:spPr/>
      <dgm:t>
        <a:bodyPr/>
        <a:lstStyle/>
        <a:p>
          <a:endParaRPr lang="fr-FR" sz="1800"/>
        </a:p>
      </dgm:t>
    </dgm:pt>
    <dgm:pt modelId="{DD6A3996-0FB1-4E3A-A1F0-C6492CAEDE99}">
      <dgm:prSet custT="1"/>
      <dgm:spPr/>
      <dgm:t>
        <a:bodyPr/>
        <a:lstStyle/>
        <a:p>
          <a:r>
            <a:rPr lang="fr-FR" sz="2800" dirty="0" smtClean="0"/>
            <a:t>Via SPORT : EVT-WCSG ATHENES 2021</a:t>
          </a:r>
          <a:endParaRPr lang="fr-FR" sz="2800" dirty="0"/>
        </a:p>
      </dgm:t>
    </dgm:pt>
    <dgm:pt modelId="{8B2D8F17-E1F6-4381-AF89-9632FAE6ED1C}" type="parTrans" cxnId="{C1DE6304-7277-4466-AF07-7C4E0CA72DB7}">
      <dgm:prSet/>
      <dgm:spPr/>
      <dgm:t>
        <a:bodyPr/>
        <a:lstStyle/>
        <a:p>
          <a:endParaRPr lang="fr-FR" sz="1800"/>
        </a:p>
      </dgm:t>
    </dgm:pt>
    <dgm:pt modelId="{138840C2-89B9-4DE4-8990-C00AEF544CF0}" type="sibTrans" cxnId="{C1DE6304-7277-4466-AF07-7C4E0CA72DB7}">
      <dgm:prSet/>
      <dgm:spPr/>
      <dgm:t>
        <a:bodyPr/>
        <a:lstStyle/>
        <a:p>
          <a:endParaRPr lang="fr-FR" sz="1800"/>
        </a:p>
      </dgm:t>
    </dgm:pt>
    <dgm:pt modelId="{3B91126F-E50B-4DD9-AB42-C149BA681748}" type="pres">
      <dgm:prSet presAssocID="{B92B479E-B3A2-4318-A2C4-4920BC93D0F1}" presName="Name0" presStyleCnt="0">
        <dgm:presLayoutVars>
          <dgm:chMax val="7"/>
          <dgm:chPref val="7"/>
          <dgm:dir/>
        </dgm:presLayoutVars>
      </dgm:prSet>
      <dgm:spPr/>
      <dgm:t>
        <a:bodyPr/>
        <a:lstStyle/>
        <a:p>
          <a:endParaRPr lang="fr-FR"/>
        </a:p>
      </dgm:t>
    </dgm:pt>
    <dgm:pt modelId="{12EBE149-4D39-4D48-B2BC-5D8BAE446C42}" type="pres">
      <dgm:prSet presAssocID="{B92B479E-B3A2-4318-A2C4-4920BC93D0F1}" presName="Name1" presStyleCnt="0"/>
      <dgm:spPr/>
    </dgm:pt>
    <dgm:pt modelId="{41AE28D2-42DA-47E2-A098-E67112C65746}" type="pres">
      <dgm:prSet presAssocID="{B92B479E-B3A2-4318-A2C4-4920BC93D0F1}" presName="cycle" presStyleCnt="0"/>
      <dgm:spPr/>
    </dgm:pt>
    <dgm:pt modelId="{2DCC52BF-30BC-4C42-8D23-6B83B6FA905B}" type="pres">
      <dgm:prSet presAssocID="{B92B479E-B3A2-4318-A2C4-4920BC93D0F1}" presName="srcNode" presStyleLbl="node1" presStyleIdx="0" presStyleCnt="5"/>
      <dgm:spPr/>
    </dgm:pt>
    <dgm:pt modelId="{9AC21549-86F8-4A25-95D4-4F93654466FF}" type="pres">
      <dgm:prSet presAssocID="{B92B479E-B3A2-4318-A2C4-4920BC93D0F1}" presName="conn" presStyleLbl="parChTrans1D2" presStyleIdx="0" presStyleCnt="1"/>
      <dgm:spPr/>
      <dgm:t>
        <a:bodyPr/>
        <a:lstStyle/>
        <a:p>
          <a:endParaRPr lang="fr-FR"/>
        </a:p>
      </dgm:t>
    </dgm:pt>
    <dgm:pt modelId="{9FEB77A4-434B-471D-A46D-16383CFA052F}" type="pres">
      <dgm:prSet presAssocID="{B92B479E-B3A2-4318-A2C4-4920BC93D0F1}" presName="extraNode" presStyleLbl="node1" presStyleIdx="0" presStyleCnt="5"/>
      <dgm:spPr/>
    </dgm:pt>
    <dgm:pt modelId="{006B68EB-DA84-4139-9CF2-1E79CF6929D9}" type="pres">
      <dgm:prSet presAssocID="{B92B479E-B3A2-4318-A2C4-4920BC93D0F1}" presName="dstNode" presStyleLbl="node1" presStyleIdx="0" presStyleCnt="5"/>
      <dgm:spPr/>
    </dgm:pt>
    <dgm:pt modelId="{C1CC5783-DD77-4D91-B886-4E54C8498DA5}" type="pres">
      <dgm:prSet presAssocID="{6A920629-8624-4558-BF12-040E5792CBCC}" presName="text_1" presStyleLbl="node1" presStyleIdx="0" presStyleCnt="5">
        <dgm:presLayoutVars>
          <dgm:bulletEnabled val="1"/>
        </dgm:presLayoutVars>
      </dgm:prSet>
      <dgm:spPr/>
      <dgm:t>
        <a:bodyPr/>
        <a:lstStyle/>
        <a:p>
          <a:endParaRPr lang="fr-FR"/>
        </a:p>
      </dgm:t>
    </dgm:pt>
    <dgm:pt modelId="{F1711BD0-7EC6-4115-9D5D-1D1E69A32F6A}" type="pres">
      <dgm:prSet presAssocID="{6A920629-8624-4558-BF12-040E5792CBCC}" presName="accent_1" presStyleCnt="0"/>
      <dgm:spPr/>
    </dgm:pt>
    <dgm:pt modelId="{F94D5612-9974-4323-905F-8CB411FB46B5}" type="pres">
      <dgm:prSet presAssocID="{6A920629-8624-4558-BF12-040E5792CBCC}" presName="accentRepeatNode" presStyleLbl="solidFgAcc1" presStyleIdx="0" presStyleCnt="5"/>
      <dgm:spPr/>
    </dgm:pt>
    <dgm:pt modelId="{F44FCA02-2498-4E1B-B746-3C502DCA367A}" type="pres">
      <dgm:prSet presAssocID="{D4DC5249-1867-40D2-ACEE-56437B097FA1}" presName="text_2" presStyleLbl="node1" presStyleIdx="1" presStyleCnt="5">
        <dgm:presLayoutVars>
          <dgm:bulletEnabled val="1"/>
        </dgm:presLayoutVars>
      </dgm:prSet>
      <dgm:spPr/>
      <dgm:t>
        <a:bodyPr/>
        <a:lstStyle/>
        <a:p>
          <a:endParaRPr lang="fr-FR"/>
        </a:p>
      </dgm:t>
    </dgm:pt>
    <dgm:pt modelId="{13FE1B66-2253-451C-813F-39E87C35F0F8}" type="pres">
      <dgm:prSet presAssocID="{D4DC5249-1867-40D2-ACEE-56437B097FA1}" presName="accent_2" presStyleCnt="0"/>
      <dgm:spPr/>
    </dgm:pt>
    <dgm:pt modelId="{3ACD522F-A1FB-4BA5-BE7E-0ED588080B25}" type="pres">
      <dgm:prSet presAssocID="{D4DC5249-1867-40D2-ACEE-56437B097FA1}" presName="accentRepeatNode" presStyleLbl="solidFgAcc1" presStyleIdx="1" presStyleCnt="5"/>
      <dgm:spPr/>
    </dgm:pt>
    <dgm:pt modelId="{5A7C8AFB-6E2A-4F3D-9733-BC5676ED7997}" type="pres">
      <dgm:prSet presAssocID="{CF911773-80FC-4053-8D76-F48977D2823D}" presName="text_3" presStyleLbl="node1" presStyleIdx="2" presStyleCnt="5">
        <dgm:presLayoutVars>
          <dgm:bulletEnabled val="1"/>
        </dgm:presLayoutVars>
      </dgm:prSet>
      <dgm:spPr/>
      <dgm:t>
        <a:bodyPr/>
        <a:lstStyle/>
        <a:p>
          <a:endParaRPr lang="fr-FR"/>
        </a:p>
      </dgm:t>
    </dgm:pt>
    <dgm:pt modelId="{6B472C39-0970-46B9-A057-00E0E07BF9F0}" type="pres">
      <dgm:prSet presAssocID="{CF911773-80FC-4053-8D76-F48977D2823D}" presName="accent_3" presStyleCnt="0"/>
      <dgm:spPr/>
    </dgm:pt>
    <dgm:pt modelId="{0F3C576C-45A4-4A78-8534-D92C2BDDFDA6}" type="pres">
      <dgm:prSet presAssocID="{CF911773-80FC-4053-8D76-F48977D2823D}" presName="accentRepeatNode" presStyleLbl="solidFgAcc1" presStyleIdx="2" presStyleCnt="5"/>
      <dgm:spPr/>
    </dgm:pt>
    <dgm:pt modelId="{325DD1E4-5DF9-491F-8C98-699BE97E1D78}" type="pres">
      <dgm:prSet presAssocID="{1E6F818C-29D0-4408-9E53-1012395D8F4E}" presName="text_4" presStyleLbl="node1" presStyleIdx="3" presStyleCnt="5">
        <dgm:presLayoutVars>
          <dgm:bulletEnabled val="1"/>
        </dgm:presLayoutVars>
      </dgm:prSet>
      <dgm:spPr/>
      <dgm:t>
        <a:bodyPr/>
        <a:lstStyle/>
        <a:p>
          <a:endParaRPr lang="fr-FR"/>
        </a:p>
      </dgm:t>
    </dgm:pt>
    <dgm:pt modelId="{F481C165-37BB-4971-99B2-94FB39F878F9}" type="pres">
      <dgm:prSet presAssocID="{1E6F818C-29D0-4408-9E53-1012395D8F4E}" presName="accent_4" presStyleCnt="0"/>
      <dgm:spPr/>
    </dgm:pt>
    <dgm:pt modelId="{F7B0FD85-76C4-463B-B0AD-4B9586A4F069}" type="pres">
      <dgm:prSet presAssocID="{1E6F818C-29D0-4408-9E53-1012395D8F4E}" presName="accentRepeatNode" presStyleLbl="solidFgAcc1" presStyleIdx="3" presStyleCnt="5"/>
      <dgm:spPr/>
    </dgm:pt>
    <dgm:pt modelId="{3CE0EA14-98B7-4104-9628-9E322BBF4D94}" type="pres">
      <dgm:prSet presAssocID="{DD6A3996-0FB1-4E3A-A1F0-C6492CAEDE99}" presName="text_5" presStyleLbl="node1" presStyleIdx="4" presStyleCnt="5">
        <dgm:presLayoutVars>
          <dgm:bulletEnabled val="1"/>
        </dgm:presLayoutVars>
      </dgm:prSet>
      <dgm:spPr/>
      <dgm:t>
        <a:bodyPr/>
        <a:lstStyle/>
        <a:p>
          <a:endParaRPr lang="fr-FR"/>
        </a:p>
      </dgm:t>
    </dgm:pt>
    <dgm:pt modelId="{0CCF4052-50A3-4F5E-9836-058306286FC1}" type="pres">
      <dgm:prSet presAssocID="{DD6A3996-0FB1-4E3A-A1F0-C6492CAEDE99}" presName="accent_5" presStyleCnt="0"/>
      <dgm:spPr/>
    </dgm:pt>
    <dgm:pt modelId="{6EE1FBDC-90F9-4BB0-8ADC-0F922D445093}" type="pres">
      <dgm:prSet presAssocID="{DD6A3996-0FB1-4E3A-A1F0-C6492CAEDE99}" presName="accentRepeatNode" presStyleLbl="solidFgAcc1" presStyleIdx="4" presStyleCnt="5"/>
      <dgm:spPr/>
    </dgm:pt>
  </dgm:ptLst>
  <dgm:cxnLst>
    <dgm:cxn modelId="{84BA125B-1434-4A36-9E5B-095D5A658444}" type="presOf" srcId="{DD6A3996-0FB1-4E3A-A1F0-C6492CAEDE99}" destId="{3CE0EA14-98B7-4104-9628-9E322BBF4D94}" srcOrd="0" destOrd="0" presId="urn:microsoft.com/office/officeart/2008/layout/VerticalCurvedList"/>
    <dgm:cxn modelId="{A46A5F87-BE8F-461E-92F3-827168A74142}" type="presOf" srcId="{B92B479E-B3A2-4318-A2C4-4920BC93D0F1}" destId="{3B91126F-E50B-4DD9-AB42-C149BA681748}" srcOrd="0" destOrd="0" presId="urn:microsoft.com/office/officeart/2008/layout/VerticalCurvedList"/>
    <dgm:cxn modelId="{BB9923E4-EF55-4A1E-94D8-F74A8E591420}" srcId="{B92B479E-B3A2-4318-A2C4-4920BC93D0F1}" destId="{CF911773-80FC-4053-8D76-F48977D2823D}" srcOrd="2" destOrd="0" parTransId="{BFCC991F-1BD5-45B8-BEAE-61F30C570599}" sibTransId="{7E76DD0F-7C20-4D05-8296-9250F152BFD8}"/>
    <dgm:cxn modelId="{2905B5F8-7A15-4D44-BA0A-1290B0929DBC}" type="presOf" srcId="{D4DC5249-1867-40D2-ACEE-56437B097FA1}" destId="{F44FCA02-2498-4E1B-B746-3C502DCA367A}" srcOrd="0" destOrd="0" presId="urn:microsoft.com/office/officeart/2008/layout/VerticalCurvedList"/>
    <dgm:cxn modelId="{C1DE6304-7277-4466-AF07-7C4E0CA72DB7}" srcId="{B92B479E-B3A2-4318-A2C4-4920BC93D0F1}" destId="{DD6A3996-0FB1-4E3A-A1F0-C6492CAEDE99}" srcOrd="4" destOrd="0" parTransId="{8B2D8F17-E1F6-4381-AF89-9632FAE6ED1C}" sibTransId="{138840C2-89B9-4DE4-8990-C00AEF544CF0}"/>
    <dgm:cxn modelId="{184CBEEF-455E-453A-94DD-04561F4D61E6}" type="presOf" srcId="{F373C1BE-3BA6-4C1A-A9F2-D7A1CECC1359}" destId="{9AC21549-86F8-4A25-95D4-4F93654466FF}" srcOrd="0" destOrd="0" presId="urn:microsoft.com/office/officeart/2008/layout/VerticalCurvedList"/>
    <dgm:cxn modelId="{E123201F-5190-4F10-9EC9-D529B482317F}" type="presOf" srcId="{1E6F818C-29D0-4408-9E53-1012395D8F4E}" destId="{325DD1E4-5DF9-491F-8C98-699BE97E1D78}" srcOrd="0" destOrd="0" presId="urn:microsoft.com/office/officeart/2008/layout/VerticalCurvedList"/>
    <dgm:cxn modelId="{FEDF90FE-1AA4-4776-8F67-73459D111EEB}" srcId="{B92B479E-B3A2-4318-A2C4-4920BC93D0F1}" destId="{6A920629-8624-4558-BF12-040E5792CBCC}" srcOrd="0" destOrd="0" parTransId="{421703E9-588F-4562-9891-3EF55CAABC6F}" sibTransId="{F373C1BE-3BA6-4C1A-A9F2-D7A1CECC1359}"/>
    <dgm:cxn modelId="{BB257265-97C4-40DE-9171-5ED8F1834786}" srcId="{B92B479E-B3A2-4318-A2C4-4920BC93D0F1}" destId="{1E6F818C-29D0-4408-9E53-1012395D8F4E}" srcOrd="3" destOrd="0" parTransId="{71BE96A5-AB5A-4F6F-9E28-098C493F22EA}" sibTransId="{78840DC3-88FD-41D5-93F6-AC407C45C81C}"/>
    <dgm:cxn modelId="{A6C9BE4A-674F-42B2-8264-146A455F387F}" type="presOf" srcId="{6A920629-8624-4558-BF12-040E5792CBCC}" destId="{C1CC5783-DD77-4D91-B886-4E54C8498DA5}" srcOrd="0" destOrd="0" presId="urn:microsoft.com/office/officeart/2008/layout/VerticalCurvedList"/>
    <dgm:cxn modelId="{267CB1F2-0159-440C-905C-6819197B276D}" type="presOf" srcId="{CF911773-80FC-4053-8D76-F48977D2823D}" destId="{5A7C8AFB-6E2A-4F3D-9733-BC5676ED7997}" srcOrd="0" destOrd="0" presId="urn:microsoft.com/office/officeart/2008/layout/VerticalCurvedList"/>
    <dgm:cxn modelId="{75DCFE2D-FE6D-4CD8-A1B2-5873E215C93B}" srcId="{B92B479E-B3A2-4318-A2C4-4920BC93D0F1}" destId="{D4DC5249-1867-40D2-ACEE-56437B097FA1}" srcOrd="1" destOrd="0" parTransId="{30DB9635-BB9F-4403-8556-F202327651FA}" sibTransId="{3967E402-9D51-486D-B165-7AE58019A9ED}"/>
    <dgm:cxn modelId="{3B5E8561-4269-40E3-A016-20C40BFC4010}" type="presParOf" srcId="{3B91126F-E50B-4DD9-AB42-C149BA681748}" destId="{12EBE149-4D39-4D48-B2BC-5D8BAE446C42}" srcOrd="0" destOrd="0" presId="urn:microsoft.com/office/officeart/2008/layout/VerticalCurvedList"/>
    <dgm:cxn modelId="{AB04E8F5-2B93-4F34-8D2A-84138094B2A8}" type="presParOf" srcId="{12EBE149-4D39-4D48-B2BC-5D8BAE446C42}" destId="{41AE28D2-42DA-47E2-A098-E67112C65746}" srcOrd="0" destOrd="0" presId="urn:microsoft.com/office/officeart/2008/layout/VerticalCurvedList"/>
    <dgm:cxn modelId="{3F0F1F5F-ED21-4C5F-B8D2-1FF78D48956D}" type="presParOf" srcId="{41AE28D2-42DA-47E2-A098-E67112C65746}" destId="{2DCC52BF-30BC-4C42-8D23-6B83B6FA905B}" srcOrd="0" destOrd="0" presId="urn:microsoft.com/office/officeart/2008/layout/VerticalCurvedList"/>
    <dgm:cxn modelId="{567F04E4-42EC-43FE-8F22-80324CD35433}" type="presParOf" srcId="{41AE28D2-42DA-47E2-A098-E67112C65746}" destId="{9AC21549-86F8-4A25-95D4-4F93654466FF}" srcOrd="1" destOrd="0" presId="urn:microsoft.com/office/officeart/2008/layout/VerticalCurvedList"/>
    <dgm:cxn modelId="{B8F612B5-86E2-47A4-BBEC-8DB507F8ADDA}" type="presParOf" srcId="{41AE28D2-42DA-47E2-A098-E67112C65746}" destId="{9FEB77A4-434B-471D-A46D-16383CFA052F}" srcOrd="2" destOrd="0" presId="urn:microsoft.com/office/officeart/2008/layout/VerticalCurvedList"/>
    <dgm:cxn modelId="{2C777604-032A-4500-A44D-A2D2D1BC7B54}" type="presParOf" srcId="{41AE28D2-42DA-47E2-A098-E67112C65746}" destId="{006B68EB-DA84-4139-9CF2-1E79CF6929D9}" srcOrd="3" destOrd="0" presId="urn:microsoft.com/office/officeart/2008/layout/VerticalCurvedList"/>
    <dgm:cxn modelId="{D7955BD4-2CEC-4827-BC81-398D808600DE}" type="presParOf" srcId="{12EBE149-4D39-4D48-B2BC-5D8BAE446C42}" destId="{C1CC5783-DD77-4D91-B886-4E54C8498DA5}" srcOrd="1" destOrd="0" presId="urn:microsoft.com/office/officeart/2008/layout/VerticalCurvedList"/>
    <dgm:cxn modelId="{7CC32A03-9C39-4FCA-AC71-4959BE2B1CC2}" type="presParOf" srcId="{12EBE149-4D39-4D48-B2BC-5D8BAE446C42}" destId="{F1711BD0-7EC6-4115-9D5D-1D1E69A32F6A}" srcOrd="2" destOrd="0" presId="urn:microsoft.com/office/officeart/2008/layout/VerticalCurvedList"/>
    <dgm:cxn modelId="{54CD6AD1-B33E-475C-A758-09A26A7D0932}" type="presParOf" srcId="{F1711BD0-7EC6-4115-9D5D-1D1E69A32F6A}" destId="{F94D5612-9974-4323-905F-8CB411FB46B5}" srcOrd="0" destOrd="0" presId="urn:microsoft.com/office/officeart/2008/layout/VerticalCurvedList"/>
    <dgm:cxn modelId="{B0B03F94-448A-4360-94F2-0D3606C129E5}" type="presParOf" srcId="{12EBE149-4D39-4D48-B2BC-5D8BAE446C42}" destId="{F44FCA02-2498-4E1B-B746-3C502DCA367A}" srcOrd="3" destOrd="0" presId="urn:microsoft.com/office/officeart/2008/layout/VerticalCurvedList"/>
    <dgm:cxn modelId="{BDE15EF2-3F1C-4117-9C15-DB59A778D996}" type="presParOf" srcId="{12EBE149-4D39-4D48-B2BC-5D8BAE446C42}" destId="{13FE1B66-2253-451C-813F-39E87C35F0F8}" srcOrd="4" destOrd="0" presId="urn:microsoft.com/office/officeart/2008/layout/VerticalCurvedList"/>
    <dgm:cxn modelId="{0D0BE83C-BDA3-4539-8C56-56CB087B6020}" type="presParOf" srcId="{13FE1B66-2253-451C-813F-39E87C35F0F8}" destId="{3ACD522F-A1FB-4BA5-BE7E-0ED588080B25}" srcOrd="0" destOrd="0" presId="urn:microsoft.com/office/officeart/2008/layout/VerticalCurvedList"/>
    <dgm:cxn modelId="{BD37D914-1C77-4B0D-BB7E-67AB4F060F86}" type="presParOf" srcId="{12EBE149-4D39-4D48-B2BC-5D8BAE446C42}" destId="{5A7C8AFB-6E2A-4F3D-9733-BC5676ED7997}" srcOrd="5" destOrd="0" presId="urn:microsoft.com/office/officeart/2008/layout/VerticalCurvedList"/>
    <dgm:cxn modelId="{8D619C19-D775-4A31-AA7F-AC2DB29C9145}" type="presParOf" srcId="{12EBE149-4D39-4D48-B2BC-5D8BAE446C42}" destId="{6B472C39-0970-46B9-A057-00E0E07BF9F0}" srcOrd="6" destOrd="0" presId="urn:microsoft.com/office/officeart/2008/layout/VerticalCurvedList"/>
    <dgm:cxn modelId="{27646B55-029C-47AF-B69B-69860A5195CC}" type="presParOf" srcId="{6B472C39-0970-46B9-A057-00E0E07BF9F0}" destId="{0F3C576C-45A4-4A78-8534-D92C2BDDFDA6}" srcOrd="0" destOrd="0" presId="urn:microsoft.com/office/officeart/2008/layout/VerticalCurvedList"/>
    <dgm:cxn modelId="{29259A32-368C-4A82-978F-5256991B97CE}" type="presParOf" srcId="{12EBE149-4D39-4D48-B2BC-5D8BAE446C42}" destId="{325DD1E4-5DF9-491F-8C98-699BE97E1D78}" srcOrd="7" destOrd="0" presId="urn:microsoft.com/office/officeart/2008/layout/VerticalCurvedList"/>
    <dgm:cxn modelId="{73805709-1047-42D6-BF41-7681567918BA}" type="presParOf" srcId="{12EBE149-4D39-4D48-B2BC-5D8BAE446C42}" destId="{F481C165-37BB-4971-99B2-94FB39F878F9}" srcOrd="8" destOrd="0" presId="urn:microsoft.com/office/officeart/2008/layout/VerticalCurvedList"/>
    <dgm:cxn modelId="{81485277-CC16-42A0-9C5E-3D534A191429}" type="presParOf" srcId="{F481C165-37BB-4971-99B2-94FB39F878F9}" destId="{F7B0FD85-76C4-463B-B0AD-4B9586A4F069}" srcOrd="0" destOrd="0" presId="urn:microsoft.com/office/officeart/2008/layout/VerticalCurvedList"/>
    <dgm:cxn modelId="{21E2C679-4227-447C-A9B4-5AC68797D1C8}" type="presParOf" srcId="{12EBE149-4D39-4D48-B2BC-5D8BAE446C42}" destId="{3CE0EA14-98B7-4104-9628-9E322BBF4D94}" srcOrd="9" destOrd="0" presId="urn:microsoft.com/office/officeart/2008/layout/VerticalCurvedList"/>
    <dgm:cxn modelId="{69D10746-8357-4C77-B39D-A8D886D5159B}" type="presParOf" srcId="{12EBE149-4D39-4D48-B2BC-5D8BAE446C42}" destId="{0CCF4052-50A3-4F5E-9836-058306286FC1}" srcOrd="10" destOrd="0" presId="urn:microsoft.com/office/officeart/2008/layout/VerticalCurvedList"/>
    <dgm:cxn modelId="{381777D4-A86C-4867-8C7B-1D5FEFBFE5C1}" type="presParOf" srcId="{0CCF4052-50A3-4F5E-9836-058306286FC1}" destId="{6EE1FBDC-90F9-4BB0-8ADC-0F922D445093}"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310034-FD09-4978-A95A-C4BF57EC1CA1}"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fr-FR"/>
        </a:p>
      </dgm:t>
    </dgm:pt>
    <dgm:pt modelId="{03CF0D43-2B6E-4F13-AC76-1C08495E1FDE}">
      <dgm:prSet phldrT="[Texte]" phldr="1"/>
      <dgm:spPr/>
      <dgm:t>
        <a:bodyPr/>
        <a:lstStyle/>
        <a:p>
          <a:endParaRPr lang="fr-FR" dirty="0"/>
        </a:p>
      </dgm:t>
    </dgm:pt>
    <dgm:pt modelId="{E4C1BA60-0954-429D-8B76-E5FCD8682F80}" type="sibTrans" cxnId="{06B18139-60AD-4AC0-B629-F3586A54E4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t>
        <a:bodyPr/>
        <a:lstStyle/>
        <a:p>
          <a:endParaRPr lang="fr-FR"/>
        </a:p>
      </dgm:t>
    </dgm:pt>
    <dgm:pt modelId="{8B7D7EAA-6A8B-40B4-A29B-ECF23567096F}" type="parTrans" cxnId="{06B18139-60AD-4AC0-B629-F3586A54E471}">
      <dgm:prSet/>
      <dgm:spPr/>
      <dgm:t>
        <a:bodyPr/>
        <a:lstStyle/>
        <a:p>
          <a:endParaRPr lang="fr-FR"/>
        </a:p>
      </dgm:t>
    </dgm:pt>
    <dgm:pt modelId="{229FADC5-04DD-4E75-9F77-7EE81C78092B}" type="pres">
      <dgm:prSet presAssocID="{67310034-FD09-4978-A95A-C4BF57EC1CA1}" presName="Name0" presStyleCnt="0">
        <dgm:presLayoutVars>
          <dgm:dir/>
        </dgm:presLayoutVars>
      </dgm:prSet>
      <dgm:spPr/>
      <dgm:t>
        <a:bodyPr/>
        <a:lstStyle/>
        <a:p>
          <a:endParaRPr lang="fr-FR"/>
        </a:p>
      </dgm:t>
    </dgm:pt>
    <dgm:pt modelId="{72147FA3-86BC-4735-AC45-99119EC65D5C}" type="pres">
      <dgm:prSet presAssocID="{E4C1BA60-0954-429D-8B76-E5FCD8682F80}" presName="picture_1" presStyleLbl="bgImgPlace1" presStyleIdx="0" presStyleCnt="1" custScaleX="152751" custScaleY="71429" custLinFactNeighborX="-23529" custLinFactNeighborY="6719"/>
      <dgm:spPr/>
      <dgm:t>
        <a:bodyPr/>
        <a:lstStyle/>
        <a:p>
          <a:endParaRPr lang="fr-FR"/>
        </a:p>
      </dgm:t>
    </dgm:pt>
    <dgm:pt modelId="{BBD5C8AA-65A7-4288-8B14-66A1B1B9C473}" type="pres">
      <dgm:prSet presAssocID="{03CF0D43-2B6E-4F13-AC76-1C08495E1FDE}" presName="text_1" presStyleLbl="node1" presStyleIdx="0" presStyleCnt="0">
        <dgm:presLayoutVars>
          <dgm:bulletEnabled val="1"/>
        </dgm:presLayoutVars>
      </dgm:prSet>
      <dgm:spPr/>
      <dgm:t>
        <a:bodyPr/>
        <a:lstStyle/>
        <a:p>
          <a:endParaRPr lang="fr-FR"/>
        </a:p>
      </dgm:t>
    </dgm:pt>
    <dgm:pt modelId="{92F08EFC-4A35-4B96-AAE8-82C0782E9AEE}" type="pres">
      <dgm:prSet presAssocID="{67310034-FD09-4978-A95A-C4BF57EC1CA1}" presName="maxNode" presStyleCnt="0"/>
      <dgm:spPr/>
      <dgm:t>
        <a:bodyPr/>
        <a:lstStyle/>
        <a:p>
          <a:endParaRPr lang="fr-FR"/>
        </a:p>
      </dgm:t>
    </dgm:pt>
    <dgm:pt modelId="{56561A0F-7F08-44D3-896C-CD840EE04FE5}" type="pres">
      <dgm:prSet presAssocID="{67310034-FD09-4978-A95A-C4BF57EC1CA1}" presName="Name33" presStyleCnt="0"/>
      <dgm:spPr/>
      <dgm:t>
        <a:bodyPr/>
        <a:lstStyle/>
        <a:p>
          <a:endParaRPr lang="fr-FR"/>
        </a:p>
      </dgm:t>
    </dgm:pt>
  </dgm:ptLst>
  <dgm:cxnLst>
    <dgm:cxn modelId="{E17C26EC-7F45-4874-BFD2-A2C60F0CEC90}" type="presOf" srcId="{03CF0D43-2B6E-4F13-AC76-1C08495E1FDE}" destId="{BBD5C8AA-65A7-4288-8B14-66A1B1B9C473}" srcOrd="0" destOrd="0" presId="urn:microsoft.com/office/officeart/2008/layout/AccentedPicture"/>
    <dgm:cxn modelId="{55BE0920-F6CC-448A-81C4-AE684CCC8132}" type="presOf" srcId="{E4C1BA60-0954-429D-8B76-E5FCD8682F80}" destId="{72147FA3-86BC-4735-AC45-99119EC65D5C}" srcOrd="0" destOrd="0" presId="urn:microsoft.com/office/officeart/2008/layout/AccentedPicture"/>
    <dgm:cxn modelId="{06B18139-60AD-4AC0-B629-F3586A54E471}" srcId="{67310034-FD09-4978-A95A-C4BF57EC1CA1}" destId="{03CF0D43-2B6E-4F13-AC76-1C08495E1FDE}" srcOrd="0" destOrd="0" parTransId="{8B7D7EAA-6A8B-40B4-A29B-ECF23567096F}" sibTransId="{E4C1BA60-0954-429D-8B76-E5FCD8682F80}"/>
    <dgm:cxn modelId="{A42C09C8-4ADA-464F-B2D5-D2418679C737}" type="presOf" srcId="{67310034-FD09-4978-A95A-C4BF57EC1CA1}" destId="{229FADC5-04DD-4E75-9F77-7EE81C78092B}" srcOrd="0" destOrd="0" presId="urn:microsoft.com/office/officeart/2008/layout/AccentedPicture"/>
    <dgm:cxn modelId="{868184A3-B4CE-49B7-8211-3379B7E8AD1B}" type="presParOf" srcId="{229FADC5-04DD-4E75-9F77-7EE81C78092B}" destId="{72147FA3-86BC-4735-AC45-99119EC65D5C}" srcOrd="0" destOrd="0" presId="urn:microsoft.com/office/officeart/2008/layout/AccentedPicture"/>
    <dgm:cxn modelId="{A2534C07-FCD6-44E8-B2CE-F394E98C1280}" type="presParOf" srcId="{229FADC5-04DD-4E75-9F77-7EE81C78092B}" destId="{BBD5C8AA-65A7-4288-8B14-66A1B1B9C473}" srcOrd="1" destOrd="0" presId="urn:microsoft.com/office/officeart/2008/layout/AccentedPicture"/>
    <dgm:cxn modelId="{097A7A0F-6649-4C41-9308-A140F6566961}" type="presParOf" srcId="{229FADC5-04DD-4E75-9F77-7EE81C78092B}" destId="{92F08EFC-4A35-4B96-AAE8-82C0782E9AEE}" srcOrd="2" destOrd="0" presId="urn:microsoft.com/office/officeart/2008/layout/AccentedPicture"/>
    <dgm:cxn modelId="{8A495FE8-D362-48A0-B84E-50121DC1ED71}" type="presParOf" srcId="{92F08EFC-4A35-4B96-AAE8-82C0782E9AEE}" destId="{56561A0F-7F08-44D3-896C-CD840EE04FE5}"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2B479E-B3A2-4318-A2C4-4920BC93D0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6A920629-8624-4558-BF12-040E5792CBCC}">
      <dgm:prSet phldrT="[Texte]" custT="1"/>
      <dgm:spPr/>
      <dgm:t>
        <a:bodyPr/>
        <a:lstStyle/>
        <a:p>
          <a:r>
            <a:rPr lang="fr-FR" sz="2900" dirty="0" smtClean="0"/>
            <a:t>Tours</a:t>
          </a:r>
          <a:endParaRPr lang="fr-FR" sz="2900" dirty="0"/>
        </a:p>
      </dgm:t>
    </dgm:pt>
    <dgm:pt modelId="{421703E9-588F-4562-9891-3EF55CAABC6F}" type="parTrans" cxnId="{FEDF90FE-1AA4-4776-8F67-73459D111EEB}">
      <dgm:prSet/>
      <dgm:spPr/>
      <dgm:t>
        <a:bodyPr/>
        <a:lstStyle/>
        <a:p>
          <a:endParaRPr lang="fr-FR"/>
        </a:p>
      </dgm:t>
    </dgm:pt>
    <dgm:pt modelId="{F373C1BE-3BA6-4C1A-A9F2-D7A1CECC1359}" type="sibTrans" cxnId="{FEDF90FE-1AA4-4776-8F67-73459D111EEB}">
      <dgm:prSet/>
      <dgm:spPr/>
      <dgm:t>
        <a:bodyPr/>
        <a:lstStyle/>
        <a:p>
          <a:endParaRPr lang="fr-FR"/>
        </a:p>
      </dgm:t>
    </dgm:pt>
    <dgm:pt modelId="{D4DC5249-1867-40D2-ACEE-56437B097FA1}">
      <dgm:prSet phldrT="[Texte]" custT="1"/>
      <dgm:spPr/>
      <dgm:t>
        <a:bodyPr/>
        <a:lstStyle/>
        <a:p>
          <a:r>
            <a:rPr lang="fr-FR" sz="2900" dirty="0" smtClean="0"/>
            <a:t>Du 12 au 16 mai 2021</a:t>
          </a:r>
          <a:endParaRPr lang="fr-FR" sz="2900" dirty="0"/>
        </a:p>
      </dgm:t>
    </dgm:pt>
    <dgm:pt modelId="{30DB9635-BB9F-4403-8556-F202327651FA}" type="parTrans" cxnId="{75DCFE2D-FE6D-4CD8-A1B2-5873E215C93B}">
      <dgm:prSet/>
      <dgm:spPr/>
      <dgm:t>
        <a:bodyPr/>
        <a:lstStyle/>
        <a:p>
          <a:endParaRPr lang="fr-FR"/>
        </a:p>
      </dgm:t>
    </dgm:pt>
    <dgm:pt modelId="{3967E402-9D51-486D-B165-7AE58019A9ED}" type="sibTrans" cxnId="{75DCFE2D-FE6D-4CD8-A1B2-5873E215C93B}">
      <dgm:prSet/>
      <dgm:spPr/>
      <dgm:t>
        <a:bodyPr/>
        <a:lstStyle/>
        <a:p>
          <a:endParaRPr lang="fr-FR"/>
        </a:p>
      </dgm:t>
    </dgm:pt>
    <dgm:pt modelId="{CF911773-80FC-4053-8D76-F48977D2823D}">
      <dgm:prSet phldrT="[Texte]" custT="1"/>
      <dgm:spPr/>
      <dgm:t>
        <a:bodyPr/>
        <a:lstStyle/>
        <a:p>
          <a:r>
            <a:rPr lang="fr-FR" sz="2900" dirty="0" smtClean="0"/>
            <a:t>194 € incluant le voyage en bus, hébergement</a:t>
          </a:r>
          <a:br>
            <a:rPr lang="fr-FR" sz="2900" dirty="0" smtClean="0"/>
          </a:br>
          <a:r>
            <a:rPr lang="fr-FR" sz="2900" dirty="0" smtClean="0"/>
            <a:t>4 nuits en mobil home et inscription aux jeux</a:t>
          </a:r>
          <a:endParaRPr lang="fr-FR" sz="2900" dirty="0"/>
        </a:p>
      </dgm:t>
    </dgm:pt>
    <dgm:pt modelId="{BFCC991F-1BD5-45B8-BEAE-61F30C570599}" type="parTrans" cxnId="{BB9923E4-EF55-4A1E-94D8-F74A8E591420}">
      <dgm:prSet/>
      <dgm:spPr/>
      <dgm:t>
        <a:bodyPr/>
        <a:lstStyle/>
        <a:p>
          <a:endParaRPr lang="fr-FR"/>
        </a:p>
      </dgm:t>
    </dgm:pt>
    <dgm:pt modelId="{7E76DD0F-7C20-4D05-8296-9250F152BFD8}" type="sibTrans" cxnId="{BB9923E4-EF55-4A1E-94D8-F74A8E591420}">
      <dgm:prSet/>
      <dgm:spPr/>
      <dgm:t>
        <a:bodyPr/>
        <a:lstStyle/>
        <a:p>
          <a:endParaRPr lang="fr-FR"/>
        </a:p>
      </dgm:t>
    </dgm:pt>
    <dgm:pt modelId="{1E6F818C-29D0-4408-9E53-1012395D8F4E}">
      <dgm:prSet custT="1"/>
      <dgm:spPr/>
      <dgm:t>
        <a:bodyPr/>
        <a:lstStyle/>
        <a:p>
          <a:r>
            <a:rPr lang="fr-FR" sz="2900" dirty="0" smtClean="0"/>
            <a:t>26 disciplines sportives et la course hors STADE</a:t>
          </a:r>
          <a:endParaRPr lang="fr-FR" sz="2900" dirty="0"/>
        </a:p>
      </dgm:t>
    </dgm:pt>
    <dgm:pt modelId="{71BE96A5-AB5A-4F6F-9E28-098C493F22EA}" type="parTrans" cxnId="{BB257265-97C4-40DE-9171-5ED8F1834786}">
      <dgm:prSet/>
      <dgm:spPr/>
      <dgm:t>
        <a:bodyPr/>
        <a:lstStyle/>
        <a:p>
          <a:endParaRPr lang="fr-FR"/>
        </a:p>
      </dgm:t>
    </dgm:pt>
    <dgm:pt modelId="{78840DC3-88FD-41D5-93F6-AC407C45C81C}" type="sibTrans" cxnId="{BB257265-97C4-40DE-9171-5ED8F1834786}">
      <dgm:prSet/>
      <dgm:spPr/>
      <dgm:t>
        <a:bodyPr/>
        <a:lstStyle/>
        <a:p>
          <a:endParaRPr lang="fr-FR"/>
        </a:p>
      </dgm:t>
    </dgm:pt>
    <dgm:pt modelId="{DD6A3996-0FB1-4E3A-A1F0-C6492CAEDE99}">
      <dgm:prSet custT="1"/>
      <dgm:spPr/>
      <dgm:t>
        <a:bodyPr/>
        <a:lstStyle/>
        <a:p>
          <a:r>
            <a:rPr lang="fr-FR" sz="2900" dirty="0" smtClean="0"/>
            <a:t>Via SPORT : EVT-JNSE TOURS 2021 </a:t>
          </a:r>
          <a:endParaRPr lang="fr-FR" sz="2900" dirty="0"/>
        </a:p>
      </dgm:t>
    </dgm:pt>
    <dgm:pt modelId="{138840C2-89B9-4DE4-8990-C00AEF544CF0}" type="sibTrans" cxnId="{C1DE6304-7277-4466-AF07-7C4E0CA72DB7}">
      <dgm:prSet/>
      <dgm:spPr/>
      <dgm:t>
        <a:bodyPr/>
        <a:lstStyle/>
        <a:p>
          <a:endParaRPr lang="fr-FR"/>
        </a:p>
      </dgm:t>
    </dgm:pt>
    <dgm:pt modelId="{8B2D8F17-E1F6-4381-AF89-9632FAE6ED1C}" type="parTrans" cxnId="{C1DE6304-7277-4466-AF07-7C4E0CA72DB7}">
      <dgm:prSet/>
      <dgm:spPr/>
      <dgm:t>
        <a:bodyPr/>
        <a:lstStyle/>
        <a:p>
          <a:endParaRPr lang="fr-FR"/>
        </a:p>
      </dgm:t>
    </dgm:pt>
    <dgm:pt modelId="{3B91126F-E50B-4DD9-AB42-C149BA681748}" type="pres">
      <dgm:prSet presAssocID="{B92B479E-B3A2-4318-A2C4-4920BC93D0F1}" presName="Name0" presStyleCnt="0">
        <dgm:presLayoutVars>
          <dgm:chMax val="7"/>
          <dgm:chPref val="7"/>
          <dgm:dir/>
        </dgm:presLayoutVars>
      </dgm:prSet>
      <dgm:spPr/>
      <dgm:t>
        <a:bodyPr/>
        <a:lstStyle/>
        <a:p>
          <a:endParaRPr lang="fr-FR"/>
        </a:p>
      </dgm:t>
    </dgm:pt>
    <dgm:pt modelId="{12EBE149-4D39-4D48-B2BC-5D8BAE446C42}" type="pres">
      <dgm:prSet presAssocID="{B92B479E-B3A2-4318-A2C4-4920BC93D0F1}" presName="Name1" presStyleCnt="0"/>
      <dgm:spPr/>
    </dgm:pt>
    <dgm:pt modelId="{41AE28D2-42DA-47E2-A098-E67112C65746}" type="pres">
      <dgm:prSet presAssocID="{B92B479E-B3A2-4318-A2C4-4920BC93D0F1}" presName="cycle" presStyleCnt="0"/>
      <dgm:spPr/>
    </dgm:pt>
    <dgm:pt modelId="{2DCC52BF-30BC-4C42-8D23-6B83B6FA905B}" type="pres">
      <dgm:prSet presAssocID="{B92B479E-B3A2-4318-A2C4-4920BC93D0F1}" presName="srcNode" presStyleLbl="node1" presStyleIdx="0" presStyleCnt="5"/>
      <dgm:spPr/>
    </dgm:pt>
    <dgm:pt modelId="{9AC21549-86F8-4A25-95D4-4F93654466FF}" type="pres">
      <dgm:prSet presAssocID="{B92B479E-B3A2-4318-A2C4-4920BC93D0F1}" presName="conn" presStyleLbl="parChTrans1D2" presStyleIdx="0" presStyleCnt="1"/>
      <dgm:spPr/>
      <dgm:t>
        <a:bodyPr/>
        <a:lstStyle/>
        <a:p>
          <a:endParaRPr lang="fr-FR"/>
        </a:p>
      </dgm:t>
    </dgm:pt>
    <dgm:pt modelId="{9FEB77A4-434B-471D-A46D-16383CFA052F}" type="pres">
      <dgm:prSet presAssocID="{B92B479E-B3A2-4318-A2C4-4920BC93D0F1}" presName="extraNode" presStyleLbl="node1" presStyleIdx="0" presStyleCnt="5"/>
      <dgm:spPr/>
    </dgm:pt>
    <dgm:pt modelId="{006B68EB-DA84-4139-9CF2-1E79CF6929D9}" type="pres">
      <dgm:prSet presAssocID="{B92B479E-B3A2-4318-A2C4-4920BC93D0F1}" presName="dstNode" presStyleLbl="node1" presStyleIdx="0" presStyleCnt="5"/>
      <dgm:spPr/>
    </dgm:pt>
    <dgm:pt modelId="{C1CC5783-DD77-4D91-B886-4E54C8498DA5}" type="pres">
      <dgm:prSet presAssocID="{6A920629-8624-4558-BF12-040E5792CBCC}" presName="text_1" presStyleLbl="node1" presStyleIdx="0" presStyleCnt="5">
        <dgm:presLayoutVars>
          <dgm:bulletEnabled val="1"/>
        </dgm:presLayoutVars>
      </dgm:prSet>
      <dgm:spPr/>
      <dgm:t>
        <a:bodyPr/>
        <a:lstStyle/>
        <a:p>
          <a:endParaRPr lang="fr-FR"/>
        </a:p>
      </dgm:t>
    </dgm:pt>
    <dgm:pt modelId="{F1711BD0-7EC6-4115-9D5D-1D1E69A32F6A}" type="pres">
      <dgm:prSet presAssocID="{6A920629-8624-4558-BF12-040E5792CBCC}" presName="accent_1" presStyleCnt="0"/>
      <dgm:spPr/>
    </dgm:pt>
    <dgm:pt modelId="{F94D5612-9974-4323-905F-8CB411FB46B5}" type="pres">
      <dgm:prSet presAssocID="{6A920629-8624-4558-BF12-040E5792CBCC}" presName="accentRepeatNode" presStyleLbl="solidFgAcc1" presStyleIdx="0" presStyleCnt="5"/>
      <dgm:spPr/>
    </dgm:pt>
    <dgm:pt modelId="{F44FCA02-2498-4E1B-B746-3C502DCA367A}" type="pres">
      <dgm:prSet presAssocID="{D4DC5249-1867-40D2-ACEE-56437B097FA1}" presName="text_2" presStyleLbl="node1" presStyleIdx="1" presStyleCnt="5">
        <dgm:presLayoutVars>
          <dgm:bulletEnabled val="1"/>
        </dgm:presLayoutVars>
      </dgm:prSet>
      <dgm:spPr/>
      <dgm:t>
        <a:bodyPr/>
        <a:lstStyle/>
        <a:p>
          <a:endParaRPr lang="fr-FR"/>
        </a:p>
      </dgm:t>
    </dgm:pt>
    <dgm:pt modelId="{13FE1B66-2253-451C-813F-39E87C35F0F8}" type="pres">
      <dgm:prSet presAssocID="{D4DC5249-1867-40D2-ACEE-56437B097FA1}" presName="accent_2" presStyleCnt="0"/>
      <dgm:spPr/>
    </dgm:pt>
    <dgm:pt modelId="{3ACD522F-A1FB-4BA5-BE7E-0ED588080B25}" type="pres">
      <dgm:prSet presAssocID="{D4DC5249-1867-40D2-ACEE-56437B097FA1}" presName="accentRepeatNode" presStyleLbl="solidFgAcc1" presStyleIdx="1" presStyleCnt="5"/>
      <dgm:spPr/>
    </dgm:pt>
    <dgm:pt modelId="{5A7C8AFB-6E2A-4F3D-9733-BC5676ED7997}" type="pres">
      <dgm:prSet presAssocID="{CF911773-80FC-4053-8D76-F48977D2823D}" presName="text_3" presStyleLbl="node1" presStyleIdx="2" presStyleCnt="5">
        <dgm:presLayoutVars>
          <dgm:bulletEnabled val="1"/>
        </dgm:presLayoutVars>
      </dgm:prSet>
      <dgm:spPr/>
      <dgm:t>
        <a:bodyPr/>
        <a:lstStyle/>
        <a:p>
          <a:endParaRPr lang="fr-FR"/>
        </a:p>
      </dgm:t>
    </dgm:pt>
    <dgm:pt modelId="{6B472C39-0970-46B9-A057-00E0E07BF9F0}" type="pres">
      <dgm:prSet presAssocID="{CF911773-80FC-4053-8D76-F48977D2823D}" presName="accent_3" presStyleCnt="0"/>
      <dgm:spPr/>
    </dgm:pt>
    <dgm:pt modelId="{0F3C576C-45A4-4A78-8534-D92C2BDDFDA6}" type="pres">
      <dgm:prSet presAssocID="{CF911773-80FC-4053-8D76-F48977D2823D}" presName="accentRepeatNode" presStyleLbl="solidFgAcc1" presStyleIdx="2" presStyleCnt="5"/>
      <dgm:spPr/>
    </dgm:pt>
    <dgm:pt modelId="{325DD1E4-5DF9-491F-8C98-699BE97E1D78}" type="pres">
      <dgm:prSet presAssocID="{1E6F818C-29D0-4408-9E53-1012395D8F4E}" presName="text_4" presStyleLbl="node1" presStyleIdx="3" presStyleCnt="5">
        <dgm:presLayoutVars>
          <dgm:bulletEnabled val="1"/>
        </dgm:presLayoutVars>
      </dgm:prSet>
      <dgm:spPr/>
      <dgm:t>
        <a:bodyPr/>
        <a:lstStyle/>
        <a:p>
          <a:endParaRPr lang="fr-FR"/>
        </a:p>
      </dgm:t>
    </dgm:pt>
    <dgm:pt modelId="{F481C165-37BB-4971-99B2-94FB39F878F9}" type="pres">
      <dgm:prSet presAssocID="{1E6F818C-29D0-4408-9E53-1012395D8F4E}" presName="accent_4" presStyleCnt="0"/>
      <dgm:spPr/>
    </dgm:pt>
    <dgm:pt modelId="{F7B0FD85-76C4-463B-B0AD-4B9586A4F069}" type="pres">
      <dgm:prSet presAssocID="{1E6F818C-29D0-4408-9E53-1012395D8F4E}" presName="accentRepeatNode" presStyleLbl="solidFgAcc1" presStyleIdx="3" presStyleCnt="5"/>
      <dgm:spPr/>
    </dgm:pt>
    <dgm:pt modelId="{3CE0EA14-98B7-4104-9628-9E322BBF4D94}" type="pres">
      <dgm:prSet presAssocID="{DD6A3996-0FB1-4E3A-A1F0-C6492CAEDE99}" presName="text_5" presStyleLbl="node1" presStyleIdx="4" presStyleCnt="5">
        <dgm:presLayoutVars>
          <dgm:bulletEnabled val="1"/>
        </dgm:presLayoutVars>
      </dgm:prSet>
      <dgm:spPr/>
      <dgm:t>
        <a:bodyPr/>
        <a:lstStyle/>
        <a:p>
          <a:endParaRPr lang="fr-FR"/>
        </a:p>
      </dgm:t>
    </dgm:pt>
    <dgm:pt modelId="{0CCF4052-50A3-4F5E-9836-058306286FC1}" type="pres">
      <dgm:prSet presAssocID="{DD6A3996-0FB1-4E3A-A1F0-C6492CAEDE99}" presName="accent_5" presStyleCnt="0"/>
      <dgm:spPr/>
    </dgm:pt>
    <dgm:pt modelId="{6EE1FBDC-90F9-4BB0-8ADC-0F922D445093}" type="pres">
      <dgm:prSet presAssocID="{DD6A3996-0FB1-4E3A-A1F0-C6492CAEDE99}" presName="accentRepeatNode" presStyleLbl="solidFgAcc1" presStyleIdx="4" presStyleCnt="5"/>
      <dgm:spPr/>
    </dgm:pt>
  </dgm:ptLst>
  <dgm:cxnLst>
    <dgm:cxn modelId="{BB9923E4-EF55-4A1E-94D8-F74A8E591420}" srcId="{B92B479E-B3A2-4318-A2C4-4920BC93D0F1}" destId="{CF911773-80FC-4053-8D76-F48977D2823D}" srcOrd="2" destOrd="0" parTransId="{BFCC991F-1BD5-45B8-BEAE-61F30C570599}" sibTransId="{7E76DD0F-7C20-4D05-8296-9250F152BFD8}"/>
    <dgm:cxn modelId="{3DAD2F9A-26AC-430B-ACCB-4B4431E01857}" type="presOf" srcId="{F373C1BE-3BA6-4C1A-A9F2-D7A1CECC1359}" destId="{9AC21549-86F8-4A25-95D4-4F93654466FF}" srcOrd="0" destOrd="0" presId="urn:microsoft.com/office/officeart/2008/layout/VerticalCurvedList"/>
    <dgm:cxn modelId="{2FD4C4E6-5FFC-4DB1-AB01-90BDB9C44DBE}" type="presOf" srcId="{1E6F818C-29D0-4408-9E53-1012395D8F4E}" destId="{325DD1E4-5DF9-491F-8C98-699BE97E1D78}" srcOrd="0" destOrd="0" presId="urn:microsoft.com/office/officeart/2008/layout/VerticalCurvedList"/>
    <dgm:cxn modelId="{C1DE6304-7277-4466-AF07-7C4E0CA72DB7}" srcId="{B92B479E-B3A2-4318-A2C4-4920BC93D0F1}" destId="{DD6A3996-0FB1-4E3A-A1F0-C6492CAEDE99}" srcOrd="4" destOrd="0" parTransId="{8B2D8F17-E1F6-4381-AF89-9632FAE6ED1C}" sibTransId="{138840C2-89B9-4DE4-8990-C00AEF544CF0}"/>
    <dgm:cxn modelId="{D4212BCD-20A5-4BB9-9A59-1FDE20A8045E}" type="presOf" srcId="{DD6A3996-0FB1-4E3A-A1F0-C6492CAEDE99}" destId="{3CE0EA14-98B7-4104-9628-9E322BBF4D94}" srcOrd="0" destOrd="0" presId="urn:microsoft.com/office/officeart/2008/layout/VerticalCurvedList"/>
    <dgm:cxn modelId="{A68BD53C-DA38-4EF3-A375-8EFA2092B713}" type="presOf" srcId="{CF911773-80FC-4053-8D76-F48977D2823D}" destId="{5A7C8AFB-6E2A-4F3D-9733-BC5676ED7997}" srcOrd="0" destOrd="0" presId="urn:microsoft.com/office/officeart/2008/layout/VerticalCurvedList"/>
    <dgm:cxn modelId="{CD74A9A5-7E64-45E1-904D-83AC51F750CB}" type="presOf" srcId="{D4DC5249-1867-40D2-ACEE-56437B097FA1}" destId="{F44FCA02-2498-4E1B-B746-3C502DCA367A}" srcOrd="0" destOrd="0" presId="urn:microsoft.com/office/officeart/2008/layout/VerticalCurvedList"/>
    <dgm:cxn modelId="{FCD396D4-99F8-43F2-B652-79DFF73510AB}" type="presOf" srcId="{B92B479E-B3A2-4318-A2C4-4920BC93D0F1}" destId="{3B91126F-E50B-4DD9-AB42-C149BA681748}" srcOrd="0" destOrd="0" presId="urn:microsoft.com/office/officeart/2008/layout/VerticalCurvedList"/>
    <dgm:cxn modelId="{BB257265-97C4-40DE-9171-5ED8F1834786}" srcId="{B92B479E-B3A2-4318-A2C4-4920BC93D0F1}" destId="{1E6F818C-29D0-4408-9E53-1012395D8F4E}" srcOrd="3" destOrd="0" parTransId="{71BE96A5-AB5A-4F6F-9E28-098C493F22EA}" sibTransId="{78840DC3-88FD-41D5-93F6-AC407C45C81C}"/>
    <dgm:cxn modelId="{FEDF90FE-1AA4-4776-8F67-73459D111EEB}" srcId="{B92B479E-B3A2-4318-A2C4-4920BC93D0F1}" destId="{6A920629-8624-4558-BF12-040E5792CBCC}" srcOrd="0" destOrd="0" parTransId="{421703E9-588F-4562-9891-3EF55CAABC6F}" sibTransId="{F373C1BE-3BA6-4C1A-A9F2-D7A1CECC1359}"/>
    <dgm:cxn modelId="{6DCF5B5A-ADDB-4C75-BDFA-3886D6932110}" type="presOf" srcId="{6A920629-8624-4558-BF12-040E5792CBCC}" destId="{C1CC5783-DD77-4D91-B886-4E54C8498DA5}" srcOrd="0" destOrd="0" presId="urn:microsoft.com/office/officeart/2008/layout/VerticalCurvedList"/>
    <dgm:cxn modelId="{75DCFE2D-FE6D-4CD8-A1B2-5873E215C93B}" srcId="{B92B479E-B3A2-4318-A2C4-4920BC93D0F1}" destId="{D4DC5249-1867-40D2-ACEE-56437B097FA1}" srcOrd="1" destOrd="0" parTransId="{30DB9635-BB9F-4403-8556-F202327651FA}" sibTransId="{3967E402-9D51-486D-B165-7AE58019A9ED}"/>
    <dgm:cxn modelId="{21B47501-3889-4169-AFFD-FDB6ABC95269}" type="presParOf" srcId="{3B91126F-E50B-4DD9-AB42-C149BA681748}" destId="{12EBE149-4D39-4D48-B2BC-5D8BAE446C42}" srcOrd="0" destOrd="0" presId="urn:microsoft.com/office/officeart/2008/layout/VerticalCurvedList"/>
    <dgm:cxn modelId="{67480D5A-1A93-4533-9F66-3B97A3F80128}" type="presParOf" srcId="{12EBE149-4D39-4D48-B2BC-5D8BAE446C42}" destId="{41AE28D2-42DA-47E2-A098-E67112C65746}" srcOrd="0" destOrd="0" presId="urn:microsoft.com/office/officeart/2008/layout/VerticalCurvedList"/>
    <dgm:cxn modelId="{EA464DD5-6CD9-4945-AC1A-798A670446B1}" type="presParOf" srcId="{41AE28D2-42DA-47E2-A098-E67112C65746}" destId="{2DCC52BF-30BC-4C42-8D23-6B83B6FA905B}" srcOrd="0" destOrd="0" presId="urn:microsoft.com/office/officeart/2008/layout/VerticalCurvedList"/>
    <dgm:cxn modelId="{3897E16E-079C-4192-BF41-1EF6AFCA5963}" type="presParOf" srcId="{41AE28D2-42DA-47E2-A098-E67112C65746}" destId="{9AC21549-86F8-4A25-95D4-4F93654466FF}" srcOrd="1" destOrd="0" presId="urn:microsoft.com/office/officeart/2008/layout/VerticalCurvedList"/>
    <dgm:cxn modelId="{7DF8B497-54FF-46D1-B023-DC972A5C67D1}" type="presParOf" srcId="{41AE28D2-42DA-47E2-A098-E67112C65746}" destId="{9FEB77A4-434B-471D-A46D-16383CFA052F}" srcOrd="2" destOrd="0" presId="urn:microsoft.com/office/officeart/2008/layout/VerticalCurvedList"/>
    <dgm:cxn modelId="{61C5EDED-17E3-4789-9ECA-C58C409115B0}" type="presParOf" srcId="{41AE28D2-42DA-47E2-A098-E67112C65746}" destId="{006B68EB-DA84-4139-9CF2-1E79CF6929D9}" srcOrd="3" destOrd="0" presId="urn:microsoft.com/office/officeart/2008/layout/VerticalCurvedList"/>
    <dgm:cxn modelId="{F2D49ECC-6E2D-4A5F-BDA1-8DD3204855BA}" type="presParOf" srcId="{12EBE149-4D39-4D48-B2BC-5D8BAE446C42}" destId="{C1CC5783-DD77-4D91-B886-4E54C8498DA5}" srcOrd="1" destOrd="0" presId="urn:microsoft.com/office/officeart/2008/layout/VerticalCurvedList"/>
    <dgm:cxn modelId="{52554D40-32B2-4BE1-B398-57D48F185483}" type="presParOf" srcId="{12EBE149-4D39-4D48-B2BC-5D8BAE446C42}" destId="{F1711BD0-7EC6-4115-9D5D-1D1E69A32F6A}" srcOrd="2" destOrd="0" presId="urn:microsoft.com/office/officeart/2008/layout/VerticalCurvedList"/>
    <dgm:cxn modelId="{9F68F7C6-8CCC-4FEB-9178-4E7839B7FCFD}" type="presParOf" srcId="{F1711BD0-7EC6-4115-9D5D-1D1E69A32F6A}" destId="{F94D5612-9974-4323-905F-8CB411FB46B5}" srcOrd="0" destOrd="0" presId="urn:microsoft.com/office/officeart/2008/layout/VerticalCurvedList"/>
    <dgm:cxn modelId="{E83A9E07-ED7A-4FC0-9B2C-5C3247B1582F}" type="presParOf" srcId="{12EBE149-4D39-4D48-B2BC-5D8BAE446C42}" destId="{F44FCA02-2498-4E1B-B746-3C502DCA367A}" srcOrd="3" destOrd="0" presId="urn:microsoft.com/office/officeart/2008/layout/VerticalCurvedList"/>
    <dgm:cxn modelId="{C8F6CE8D-92F0-4929-BB0F-7C3E5F2B8F18}" type="presParOf" srcId="{12EBE149-4D39-4D48-B2BC-5D8BAE446C42}" destId="{13FE1B66-2253-451C-813F-39E87C35F0F8}" srcOrd="4" destOrd="0" presId="urn:microsoft.com/office/officeart/2008/layout/VerticalCurvedList"/>
    <dgm:cxn modelId="{0C032D8A-FA2A-4FD3-A057-38805254AC47}" type="presParOf" srcId="{13FE1B66-2253-451C-813F-39E87C35F0F8}" destId="{3ACD522F-A1FB-4BA5-BE7E-0ED588080B25}" srcOrd="0" destOrd="0" presId="urn:microsoft.com/office/officeart/2008/layout/VerticalCurvedList"/>
    <dgm:cxn modelId="{6AFAB125-7987-4E5D-805D-7B1B5E8C69EC}" type="presParOf" srcId="{12EBE149-4D39-4D48-B2BC-5D8BAE446C42}" destId="{5A7C8AFB-6E2A-4F3D-9733-BC5676ED7997}" srcOrd="5" destOrd="0" presId="urn:microsoft.com/office/officeart/2008/layout/VerticalCurvedList"/>
    <dgm:cxn modelId="{A1FC2AC5-3147-4B8A-92F0-042BCBD0F07A}" type="presParOf" srcId="{12EBE149-4D39-4D48-B2BC-5D8BAE446C42}" destId="{6B472C39-0970-46B9-A057-00E0E07BF9F0}" srcOrd="6" destOrd="0" presId="urn:microsoft.com/office/officeart/2008/layout/VerticalCurvedList"/>
    <dgm:cxn modelId="{CD6F71B9-4F9B-4BE6-816B-426EFC2FBB76}" type="presParOf" srcId="{6B472C39-0970-46B9-A057-00E0E07BF9F0}" destId="{0F3C576C-45A4-4A78-8534-D92C2BDDFDA6}" srcOrd="0" destOrd="0" presId="urn:microsoft.com/office/officeart/2008/layout/VerticalCurvedList"/>
    <dgm:cxn modelId="{B31C7ADE-358E-4126-9542-919E0A8F093C}" type="presParOf" srcId="{12EBE149-4D39-4D48-B2BC-5D8BAE446C42}" destId="{325DD1E4-5DF9-491F-8C98-699BE97E1D78}" srcOrd="7" destOrd="0" presId="urn:microsoft.com/office/officeart/2008/layout/VerticalCurvedList"/>
    <dgm:cxn modelId="{328C8267-426F-4C14-AA26-9DEC2EBCAAD3}" type="presParOf" srcId="{12EBE149-4D39-4D48-B2BC-5D8BAE446C42}" destId="{F481C165-37BB-4971-99B2-94FB39F878F9}" srcOrd="8" destOrd="0" presId="urn:microsoft.com/office/officeart/2008/layout/VerticalCurvedList"/>
    <dgm:cxn modelId="{CF803C00-428A-4A13-9123-33637D7EF90F}" type="presParOf" srcId="{F481C165-37BB-4971-99B2-94FB39F878F9}" destId="{F7B0FD85-76C4-463B-B0AD-4B9586A4F069}" srcOrd="0" destOrd="0" presId="urn:microsoft.com/office/officeart/2008/layout/VerticalCurvedList"/>
    <dgm:cxn modelId="{CECE6431-9F3F-49E3-B6D4-E3A01BBB1746}" type="presParOf" srcId="{12EBE149-4D39-4D48-B2BC-5D8BAE446C42}" destId="{3CE0EA14-98B7-4104-9628-9E322BBF4D94}" srcOrd="9" destOrd="0" presId="urn:microsoft.com/office/officeart/2008/layout/VerticalCurvedList"/>
    <dgm:cxn modelId="{6B46DF2C-F74C-40FD-B09D-E937604BE17A}" type="presParOf" srcId="{12EBE149-4D39-4D48-B2BC-5D8BAE446C42}" destId="{0CCF4052-50A3-4F5E-9836-058306286FC1}" srcOrd="10" destOrd="0" presId="urn:microsoft.com/office/officeart/2008/layout/VerticalCurvedList"/>
    <dgm:cxn modelId="{787CC64E-B102-4CEB-8CB3-D702783705E3}" type="presParOf" srcId="{0CCF4052-50A3-4F5E-9836-058306286FC1}" destId="{6EE1FBDC-90F9-4BB0-8ADC-0F922D445093}"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78E7C-9919-4247-A417-575DCCD07E35}">
      <dsp:nvSpPr>
        <dsp:cNvPr id="0" name=""/>
        <dsp:cNvSpPr/>
      </dsp:nvSpPr>
      <dsp:spPr>
        <a:xfrm>
          <a:off x="0" y="851028"/>
          <a:ext cx="6664731" cy="850093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F879DFF-DD29-4EE3-AC5D-BB43D7A6D9C3}">
      <dsp:nvSpPr>
        <dsp:cNvPr id="0" name=""/>
        <dsp:cNvSpPr/>
      </dsp:nvSpPr>
      <dsp:spPr>
        <a:xfrm>
          <a:off x="0" y="0"/>
          <a:ext cx="11719437" cy="1745309"/>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b" anchorCtr="0">
          <a:noAutofit/>
        </a:bodyPr>
        <a:lstStyle/>
        <a:p>
          <a:pPr lvl="0" algn="l" defTabSz="1778000">
            <a:lnSpc>
              <a:spcPct val="90000"/>
            </a:lnSpc>
            <a:spcBef>
              <a:spcPct val="0"/>
            </a:spcBef>
            <a:spcAft>
              <a:spcPct val="35000"/>
            </a:spcAft>
          </a:pPr>
          <a:endParaRPr lang="fr-FR" sz="4000" b="1" kern="1200" dirty="0">
            <a:solidFill>
              <a:srgbClr val="0E4195"/>
            </a:solidFill>
          </a:endParaRPr>
        </a:p>
      </dsp:txBody>
      <dsp:txXfrm>
        <a:off x="0" y="0"/>
        <a:ext cx="11719437" cy="1745309"/>
      </dsp:txXfrm>
    </dsp:sp>
    <dsp:sp modelId="{841E7A86-3D54-4980-ACE3-0E65FA4B6613}">
      <dsp:nvSpPr>
        <dsp:cNvPr id="0" name=""/>
        <dsp:cNvSpPr/>
      </dsp:nvSpPr>
      <dsp:spPr>
        <a:xfrm>
          <a:off x="8773941" y="212990"/>
          <a:ext cx="2295252" cy="2295252"/>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4934" r="-24934"/>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3077AF7-53CD-43A5-BB54-F5C45B016C3E}">
      <dsp:nvSpPr>
        <dsp:cNvPr id="0" name=""/>
        <dsp:cNvSpPr/>
      </dsp:nvSpPr>
      <dsp:spPr>
        <a:xfrm>
          <a:off x="11069193" y="212990"/>
          <a:ext cx="6843799" cy="229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fr-FR" sz="6500" b="1" kern="1200" dirty="0" smtClean="0">
              <a:latin typeface="Helvetica Neue"/>
            </a:rPr>
            <a:t>Président</a:t>
          </a:r>
          <a:r>
            <a:rPr lang="fr-FR" sz="6500" kern="1200" dirty="0" smtClean="0">
              <a:latin typeface="Helvetica Neue"/>
            </a:rPr>
            <a:t>  </a:t>
          </a:r>
          <a:r>
            <a:rPr lang="fr-FR" sz="6500" kern="1200" dirty="0" smtClean="0">
              <a:latin typeface="Helvetica Light"/>
            </a:rPr>
            <a:t>Jacques Guerrini</a:t>
          </a:r>
          <a:endParaRPr lang="fr-FR" sz="6500" kern="1200" dirty="0">
            <a:latin typeface="Helvetica Light"/>
          </a:endParaRPr>
        </a:p>
      </dsp:txBody>
      <dsp:txXfrm>
        <a:off x="11069193" y="212990"/>
        <a:ext cx="6843799" cy="2295252"/>
      </dsp:txXfrm>
    </dsp:sp>
    <dsp:sp modelId="{3E811E8C-21B6-44E4-9F81-D70AF94B12A4}">
      <dsp:nvSpPr>
        <dsp:cNvPr id="0" name=""/>
        <dsp:cNvSpPr/>
      </dsp:nvSpPr>
      <dsp:spPr>
        <a:xfrm rot="5400000">
          <a:off x="8773941" y="2921388"/>
          <a:ext cx="2295252" cy="229525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EA249C5-208B-4BDA-9133-1DCA151DFE4F}">
      <dsp:nvSpPr>
        <dsp:cNvPr id="0" name=""/>
        <dsp:cNvSpPr/>
      </dsp:nvSpPr>
      <dsp:spPr>
        <a:xfrm>
          <a:off x="11069193" y="2921388"/>
          <a:ext cx="6843799" cy="229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fr-FR" sz="6500" b="1" kern="1200" dirty="0" smtClean="0">
              <a:latin typeface="Helvetica Neue"/>
            </a:rPr>
            <a:t>Secrétaire </a:t>
          </a:r>
          <a:r>
            <a:rPr lang="fr-FR" sz="6500" kern="1200" dirty="0" smtClean="0">
              <a:latin typeface="Helvetica Neue"/>
            </a:rPr>
            <a:t> Virginie Soudier</a:t>
          </a:r>
          <a:endParaRPr lang="fr-FR" sz="6500" kern="1200" dirty="0">
            <a:latin typeface="Helvetica Neue"/>
          </a:endParaRPr>
        </a:p>
      </dsp:txBody>
      <dsp:txXfrm>
        <a:off x="11069193" y="2921388"/>
        <a:ext cx="6843799" cy="229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33942" y="2214979"/>
          <a:ext cx="10992900" cy="1258852"/>
        </a:xfrm>
        <a:prstGeom prst="mathMinus">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1327294" y="284440"/>
          <a:ext cx="3318235" cy="2275524"/>
        </a:xfrm>
        <a:prstGeom prst="downArrow">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5862216" y="0"/>
          <a:ext cx="3539451" cy="2389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Contre ? </a:t>
          </a:r>
          <a:endParaRPr lang="fr-FR" sz="4000" kern="1200" dirty="0"/>
        </a:p>
      </dsp:txBody>
      <dsp:txXfrm>
        <a:off x="5862216" y="0"/>
        <a:ext cx="3539451" cy="2389301"/>
      </dsp:txXfrm>
    </dsp:sp>
    <dsp:sp modelId="{16BF6CD3-FDE1-43F3-8770-5EAFB99859C7}">
      <dsp:nvSpPr>
        <dsp:cNvPr id="0" name=""/>
        <dsp:cNvSpPr/>
      </dsp:nvSpPr>
      <dsp:spPr>
        <a:xfrm>
          <a:off x="6415255" y="3128846"/>
          <a:ext cx="3318235" cy="2275524"/>
        </a:xfrm>
        <a:prstGeom prst="upArrow">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1004726" y="3299510"/>
          <a:ext cx="4848234" cy="2389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Abstention ? </a:t>
          </a:r>
          <a:endParaRPr lang="fr-FR" sz="4000" kern="1200" dirty="0"/>
        </a:p>
      </dsp:txBody>
      <dsp:txXfrm>
        <a:off x="1004726" y="3299510"/>
        <a:ext cx="4848234" cy="2389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33942" y="2214979"/>
          <a:ext cx="10992900" cy="1258852"/>
        </a:xfrm>
        <a:prstGeom prst="mathMinus">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1327294" y="284440"/>
          <a:ext cx="3318235" cy="2275524"/>
        </a:xfrm>
        <a:prstGeom prst="downArrow">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5862216" y="0"/>
          <a:ext cx="3539451" cy="2389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Contre ? </a:t>
          </a:r>
          <a:endParaRPr lang="fr-FR" sz="4000" kern="1200" dirty="0"/>
        </a:p>
      </dsp:txBody>
      <dsp:txXfrm>
        <a:off x="5862216" y="0"/>
        <a:ext cx="3539451" cy="2389301"/>
      </dsp:txXfrm>
    </dsp:sp>
    <dsp:sp modelId="{16BF6CD3-FDE1-43F3-8770-5EAFB99859C7}">
      <dsp:nvSpPr>
        <dsp:cNvPr id="0" name=""/>
        <dsp:cNvSpPr/>
      </dsp:nvSpPr>
      <dsp:spPr>
        <a:xfrm>
          <a:off x="6415255" y="3128846"/>
          <a:ext cx="3318235" cy="2275524"/>
        </a:xfrm>
        <a:prstGeom prst="upArrow">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1004726" y="3299510"/>
          <a:ext cx="4848234" cy="2389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Abstention ? </a:t>
          </a:r>
          <a:endParaRPr lang="fr-FR" sz="4000" kern="1200" dirty="0"/>
        </a:p>
      </dsp:txBody>
      <dsp:txXfrm>
        <a:off x="1004726" y="3299510"/>
        <a:ext cx="4848234" cy="2389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26121" y="1769085"/>
          <a:ext cx="8460070" cy="968805"/>
        </a:xfrm>
        <a:prstGeom prst="mathMinus">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1021477" y="225348"/>
          <a:ext cx="2553694" cy="1802790"/>
        </a:xfrm>
        <a:prstGeom prst="downArrow">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4511526" y="0"/>
          <a:ext cx="2723940" cy="189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Contre ? </a:t>
          </a:r>
          <a:endParaRPr lang="fr-FR" sz="4000" kern="1200" dirty="0"/>
        </a:p>
      </dsp:txBody>
      <dsp:txXfrm>
        <a:off x="4511526" y="0"/>
        <a:ext cx="2723940" cy="1892929"/>
      </dsp:txXfrm>
    </dsp:sp>
    <dsp:sp modelId="{16BF6CD3-FDE1-43F3-8770-5EAFB99859C7}">
      <dsp:nvSpPr>
        <dsp:cNvPr id="0" name=""/>
        <dsp:cNvSpPr/>
      </dsp:nvSpPr>
      <dsp:spPr>
        <a:xfrm>
          <a:off x="4937142" y="2478836"/>
          <a:ext cx="2553694" cy="1802790"/>
        </a:xfrm>
        <a:prstGeom prst="upArrow">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773231" y="2614046"/>
          <a:ext cx="3731171" cy="189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Abstention ? </a:t>
          </a:r>
          <a:endParaRPr lang="fr-FR" sz="4000" kern="1200" dirty="0"/>
        </a:p>
      </dsp:txBody>
      <dsp:txXfrm>
        <a:off x="773231" y="2614046"/>
        <a:ext cx="3731171" cy="1892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22372" y="1529730"/>
          <a:ext cx="7245739" cy="829746"/>
        </a:xfrm>
        <a:prstGeom prst="mathMinus">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874858" y="194460"/>
          <a:ext cx="2187145" cy="1555683"/>
        </a:xfrm>
        <a:prstGeom prst="downArrow">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3863956" y="0"/>
          <a:ext cx="2332954" cy="1633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Contre ? </a:t>
          </a:r>
          <a:endParaRPr lang="fr-FR" sz="4000" kern="1200" dirty="0"/>
        </a:p>
      </dsp:txBody>
      <dsp:txXfrm>
        <a:off x="3863956" y="0"/>
        <a:ext cx="2332954" cy="1633467"/>
      </dsp:txXfrm>
    </dsp:sp>
    <dsp:sp modelId="{16BF6CD3-FDE1-43F3-8770-5EAFB99859C7}">
      <dsp:nvSpPr>
        <dsp:cNvPr id="0" name=""/>
        <dsp:cNvSpPr/>
      </dsp:nvSpPr>
      <dsp:spPr>
        <a:xfrm>
          <a:off x="4228480" y="2139064"/>
          <a:ext cx="2187145" cy="1555683"/>
        </a:xfrm>
        <a:prstGeom prst="upArrow">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662244" y="2255740"/>
          <a:ext cx="3195611" cy="1633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Abstention ? </a:t>
          </a:r>
          <a:endParaRPr lang="fr-FR" sz="4000" kern="1200" dirty="0"/>
        </a:p>
      </dsp:txBody>
      <dsp:txXfrm>
        <a:off x="662244" y="2255740"/>
        <a:ext cx="3195611" cy="1633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47FA3-86BC-4735-AC45-99119EC65D5C}">
      <dsp:nvSpPr>
        <dsp:cNvPr id="0" name=""/>
        <dsp:cNvSpPr/>
      </dsp:nvSpPr>
      <dsp:spPr>
        <a:xfrm>
          <a:off x="328820" y="1563937"/>
          <a:ext cx="13511434" cy="805890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D5C8AA-65A7-4288-8B14-66A1B1B9C473}">
      <dsp:nvSpPr>
        <dsp:cNvPr id="0" name=""/>
        <dsp:cNvSpPr/>
      </dsp:nvSpPr>
      <dsp:spPr>
        <a:xfrm>
          <a:off x="5096888" y="3707085"/>
          <a:ext cx="6810956" cy="67694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fr-FR" sz="6500" kern="1200" dirty="0"/>
        </a:p>
      </dsp:txBody>
      <dsp:txXfrm>
        <a:off x="5096888" y="3707085"/>
        <a:ext cx="6810956" cy="67694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21549-86F8-4A25-95D4-4F93654466FF}">
      <dsp:nvSpPr>
        <dsp:cNvPr id="0" name=""/>
        <dsp:cNvSpPr/>
      </dsp:nvSpPr>
      <dsp:spPr>
        <a:xfrm>
          <a:off x="-9552309" y="-1458151"/>
          <a:ext cx="11362531" cy="11362531"/>
        </a:xfrm>
        <a:prstGeom prst="blockArc">
          <a:avLst>
            <a:gd name="adj1" fmla="val 18900000"/>
            <a:gd name="adj2" fmla="val 2700000"/>
            <a:gd name="adj3" fmla="val 1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5783-DD77-4D91-B886-4E54C8498DA5}">
      <dsp:nvSpPr>
        <dsp:cNvPr id="0" name=""/>
        <dsp:cNvSpPr/>
      </dsp:nvSpPr>
      <dsp:spPr>
        <a:xfrm>
          <a:off x="789482" y="527720"/>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1120" rIns="71120" bIns="71120" numCol="1" spcCol="1270" anchor="ctr" anchorCtr="0">
          <a:noAutofit/>
        </a:bodyPr>
        <a:lstStyle/>
        <a:p>
          <a:pPr lvl="0" algn="l" defTabSz="1244600">
            <a:lnSpc>
              <a:spcPct val="90000"/>
            </a:lnSpc>
            <a:spcBef>
              <a:spcPct val="0"/>
            </a:spcBef>
            <a:spcAft>
              <a:spcPct val="35000"/>
            </a:spcAft>
          </a:pPr>
          <a:r>
            <a:rPr lang="fr-FR" sz="2800" kern="1200" dirty="0" smtClean="0"/>
            <a:t>Athènes</a:t>
          </a:r>
          <a:endParaRPr lang="fr-FR" sz="2800" kern="1200" dirty="0"/>
        </a:p>
      </dsp:txBody>
      <dsp:txXfrm>
        <a:off x="789482" y="527720"/>
        <a:ext cx="9079203" cy="1056116"/>
      </dsp:txXfrm>
    </dsp:sp>
    <dsp:sp modelId="{F94D5612-9974-4323-905F-8CB411FB46B5}">
      <dsp:nvSpPr>
        <dsp:cNvPr id="0" name=""/>
        <dsp:cNvSpPr/>
      </dsp:nvSpPr>
      <dsp:spPr>
        <a:xfrm>
          <a:off x="129409" y="395705"/>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FCA02-2498-4E1B-B746-3C502DCA367A}">
      <dsp:nvSpPr>
        <dsp:cNvPr id="0" name=""/>
        <dsp:cNvSpPr/>
      </dsp:nvSpPr>
      <dsp:spPr>
        <a:xfrm>
          <a:off x="1546264" y="2111388"/>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1120" rIns="71120" bIns="71120" numCol="1" spcCol="1270" anchor="ctr" anchorCtr="0">
          <a:noAutofit/>
        </a:bodyPr>
        <a:lstStyle/>
        <a:p>
          <a:pPr lvl="0" algn="l" defTabSz="1244600">
            <a:lnSpc>
              <a:spcPct val="90000"/>
            </a:lnSpc>
            <a:spcBef>
              <a:spcPct val="0"/>
            </a:spcBef>
            <a:spcAft>
              <a:spcPct val="35000"/>
            </a:spcAft>
          </a:pPr>
          <a:r>
            <a:rPr lang="fr-FR" sz="2800" kern="1200" dirty="0" smtClean="0"/>
            <a:t>Du 16 au 20 juin 2021</a:t>
          </a:r>
          <a:endParaRPr lang="fr-FR" sz="2800" kern="1200" dirty="0"/>
        </a:p>
      </dsp:txBody>
      <dsp:txXfrm>
        <a:off x="1546264" y="2111388"/>
        <a:ext cx="8322420" cy="1056116"/>
      </dsp:txXfrm>
    </dsp:sp>
    <dsp:sp modelId="{3ACD522F-A1FB-4BA5-BE7E-0ED588080B25}">
      <dsp:nvSpPr>
        <dsp:cNvPr id="0" name=""/>
        <dsp:cNvSpPr/>
      </dsp:nvSpPr>
      <dsp:spPr>
        <a:xfrm>
          <a:off x="886192" y="1979373"/>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C8AFB-6E2A-4F3D-9733-BC5676ED7997}">
      <dsp:nvSpPr>
        <dsp:cNvPr id="0" name=""/>
        <dsp:cNvSpPr/>
      </dsp:nvSpPr>
      <dsp:spPr>
        <a:xfrm>
          <a:off x="1778536" y="3695056"/>
          <a:ext cx="8090149"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1120" rIns="71120" bIns="71120" numCol="1" spcCol="1270" anchor="ctr" anchorCtr="0">
          <a:noAutofit/>
        </a:bodyPr>
        <a:lstStyle/>
        <a:p>
          <a:pPr lvl="0" algn="l" defTabSz="1244600">
            <a:lnSpc>
              <a:spcPct val="90000"/>
            </a:lnSpc>
            <a:spcBef>
              <a:spcPct val="0"/>
            </a:spcBef>
            <a:spcAft>
              <a:spcPct val="35000"/>
            </a:spcAft>
          </a:pPr>
          <a:r>
            <a:rPr lang="fr-FR" sz="2800" kern="1200" dirty="0" smtClean="0"/>
            <a:t>650 € incluant le voyage en avion, hébergement 4 nuits en hôtel et inscription aux jeux</a:t>
          </a:r>
          <a:endParaRPr lang="fr-FR" sz="2800" kern="1200" dirty="0"/>
        </a:p>
      </dsp:txBody>
      <dsp:txXfrm>
        <a:off x="1778536" y="3695056"/>
        <a:ext cx="8090149" cy="1056116"/>
      </dsp:txXfrm>
    </dsp:sp>
    <dsp:sp modelId="{0F3C576C-45A4-4A78-8534-D92C2BDDFDA6}">
      <dsp:nvSpPr>
        <dsp:cNvPr id="0" name=""/>
        <dsp:cNvSpPr/>
      </dsp:nvSpPr>
      <dsp:spPr>
        <a:xfrm>
          <a:off x="1118463" y="3563041"/>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DD1E4-5DF9-491F-8C98-699BE97E1D78}">
      <dsp:nvSpPr>
        <dsp:cNvPr id="0" name=""/>
        <dsp:cNvSpPr/>
      </dsp:nvSpPr>
      <dsp:spPr>
        <a:xfrm>
          <a:off x="1546264" y="5278724"/>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1120" rIns="71120" bIns="71120" numCol="1" spcCol="1270" anchor="ctr" anchorCtr="0">
          <a:noAutofit/>
        </a:bodyPr>
        <a:lstStyle/>
        <a:p>
          <a:pPr lvl="0" algn="l" defTabSz="1244600">
            <a:lnSpc>
              <a:spcPct val="90000"/>
            </a:lnSpc>
            <a:spcBef>
              <a:spcPct val="0"/>
            </a:spcBef>
            <a:spcAft>
              <a:spcPct val="35000"/>
            </a:spcAft>
          </a:pPr>
          <a:r>
            <a:rPr lang="fr-FR" sz="2800" kern="1200" dirty="0" smtClean="0"/>
            <a:t>27 disciplines sportives et la course hors STADE</a:t>
          </a:r>
          <a:endParaRPr lang="fr-FR" sz="2800" kern="1200" dirty="0"/>
        </a:p>
      </dsp:txBody>
      <dsp:txXfrm>
        <a:off x="1546264" y="5278724"/>
        <a:ext cx="8322420" cy="1056116"/>
      </dsp:txXfrm>
    </dsp:sp>
    <dsp:sp modelId="{F7B0FD85-76C4-463B-B0AD-4B9586A4F069}">
      <dsp:nvSpPr>
        <dsp:cNvPr id="0" name=""/>
        <dsp:cNvSpPr/>
      </dsp:nvSpPr>
      <dsp:spPr>
        <a:xfrm>
          <a:off x="886192" y="5146709"/>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0EA14-98B7-4104-9628-9E322BBF4D94}">
      <dsp:nvSpPr>
        <dsp:cNvPr id="0" name=""/>
        <dsp:cNvSpPr/>
      </dsp:nvSpPr>
      <dsp:spPr>
        <a:xfrm>
          <a:off x="789482" y="6862392"/>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1120" rIns="71120" bIns="71120" numCol="1" spcCol="1270" anchor="ctr" anchorCtr="0">
          <a:noAutofit/>
        </a:bodyPr>
        <a:lstStyle/>
        <a:p>
          <a:pPr lvl="0" algn="l" defTabSz="1244600">
            <a:lnSpc>
              <a:spcPct val="90000"/>
            </a:lnSpc>
            <a:spcBef>
              <a:spcPct val="0"/>
            </a:spcBef>
            <a:spcAft>
              <a:spcPct val="35000"/>
            </a:spcAft>
          </a:pPr>
          <a:r>
            <a:rPr lang="fr-FR" sz="2800" kern="1200" dirty="0" smtClean="0"/>
            <a:t>Via SPORT : EVT-WCSG ATHENES 2021</a:t>
          </a:r>
          <a:endParaRPr lang="fr-FR" sz="2800" kern="1200" dirty="0"/>
        </a:p>
      </dsp:txBody>
      <dsp:txXfrm>
        <a:off x="789482" y="6862392"/>
        <a:ext cx="9079203" cy="1056116"/>
      </dsp:txXfrm>
    </dsp:sp>
    <dsp:sp modelId="{6EE1FBDC-90F9-4BB0-8ADC-0F922D445093}">
      <dsp:nvSpPr>
        <dsp:cNvPr id="0" name=""/>
        <dsp:cNvSpPr/>
      </dsp:nvSpPr>
      <dsp:spPr>
        <a:xfrm>
          <a:off x="129409" y="6730377"/>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47FA3-86BC-4735-AC45-99119EC65D5C}">
      <dsp:nvSpPr>
        <dsp:cNvPr id="0" name=""/>
        <dsp:cNvSpPr/>
      </dsp:nvSpPr>
      <dsp:spPr>
        <a:xfrm>
          <a:off x="328820" y="1563937"/>
          <a:ext cx="13511434" cy="805890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D5C8AA-65A7-4288-8B14-66A1B1B9C473}">
      <dsp:nvSpPr>
        <dsp:cNvPr id="0" name=""/>
        <dsp:cNvSpPr/>
      </dsp:nvSpPr>
      <dsp:spPr>
        <a:xfrm>
          <a:off x="5096888" y="3707085"/>
          <a:ext cx="6810956" cy="67694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fr-FR" sz="6500" kern="1200" dirty="0"/>
        </a:p>
      </dsp:txBody>
      <dsp:txXfrm>
        <a:off x="5096888" y="3707085"/>
        <a:ext cx="6810956" cy="67694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21549-86F8-4A25-95D4-4F93654466FF}">
      <dsp:nvSpPr>
        <dsp:cNvPr id="0" name=""/>
        <dsp:cNvSpPr/>
      </dsp:nvSpPr>
      <dsp:spPr>
        <a:xfrm>
          <a:off x="-9552309" y="-1458151"/>
          <a:ext cx="11362531" cy="11362531"/>
        </a:xfrm>
        <a:prstGeom prst="blockArc">
          <a:avLst>
            <a:gd name="adj1" fmla="val 18900000"/>
            <a:gd name="adj2" fmla="val 2700000"/>
            <a:gd name="adj3" fmla="val 1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5783-DD77-4D91-B886-4E54C8498DA5}">
      <dsp:nvSpPr>
        <dsp:cNvPr id="0" name=""/>
        <dsp:cNvSpPr/>
      </dsp:nvSpPr>
      <dsp:spPr>
        <a:xfrm>
          <a:off x="789482" y="527720"/>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Tours</a:t>
          </a:r>
          <a:endParaRPr lang="fr-FR" sz="2900" kern="1200" dirty="0"/>
        </a:p>
      </dsp:txBody>
      <dsp:txXfrm>
        <a:off x="789482" y="527720"/>
        <a:ext cx="9079203" cy="1056116"/>
      </dsp:txXfrm>
    </dsp:sp>
    <dsp:sp modelId="{F94D5612-9974-4323-905F-8CB411FB46B5}">
      <dsp:nvSpPr>
        <dsp:cNvPr id="0" name=""/>
        <dsp:cNvSpPr/>
      </dsp:nvSpPr>
      <dsp:spPr>
        <a:xfrm>
          <a:off x="129409" y="395705"/>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FCA02-2498-4E1B-B746-3C502DCA367A}">
      <dsp:nvSpPr>
        <dsp:cNvPr id="0" name=""/>
        <dsp:cNvSpPr/>
      </dsp:nvSpPr>
      <dsp:spPr>
        <a:xfrm>
          <a:off x="1546264" y="2111388"/>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Du 12 au 16 mai 2021</a:t>
          </a:r>
          <a:endParaRPr lang="fr-FR" sz="2900" kern="1200" dirty="0"/>
        </a:p>
      </dsp:txBody>
      <dsp:txXfrm>
        <a:off x="1546264" y="2111388"/>
        <a:ext cx="8322420" cy="1056116"/>
      </dsp:txXfrm>
    </dsp:sp>
    <dsp:sp modelId="{3ACD522F-A1FB-4BA5-BE7E-0ED588080B25}">
      <dsp:nvSpPr>
        <dsp:cNvPr id="0" name=""/>
        <dsp:cNvSpPr/>
      </dsp:nvSpPr>
      <dsp:spPr>
        <a:xfrm>
          <a:off x="886192" y="1979373"/>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C8AFB-6E2A-4F3D-9733-BC5676ED7997}">
      <dsp:nvSpPr>
        <dsp:cNvPr id="0" name=""/>
        <dsp:cNvSpPr/>
      </dsp:nvSpPr>
      <dsp:spPr>
        <a:xfrm>
          <a:off x="1778536" y="3695056"/>
          <a:ext cx="8090149"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194 € incluant le voyage en bus, hébergement</a:t>
          </a:r>
          <a:br>
            <a:rPr lang="fr-FR" sz="2900" kern="1200" dirty="0" smtClean="0"/>
          </a:br>
          <a:r>
            <a:rPr lang="fr-FR" sz="2900" kern="1200" dirty="0" smtClean="0"/>
            <a:t>4 nuits en mobil home et inscription aux jeux</a:t>
          </a:r>
          <a:endParaRPr lang="fr-FR" sz="2900" kern="1200" dirty="0"/>
        </a:p>
      </dsp:txBody>
      <dsp:txXfrm>
        <a:off x="1778536" y="3695056"/>
        <a:ext cx="8090149" cy="1056116"/>
      </dsp:txXfrm>
    </dsp:sp>
    <dsp:sp modelId="{0F3C576C-45A4-4A78-8534-D92C2BDDFDA6}">
      <dsp:nvSpPr>
        <dsp:cNvPr id="0" name=""/>
        <dsp:cNvSpPr/>
      </dsp:nvSpPr>
      <dsp:spPr>
        <a:xfrm>
          <a:off x="1118463" y="3563041"/>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DD1E4-5DF9-491F-8C98-699BE97E1D78}">
      <dsp:nvSpPr>
        <dsp:cNvPr id="0" name=""/>
        <dsp:cNvSpPr/>
      </dsp:nvSpPr>
      <dsp:spPr>
        <a:xfrm>
          <a:off x="1546264" y="5278724"/>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26 disciplines sportives et la course hors STADE</a:t>
          </a:r>
          <a:endParaRPr lang="fr-FR" sz="2900" kern="1200" dirty="0"/>
        </a:p>
      </dsp:txBody>
      <dsp:txXfrm>
        <a:off x="1546264" y="5278724"/>
        <a:ext cx="8322420" cy="1056116"/>
      </dsp:txXfrm>
    </dsp:sp>
    <dsp:sp modelId="{F7B0FD85-76C4-463B-B0AD-4B9586A4F069}">
      <dsp:nvSpPr>
        <dsp:cNvPr id="0" name=""/>
        <dsp:cNvSpPr/>
      </dsp:nvSpPr>
      <dsp:spPr>
        <a:xfrm>
          <a:off x="886192" y="5146709"/>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0EA14-98B7-4104-9628-9E322BBF4D94}">
      <dsp:nvSpPr>
        <dsp:cNvPr id="0" name=""/>
        <dsp:cNvSpPr/>
      </dsp:nvSpPr>
      <dsp:spPr>
        <a:xfrm>
          <a:off x="789482" y="6862392"/>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Via SPORT : EVT-JNSE TOURS 2021 </a:t>
          </a:r>
          <a:endParaRPr lang="fr-FR" sz="2900" kern="1200" dirty="0"/>
        </a:p>
      </dsp:txBody>
      <dsp:txXfrm>
        <a:off x="789482" y="6862392"/>
        <a:ext cx="9079203" cy="1056116"/>
      </dsp:txXfrm>
    </dsp:sp>
    <dsp:sp modelId="{6EE1FBDC-90F9-4BB0-8ADC-0F922D445093}">
      <dsp:nvSpPr>
        <dsp:cNvPr id="0" name=""/>
        <dsp:cNvSpPr/>
      </dsp:nvSpPr>
      <dsp:spPr>
        <a:xfrm>
          <a:off x="129409" y="6730377"/>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18537AED-3745-4475-86C8-8823D177DBFB}" type="datetimeFigureOut">
              <a:rPr lang="fr-FR" smtClean="0"/>
              <a:t>17/07/2023</a:t>
            </a:fld>
            <a:endParaRPr lang="fr-FR"/>
          </a:p>
        </p:txBody>
      </p:sp>
      <p:sp>
        <p:nvSpPr>
          <p:cNvPr id="4" name="Espace réservé du pied de page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B780B360-F5BA-4E47-884C-4270E06545EE}" type="slidenum">
              <a:rPr lang="fr-FR" smtClean="0"/>
              <a:t>‹N°›</a:t>
            </a:fld>
            <a:endParaRPr lang="fr-FR"/>
          </a:p>
        </p:txBody>
      </p:sp>
    </p:spTree>
    <p:extLst>
      <p:ext uri="{BB962C8B-B14F-4D97-AF65-F5344CB8AC3E}">
        <p14:creationId xmlns:p14="http://schemas.microsoft.com/office/powerpoint/2010/main" val="508033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90488" y="744538"/>
            <a:ext cx="6616700" cy="3722687"/>
          </a:xfrm>
          <a:prstGeom prst="rect">
            <a:avLst/>
          </a:prstGeom>
        </p:spPr>
        <p:txBody>
          <a:bodyPr/>
          <a:lstStyle/>
          <a:p>
            <a:endParaRPr/>
          </a:p>
        </p:txBody>
      </p:sp>
      <p:sp>
        <p:nvSpPr>
          <p:cNvPr id="182" name="Shape 182"/>
          <p:cNvSpPr>
            <a:spLocks noGrp="1"/>
          </p:cNvSpPr>
          <p:nvPr>
            <p:ph type="body" sz="quarter" idx="1"/>
          </p:nvPr>
        </p:nvSpPr>
        <p:spPr>
          <a:xfrm>
            <a:off x="906357" y="4715907"/>
            <a:ext cx="4984962" cy="4467701"/>
          </a:xfrm>
          <a:prstGeom prst="rect">
            <a:avLst/>
          </a:prstGeom>
        </p:spPr>
        <p:txBody>
          <a:bodyPr/>
          <a:lstStyle/>
          <a:p>
            <a:endParaRPr/>
          </a:p>
        </p:txBody>
      </p:sp>
    </p:spTree>
    <p:extLst>
      <p:ext uri="{BB962C8B-B14F-4D97-AF65-F5344CB8AC3E}">
        <p14:creationId xmlns:p14="http://schemas.microsoft.com/office/powerpoint/2010/main" val="664312001"/>
      </p:ext>
    </p:extLst>
  </p:cSld>
  <p:clrMap bg1="lt1" tx1="dk1" bg2="lt2" tx2="dk2" accent1="accent1" accent2="accent2" accent3="accent3" accent4="accent4" accent5="accent5" accent6="accent6" hlink="hlink" folHlink="folHlink"/>
  <p:notesStyle>
    <a:lvl1pPr defTabSz="457200" latinLnBrk="0">
      <a:lnSpc>
        <a:spcPct val="117999"/>
      </a:lnSpc>
      <a:defRPr sz="3000">
        <a:latin typeface="Helvetica Neue"/>
        <a:ea typeface="Helvetica Neue"/>
        <a:cs typeface="Helvetica Neue"/>
        <a:sym typeface="Helvetica Neue"/>
      </a:defRPr>
    </a:lvl1pPr>
    <a:lvl2pPr indent="228600" defTabSz="457200" latinLnBrk="0">
      <a:lnSpc>
        <a:spcPct val="117999"/>
      </a:lnSpc>
      <a:defRPr sz="3000">
        <a:latin typeface="Helvetica Neue"/>
        <a:ea typeface="Helvetica Neue"/>
        <a:cs typeface="Helvetica Neue"/>
        <a:sym typeface="Helvetica Neue"/>
      </a:defRPr>
    </a:lvl2pPr>
    <a:lvl3pPr indent="457200" defTabSz="457200" latinLnBrk="0">
      <a:lnSpc>
        <a:spcPct val="117999"/>
      </a:lnSpc>
      <a:defRPr sz="3000">
        <a:latin typeface="Helvetica Neue"/>
        <a:ea typeface="Helvetica Neue"/>
        <a:cs typeface="Helvetica Neue"/>
        <a:sym typeface="Helvetica Neue"/>
      </a:defRPr>
    </a:lvl3pPr>
    <a:lvl4pPr indent="685800" defTabSz="457200" latinLnBrk="0">
      <a:lnSpc>
        <a:spcPct val="117999"/>
      </a:lnSpc>
      <a:defRPr sz="3000">
        <a:latin typeface="Helvetica Neue"/>
        <a:ea typeface="Helvetica Neue"/>
        <a:cs typeface="Helvetica Neue"/>
        <a:sym typeface="Helvetica Neue"/>
      </a:defRPr>
    </a:lvl4pPr>
    <a:lvl5pPr indent="914400" defTabSz="457200" latinLnBrk="0">
      <a:lnSpc>
        <a:spcPct val="117999"/>
      </a:lnSpc>
      <a:defRPr sz="3000">
        <a:latin typeface="Helvetica Neue"/>
        <a:ea typeface="Helvetica Neue"/>
        <a:cs typeface="Helvetica Neue"/>
        <a:sym typeface="Helvetica Neue"/>
      </a:defRPr>
    </a:lvl5pPr>
    <a:lvl6pPr indent="1143000" defTabSz="457200" latinLnBrk="0">
      <a:lnSpc>
        <a:spcPct val="117999"/>
      </a:lnSpc>
      <a:defRPr sz="3000">
        <a:latin typeface="Helvetica Neue"/>
        <a:ea typeface="Helvetica Neue"/>
        <a:cs typeface="Helvetica Neue"/>
        <a:sym typeface="Helvetica Neue"/>
      </a:defRPr>
    </a:lvl6pPr>
    <a:lvl7pPr indent="1371600" defTabSz="457200" latinLnBrk="0">
      <a:lnSpc>
        <a:spcPct val="117999"/>
      </a:lnSpc>
      <a:defRPr sz="3000">
        <a:latin typeface="Helvetica Neue"/>
        <a:ea typeface="Helvetica Neue"/>
        <a:cs typeface="Helvetica Neue"/>
        <a:sym typeface="Helvetica Neue"/>
      </a:defRPr>
    </a:lvl7pPr>
    <a:lvl8pPr indent="1600200" defTabSz="457200" latinLnBrk="0">
      <a:lnSpc>
        <a:spcPct val="117999"/>
      </a:lnSpc>
      <a:defRPr sz="3000">
        <a:latin typeface="Helvetica Neue"/>
        <a:ea typeface="Helvetica Neue"/>
        <a:cs typeface="Helvetica Neue"/>
        <a:sym typeface="Helvetica Neue"/>
      </a:defRPr>
    </a:lvl8pPr>
    <a:lvl9pPr indent="1828800" defTabSz="457200" latinLnBrk="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Nuage</a:t>
            </a:r>
            <a:r>
              <a:rPr lang="fr-FR" baseline="0" dirty="0" smtClean="0"/>
              <a:t> de mots : quelle est votre section principale</a:t>
            </a:r>
            <a:endParaRPr lang="fr-FR" dirty="0"/>
          </a:p>
        </p:txBody>
      </p:sp>
    </p:spTree>
    <p:extLst>
      <p:ext uri="{BB962C8B-B14F-4D97-AF65-F5344CB8AC3E}">
        <p14:creationId xmlns:p14="http://schemas.microsoft.com/office/powerpoint/2010/main" val="165338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Présentation</a:t>
            </a:r>
            <a:r>
              <a:rPr lang="fr-FR" baseline="0" dirty="0" smtClean="0"/>
              <a:t> : lien PPT</a:t>
            </a:r>
            <a:endParaRPr lang="fr-FR" dirty="0"/>
          </a:p>
        </p:txBody>
      </p:sp>
    </p:spTree>
    <p:extLst>
      <p:ext uri="{BB962C8B-B14F-4D97-AF65-F5344CB8AC3E}">
        <p14:creationId xmlns:p14="http://schemas.microsoft.com/office/powerpoint/2010/main" val="399962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 lien PPT</a:t>
            </a:r>
            <a:endParaRPr lang="fr-FR" dirty="0"/>
          </a:p>
        </p:txBody>
      </p:sp>
    </p:spTree>
    <p:extLst>
      <p:ext uri="{BB962C8B-B14F-4D97-AF65-F5344CB8AC3E}">
        <p14:creationId xmlns:p14="http://schemas.microsoft.com/office/powerpoint/2010/main" val="787182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98023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130752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226110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Présentation : lien</a:t>
            </a:r>
            <a:r>
              <a:rPr lang="fr-FR" sz="2800" baseline="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PPT</a:t>
            </a:r>
          </a:p>
          <a:p>
            <a:endPar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368041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 lien PPT</a:t>
            </a:r>
            <a:endParaRPr lang="fr-FR" dirty="0"/>
          </a:p>
        </p:txBody>
      </p:sp>
    </p:spTree>
    <p:extLst>
      <p:ext uri="{BB962C8B-B14F-4D97-AF65-F5344CB8AC3E}">
        <p14:creationId xmlns:p14="http://schemas.microsoft.com/office/powerpoint/2010/main" val="216217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Question </a:t>
            </a:r>
            <a:r>
              <a:rPr lang="fr-FR" dirty="0" err="1" smtClean="0"/>
              <a:t>sparkup</a:t>
            </a:r>
            <a:r>
              <a:rPr lang="fr-FR" dirty="0" smtClean="0"/>
              <a:t> : durée</a:t>
            </a:r>
            <a:r>
              <a:rPr lang="fr-FR" baseline="0" dirty="0" smtClean="0"/>
              <a:t> de mission dans le comité de Thierry et Sonia? 2015</a:t>
            </a:r>
            <a:endParaRPr lang="fr-FR" dirty="0"/>
          </a:p>
        </p:txBody>
      </p:sp>
    </p:spTree>
    <p:extLst>
      <p:ext uri="{BB962C8B-B14F-4D97-AF65-F5344CB8AC3E}">
        <p14:creationId xmlns:p14="http://schemas.microsoft.com/office/powerpoint/2010/main" val="4073975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Présentation : lien vers PPT</a:t>
            </a:r>
            <a:endParaRPr lang="fr-FR" dirty="0"/>
          </a:p>
        </p:txBody>
      </p:sp>
    </p:spTree>
    <p:extLst>
      <p:ext uri="{BB962C8B-B14F-4D97-AF65-F5344CB8AC3E}">
        <p14:creationId xmlns:p14="http://schemas.microsoft.com/office/powerpoint/2010/main" val="363944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32290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JAC &amp; YVES</a:t>
            </a:r>
          </a:p>
          <a:p>
            <a:endParaRPr lang="fr-FR" dirty="0" smtClean="0"/>
          </a:p>
          <a:p>
            <a:r>
              <a:rPr lang="fr-FR" dirty="0" smtClean="0"/>
              <a:t>SPARKUP</a:t>
            </a:r>
            <a:r>
              <a:rPr lang="fr-FR" baseline="0" dirty="0" smtClean="0"/>
              <a:t> : En un mot qu’est que ce le sport d’entreprise</a:t>
            </a:r>
            <a:endParaRPr lang="fr-FR" dirty="0"/>
          </a:p>
        </p:txBody>
      </p:sp>
    </p:spTree>
    <p:extLst>
      <p:ext uri="{BB962C8B-B14F-4D97-AF65-F5344CB8AC3E}">
        <p14:creationId xmlns:p14="http://schemas.microsoft.com/office/powerpoint/2010/main" val="3044812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a:t>
            </a:r>
            <a:r>
              <a:rPr lang="fr-FR" baseline="0" dirty="0" smtClean="0"/>
              <a:t> DE PRESENTATION</a:t>
            </a:r>
            <a:endParaRPr lang="fr-FR" dirty="0"/>
          </a:p>
        </p:txBody>
      </p:sp>
    </p:spTree>
    <p:extLst>
      <p:ext uri="{BB962C8B-B14F-4D97-AF65-F5344CB8AC3E}">
        <p14:creationId xmlns:p14="http://schemas.microsoft.com/office/powerpoint/2010/main" val="3941555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4096657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434642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552817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107254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17341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Présentation : lien PPT</a:t>
            </a:r>
            <a:endParaRPr lang="fr-FR" dirty="0"/>
          </a:p>
        </p:txBody>
      </p:sp>
    </p:spTree>
    <p:extLst>
      <p:ext uri="{BB962C8B-B14F-4D97-AF65-F5344CB8AC3E}">
        <p14:creationId xmlns:p14="http://schemas.microsoft.com/office/powerpoint/2010/main" val="77899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04008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a:t>
            </a:r>
            <a:r>
              <a:rPr lang="fr-FR" baseline="0" dirty="0" smtClean="0"/>
              <a:t> de présentation</a:t>
            </a:r>
            <a:endParaRPr lang="fr-FR" dirty="0"/>
          </a:p>
        </p:txBody>
      </p:sp>
    </p:spTree>
    <p:extLst>
      <p:ext uri="{BB962C8B-B14F-4D97-AF65-F5344CB8AC3E}">
        <p14:creationId xmlns:p14="http://schemas.microsoft.com/office/powerpoint/2010/main" val="3560678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177680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97392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Présentation : lien PPT</a:t>
            </a:r>
            <a:endParaRPr lang="fr-FR" dirty="0"/>
          </a:p>
        </p:txBody>
      </p:sp>
    </p:spTree>
    <p:extLst>
      <p:ext uri="{BB962C8B-B14F-4D97-AF65-F5344CB8AC3E}">
        <p14:creationId xmlns:p14="http://schemas.microsoft.com/office/powerpoint/2010/main" val="4076590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baseline="0" dirty="0" smtClean="0"/>
              <a:t>Pas de présentation</a:t>
            </a:r>
          </a:p>
        </p:txBody>
      </p:sp>
    </p:spTree>
    <p:extLst>
      <p:ext uri="{BB962C8B-B14F-4D97-AF65-F5344CB8AC3E}">
        <p14:creationId xmlns:p14="http://schemas.microsoft.com/office/powerpoint/2010/main" val="549367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01758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PPT</a:t>
            </a:r>
            <a:endParaRPr lang="fr-FR" dirty="0"/>
          </a:p>
        </p:txBody>
      </p:sp>
    </p:spTree>
    <p:extLst>
      <p:ext uri="{BB962C8B-B14F-4D97-AF65-F5344CB8AC3E}">
        <p14:creationId xmlns:p14="http://schemas.microsoft.com/office/powerpoint/2010/main" val="3058394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2771214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2008330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Présentation PPT</a:t>
            </a:r>
            <a:endParaRPr lang="fr-FR" dirty="0"/>
          </a:p>
        </p:txBody>
      </p:sp>
    </p:spTree>
    <p:extLst>
      <p:ext uri="{BB962C8B-B14F-4D97-AF65-F5344CB8AC3E}">
        <p14:creationId xmlns:p14="http://schemas.microsoft.com/office/powerpoint/2010/main" val="1510047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PPT</a:t>
            </a:r>
            <a:endParaRPr lang="fr-FR" dirty="0"/>
          </a:p>
        </p:txBody>
      </p:sp>
    </p:spTree>
    <p:extLst>
      <p:ext uri="{BB962C8B-B14F-4D97-AF65-F5344CB8AC3E}">
        <p14:creationId xmlns:p14="http://schemas.microsoft.com/office/powerpoint/2010/main" val="2542193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986874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Lien</a:t>
            </a:r>
            <a:r>
              <a:rPr lang="fr-FR" baseline="0" dirty="0" smtClean="0"/>
              <a:t> vers film</a:t>
            </a:r>
            <a:endParaRPr lang="fr-FR" dirty="0"/>
          </a:p>
        </p:txBody>
      </p:sp>
    </p:spTree>
    <p:extLst>
      <p:ext uri="{BB962C8B-B14F-4D97-AF65-F5344CB8AC3E}">
        <p14:creationId xmlns:p14="http://schemas.microsoft.com/office/powerpoint/2010/main" val="189270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47735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804252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baseline="0" dirty="0" smtClean="0"/>
              <a:t>SPARKUP : si on devait ouvrir une section …</a:t>
            </a:r>
          </a:p>
        </p:txBody>
      </p:sp>
    </p:spTree>
    <p:extLst>
      <p:ext uri="{BB962C8B-B14F-4D97-AF65-F5344CB8AC3E}">
        <p14:creationId xmlns:p14="http://schemas.microsoft.com/office/powerpoint/2010/main" val="1908546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3 mn</a:t>
            </a:r>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46</a:t>
            </a:fld>
            <a:endParaRPr lang="fr-FR"/>
          </a:p>
        </p:txBody>
      </p:sp>
    </p:spTree>
    <p:extLst>
      <p:ext uri="{BB962C8B-B14F-4D97-AF65-F5344CB8AC3E}">
        <p14:creationId xmlns:p14="http://schemas.microsoft.com/office/powerpoint/2010/main" val="3238792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3 mn</a:t>
            </a:r>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47</a:t>
            </a:fld>
            <a:endParaRPr lang="fr-FR"/>
          </a:p>
        </p:txBody>
      </p:sp>
    </p:spTree>
    <p:extLst>
      <p:ext uri="{BB962C8B-B14F-4D97-AF65-F5344CB8AC3E}">
        <p14:creationId xmlns:p14="http://schemas.microsoft.com/office/powerpoint/2010/main" val="4015552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3 mn</a:t>
            </a:r>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48</a:t>
            </a:fld>
            <a:endParaRPr lang="fr-FR"/>
          </a:p>
        </p:txBody>
      </p:sp>
    </p:spTree>
    <p:extLst>
      <p:ext uri="{BB962C8B-B14F-4D97-AF65-F5344CB8AC3E}">
        <p14:creationId xmlns:p14="http://schemas.microsoft.com/office/powerpoint/2010/main" val="2029845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	Lire le rapport de Alain Fischer / Stéphane Bernard.</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Un grand merci à Alain Fischer et Stéphane Bernard pour cette analyse annuelle de nos comptes fait avec sérieux et application et gage de notre bonne gestion. Nous ne manquons de corriger ou faire évoluer notre fonctionnement en tenant compte de toutes les remarques qui nous sont faîtes. </a:t>
            </a:r>
          </a:p>
          <a:p>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49</a:t>
            </a:fld>
            <a:endParaRPr lang="fr-FR"/>
          </a:p>
        </p:txBody>
      </p:sp>
    </p:spTree>
    <p:extLst>
      <p:ext uri="{BB962C8B-B14F-4D97-AF65-F5344CB8AC3E}">
        <p14:creationId xmlns:p14="http://schemas.microsoft.com/office/powerpoint/2010/main" val="172429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a:t> </a:t>
            </a:r>
          </a:p>
          <a:p>
            <a:r>
              <a:rPr lang="fr-FR" dirty="0" smtClean="0"/>
              <a:t>Avant </a:t>
            </a:r>
            <a:r>
              <a:rPr lang="fr-FR" dirty="0"/>
              <a:t>de passer à l’approbation des comptes, avez-vous des </a:t>
            </a:r>
            <a:r>
              <a:rPr lang="fr-FR" dirty="0" smtClean="0"/>
              <a:t> </a:t>
            </a:r>
            <a:r>
              <a:rPr lang="fr-FR" dirty="0"/>
              <a:t>q</a:t>
            </a:r>
            <a:r>
              <a:rPr lang="fr-FR" dirty="0" smtClean="0"/>
              <a:t>uestions </a:t>
            </a:r>
            <a:r>
              <a:rPr lang="fr-FR" dirty="0"/>
              <a:t>sur les chiffres présentés ?</a:t>
            </a:r>
          </a:p>
          <a:p>
            <a:r>
              <a:rPr lang="fr-FR" dirty="0"/>
              <a:t> </a:t>
            </a:r>
            <a:r>
              <a:rPr lang="fr-FR" dirty="0" smtClean="0"/>
              <a:t>Ce </a:t>
            </a:r>
            <a:r>
              <a:rPr lang="fr-FR" dirty="0"/>
              <a:t>n’est pas le cas et je vous propose donc de passer au </a:t>
            </a:r>
            <a:r>
              <a:rPr lang="fr-FR" dirty="0" smtClean="0"/>
              <a:t>vote</a:t>
            </a:r>
            <a:r>
              <a:rPr lang="fr-FR" dirty="0"/>
              <a:t> </a:t>
            </a:r>
            <a:r>
              <a:rPr lang="fr-FR" dirty="0" smtClean="0"/>
              <a:t>pour donner décharge au comité et au </a:t>
            </a:r>
            <a:r>
              <a:rPr lang="fr-FR" dirty="0" err="1" smtClean="0"/>
              <a:t>tresorier</a:t>
            </a:r>
            <a:endParaRPr lang="fr-FR" dirty="0"/>
          </a:p>
          <a:p>
            <a:r>
              <a:rPr lang="fr-FR" dirty="0"/>
              <a:t> </a:t>
            </a:r>
          </a:p>
          <a:p>
            <a:r>
              <a:rPr lang="fr-FR" i="1" dirty="0"/>
              <a:t> </a:t>
            </a:r>
            <a:endParaRPr lang="fr-FR" dirty="0"/>
          </a:p>
          <a:p>
            <a:r>
              <a:rPr lang="fr-FR" i="1" dirty="0"/>
              <a:t>VOTE	</a:t>
            </a:r>
            <a:r>
              <a:rPr lang="fr-FR" dirty="0"/>
              <a:t>Qui est contre ?		Qui s’abstient ?</a:t>
            </a:r>
          </a:p>
          <a:p>
            <a:r>
              <a:rPr lang="fr-FR" dirty="0"/>
              <a:t> </a:t>
            </a:r>
          </a:p>
          <a:p>
            <a:r>
              <a:rPr lang="fr-FR" dirty="0" smtClean="0"/>
              <a:t>Donc </a:t>
            </a:r>
            <a:r>
              <a:rPr lang="fr-FR" dirty="0"/>
              <a:t>décharge est donnée au trésorier ainsi qu'au comité.</a:t>
            </a:r>
          </a:p>
          <a:p>
            <a:endParaRPr lang="fr-FR" dirty="0"/>
          </a:p>
        </p:txBody>
      </p:sp>
      <p:sp>
        <p:nvSpPr>
          <p:cNvPr id="4" name="Espace réservé du numéro de diapositive 3"/>
          <p:cNvSpPr>
            <a:spLocks noGrp="1"/>
          </p:cNvSpPr>
          <p:nvPr>
            <p:ph type="sldNum" sz="quarter" idx="10"/>
          </p:nvPr>
        </p:nvSpPr>
        <p:spPr/>
        <p:txBody>
          <a:bodyPr/>
          <a:lstStyle/>
          <a:p>
            <a:fld id="{82D5F7AB-BF6A-4392-8CE3-282EFF6D60C3}" type="slidenum">
              <a:rPr lang="fr-FR" smtClean="0"/>
              <a:pPr/>
              <a:t>50</a:t>
            </a:fld>
            <a:endParaRPr lang="fr-FR"/>
          </a:p>
        </p:txBody>
      </p:sp>
    </p:spTree>
    <p:extLst>
      <p:ext uri="{BB962C8B-B14F-4D97-AF65-F5344CB8AC3E}">
        <p14:creationId xmlns:p14="http://schemas.microsoft.com/office/powerpoint/2010/main" val="1658722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a:t> </a:t>
            </a:r>
          </a:p>
          <a:p>
            <a:r>
              <a:rPr lang="fr-FR" dirty="0"/>
              <a:t>Merci </a:t>
            </a:r>
            <a:r>
              <a:rPr lang="fr-FR" dirty="0" smtClean="0"/>
              <a:t>à </a:t>
            </a:r>
            <a:r>
              <a:rPr lang="fr-FR" dirty="0"/>
              <a:t>Stéphane </a:t>
            </a:r>
            <a:r>
              <a:rPr lang="fr-FR" dirty="0" smtClean="0"/>
              <a:t>Bernard et Alain Fischer</a:t>
            </a:r>
            <a:r>
              <a:rPr lang="fr-FR" baseline="0" dirty="0" smtClean="0"/>
              <a:t> d’accepter de </a:t>
            </a:r>
            <a:r>
              <a:rPr lang="fr-FR" baseline="0" dirty="0" err="1" smtClean="0"/>
              <a:t>renouveller</a:t>
            </a:r>
            <a:r>
              <a:rPr lang="fr-FR" baseline="0" dirty="0" smtClean="0"/>
              <a:t> leur mandat</a:t>
            </a:r>
            <a:r>
              <a:rPr lang="fr-FR" dirty="0" smtClean="0"/>
              <a:t> </a:t>
            </a:r>
            <a:r>
              <a:rPr lang="fr-FR" dirty="0"/>
              <a:t>comme </a:t>
            </a:r>
            <a:r>
              <a:rPr lang="fr-FR" dirty="0" err="1" smtClean="0"/>
              <a:t>Révisseur</a:t>
            </a:r>
            <a:r>
              <a:rPr lang="fr-FR" dirty="0" smtClean="0"/>
              <a:t> </a:t>
            </a:r>
            <a:r>
              <a:rPr lang="fr-FR" dirty="0"/>
              <a:t>aux comptes </a:t>
            </a:r>
            <a:endParaRPr lang="fr-FR" dirty="0" smtClean="0"/>
          </a:p>
          <a:p>
            <a:r>
              <a:rPr lang="de-DE" dirty="0"/>
              <a:t> </a:t>
            </a:r>
            <a:endParaRPr lang="fr-FR" dirty="0"/>
          </a:p>
          <a:p>
            <a:r>
              <a:rPr lang="de-DE" dirty="0"/>
              <a:t>	</a:t>
            </a:r>
            <a:r>
              <a:rPr lang="fr-FR" dirty="0"/>
              <a:t>Mais, y </a:t>
            </a:r>
            <a:r>
              <a:rPr lang="fr-FR" dirty="0" err="1"/>
              <a:t>a-t-il</a:t>
            </a:r>
            <a:r>
              <a:rPr lang="fr-FR" dirty="0"/>
              <a:t> d’autres candidats, pour suppléer le cas échéant ?</a:t>
            </a:r>
          </a:p>
          <a:p>
            <a:r>
              <a:rPr lang="fr-FR" dirty="0"/>
              <a:t> </a:t>
            </a:r>
          </a:p>
          <a:p>
            <a:r>
              <a:rPr lang="fr-FR" dirty="0"/>
              <a:t>	Ce n’est pas le cas, donc passons au vote.</a:t>
            </a:r>
          </a:p>
          <a:p>
            <a:r>
              <a:rPr lang="fr-FR" dirty="0"/>
              <a:t> </a:t>
            </a:r>
          </a:p>
          <a:p>
            <a:r>
              <a:rPr lang="fr-FR" b="1" i="1" dirty="0"/>
              <a:t>VOTE </a:t>
            </a:r>
          </a:p>
          <a:p>
            <a:r>
              <a:rPr lang="fr-FR" dirty="0"/>
              <a:t>	Qui est contre ?	Qui s’abstient ?</a:t>
            </a:r>
          </a:p>
          <a:p>
            <a:r>
              <a:rPr lang="fr-FR" dirty="0"/>
              <a:t>	Donc adopté.</a:t>
            </a:r>
          </a:p>
          <a:p>
            <a:endParaRPr lang="fr-FR" dirty="0"/>
          </a:p>
        </p:txBody>
      </p:sp>
      <p:sp>
        <p:nvSpPr>
          <p:cNvPr id="4" name="Espace réservé du numéro de diapositive 3"/>
          <p:cNvSpPr>
            <a:spLocks noGrp="1"/>
          </p:cNvSpPr>
          <p:nvPr>
            <p:ph type="sldNum" sz="quarter" idx="10"/>
          </p:nvPr>
        </p:nvSpPr>
        <p:spPr/>
        <p:txBody>
          <a:bodyPr/>
          <a:lstStyle/>
          <a:p>
            <a:fld id="{82D5F7AB-BF6A-4392-8CE3-282EFF6D60C3}" type="slidenum">
              <a:rPr lang="fr-FR" smtClean="0"/>
              <a:pPr/>
              <a:t>51</a:t>
            </a:fld>
            <a:endParaRPr lang="fr-FR"/>
          </a:p>
        </p:txBody>
      </p:sp>
    </p:spTree>
    <p:extLst>
      <p:ext uri="{BB962C8B-B14F-4D97-AF65-F5344CB8AC3E}">
        <p14:creationId xmlns:p14="http://schemas.microsoft.com/office/powerpoint/2010/main" val="1813648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7771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SPARKUP : quelle</a:t>
            </a:r>
            <a:r>
              <a:rPr lang="fr-FR" sz="1200" kern="1200" baseline="0" dirty="0" smtClean="0">
                <a:solidFill>
                  <a:schemeClr val="tx1"/>
                </a:solidFill>
                <a:effectLst/>
                <a:latin typeface="+mn-lt"/>
                <a:ea typeface="+mn-ea"/>
                <a:cs typeface="+mn-cs"/>
              </a:rPr>
              <a:t> type de mission au sein du bureau m’intéresserait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55</a:t>
            </a:fld>
            <a:endParaRPr lang="fr-FR"/>
          </a:p>
        </p:txBody>
      </p:sp>
    </p:spTree>
    <p:extLst>
      <p:ext uri="{BB962C8B-B14F-4D97-AF65-F5344CB8AC3E}">
        <p14:creationId xmlns:p14="http://schemas.microsoft.com/office/powerpoint/2010/main" val="44660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smtClean="0"/>
              <a:t>JAC</a:t>
            </a:r>
          </a:p>
          <a:p>
            <a:r>
              <a:rPr lang="fr-FR" dirty="0" smtClean="0"/>
              <a:t>Je voudrai saluer nos invités ayant pu se rendre disponible.</a:t>
            </a:r>
          </a:p>
          <a:p>
            <a:r>
              <a:rPr lang="fr-FR" dirty="0" smtClean="0"/>
              <a:t>Ceux qui ne sont pas encore là, se joindront à nous au fur et à mesure de cette AG.</a:t>
            </a:r>
          </a:p>
          <a:p>
            <a:endParaRPr lang="fr-FR" dirty="0" smtClean="0"/>
          </a:p>
          <a:p>
            <a:endParaRPr lang="fr-FR" dirty="0"/>
          </a:p>
        </p:txBody>
      </p:sp>
    </p:spTree>
    <p:extLst>
      <p:ext uri="{BB962C8B-B14F-4D97-AF65-F5344CB8AC3E}">
        <p14:creationId xmlns:p14="http://schemas.microsoft.com/office/powerpoint/2010/main" val="917241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dirty="0"/>
              <a:t>	</a:t>
            </a:r>
          </a:p>
          <a:p>
            <a:r>
              <a:rPr lang="fr-FR" dirty="0"/>
              <a:t>	Comme il est prévu dans les statuts, le comité est renouvelé</a:t>
            </a:r>
          </a:p>
          <a:p>
            <a:r>
              <a:rPr lang="fr-FR" dirty="0"/>
              <a:t> </a:t>
            </a:r>
            <a:r>
              <a:rPr lang="fr-FR" dirty="0" smtClean="0"/>
              <a:t>Voici </a:t>
            </a:r>
            <a:r>
              <a:rPr lang="fr-FR" dirty="0"/>
              <a:t>la liste des membres du bureau et du comité avec les responsables de section et les </a:t>
            </a:r>
            <a:r>
              <a:rPr lang="fr-FR" dirty="0" err="1"/>
              <a:t>binomes</a:t>
            </a:r>
            <a:endParaRPr lang="fr-FR" dirty="0"/>
          </a:p>
          <a:p>
            <a:r>
              <a:rPr lang="fr-FR" b="1" dirty="0"/>
              <a:t> </a:t>
            </a:r>
            <a:r>
              <a:rPr lang="fr-FR" dirty="0" smtClean="0"/>
              <a:t>Y </a:t>
            </a:r>
            <a:r>
              <a:rPr lang="fr-FR" dirty="0" err="1"/>
              <a:t>a-t-il</a:t>
            </a:r>
            <a:r>
              <a:rPr lang="fr-FR" dirty="0"/>
              <a:t> des candidatures spontanées ?…………..</a:t>
            </a:r>
          </a:p>
          <a:p>
            <a:r>
              <a:rPr lang="fr-FR" dirty="0"/>
              <a:t>Non</a:t>
            </a:r>
          </a:p>
          <a:p>
            <a:r>
              <a:rPr lang="fr-FR" dirty="0"/>
              <a:t> </a:t>
            </a:r>
            <a:r>
              <a:rPr lang="fr-FR" dirty="0" smtClean="0"/>
              <a:t>Je </a:t>
            </a:r>
            <a:r>
              <a:rPr lang="fr-FR" dirty="0"/>
              <a:t>vous propose de procéder à l’élection du comité tout en vous précisant  que si des personnes  venaient à se découvrir la vocation et la passion d’animer ou de faire découvrir une activité sportive, elles pourront être cooptées par la suite au sein du comité. Il en est de même pour les personnes qui souhaiteraient rejoindre le bureau.</a:t>
            </a:r>
          </a:p>
          <a:p>
            <a:r>
              <a:rPr lang="fr-FR" dirty="0"/>
              <a:t> </a:t>
            </a:r>
            <a:r>
              <a:rPr lang="fr-FR" dirty="0" smtClean="0"/>
              <a:t> Je </a:t>
            </a:r>
            <a:r>
              <a:rPr lang="fr-FR" dirty="0"/>
              <a:t>vous propose donc d’adopter la liste des membres composant le comité..</a:t>
            </a:r>
          </a:p>
          <a:p>
            <a:r>
              <a:rPr lang="fr-FR" dirty="0"/>
              <a:t> </a:t>
            </a:r>
          </a:p>
          <a:p>
            <a:r>
              <a:rPr lang="fr-FR" i="1" dirty="0"/>
              <a:t>VOTE</a:t>
            </a:r>
            <a:r>
              <a:rPr lang="fr-FR" dirty="0"/>
              <a:t> 	qui est contre ? 	qui s’abstient ?</a:t>
            </a:r>
          </a:p>
          <a:p>
            <a:r>
              <a:rPr lang="fr-FR" dirty="0"/>
              <a:t> </a:t>
            </a:r>
          </a:p>
          <a:p>
            <a:r>
              <a:rPr lang="fr-FR" dirty="0"/>
              <a:t>		Donc le nouveau comité est adopté</a:t>
            </a:r>
          </a:p>
          <a:p>
            <a:r>
              <a:rPr lang="fr-FR" dirty="0" smtClean="0"/>
              <a:t>Idem concernant le bureau pour le comité seulement idem</a:t>
            </a:r>
          </a:p>
        </p:txBody>
      </p:sp>
      <p:sp>
        <p:nvSpPr>
          <p:cNvPr id="4" name="Espace réservé du numéro de diapositive 3"/>
          <p:cNvSpPr>
            <a:spLocks noGrp="1"/>
          </p:cNvSpPr>
          <p:nvPr>
            <p:ph type="sldNum" sz="quarter" idx="10"/>
          </p:nvPr>
        </p:nvSpPr>
        <p:spPr/>
        <p:txBody>
          <a:bodyPr/>
          <a:lstStyle/>
          <a:p>
            <a:fld id="{82D5F7AB-BF6A-4392-8CE3-282EFF6D60C3}" type="slidenum">
              <a:rPr lang="fr-FR" smtClean="0"/>
              <a:pPr/>
              <a:t>56</a:t>
            </a:fld>
            <a:endParaRPr lang="fr-FR"/>
          </a:p>
        </p:txBody>
      </p:sp>
    </p:spTree>
    <p:extLst>
      <p:ext uri="{BB962C8B-B14F-4D97-AF65-F5344CB8AC3E}">
        <p14:creationId xmlns:p14="http://schemas.microsoft.com/office/powerpoint/2010/main" val="2008486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SPARKUP</a:t>
            </a:r>
            <a:r>
              <a:rPr lang="fr-FR" baseline="0" dirty="0" smtClean="0"/>
              <a:t> : course sur les événements</a:t>
            </a:r>
            <a:endParaRPr lang="fr-FR" dirty="0"/>
          </a:p>
        </p:txBody>
      </p:sp>
    </p:spTree>
    <p:extLst>
      <p:ext uri="{BB962C8B-B14F-4D97-AF65-F5344CB8AC3E}">
        <p14:creationId xmlns:p14="http://schemas.microsoft.com/office/powerpoint/2010/main" val="131088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Sparkup</a:t>
            </a:r>
            <a:r>
              <a:rPr lang="fr-FR" dirty="0" smtClean="0"/>
              <a:t> : nuage</a:t>
            </a:r>
            <a:r>
              <a:rPr lang="fr-FR" baseline="0" dirty="0" smtClean="0"/>
              <a:t> de mot confinement et sport</a:t>
            </a:r>
            <a:endParaRPr lang="fr-FR" dirty="0"/>
          </a:p>
        </p:txBody>
      </p:sp>
    </p:spTree>
    <p:extLst>
      <p:ext uri="{BB962C8B-B14F-4D97-AF65-F5344CB8AC3E}">
        <p14:creationId xmlns:p14="http://schemas.microsoft.com/office/powerpoint/2010/main" val="4184745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53799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err="1" smtClean="0"/>
              <a:t>Jac</a:t>
            </a:r>
            <a:endParaRPr lang="fr-FR" dirty="0"/>
          </a:p>
        </p:txBody>
      </p:sp>
    </p:spTree>
    <p:extLst>
      <p:ext uri="{BB962C8B-B14F-4D97-AF65-F5344CB8AC3E}">
        <p14:creationId xmlns:p14="http://schemas.microsoft.com/office/powerpoint/2010/main" val="542382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174712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6401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DIAPO SUIVANTE – SPARKUP avec</a:t>
            </a:r>
            <a:r>
              <a:rPr lang="fr-FR" baseline="0" dirty="0" smtClean="0"/>
              <a:t> questions sur les jeux</a:t>
            </a:r>
            <a:endParaRPr lang="fr-FR" dirty="0"/>
          </a:p>
        </p:txBody>
      </p:sp>
    </p:spTree>
    <p:extLst>
      <p:ext uri="{BB962C8B-B14F-4D97-AF65-F5344CB8AC3E}">
        <p14:creationId xmlns:p14="http://schemas.microsoft.com/office/powerpoint/2010/main" val="4008964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DIAPO SUIVANTE – SPARKUP avec</a:t>
            </a:r>
            <a:r>
              <a:rPr lang="fr-FR" baseline="0" dirty="0" smtClean="0"/>
              <a:t> questions sur les jeux</a:t>
            </a:r>
            <a:endParaRPr lang="fr-FR" dirty="0"/>
          </a:p>
        </p:txBody>
      </p:sp>
    </p:spTree>
    <p:extLst>
      <p:ext uri="{BB962C8B-B14F-4D97-AF65-F5344CB8AC3E}">
        <p14:creationId xmlns:p14="http://schemas.microsoft.com/office/powerpoint/2010/main" val="497218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DIAPO SUIVANTE – SPARKUP avec</a:t>
            </a:r>
            <a:r>
              <a:rPr lang="fr-FR" baseline="0" dirty="0" smtClean="0"/>
              <a:t> questions sur les jeux</a:t>
            </a:r>
            <a:endParaRPr lang="fr-FR" dirty="0"/>
          </a:p>
        </p:txBody>
      </p:sp>
    </p:spTree>
    <p:extLst>
      <p:ext uri="{BB962C8B-B14F-4D97-AF65-F5344CB8AC3E}">
        <p14:creationId xmlns:p14="http://schemas.microsoft.com/office/powerpoint/2010/main" val="771917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82260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30718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201863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fld id="{946729AA-03C8-204E-93B6-5E0F395622E5}" type="slidenum">
              <a:rPr lang="fr-FR" smtClean="0"/>
              <a:t>78</a:t>
            </a:fld>
            <a:endParaRPr lang="fr-FR"/>
          </a:p>
        </p:txBody>
      </p:sp>
    </p:spTree>
    <p:extLst>
      <p:ext uri="{BB962C8B-B14F-4D97-AF65-F5344CB8AC3E}">
        <p14:creationId xmlns:p14="http://schemas.microsoft.com/office/powerpoint/2010/main" val="15205061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089248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DIAPO</a:t>
            </a:r>
            <a:r>
              <a:rPr lang="fr-FR" baseline="0" dirty="0" smtClean="0"/>
              <a:t> SUIVANTE sur la COM</a:t>
            </a:r>
          </a:p>
          <a:p>
            <a:r>
              <a:rPr lang="fr-FR" baseline="0" dirty="0" smtClean="0"/>
              <a:t/>
            </a:r>
            <a:br>
              <a:rPr lang="fr-FR" baseline="0" dirty="0" smtClean="0"/>
            </a:br>
            <a:r>
              <a:rPr lang="fr-FR" baseline="0" dirty="0" smtClean="0"/>
              <a:t>SPARKUP : question sur les volumes ?</a:t>
            </a:r>
            <a:endParaRPr lang="fr-FR" dirty="0"/>
          </a:p>
        </p:txBody>
      </p:sp>
    </p:spTree>
    <p:extLst>
      <p:ext uri="{BB962C8B-B14F-4D97-AF65-F5344CB8AC3E}">
        <p14:creationId xmlns:p14="http://schemas.microsoft.com/office/powerpoint/2010/main" val="252697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DIAPO</a:t>
            </a:r>
            <a:r>
              <a:rPr lang="fr-FR" baseline="0" dirty="0" smtClean="0"/>
              <a:t> SUIVANTE sur la COM</a:t>
            </a:r>
          </a:p>
          <a:p>
            <a:r>
              <a:rPr lang="fr-FR" baseline="0" dirty="0" smtClean="0"/>
              <a:t/>
            </a:r>
            <a:br>
              <a:rPr lang="fr-FR" baseline="0" dirty="0" smtClean="0"/>
            </a:br>
            <a:r>
              <a:rPr lang="fr-FR" baseline="0" dirty="0" smtClean="0"/>
              <a:t>SPARKUP : question sur les volumes ?</a:t>
            </a:r>
            <a:endParaRPr lang="fr-FR" dirty="0"/>
          </a:p>
        </p:txBody>
      </p:sp>
    </p:spTree>
    <p:extLst>
      <p:ext uri="{BB962C8B-B14F-4D97-AF65-F5344CB8AC3E}">
        <p14:creationId xmlns:p14="http://schemas.microsoft.com/office/powerpoint/2010/main" val="31331798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baseline="0" dirty="0" smtClean="0"/>
              <a:t>SPARKUP : </a:t>
            </a:r>
          </a:p>
          <a:p>
            <a:r>
              <a:rPr lang="fr-FR" baseline="0" dirty="0" smtClean="0"/>
              <a:t>question sur les volumes ?</a:t>
            </a:r>
          </a:p>
          <a:p>
            <a:r>
              <a:rPr lang="fr-FR" baseline="0" dirty="0" smtClean="0"/>
              <a:t>Enquête sur les moyens de com</a:t>
            </a:r>
            <a:endParaRPr lang="fr-FR" dirty="0"/>
          </a:p>
        </p:txBody>
      </p:sp>
    </p:spTree>
    <p:extLst>
      <p:ext uri="{BB962C8B-B14F-4D97-AF65-F5344CB8AC3E}">
        <p14:creationId xmlns:p14="http://schemas.microsoft.com/office/powerpoint/2010/main" val="799375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83563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fr-FR" dirty="0" smtClean="0"/>
          </a:p>
          <a:p>
            <a:r>
              <a:rPr lang="fr-FR" dirty="0" smtClean="0"/>
              <a:t>SPARKUP</a:t>
            </a:r>
          </a:p>
          <a:p>
            <a:r>
              <a:rPr lang="fr-FR" dirty="0" smtClean="0"/>
              <a:t>Avis</a:t>
            </a:r>
            <a:r>
              <a:rPr lang="fr-FR" baseline="0" dirty="0" smtClean="0"/>
              <a:t> sur l’AG</a:t>
            </a:r>
          </a:p>
          <a:p>
            <a:endParaRPr lang="fr-FR" baseline="0" dirty="0" smtClean="0"/>
          </a:p>
          <a:p>
            <a:r>
              <a:rPr lang="fr-FR" baseline="0" dirty="0" smtClean="0"/>
              <a:t>Zoom de fin avec REVEAL</a:t>
            </a:r>
            <a:endParaRPr lang="fr-FR" dirty="0"/>
          </a:p>
        </p:txBody>
      </p:sp>
    </p:spTree>
    <p:extLst>
      <p:ext uri="{BB962C8B-B14F-4D97-AF65-F5344CB8AC3E}">
        <p14:creationId xmlns:p14="http://schemas.microsoft.com/office/powerpoint/2010/main" val="520079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sz="3200" kern="1200" dirty="0" smtClean="0">
                <a:solidFill>
                  <a:schemeClr val="tx1"/>
                </a:solidFill>
                <a:effectLst/>
                <a:latin typeface="Helvetica Neue"/>
                <a:ea typeface="Helvetica Neue"/>
                <a:cs typeface="Helvetica Neue"/>
                <a:sym typeface="Helvetica Neue"/>
              </a:rPr>
              <a:t>VOTE SPARKUP</a:t>
            </a:r>
          </a:p>
          <a:p>
            <a:endParaRPr lang="fr-FR" sz="3200" kern="1200" dirty="0" smtClean="0">
              <a:solidFill>
                <a:schemeClr val="tx1"/>
              </a:solidFill>
              <a:effectLst/>
              <a:latin typeface="Helvetica Neue"/>
              <a:ea typeface="Helvetica Neue"/>
              <a:cs typeface="Helvetica Neue"/>
              <a:sym typeface="Helvetica Neue"/>
            </a:endParaRPr>
          </a:p>
          <a:p>
            <a:r>
              <a:rPr lang="fr-FR" sz="3200" kern="1200" dirty="0" smtClean="0">
                <a:solidFill>
                  <a:schemeClr val="tx1"/>
                </a:solidFill>
                <a:effectLst/>
                <a:latin typeface="Helvetica Neue"/>
                <a:ea typeface="Helvetica Neue"/>
                <a:cs typeface="Helvetica Neue"/>
                <a:sym typeface="Helvetica Neue"/>
              </a:rPr>
              <a:t>JAC : </a:t>
            </a:r>
          </a:p>
          <a:p>
            <a:r>
              <a:rPr lang="fr-FR" sz="3200" kern="1200" dirty="0" smtClean="0">
                <a:solidFill>
                  <a:schemeClr val="tx1"/>
                </a:solidFill>
                <a:effectLst/>
                <a:latin typeface="Helvetica Neue"/>
                <a:ea typeface="Helvetica Neue"/>
                <a:cs typeface="Helvetica Neue"/>
                <a:sym typeface="Helvetica Neue"/>
              </a:rPr>
              <a:t>Après ce préambule, j’ouvre donc l’Assemblée Générale statutaire de notre Association, suite à l’invitation qui vous a été adressée par l’entremise de vos responsables de sections et publiée sur notre site.</a:t>
            </a:r>
          </a:p>
          <a:p>
            <a:r>
              <a:rPr lang="fr-FR" sz="3200" kern="1200" dirty="0" smtClean="0">
                <a:solidFill>
                  <a:schemeClr val="tx1"/>
                </a:solidFill>
                <a:effectLst/>
                <a:latin typeface="Helvetica Neue"/>
                <a:ea typeface="Helvetica Neue"/>
                <a:cs typeface="Helvetica Neue"/>
                <a:sym typeface="Helvetica Neue"/>
              </a:rPr>
              <a:t> </a:t>
            </a:r>
          </a:p>
          <a:p>
            <a:r>
              <a:rPr lang="fr-FR" sz="3200" kern="1200" dirty="0" smtClean="0">
                <a:solidFill>
                  <a:schemeClr val="tx1"/>
                </a:solidFill>
                <a:effectLst/>
                <a:latin typeface="Helvetica Neue"/>
                <a:ea typeface="Helvetica Neue"/>
                <a:cs typeface="Helvetica Neue"/>
                <a:sym typeface="Helvetica Neue"/>
              </a:rPr>
              <a:t>Pour que l’assemblée se déroule dans les règles de l’art, il nous faut nommer deux scrutateurs pour contrôler les votes ! 	</a:t>
            </a:r>
          </a:p>
          <a:p>
            <a:r>
              <a:rPr lang="fr-FR" sz="3200" kern="1200" dirty="0" smtClean="0">
                <a:solidFill>
                  <a:schemeClr val="tx1"/>
                </a:solidFill>
                <a:effectLst/>
                <a:latin typeface="Helvetica Neue"/>
                <a:ea typeface="Helvetica Neue"/>
                <a:cs typeface="Helvetica Neue"/>
                <a:sym typeface="Helvetica Neue"/>
              </a:rPr>
              <a:t> </a:t>
            </a:r>
          </a:p>
          <a:p>
            <a:r>
              <a:rPr lang="fr-FR" sz="3200" kern="1200" dirty="0" smtClean="0">
                <a:solidFill>
                  <a:schemeClr val="tx1"/>
                </a:solidFill>
                <a:effectLst/>
                <a:latin typeface="Helvetica Neue"/>
                <a:ea typeface="Helvetica Neue"/>
                <a:cs typeface="Helvetica Neue"/>
                <a:sym typeface="Helvetica Neue"/>
              </a:rPr>
              <a:t>QUI est volontaire ?</a:t>
            </a:r>
          </a:p>
          <a:p>
            <a:r>
              <a:rPr lang="fr-FR" sz="3200" kern="1200" dirty="0" smtClean="0">
                <a:solidFill>
                  <a:schemeClr val="tx1"/>
                </a:solidFill>
                <a:effectLst/>
                <a:latin typeface="Helvetica Neue"/>
                <a:ea typeface="Helvetica Neue"/>
                <a:cs typeface="Helvetica Neue"/>
                <a:sym typeface="Helvetica Neue"/>
              </a:rPr>
              <a:t> </a:t>
            </a:r>
          </a:p>
          <a:p>
            <a:r>
              <a:rPr lang="fr-FR" sz="3200" kern="1200" dirty="0" smtClean="0">
                <a:solidFill>
                  <a:schemeClr val="tx1"/>
                </a:solidFill>
                <a:effectLst/>
                <a:latin typeface="Helvetica Neue"/>
                <a:ea typeface="Helvetica Neue"/>
                <a:cs typeface="Helvetica Neue"/>
                <a:sym typeface="Helvetica Neue"/>
              </a:rPr>
              <a:t>Et comme secrétaire de séance je vous propose de nommer Virginie SOUDIER membre du bureau de l’ASCM/ Elle aura la tâche de rédiger et publier le Compte rendu de cette AG.</a:t>
            </a:r>
          </a:p>
          <a:p>
            <a:endParaRPr lang="fr-FR" sz="3200" kern="1200" dirty="0" smtClean="0">
              <a:solidFill>
                <a:schemeClr val="tx1"/>
              </a:solidFill>
              <a:effectLst/>
              <a:latin typeface="Helvetica Neue"/>
              <a:ea typeface="Helvetica Neue"/>
              <a:cs typeface="Helvetica Neue"/>
              <a:sym typeface="Helvetica Neue"/>
            </a:endParaRPr>
          </a:p>
          <a:p>
            <a:r>
              <a:rPr lang="fr-FR" dirty="0" smtClean="0"/>
              <a:t>Le premier point à l’ordre du  jour concerne l’approbation de ce PV.</a:t>
            </a:r>
          </a:p>
          <a:p>
            <a:r>
              <a:rPr lang="fr-FR" dirty="0" smtClean="0"/>
              <a:t>Le PV de l’assemblée de 2019 est en ligne sur notre site et nous vous avons invité à le consulter.</a:t>
            </a:r>
          </a:p>
          <a:p>
            <a:r>
              <a:rPr lang="fr-FR" dirty="0" smtClean="0"/>
              <a:t> Ce document reprend le déroulement de l’AG, les extraits des comptes rendus des différents responsables et le rapport Moral.</a:t>
            </a:r>
          </a:p>
          <a:p>
            <a:r>
              <a:rPr lang="fr-FR" dirty="0" smtClean="0"/>
              <a:t> A la lecture du document, avez-vous des remarques à formuler ?</a:t>
            </a:r>
          </a:p>
          <a:p>
            <a:r>
              <a:rPr lang="fr-FR" dirty="0" smtClean="0"/>
              <a:t> Aucune remarque n’est formulée</a:t>
            </a:r>
          </a:p>
          <a:p>
            <a:r>
              <a:rPr lang="fr-FR" dirty="0" smtClean="0"/>
              <a:t> Si ce n’est pas le cas, je vous propose de passer au vote à main levée.</a:t>
            </a:r>
          </a:p>
          <a:p>
            <a:endParaRPr lang="fr-FR" dirty="0" smtClean="0"/>
          </a:p>
          <a:p>
            <a:endParaRPr lang="fr-FR" dirty="0"/>
          </a:p>
        </p:txBody>
      </p:sp>
    </p:spTree>
    <p:extLst>
      <p:ext uri="{BB962C8B-B14F-4D97-AF65-F5344CB8AC3E}">
        <p14:creationId xmlns:p14="http://schemas.microsoft.com/office/powerpoint/2010/main" val="22268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SPARKUP :</a:t>
            </a:r>
            <a:r>
              <a:rPr lang="fr-FR" baseline="0" dirty="0" smtClean="0"/>
              <a:t> connaissez vous bien les sections de l’ASCM </a:t>
            </a:r>
          </a:p>
          <a:p>
            <a:r>
              <a:rPr lang="fr-FR" baseline="0" dirty="0" smtClean="0"/>
              <a:t>(quizz)</a:t>
            </a:r>
            <a:endParaRPr lang="fr-FR" dirty="0"/>
          </a:p>
        </p:txBody>
      </p:sp>
    </p:spTree>
    <p:extLst>
      <p:ext uri="{BB962C8B-B14F-4D97-AF65-F5344CB8AC3E}">
        <p14:creationId xmlns:p14="http://schemas.microsoft.com/office/powerpoint/2010/main" val="242957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r>
              <a:rPr lang="fr-FR" dirty="0" smtClean="0"/>
              <a:t>Départ Bruno </a:t>
            </a:r>
            <a:r>
              <a:rPr lang="fr-FR" dirty="0" err="1" smtClean="0"/>
              <a:t>Jouault</a:t>
            </a:r>
            <a:r>
              <a:rPr lang="fr-FR" dirty="0" smtClean="0"/>
              <a:t> –</a:t>
            </a:r>
          </a:p>
          <a:p>
            <a:r>
              <a:rPr lang="fr-FR" dirty="0" smtClean="0"/>
              <a:t>Question</a:t>
            </a:r>
            <a:r>
              <a:rPr lang="fr-FR" baseline="0" dirty="0" smtClean="0"/>
              <a:t> </a:t>
            </a:r>
            <a:r>
              <a:rPr lang="fr-FR" baseline="0" dirty="0" err="1" smtClean="0"/>
              <a:t>sparkup</a:t>
            </a:r>
            <a:r>
              <a:rPr lang="fr-FR" baseline="0" dirty="0" smtClean="0"/>
              <a:t> : nb d’année d’activité de Bruno?   2015</a:t>
            </a:r>
            <a:endParaRPr lang="fr-FR" dirty="0"/>
          </a:p>
        </p:txBody>
      </p:sp>
    </p:spTree>
    <p:extLst>
      <p:ext uri="{BB962C8B-B14F-4D97-AF65-F5344CB8AC3E}">
        <p14:creationId xmlns:p14="http://schemas.microsoft.com/office/powerpoint/2010/main" val="67968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406400" y="327920"/>
            <a:ext cx="18288000" cy="3449424"/>
          </a:xfrm>
        </p:spPr>
        <p:txBody>
          <a:bodyPr anchor="b"/>
          <a:lstStyle>
            <a:lvl1pPr algn="ctr">
              <a:defRPr sz="12000"/>
            </a:lvl1pPr>
          </a:lstStyle>
          <a:p>
            <a:r>
              <a:rPr lang="fr-FR" smtClean="0"/>
              <a:t>Modifiez le style du titre</a:t>
            </a:r>
            <a:endParaRPr lang="fr-FR"/>
          </a:p>
        </p:txBody>
      </p:sp>
      <p:sp>
        <p:nvSpPr>
          <p:cNvPr id="3" name="Sous-titre 2"/>
          <p:cNvSpPr>
            <a:spLocks noGrp="1"/>
          </p:cNvSpPr>
          <p:nvPr>
            <p:ph type="subTitle" idx="1"/>
          </p:nvPr>
        </p:nvSpPr>
        <p:spPr>
          <a:xfrm>
            <a:off x="660400" y="59848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96091355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7" y="914400"/>
            <a:ext cx="7864474" cy="3200400"/>
          </a:xfrm>
        </p:spPr>
        <p:txBody>
          <a:bodyPr anchor="b"/>
          <a:lstStyle>
            <a:lvl1pPr>
              <a:defRPr sz="6400"/>
            </a:lvl1pPr>
          </a:lstStyle>
          <a:p>
            <a:r>
              <a:rPr lang="fr-FR" smtClean="0"/>
              <a:t>Modifiez le style du titre</a:t>
            </a:r>
            <a:endParaRPr lang="fr-FR"/>
          </a:p>
        </p:txBody>
      </p:sp>
      <p:sp>
        <p:nvSpPr>
          <p:cNvPr id="3" name="Espace réservé pour une image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smtClean="0"/>
              <a:t>Modifiez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CB4B4D-7CA3-9044-876B-883B54F8677D}" type="slidenum">
              <a:rPr lang="fr-FR" smtClean="0"/>
              <a:pPr/>
              <a:t>‹N°›</a:t>
            </a:fld>
            <a:endParaRPr lang="fr-FR" dirty="0"/>
          </a:p>
        </p:txBody>
      </p:sp>
      <p:pic>
        <p:nvPicPr>
          <p:cNvPr id="8" name="Image 7"/>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384753454"/>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7" name="Image 6"/>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8"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9"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4287286176"/>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0" y="730250"/>
            <a:ext cx="5257800" cy="11623676"/>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676400" y="730250"/>
            <a:ext cx="15468600" cy="11623676"/>
          </a:xfrm>
        </p:spPr>
        <p:txBody>
          <a:bodyPr vert="eaVert"/>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7" name="Image 6"/>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8"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9"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4245860075"/>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219200" y="549279"/>
            <a:ext cx="21945600" cy="11703050"/>
          </a:xfrm>
          <a:prstGeom prst="rect">
            <a:avLst/>
          </a:prstGeom>
        </p:spPr>
        <p:txBody>
          <a:bodyPr/>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3" name="Image 2"/>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188681850"/>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2826" y="-1952563"/>
            <a:ext cx="27204744" cy="18818745"/>
          </a:xfrm>
          <a:prstGeom prst="rect">
            <a:avLst/>
          </a:prstGeom>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rotWithShape="1">
          <a:blip r:embed="rId4">
            <a:extLst>
              <a:ext uri="{28A0092B-C50C-407E-A947-70E740481C1C}">
                <a14:useLocalDpi xmlns:a14="http://schemas.microsoft.com/office/drawing/2010/main" val="0"/>
              </a:ext>
            </a:extLst>
          </a:blip>
          <a:srcRect b="35403"/>
          <a:stretch/>
        </p:blipFill>
        <p:spPr>
          <a:xfrm>
            <a:off x="16228785" y="0"/>
            <a:ext cx="8139420" cy="2067264"/>
          </a:xfrm>
          <a:prstGeom prst="rect">
            <a:avLst/>
          </a:prstGeom>
        </p:spPr>
      </p:pic>
    </p:spTree>
    <p:extLst>
      <p:ext uri="{BB962C8B-B14F-4D97-AF65-F5344CB8AC3E}">
        <p14:creationId xmlns:p14="http://schemas.microsoft.com/office/powerpoint/2010/main" val="3187803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197" y="-2322446"/>
            <a:ext cx="27204744" cy="18818745"/>
          </a:xfrm>
          <a:prstGeom prst="rect">
            <a:avLst/>
          </a:prstGeom>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7188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6600"/>
                    </a14:imgEffect>
                    <a14:imgEffect>
                      <a14:brightnessContrast bright="40000" contrast="34000"/>
                    </a14:imgEffect>
                  </a14:imgLayer>
                </a14:imgProps>
              </a:ext>
              <a:ext uri="{28A0092B-C50C-407E-A947-70E740481C1C}">
                <a14:useLocalDpi xmlns:a14="http://schemas.microsoft.com/office/drawing/2010/main" val="0"/>
              </a:ext>
            </a:extLst>
          </a:blip>
          <a:stretch>
            <a:fillRect/>
          </a:stretch>
        </p:blipFill>
        <p:spPr>
          <a:xfrm>
            <a:off x="2988675" y="-1871881"/>
            <a:ext cx="27204744" cy="18818745"/>
          </a:xfrm>
          <a:prstGeom prst="rect">
            <a:avLst/>
          </a:prstGeom>
          <a:effectLst>
            <a:glow rad="127000">
              <a:schemeClr val="accent1">
                <a:alpha val="0"/>
              </a:schemeClr>
            </a:glow>
            <a:reflection endPos="65000" dist="50800" dir="5400000" sy="-100000" algn="bl" rotWithShape="0"/>
          </a:effectLst>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5695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6600"/>
                    </a14:imgEffect>
                    <a14:imgEffect>
                      <a14:brightnessContrast bright="40000" contrast="34000"/>
                    </a14:imgEffect>
                  </a14:imgLayer>
                </a14:imgProps>
              </a:ext>
              <a:ext uri="{28A0092B-C50C-407E-A947-70E740481C1C}">
                <a14:useLocalDpi xmlns:a14="http://schemas.microsoft.com/office/drawing/2010/main" val="0"/>
              </a:ext>
            </a:extLst>
          </a:blip>
          <a:stretch>
            <a:fillRect/>
          </a:stretch>
        </p:blipFill>
        <p:spPr>
          <a:xfrm>
            <a:off x="6748839" y="4537142"/>
            <a:ext cx="15630411" cy="10812259"/>
          </a:xfrm>
          <a:prstGeom prst="rect">
            <a:avLst/>
          </a:prstGeom>
          <a:effectLst>
            <a:glow rad="127000">
              <a:schemeClr val="accent1">
                <a:alpha val="0"/>
              </a:schemeClr>
            </a:glow>
            <a:reflection endPos="65000" dist="50800" dir="5400000" sy="-100000" algn="bl" rotWithShape="0"/>
          </a:effectLst>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hape 55"/>
          <p:cNvSpPr>
            <a:spLocks noGrp="1"/>
          </p:cNvSpPr>
          <p:nvPr>
            <p:ph type="title"/>
          </p:nvPr>
        </p:nvSpPr>
        <p:spPr>
          <a:xfrm>
            <a:off x="9725982" y="414076"/>
            <a:ext cx="14284392" cy="5748207"/>
          </a:xfrm>
          <a:prstGeom prst="rect">
            <a:avLst/>
          </a:prstGeom>
        </p:spPr>
        <p:txBody>
          <a:bodyPr>
            <a:normAutofit/>
          </a:bodyPr>
          <a:lstStyle>
            <a:lvl1pPr>
              <a:defRPr sz="11500" b="1">
                <a:solidFill>
                  <a:srgbClr val="0E4195"/>
                </a:solidFill>
                <a:latin typeface="Helvetica Neue Thin"/>
              </a:defRPr>
            </a:lvl1pPr>
          </a:lstStyle>
          <a:p>
            <a:r>
              <a:rPr lang="fr-FR" dirty="0" smtClean="0"/>
              <a:t>Modifiez le style du titre</a:t>
            </a:r>
            <a:endParaRPr dirty="0"/>
          </a:p>
        </p:txBody>
      </p:sp>
    </p:spTree>
    <p:extLst>
      <p:ext uri="{BB962C8B-B14F-4D97-AF65-F5344CB8AC3E}">
        <p14:creationId xmlns:p14="http://schemas.microsoft.com/office/powerpoint/2010/main" val="3452864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75" name="Shape 175"/>
          <p:cNvSpPr>
            <a:spLocks noGrp="1"/>
          </p:cNvSpPr>
          <p:nvPr>
            <p:ph type="sldNum" sz="quarter" idx="2"/>
          </p:nvPr>
        </p:nvSpPr>
        <p:spPr>
          <a:xfrm>
            <a:off x="432000" y="13118400"/>
            <a:ext cx="695702" cy="513601"/>
          </a:xfrm>
          <a:prstGeom prst="rect">
            <a:avLst/>
          </a:prstGeom>
        </p:spPr>
        <p:txBody>
          <a:bodyPr wrap="none"/>
          <a:lstStyle>
            <a:lvl1pPr algn="l">
              <a:defRPr>
                <a:solidFill>
                  <a:srgbClr val="666465"/>
                </a:solidFill>
                <a:latin typeface="+mn-lt"/>
                <a:ea typeface="+mn-ea"/>
                <a:cs typeface="+mn-cs"/>
                <a:sym typeface="Helvetica Light"/>
              </a:defRPr>
            </a:lvl1p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3592230526"/>
      </p:ext>
    </p:extLst>
  </p:cSld>
  <p:clrMapOvr>
    <a:masterClrMapping/>
  </p:clrMapOvr>
  <p:transition spd="med"/>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Diapositive titre et text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2042984" y="2520779"/>
            <a:ext cx="20116800" cy="9611354"/>
          </a:xfrm>
          <a:prstGeom prst="rect">
            <a:avLst/>
          </a:prstGeom>
        </p:spPr>
        <p:txBody>
          <a:bodyPr/>
          <a:lstStyle>
            <a:lvl1pPr marL="0" indent="0" algn="just" defTabSz="1828754" rtl="0" eaLnBrk="1" latinLnBrk="0" hangingPunct="1">
              <a:lnSpc>
                <a:spcPct val="90000"/>
              </a:lnSpc>
              <a:spcBef>
                <a:spcPts val="2000"/>
              </a:spcBef>
              <a:buNone/>
              <a:defRPr lang="fr-FR" sz="3600" kern="1200" dirty="0">
                <a:solidFill>
                  <a:srgbClr val="13324A"/>
                </a:solidFill>
                <a:latin typeface="Calibri Light" panose="020F0302020204030204" pitchFamily="34" charset="0"/>
                <a:ea typeface="+mn-ea"/>
                <a:cs typeface="+mn-cs"/>
              </a:defRPr>
            </a:lvl1pPr>
            <a:lvl2pPr marL="914378" indent="0" algn="ctr">
              <a:buNone/>
              <a:defRPr sz="4000"/>
            </a:lvl2pPr>
            <a:lvl3pPr marL="1828754" indent="0" algn="ctr">
              <a:buNone/>
              <a:defRPr sz="3600"/>
            </a:lvl3pPr>
            <a:lvl4pPr marL="2743132" indent="0" algn="ctr">
              <a:buNone/>
              <a:defRPr sz="3200"/>
            </a:lvl4pPr>
            <a:lvl5pPr marL="3657508" indent="0" algn="ctr">
              <a:buNone/>
              <a:defRPr sz="3200"/>
            </a:lvl5pPr>
            <a:lvl6pPr marL="4571886" indent="0" algn="ctr">
              <a:buNone/>
              <a:defRPr sz="3200"/>
            </a:lvl6pPr>
            <a:lvl7pPr marL="5486262" indent="0" algn="ctr">
              <a:buNone/>
              <a:defRPr sz="3200"/>
            </a:lvl7pPr>
            <a:lvl8pPr marL="6400640" indent="0" algn="ctr">
              <a:buNone/>
              <a:defRPr sz="3200"/>
            </a:lvl8pPr>
            <a:lvl9pPr marL="7315018" indent="0" algn="ctr">
              <a:buNone/>
              <a:defRPr sz="3200"/>
            </a:lvl9pPr>
          </a:lstStyle>
          <a:p>
            <a:r>
              <a:rPr lang="fr-FR" dirty="0" smtClean="0"/>
              <a:t>Cliquez pour ajouter du texte</a:t>
            </a:r>
            <a:endParaRPr lang="fr-FR" dirty="0"/>
          </a:p>
        </p:txBody>
      </p:sp>
      <p:sp>
        <p:nvSpPr>
          <p:cNvPr id="2" name="Titre 1"/>
          <p:cNvSpPr>
            <a:spLocks noGrp="1"/>
          </p:cNvSpPr>
          <p:nvPr>
            <p:ph type="title" hasCustomPrompt="1"/>
          </p:nvPr>
        </p:nvSpPr>
        <p:spPr>
          <a:xfrm>
            <a:off x="3259160" y="422738"/>
            <a:ext cx="17949600" cy="957600"/>
          </a:xfrm>
          <a:prstGeom prst="rect">
            <a:avLst/>
          </a:prstGeom>
        </p:spPr>
        <p:txBody>
          <a:bodyPr/>
          <a:lstStyle>
            <a:lvl1pPr algn="ctr">
              <a:defRPr sz="5600">
                <a:solidFill>
                  <a:srgbClr val="13324A"/>
                </a:solidFill>
              </a:defRPr>
            </a:lvl1pPr>
          </a:lstStyle>
          <a:p>
            <a:r>
              <a:rPr lang="fr-FR" dirty="0" smtClean="0"/>
              <a:t>CLIQUEZ POUR AJOUTER UN TITRE</a:t>
            </a:r>
            <a:endParaRPr lang="fr-FR" dirty="0"/>
          </a:p>
        </p:txBody>
      </p:sp>
      <p:sp>
        <p:nvSpPr>
          <p:cNvPr id="5" name="Espace réservé du numéro de diapositive 5"/>
          <p:cNvSpPr>
            <a:spLocks noGrp="1"/>
          </p:cNvSpPr>
          <p:nvPr>
            <p:ph type="sldNum" sz="quarter" idx="12"/>
          </p:nvPr>
        </p:nvSpPr>
        <p:spPr>
          <a:xfrm>
            <a:off x="17221200" y="12712705"/>
            <a:ext cx="5486400" cy="730250"/>
          </a:xfrm>
          <a:prstGeom prst="rect">
            <a:avLst/>
          </a:prstGeom>
        </p:spPr>
        <p:txBody>
          <a:bodyPr/>
          <a:lstStyle>
            <a:lvl1pPr marL="0" algn="r" defTabSz="1828800" rtl="0" eaLnBrk="1" latinLnBrk="0" hangingPunct="1">
              <a:defRPr lang="fr-FR" sz="2400" kern="1200" smtClean="0">
                <a:solidFill>
                  <a:schemeClr val="tx1">
                    <a:tint val="75000"/>
                  </a:schemeClr>
                </a:solidFill>
                <a:latin typeface="+mn-lt"/>
                <a:ea typeface="+mn-ea"/>
                <a:cs typeface="+mn-cs"/>
              </a:defRPr>
            </a:lvl1pPr>
          </a:lstStyle>
          <a:p>
            <a:fld id="{D348DF54-380C-439F-A3D8-83F6F52CA378}" type="slidenum">
              <a:rPr lang="fr-FR" smtClean="0"/>
              <a:pPr/>
              <a:t>‹N°›</a:t>
            </a:fld>
            <a:endParaRPr lang="fr-FR" dirty="0"/>
          </a:p>
        </p:txBody>
      </p:sp>
    </p:spTree>
    <p:extLst>
      <p:ext uri="{BB962C8B-B14F-4D97-AF65-F5344CB8AC3E}">
        <p14:creationId xmlns:p14="http://schemas.microsoft.com/office/powerpoint/2010/main" val="25089545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78542" y="85725"/>
            <a:ext cx="21031200" cy="2651126"/>
          </a:xfrm>
        </p:spPr>
        <p:txBody>
          <a:bodyPr/>
          <a:lstStyle/>
          <a:p>
            <a:r>
              <a:rPr lang="fr-FR" smtClean="0"/>
              <a:t>Modifiez le style du titre</a:t>
            </a:r>
            <a:endParaRPr lang="fr-FR"/>
          </a:p>
        </p:txBody>
      </p:sp>
      <p:sp>
        <p:nvSpPr>
          <p:cNvPr id="3" name="Espace réservé du contenu 2"/>
          <p:cNvSpPr>
            <a:spLocks noGrp="1"/>
          </p:cNvSpPr>
          <p:nvPr>
            <p:ph idx="1"/>
          </p:nvPr>
        </p:nvSpPr>
        <p:spPr>
          <a:xfrm>
            <a:off x="378542" y="2948141"/>
            <a:ext cx="23673354" cy="9352014"/>
          </a:xfrm>
        </p:spPr>
        <p:txBody>
          <a:bodyPr/>
          <a:lstStyle>
            <a:lvl2pPr marL="1371600" indent="-457200">
              <a:buClr>
                <a:srgbClr val="FF0000"/>
              </a:buClr>
              <a:buFont typeface="Wingdings" panose="05000000000000000000" pitchFamily="2" charset="2"/>
              <a:buChar char="§"/>
              <a:defRPr>
                <a:latin typeface="Helvetica Neue Thin"/>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8"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33257632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9_Diapositive texte et exergue">
    <p:spTree>
      <p:nvGrpSpPr>
        <p:cNvPr id="1" name=""/>
        <p:cNvGrpSpPr/>
        <p:nvPr/>
      </p:nvGrpSpPr>
      <p:grpSpPr>
        <a:xfrm>
          <a:off x="0" y="0"/>
          <a:ext cx="0" cy="0"/>
          <a:chOff x="0" y="0"/>
          <a:chExt cx="0" cy="0"/>
        </a:xfrm>
      </p:grpSpPr>
      <p:sp>
        <p:nvSpPr>
          <p:cNvPr id="11" name="Espace réservé du texte 6"/>
          <p:cNvSpPr>
            <a:spLocks noGrp="1"/>
          </p:cNvSpPr>
          <p:nvPr>
            <p:ph type="body" sz="half" idx="2"/>
          </p:nvPr>
        </p:nvSpPr>
        <p:spPr>
          <a:xfrm>
            <a:off x="1924505" y="3373804"/>
            <a:ext cx="7864474" cy="7544708"/>
          </a:xfrm>
          <a:prstGeom prst="rect">
            <a:avLst/>
          </a:prstGeom>
        </p:spPr>
        <p:txBody>
          <a:bodyPr/>
          <a:lstStyle>
            <a:lvl1pPr marL="457188" indent="-457188" algn="l" defTabSz="1828754" rtl="0" eaLnBrk="1" latinLnBrk="0" hangingPunct="1">
              <a:lnSpc>
                <a:spcPct val="90000"/>
              </a:lnSpc>
              <a:spcBef>
                <a:spcPts val="2000"/>
              </a:spcBef>
              <a:buFont typeface="Arial" panose="020B0604020202020204" pitchFamily="34" charset="0"/>
              <a:buChar char="•"/>
              <a:defRPr sz="3600" baseline="0">
                <a:solidFill>
                  <a:srgbClr val="13324A"/>
                </a:solidFill>
                <a:latin typeface="+mj-lt"/>
              </a:defRPr>
            </a:lvl1pPr>
            <a:lvl2pPr marL="1371566" indent="-457188">
              <a:buFont typeface="Calibri Light" panose="020F0302020204030204" pitchFamily="34" charset="0"/>
              <a:buChar char="›"/>
              <a:defRPr lang="fr-FR" sz="3600" kern="1200" dirty="0" smtClean="0">
                <a:solidFill>
                  <a:srgbClr val="13324A"/>
                </a:solidFill>
                <a:latin typeface="Calibri Light" panose="020F0302020204030204" pitchFamily="34" charset="0"/>
                <a:ea typeface="+mn-ea"/>
                <a:cs typeface="+mn-cs"/>
              </a:defRPr>
            </a:lvl2pPr>
            <a:lvl3pPr marL="2285942" indent="-457188">
              <a:buFont typeface="Wingdings" panose="05000000000000000000" pitchFamily="2" charset="2"/>
              <a:buChar char="§"/>
              <a:defRPr sz="2800">
                <a:solidFill>
                  <a:srgbClr val="13324A"/>
                </a:solidFill>
                <a:latin typeface="+mj-lt"/>
              </a:defRPr>
            </a:lvl3pPr>
            <a:lvl4pPr marL="3200320" indent="-457188">
              <a:buFont typeface="Calibri Light" panose="020F0302020204030204" pitchFamily="34" charset="0"/>
              <a:buChar char="›"/>
              <a:defRPr sz="2400">
                <a:solidFill>
                  <a:srgbClr val="13324A"/>
                </a:solidFill>
                <a:latin typeface="+mj-lt"/>
              </a:defRPr>
            </a:lvl4pPr>
            <a:lvl5pPr marL="4114698" indent="-457188">
              <a:buFont typeface="Calibri Light" panose="020F0302020204030204" pitchFamily="34" charset="0"/>
              <a:buChar char="‒"/>
              <a:defRPr lang="fr-FR" sz="2200" kern="1200" dirty="0">
                <a:solidFill>
                  <a:srgbClr val="13324A"/>
                </a:solidFill>
                <a:latin typeface="+mj-lt"/>
                <a:ea typeface="+mn-ea"/>
                <a:cs typeface="+mn-cs"/>
              </a:defRPr>
            </a:lvl5pPr>
          </a:lstStyle>
          <a:p>
            <a:pPr marL="457188" lvl="0" indent="-457188" algn="l" defTabSz="1828754" rtl="0" eaLnBrk="1" latinLnBrk="0" hangingPunct="1">
              <a:lnSpc>
                <a:spcPct val="90000"/>
              </a:lnSpc>
              <a:spcBef>
                <a:spcPts val="2000"/>
              </a:spcBef>
              <a:buFont typeface="Arial" panose="020B0604020202020204" pitchFamily="34" charset="0"/>
              <a:buChar char="•"/>
            </a:pPr>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Titre 1"/>
          <p:cNvSpPr>
            <a:spLocks noGrp="1"/>
          </p:cNvSpPr>
          <p:nvPr>
            <p:ph type="title" hasCustomPrompt="1"/>
          </p:nvPr>
        </p:nvSpPr>
        <p:spPr>
          <a:xfrm>
            <a:off x="3259160" y="422738"/>
            <a:ext cx="17949600" cy="957600"/>
          </a:xfrm>
          <a:prstGeom prst="rect">
            <a:avLst/>
          </a:prstGeom>
        </p:spPr>
        <p:txBody>
          <a:bodyPr/>
          <a:lstStyle>
            <a:lvl1pPr algn="ctr">
              <a:defRPr sz="5600">
                <a:solidFill>
                  <a:srgbClr val="13324A"/>
                </a:solidFill>
              </a:defRPr>
            </a:lvl1pPr>
          </a:lstStyle>
          <a:p>
            <a:r>
              <a:rPr lang="fr-FR" dirty="0" smtClean="0"/>
              <a:t>CLIQUEZ POUR AJOUTER UN TITRE</a:t>
            </a:r>
            <a:endParaRPr lang="fr-FR" dirty="0"/>
          </a:p>
        </p:txBody>
      </p:sp>
      <p:sp>
        <p:nvSpPr>
          <p:cNvPr id="8" name="Espace réservé du numéro de diapositive 5"/>
          <p:cNvSpPr>
            <a:spLocks noGrp="1"/>
          </p:cNvSpPr>
          <p:nvPr>
            <p:ph type="sldNum" sz="quarter" idx="12"/>
          </p:nvPr>
        </p:nvSpPr>
        <p:spPr>
          <a:xfrm>
            <a:off x="17221200" y="12712705"/>
            <a:ext cx="5486400" cy="730250"/>
          </a:xfrm>
          <a:prstGeom prst="rect">
            <a:avLst/>
          </a:prstGeom>
        </p:spPr>
        <p:txBody>
          <a:bodyPr/>
          <a:lstStyle>
            <a:lvl1pPr marL="0" algn="r" defTabSz="1828800" rtl="0" eaLnBrk="1" latinLnBrk="0" hangingPunct="1">
              <a:defRPr lang="fr-FR" sz="2400" kern="1200" smtClean="0">
                <a:solidFill>
                  <a:schemeClr val="tx1">
                    <a:tint val="75000"/>
                  </a:schemeClr>
                </a:solidFill>
                <a:latin typeface="+mn-lt"/>
                <a:ea typeface="+mn-ea"/>
                <a:cs typeface="+mn-cs"/>
              </a:defRPr>
            </a:lvl1pPr>
          </a:lstStyle>
          <a:p>
            <a:fld id="{D348DF54-380C-439F-A3D8-83F6F52CA378}" type="slidenum">
              <a:rPr lang="fr-FR" smtClean="0"/>
              <a:pPr/>
              <a:t>‹N°›</a:t>
            </a:fld>
            <a:endParaRPr lang="fr-FR" dirty="0"/>
          </a:p>
        </p:txBody>
      </p:sp>
    </p:spTree>
    <p:extLst>
      <p:ext uri="{BB962C8B-B14F-4D97-AF65-F5344CB8AC3E}">
        <p14:creationId xmlns:p14="http://schemas.microsoft.com/office/powerpoint/2010/main" val="18315943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564880" y="2687639"/>
            <a:ext cx="15544800" cy="5705474"/>
          </a:xfrm>
        </p:spPr>
        <p:txBody>
          <a:bodyPr anchor="b"/>
          <a:lstStyle>
            <a:lvl1pPr>
              <a:defRPr sz="1200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10241280" y="9778999"/>
            <a:ext cx="13868400" cy="3000374"/>
          </a:xfrm>
        </p:spPr>
        <p:txBody>
          <a:bodyPr/>
          <a:lstStyle>
            <a:lvl1pPr marL="0" indent="0">
              <a:buNone/>
              <a:defRPr sz="4800">
                <a:solidFill>
                  <a:srgbClr val="004494"/>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smtClean="0"/>
              <a:t>Modifiez les styles du texte du masque</a:t>
            </a:r>
          </a:p>
        </p:txBody>
      </p:sp>
      <p:sp>
        <p:nvSpPr>
          <p:cNvPr id="5" name="Espace réservé du pied de page 4"/>
          <p:cNvSpPr>
            <a:spLocks noGrp="1"/>
          </p:cNvSpPr>
          <p:nvPr>
            <p:ph type="ftr" sz="quarter" idx="11"/>
          </p:nvPr>
        </p:nvSpPr>
        <p:spPr>
          <a:xfrm>
            <a:off x="640080" y="12779373"/>
            <a:ext cx="8229600" cy="730250"/>
          </a:xfrm>
        </p:spPr>
        <p:txBody>
          <a:bodyPr/>
          <a:lstStyle/>
          <a:p>
            <a:endParaRPr lang="fr-FR"/>
          </a:p>
        </p:txBody>
      </p:sp>
      <p:sp>
        <p:nvSpPr>
          <p:cNvPr id="6" name="Espace réservé du numéro de diapositive 5"/>
          <p:cNvSpPr>
            <a:spLocks noGrp="1"/>
          </p:cNvSpPr>
          <p:nvPr>
            <p:ph type="sldNum" sz="quarter" idx="12"/>
          </p:nvPr>
        </p:nvSpPr>
        <p:spPr/>
        <p:txBody>
          <a:bodyPr/>
          <a:lstStyle/>
          <a:p>
            <a:fld id="{86CB4B4D-7CA3-9044-876B-883B54F8677D}" type="slidenum">
              <a:rPr lang="fr-FR" smtClean="0"/>
              <a:pPr/>
              <a:t>‹N°›</a:t>
            </a:fld>
            <a:endParaRPr lang="fr-FR" dirty="0"/>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2552" y="3144839"/>
            <a:ext cx="18278124" cy="12643801"/>
          </a:xfrm>
          <a:prstGeom prst="rect">
            <a:avLst/>
          </a:prstGeom>
        </p:spPr>
      </p:pic>
    </p:spTree>
    <p:extLst>
      <p:ext uri="{BB962C8B-B14F-4D97-AF65-F5344CB8AC3E}">
        <p14:creationId xmlns:p14="http://schemas.microsoft.com/office/powerpoint/2010/main" val="3314552693"/>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74320" y="-30480"/>
            <a:ext cx="21031200" cy="2651126"/>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274320" y="3651250"/>
            <a:ext cx="11765280" cy="8702676"/>
          </a:xfrm>
        </p:spPr>
        <p:txBody>
          <a:bodyPr/>
          <a:lstStyle>
            <a:lvl2pPr marL="1371600" indent="-457200">
              <a:buClr>
                <a:srgbClr val="FF0000"/>
              </a:buClr>
              <a:buSzPct val="110000"/>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12344400" y="3651250"/>
            <a:ext cx="11795760" cy="8702676"/>
          </a:xfrm>
        </p:spPr>
        <p:txBody>
          <a:bodyPr/>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22646640" y="12712701"/>
            <a:ext cx="1493520" cy="671829"/>
          </a:xfrm>
        </p:spPr>
        <p:txBody>
          <a:bodyPr/>
          <a:lstStyle/>
          <a:p>
            <a:fld id="{86CB4B4D-7CA3-9044-876B-883B54F8677D}" type="slidenum">
              <a:rPr lang="fr-FR" smtClean="0"/>
              <a:pPr/>
              <a:t>‹N°›</a:t>
            </a:fld>
            <a:endParaRPr lang="fr-FR" dirty="0"/>
          </a:p>
        </p:txBody>
      </p:sp>
      <p:pic>
        <p:nvPicPr>
          <p:cNvPr id="5" name="Image 4"/>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1413988829"/>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77496" y="-1269"/>
            <a:ext cx="21031200" cy="2651126"/>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277496" y="2828816"/>
            <a:ext cx="11476991" cy="1647824"/>
          </a:xfrm>
        </p:spPr>
        <p:txBody>
          <a:bodyPr anchor="t"/>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dirty="0" smtClean="0"/>
              <a:t>Modifiez les styles du texte du masque</a:t>
            </a:r>
          </a:p>
        </p:txBody>
      </p:sp>
      <p:sp>
        <p:nvSpPr>
          <p:cNvPr id="4" name="Espace réservé du contenu 3"/>
          <p:cNvSpPr>
            <a:spLocks noGrp="1"/>
          </p:cNvSpPr>
          <p:nvPr>
            <p:ph sz="half" idx="2"/>
          </p:nvPr>
        </p:nvSpPr>
        <p:spPr>
          <a:xfrm>
            <a:off x="1679577" y="5010150"/>
            <a:ext cx="10315574" cy="7369176"/>
          </a:xfrm>
        </p:spPr>
        <p:txBody>
          <a:bodyPr/>
          <a:lstStyle>
            <a:lvl1pPr marL="685800" indent="-685800">
              <a:buClr>
                <a:srgbClr val="FF0000"/>
              </a:buClr>
              <a:buFont typeface="Wingdings" panose="05000000000000000000" pitchFamily="2" charset="2"/>
              <a:buChar char="§"/>
              <a:defRPr/>
            </a:lvl1pPr>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12380259" y="2828816"/>
            <a:ext cx="11510682" cy="1647824"/>
          </a:xfrm>
        </p:spPr>
        <p:txBody>
          <a:bodyPr anchor="t"/>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dirty="0" smtClean="0"/>
              <a:t>Modifiez les styles du texte du masque</a:t>
            </a:r>
          </a:p>
        </p:txBody>
      </p:sp>
      <p:sp>
        <p:nvSpPr>
          <p:cNvPr id="6" name="Espace réservé du contenu 5"/>
          <p:cNvSpPr>
            <a:spLocks noGrp="1"/>
          </p:cNvSpPr>
          <p:nvPr>
            <p:ph sz="quarter" idx="4"/>
          </p:nvPr>
        </p:nvSpPr>
        <p:spPr>
          <a:xfrm>
            <a:off x="12344400" y="5010150"/>
            <a:ext cx="11510682" cy="7369176"/>
          </a:xfrm>
        </p:spPr>
        <p:txBody>
          <a:bodyPr/>
          <a:lstStyle>
            <a:lvl2pPr marL="1371600" indent="-457200">
              <a:buClr>
                <a:srgbClr val="FF0000"/>
              </a:buClr>
              <a:buFont typeface="Wingdings" panose="05000000000000000000" pitchFamily="2" charset="2"/>
              <a:buChar char="§"/>
              <a:defRPr/>
            </a:lvl2pPr>
            <a:lvl3pPr marL="2400300" indent="-571500">
              <a:buClr>
                <a:srgbClr val="FF0000"/>
              </a:buClr>
              <a:buFont typeface="Wingdings" panose="05000000000000000000" pitchFamily="2" charset="2"/>
              <a:buChar char="§"/>
              <a:defRPr/>
            </a:lvl3pPr>
            <a:lvl4pPr marL="3314700" indent="-571500">
              <a:buClr>
                <a:srgbClr val="FF0000"/>
              </a:buClr>
              <a:buFont typeface="Wingdings" panose="05000000000000000000" pitchFamily="2" charset="2"/>
              <a:buChar char="§"/>
              <a:defRPr/>
            </a:lvl4pPr>
            <a:lvl5pPr marL="4229100" indent="-5715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9"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pic>
        <p:nvPicPr>
          <p:cNvPr id="10" name="Image 9"/>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4208625271"/>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39270" y="462242"/>
            <a:ext cx="21031200" cy="2651126"/>
          </a:xfrm>
        </p:spPr>
        <p:txBody>
          <a:bodyPr/>
          <a:lstStyle/>
          <a:p>
            <a:r>
              <a:rPr lang="fr-FR" smtClean="0"/>
              <a:t>Modifiez le style du titre</a:t>
            </a:r>
            <a:endParaRPr lang="fr-FR"/>
          </a:p>
        </p:txBody>
      </p:sp>
      <p:pic>
        <p:nvPicPr>
          <p:cNvPr id="6" name="Image 5"/>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7"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8"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0664800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439270" y="462242"/>
            <a:ext cx="21031200" cy="2651126"/>
          </a:xfrm>
        </p:spPr>
        <p:txBody>
          <a:bodyPr/>
          <a:lstStyle/>
          <a:p>
            <a:r>
              <a:rPr lang="fr-FR" smtClean="0"/>
              <a:t>Modifiez le style du titre</a:t>
            </a:r>
            <a:endParaRPr lang="fr-FR"/>
          </a:p>
        </p:txBody>
      </p:sp>
      <p:sp>
        <p:nvSpPr>
          <p:cNvPr id="7"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8"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28898725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6"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7"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213578111"/>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7" y="914400"/>
            <a:ext cx="7864474" cy="3200400"/>
          </a:xfrm>
        </p:spPr>
        <p:txBody>
          <a:bodyPr anchor="b"/>
          <a:lstStyle>
            <a:lvl1pPr>
              <a:defRPr sz="6400"/>
            </a:lvl1pPr>
          </a:lstStyle>
          <a:p>
            <a:r>
              <a:rPr lang="fr-FR" smtClean="0"/>
              <a:t>Modifiez le style du titre</a:t>
            </a:r>
            <a:endParaRPr lang="fr-FR"/>
          </a:p>
        </p:txBody>
      </p:sp>
      <p:sp>
        <p:nvSpPr>
          <p:cNvPr id="3" name="Espace réservé du contenu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smtClean="0"/>
              <a:t>Modifiez les styles du texte du masque</a:t>
            </a:r>
          </a:p>
        </p:txBody>
      </p:sp>
      <p:pic>
        <p:nvPicPr>
          <p:cNvPr id="8" name="Image 7"/>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9"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10"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7491280"/>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ti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76400" y="1000125"/>
            <a:ext cx="21031200" cy="2651126"/>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b="0" i="0">
                <a:solidFill>
                  <a:srgbClr val="004494"/>
                </a:solidFill>
                <a:latin typeface="Helvetica Neue UltraLight" charset="0"/>
                <a:ea typeface="Helvetica Neue UltraLight" charset="0"/>
                <a:cs typeface="Helvetica Neue UltraLight" charset="0"/>
              </a:defRPr>
            </a:lvl1pPr>
          </a:lstStyle>
          <a:p>
            <a:endParaRPr lang="fr-FR" dirty="0"/>
          </a:p>
        </p:txBody>
      </p:sp>
      <p:sp>
        <p:nvSpPr>
          <p:cNvPr id="6" name="Espace réservé du numéro de diapositive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b="0" i="0">
                <a:solidFill>
                  <a:srgbClr val="004494"/>
                </a:solidFill>
                <a:latin typeface="Helvetica Neue UltraLight" charset="0"/>
                <a:ea typeface="Helvetica Neue UltraLight" charset="0"/>
                <a:cs typeface="Helvetica Neue UltraLight" charset="0"/>
              </a:defRPr>
            </a:lvl1pPr>
          </a:lstStyle>
          <a:p>
            <a:fld id="{86CB4B4D-7CA3-9044-876B-883B54F8677D}" type="slidenum">
              <a:rPr lang="fr-FR" smtClean="0"/>
              <a:pPr/>
              <a:t>‹N°›</a:t>
            </a:fld>
            <a:endParaRPr lang="fr-FR" dirty="0"/>
          </a:p>
        </p:txBody>
      </p:sp>
      <p:sp>
        <p:nvSpPr>
          <p:cNvPr id="9" name="Décision 2"/>
          <p:cNvSpPr/>
          <p:nvPr userDrawn="1"/>
        </p:nvSpPr>
        <p:spPr>
          <a:xfrm>
            <a:off x="1945" y="13049074"/>
            <a:ext cx="241336" cy="666925"/>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003A8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pPr algn="ctr"/>
            <a:endParaRPr lang="fr-FR" sz="3200" dirty="0" err="1">
              <a:solidFill>
                <a:schemeClr val="bg1"/>
              </a:solidFill>
              <a:latin typeface="Swis721 BT Roman" charset="0"/>
              <a:ea typeface="Swis721 BT Roman" charset="0"/>
              <a:cs typeface="Swis721 BT Roman" charset="0"/>
            </a:endParaRPr>
          </a:p>
        </p:txBody>
      </p:sp>
      <p:pic>
        <p:nvPicPr>
          <p:cNvPr id="11" name="Image 10"/>
          <p:cNvPicPr>
            <a:picLocks noChangeAspect="1"/>
          </p:cNvPicPr>
          <p:nvPr userDrawn="1"/>
        </p:nvPicPr>
        <p:blipFill>
          <a:blip r:embed="rId22"/>
          <a:stretch>
            <a:fillRect/>
          </a:stretch>
        </p:blipFill>
        <p:spPr>
          <a:xfrm>
            <a:off x="20242633" y="0"/>
            <a:ext cx="4141367" cy="1835194"/>
          </a:xfrm>
          <a:prstGeom prst="rect">
            <a:avLst/>
          </a:prstGeom>
        </p:spPr>
      </p:pic>
    </p:spTree>
    <p:extLst>
      <p:ext uri="{BB962C8B-B14F-4D97-AF65-F5344CB8AC3E}">
        <p14:creationId xmlns:p14="http://schemas.microsoft.com/office/powerpoint/2010/main" val="3075862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706" r:id="rId7"/>
    <p:sldLayoutId id="2147483695" r:id="rId8"/>
    <p:sldLayoutId id="2147483696" r:id="rId9"/>
    <p:sldLayoutId id="2147483697" r:id="rId10"/>
    <p:sldLayoutId id="2147483698" r:id="rId11"/>
    <p:sldLayoutId id="2147483699" r:id="rId12"/>
    <p:sldLayoutId id="2147483700" r:id="rId13"/>
    <p:sldLayoutId id="2147483703" r:id="rId14"/>
    <p:sldLayoutId id="2147483683" r:id="rId15"/>
    <p:sldLayoutId id="2147483704" r:id="rId16"/>
    <p:sldLayoutId id="2147483705" r:id="rId17"/>
    <p:sldLayoutId id="2147483702" r:id="rId18"/>
    <p:sldLayoutId id="2147483707" r:id="rId19"/>
    <p:sldLayoutId id="2147483708" r:id="rId20"/>
  </p:sldLayoutIdLst>
  <p:timing>
    <p:tnLst>
      <p:par>
        <p:cTn id="1" dur="indefinite" restart="never" nodeType="tmRoot"/>
      </p:par>
    </p:tnLst>
  </p:timing>
  <p:hf hdr="0" ftr="0" dt="0"/>
  <p:txStyles>
    <p:title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p:titleStyle>
    <p:body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FontTx/>
        <a:buBlip>
          <a:blip r:embed="rId23"/>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FontTx/>
        <a:buBlip>
          <a:blip r:embed="rId23"/>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FontTx/>
        <a:buBlip>
          <a:blip r:embed="rId23"/>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FontTx/>
        <a:buBlip>
          <a:blip r:embed="rId23"/>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hyperlink" Target="mailto:ascmaikido@creditmutuel.fr" TargetMode="External"/><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hyperlink" Target="https://goo.gl/maps/dhMre1rSxbw2rN1u5" TargetMode="Externa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mailto:ascmaviron@creditmutuel.fr" TargetMode="External"/><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1.jpeg"/><Relationship Id="rId4" Type="http://schemas.openxmlformats.org/officeDocument/2006/relationships/image" Target="../media/image27.jpeg"/><Relationship Id="rId9" Type="http://schemas.openxmlformats.org/officeDocument/2006/relationships/hyperlink" Target="file:///\\uf11-A01\ASCM%20COMITE\AG\AG%202019-2020\Section%20Aviron%20Cano&#233;\ASCM_Aviron%20Canoe%202020.pptx"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mailto:ascmbadminton@creditmutuel.fr" TargetMode="Externa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ascmbasket@creditmutuel.fr" TargetMode="Externa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hyperlink" Target="mailto:ascmbowling@creditmutuel.f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mailto:ascmcardioboxe@creditmutuel.fr" TargetMode="Externa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hyperlink" Target="mailto:ascmcourseapied@creditmutuel.fr" TargetMode="External"/><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52.jpeg"/><Relationship Id="rId4" Type="http://schemas.openxmlformats.org/officeDocument/2006/relationships/image" Target="../media/image48.JPG"/><Relationship Id="rId9" Type="http://schemas.openxmlformats.org/officeDocument/2006/relationships/hyperlink" Target="file:///\\uf11-A01\ASCM%20COMITE\AG\AG%202019-2020\Section%20CAP\PPT%20CAP.PPTX"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g"/><Relationship Id="rId7" Type="http://schemas.openxmlformats.org/officeDocument/2006/relationships/hyperlink" Target="file:///\\uf11-A01\ASCM%20COMITE\AG\AG%202019-2020\Section%20%20CYCLO\ASCM%20SECTION%20CYCLO%202020.ppt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ascmcyclo@creditmutuel.fr"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e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4.pn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file:///\\uf11-A01\ASCM%20COMITE\AG\AG%202019-2020\Section%20ECHECS\PPT_ECHECS.pptx" TargetMode="External"/><Relationship Id="rId5" Type="http://schemas.openxmlformats.org/officeDocument/2006/relationships/hyperlink" Target="mailto:ascmescrime@creditmutuel.fr" TargetMode="External"/><Relationship Id="rId4" Type="http://schemas.openxmlformats.org/officeDocument/2006/relationships/hyperlink" Target="https://lichess.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hyperlink" Target="mailto:ascmequitation@creditmutuel.f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ascmescrime@creditmutuel.fr"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ascmfitness@creditmutuel.fr"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hyperlink" Target="mailto:ascmfootball@creditmutuel.f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ascmfootball@creditmutuel.fr"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hyperlink" Target="mailto:ascmgolf@creditmutuel.fr" TargetMode="External"/><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8.jpeg"/><Relationship Id="rId7" Type="http://schemas.openxmlformats.org/officeDocument/2006/relationships/image" Target="../media/image9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ascmgolf@creditmutuel.fr"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8" Type="http://schemas.openxmlformats.org/officeDocument/2006/relationships/hyperlink" Target="mailto:ascmmontagne@creditmutuel.fr" TargetMode="External"/><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98.jpeg"/><Relationship Id="rId4" Type="http://schemas.openxmlformats.org/officeDocument/2006/relationships/image" Target="../media/image94.jpeg"/><Relationship Id="rId9" Type="http://schemas.openxmlformats.org/officeDocument/2006/relationships/hyperlink" Target="file:///\\uf11-a02\ASCM%20COMITE\AG\AG%202019-2020\Section%20montagne\AG%202020%20montagne.pptx"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file:///\\uf11-A02\ASCM%20COMITE\AG\AG%202019-2020\Global\2020-05-11%20ASCM%20ouverture.m2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hyperlink" Target="mailto:ascmnatation@creditmutuel.fr" TargetMode="External"/><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hyperlink" Target="mailto:ascmnatation@creditmutuel.fr" TargetMode="External"/><Relationship Id="rId7"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hyperlink" Target="mailto:ascmnatation@creditmutuel.f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2.jpeg"/><Relationship Id="rId7" Type="http://schemas.openxmlformats.org/officeDocument/2006/relationships/hyperlink" Target="file:///\\uf11-A01\ASCM%20COMITE\AG\AG%202019-2020\Section%20Rugby%20&#224;%205\AG%202020_Rugby%20&#224;%205.ppt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mailto:ascmtir@creditmutuel.fr" TargetMode="External"/><Relationship Id="rId5" Type="http://schemas.openxmlformats.org/officeDocument/2006/relationships/image" Target="../media/image114.png"/><Relationship Id="rId4" Type="http://schemas.openxmlformats.org/officeDocument/2006/relationships/image" Target="../media/image113.jpe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mailto:ascmsalle@creditmutuel.fr"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8" Type="http://schemas.openxmlformats.org/officeDocument/2006/relationships/hyperlink" Target="mailto:ascmsalle@creditmutuel.fr" TargetMode="External"/><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8" Type="http://schemas.openxmlformats.org/officeDocument/2006/relationships/hyperlink" Target="file:///\\uf11-A01\ASCM%20COMITE\AG\AG%202019-2020\Section%20SKI\Ski_AG2020_v2.pptx" TargetMode="External"/><Relationship Id="rId3" Type="http://schemas.openxmlformats.org/officeDocument/2006/relationships/hyperlink" Target="mailto:ascmski@creditmutuel.fr" TargetMode="External"/><Relationship Id="rId7" Type="http://schemas.openxmlformats.org/officeDocument/2006/relationships/image" Target="../media/image1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26.png"/><Relationship Id="rId4" Type="http://schemas.openxmlformats.org/officeDocument/2006/relationships/image" Target="../media/image125.jpg"/><Relationship Id="rId9" Type="http://schemas.openxmlformats.org/officeDocument/2006/relationships/image" Target="../media/image115.jpeg"/></Relationships>
</file>

<file path=ppt/slides/_rels/slide37.xml.rels><?xml version="1.0" encoding="UTF-8" standalone="yes"?>
<Relationships xmlns="http://schemas.openxmlformats.org/package/2006/relationships"><Relationship Id="rId8" Type="http://schemas.openxmlformats.org/officeDocument/2006/relationships/hyperlink" Target="mailto:ascmski@creditmutuel.fr" TargetMode="External"/><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38.xml.rels><?xml version="1.0" encoding="UTF-8" standalone="yes"?>
<Relationships xmlns="http://schemas.openxmlformats.org/package/2006/relationships"><Relationship Id="rId8" Type="http://schemas.openxmlformats.org/officeDocument/2006/relationships/hyperlink" Target="mailto:ascmski@creditmutuel.fr" TargetMode="External"/><Relationship Id="rId3" Type="http://schemas.openxmlformats.org/officeDocument/2006/relationships/image" Target="../media/image2.tif"/><Relationship Id="rId7"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jpeg"/></Relationships>
</file>

<file path=ppt/slides/_rels/slide39.xml.rels><?xml version="1.0" encoding="UTF-8" standalone="yes"?>
<Relationships xmlns="http://schemas.openxmlformats.org/package/2006/relationships"><Relationship Id="rId8" Type="http://schemas.openxmlformats.org/officeDocument/2006/relationships/hyperlink" Target="file:///\\uf11-A01\ASCM%20COMITE\AG\AG%202019-2020\Section%20Tennis%20de%20Table\NE%20PLUS%20MODIFIER%20-%20AG%202019_Tennis%20De%20Table%20-%20Version%20definitive.pptx" TargetMode="External"/><Relationship Id="rId3" Type="http://schemas.openxmlformats.org/officeDocument/2006/relationships/image" Target="../media/image138.jpeg"/><Relationship Id="rId7" Type="http://schemas.openxmlformats.org/officeDocument/2006/relationships/hyperlink" Target="mailto:ascmtennisdetable@creditmutuel.f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jpeg"/><Relationship Id="rId9" Type="http://schemas.openxmlformats.org/officeDocument/2006/relationships/image" Target="../media/image14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mailto:ascmtir@creditmutuel.fr" TargetMode="External"/><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42.jpeg"/><Relationship Id="rId4" Type="http://schemas.openxmlformats.org/officeDocument/2006/relationships/image" Target="../media/image144.png"/><Relationship Id="rId9" Type="http://schemas.openxmlformats.org/officeDocument/2006/relationships/hyperlink" Target="file:///\\uf11-A01\ASCM%20COMITE\AG\AG%202019-2020\Section%20TIR\AG-TIR-2020.pptx"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hyperlink" Target="mailto:ascmultimate@creditmutuel.f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2.xml.rels><?xml version="1.0" encoding="UTF-8" standalone="yes"?>
<Relationships xmlns="http://schemas.openxmlformats.org/package/2006/relationships"><Relationship Id="rId8" Type="http://schemas.openxmlformats.org/officeDocument/2006/relationships/hyperlink" Target="Photos%20pr&#233;sentation/2020-09-30%20volley.wmv" TargetMode="External"/><Relationship Id="rId3" Type="http://schemas.openxmlformats.org/officeDocument/2006/relationships/image" Target="../media/image153.jpeg"/><Relationship Id="rId7" Type="http://schemas.openxmlformats.org/officeDocument/2006/relationships/hyperlink" Target="mailto:ascmvolley@creditmutuel.f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 Id="rId9" Type="http://schemas.openxmlformats.org/officeDocument/2006/relationships/image" Target="../media/image157.jpeg"/></Relationships>
</file>

<file path=ppt/slides/_rels/slide43.xml.rels><?xml version="1.0" encoding="UTF-8" standalone="yes"?>
<Relationships xmlns="http://schemas.openxmlformats.org/package/2006/relationships"><Relationship Id="rId3" Type="http://schemas.openxmlformats.org/officeDocument/2006/relationships/hyperlink" Target="file:///\\uf11-002\ASCMCIC%20COMITE\AG\AG%202015-2016\Yoga\Ascmcic%20yoga%20AG%202016.pptx" TargetMode="External"/><Relationship Id="rId7" Type="http://schemas.openxmlformats.org/officeDocument/2006/relationships/hyperlink" Target="mailto:ascmyoga@creditmutuel.f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jpe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0.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69.png"/><Relationship Id="rId2" Type="http://schemas.openxmlformats.org/officeDocument/2006/relationships/hyperlink" Target="ASCM%20Action%20OCEANNES-FFSE.pptx" TargetMode="External"/><Relationship Id="rId1" Type="http://schemas.openxmlformats.org/officeDocument/2006/relationships/slideLayout" Target="../slideLayouts/slideLayout15.xml"/><Relationship Id="rId6" Type="http://schemas.openxmlformats.org/officeDocument/2006/relationships/image" Target="../media/image164.jpeg"/><Relationship Id="rId11" Type="http://schemas.openxmlformats.org/officeDocument/2006/relationships/image" Target="../media/image168.png"/><Relationship Id="rId5" Type="http://schemas.openxmlformats.org/officeDocument/2006/relationships/image" Target="../media/image163.png"/><Relationship Id="rId10" Type="http://schemas.openxmlformats.org/officeDocument/2006/relationships/image" Target="../media/image167.png"/><Relationship Id="rId4" Type="http://schemas.openxmlformats.org/officeDocument/2006/relationships/image" Target="../media/image162.png"/><Relationship Id="rId9" Type="http://schemas.openxmlformats.org/officeDocument/2006/relationships/hyperlink" Target="ASCM%20Action%20SITE%20ASCM.ppt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4.emf"/><Relationship Id="rId4" Type="http://schemas.openxmlformats.org/officeDocument/2006/relationships/package" Target="../embeddings/Microsoft_Excel_Worksheet.xlsx"/></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6.emf"/><Relationship Id="rId5" Type="http://schemas.openxmlformats.org/officeDocument/2006/relationships/image" Target="../media/image175.emf"/><Relationship Id="rId4" Type="http://schemas.openxmlformats.org/officeDocument/2006/relationships/package" Target="../embeddings/Microsoft_Excel_Worksheet1.xlsx"/></Relationships>
</file>

<file path=ppt/slides/_rels/slide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0.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69.png"/><Relationship Id="rId2" Type="http://schemas.openxmlformats.org/officeDocument/2006/relationships/hyperlink" Target="ASCM%20Action%20OCEANNES-FFSE.pptx" TargetMode="External"/><Relationship Id="rId1" Type="http://schemas.openxmlformats.org/officeDocument/2006/relationships/slideLayout" Target="../slideLayouts/slideLayout15.xml"/><Relationship Id="rId6" Type="http://schemas.openxmlformats.org/officeDocument/2006/relationships/image" Target="../media/image164.jpeg"/><Relationship Id="rId11" Type="http://schemas.openxmlformats.org/officeDocument/2006/relationships/image" Target="../media/image168.png"/><Relationship Id="rId5" Type="http://schemas.openxmlformats.org/officeDocument/2006/relationships/image" Target="../media/image163.png"/><Relationship Id="rId10" Type="http://schemas.openxmlformats.org/officeDocument/2006/relationships/image" Target="../media/image167.png"/><Relationship Id="rId4" Type="http://schemas.openxmlformats.org/officeDocument/2006/relationships/image" Target="../media/image162.png"/><Relationship Id="rId9" Type="http://schemas.openxmlformats.org/officeDocument/2006/relationships/hyperlink" Target="ASCM%20Action%20SITE%20ASCM.pptx"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JPG"/><Relationship Id="rId3" Type="http://schemas.openxmlformats.org/officeDocument/2006/relationships/image" Target="../media/image180.png"/><Relationship Id="rId7" Type="http://schemas.openxmlformats.org/officeDocument/2006/relationships/image" Target="../media/image184.jpeg"/><Relationship Id="rId12" Type="http://schemas.openxmlformats.org/officeDocument/2006/relationships/image" Target="../media/image189.jpeg"/><Relationship Id="rId2" Type="http://schemas.openxmlformats.org/officeDocument/2006/relationships/notesSlide" Target="../notesSlides/notesSlide48.xml"/><Relationship Id="rId16" Type="http://schemas.openxmlformats.org/officeDocument/2006/relationships/image" Target="../media/image193.jpg"/><Relationship Id="rId1" Type="http://schemas.openxmlformats.org/officeDocument/2006/relationships/slideLayout" Target="../slideLayouts/slideLayout2.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5" Type="http://schemas.openxmlformats.org/officeDocument/2006/relationships/image" Target="../media/image192.pn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 Id="rId14" Type="http://schemas.openxmlformats.org/officeDocument/2006/relationships/image" Target="../media/image191.JPG"/></Relationships>
</file>

<file path=ppt/slides/_rels/slide5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9.png"/><Relationship Id="rId3" Type="http://schemas.openxmlformats.org/officeDocument/2006/relationships/hyperlink" Target="ASCM%20Action%20OCEANNES-FFSE.pptx" TargetMode="External"/><Relationship Id="rId7" Type="http://schemas.openxmlformats.org/officeDocument/2006/relationships/image" Target="../media/image164.jpeg"/><Relationship Id="rId12" Type="http://schemas.openxmlformats.org/officeDocument/2006/relationships/image" Target="../media/image168.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163.png"/><Relationship Id="rId11" Type="http://schemas.openxmlformats.org/officeDocument/2006/relationships/image" Target="../media/image167.png"/><Relationship Id="rId5" Type="http://schemas.openxmlformats.org/officeDocument/2006/relationships/image" Target="../media/image162.png"/><Relationship Id="rId15" Type="http://schemas.openxmlformats.org/officeDocument/2006/relationships/image" Target="../media/image2.tif"/><Relationship Id="rId10" Type="http://schemas.openxmlformats.org/officeDocument/2006/relationships/hyperlink" Target="ASCM%20Action%20SITE%20ASCM.pptx" TargetMode="External"/><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hyperlink" Target="file:///\\uf11-A01\ASCM%20COMITE\AG\AG%202019-2020\Global\2020-09-27%20%20ascm%20CORONA%20&#233;v&#233;nement.wmv"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9.xml"/><Relationship Id="rId4" Type="http://schemas.openxmlformats.org/officeDocument/2006/relationships/image" Target="../media/image200.png"/></Relationships>
</file>

<file path=ppt/slides/_rels/slide6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jpg"/><Relationship Id="rId10" Type="http://schemas.openxmlformats.org/officeDocument/2006/relationships/image" Target="../media/image219.jpg"/><Relationship Id="rId4" Type="http://schemas.openxmlformats.org/officeDocument/2006/relationships/image" Target="../media/image213.jpeg"/><Relationship Id="rId9" Type="http://schemas.openxmlformats.org/officeDocument/2006/relationships/image" Target="../media/image218.png"/></Relationships>
</file>

<file path=ppt/slides/_rels/slide73.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74.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26.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png"/></Relationships>
</file>

<file path=ppt/slides/_rels/slide7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221.png"/><Relationship Id="rId4" Type="http://schemas.openxmlformats.org/officeDocument/2006/relationships/image" Target="../media/image223.png"/></Relationships>
</file>

<file path=ppt/slides/_rels/slide76.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notesSlide" Target="../notesSlides/notesSlide60.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13.xml"/><Relationship Id="rId1" Type="http://schemas.openxmlformats.org/officeDocument/2006/relationships/customXml" Target="../../customXml/item1.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77.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notesSlide" Target="../notesSlides/notesSlide61.xml"/><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slideLayout" Target="../slideLayouts/slideLayout13.xml"/><Relationship Id="rId1" Type="http://schemas.openxmlformats.org/officeDocument/2006/relationships/customXml" Target="../../customXml/item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7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79.xml.rels><?xml version="1.0" encoding="UTF-8" standalone="yes"?>
<Relationships xmlns="http://schemas.openxmlformats.org/package/2006/relationships"><Relationship Id="rId8" Type="http://schemas.openxmlformats.org/officeDocument/2006/relationships/hyperlink" Target="https://www.becm.fr/" TargetMode="External"/><Relationship Id="rId13" Type="http://schemas.openxmlformats.org/officeDocument/2006/relationships/image" Target="../media/image240.png"/><Relationship Id="rId18" Type="http://schemas.openxmlformats.org/officeDocument/2006/relationships/image" Target="../media/image244.png"/><Relationship Id="rId3" Type="http://schemas.openxmlformats.org/officeDocument/2006/relationships/image" Target="../media/image233.png"/><Relationship Id="rId7" Type="http://schemas.openxmlformats.org/officeDocument/2006/relationships/image" Target="../media/image235.jpeg"/><Relationship Id="rId12" Type="http://schemas.openxmlformats.org/officeDocument/2006/relationships/image" Target="../media/image239.png"/><Relationship Id="rId17" Type="http://schemas.openxmlformats.org/officeDocument/2006/relationships/image" Target="../media/image243.tiff"/><Relationship Id="rId2" Type="http://schemas.openxmlformats.org/officeDocument/2006/relationships/notesSlide" Target="../notesSlides/notesSlide63.xml"/><Relationship Id="rId16"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hyperlink" Target="http://www.banque-casino.fr/" TargetMode="External"/><Relationship Id="rId11" Type="http://schemas.openxmlformats.org/officeDocument/2006/relationships/image" Target="../media/image238.png"/><Relationship Id="rId5" Type="http://schemas.openxmlformats.org/officeDocument/2006/relationships/image" Target="../media/image234.jpeg"/><Relationship Id="rId15" Type="http://schemas.openxmlformats.org/officeDocument/2006/relationships/image" Target="../media/image242.png"/><Relationship Id="rId10" Type="http://schemas.openxmlformats.org/officeDocument/2006/relationships/image" Target="../media/image237.png"/><Relationship Id="rId19" Type="http://schemas.openxmlformats.org/officeDocument/2006/relationships/image" Target="../media/image245.png"/><Relationship Id="rId4" Type="http://schemas.openxmlformats.org/officeDocument/2006/relationships/hyperlink" Target="http://www.cofidis.fr/credit_en_ligne/home.do" TargetMode="External"/><Relationship Id="rId9" Type="http://schemas.openxmlformats.org/officeDocument/2006/relationships/image" Target="../media/image236.png"/><Relationship Id="rId14" Type="http://schemas.openxmlformats.org/officeDocument/2006/relationships/image" Target="../media/image241.jpe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png"/><Relationship Id="rId4" Type="http://schemas.openxmlformats.org/officeDocument/2006/relationships/image" Target="../media/image248.jpeg"/></Relationships>
</file>

<file path=ppt/slides/_rels/slide8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85.xml.rels><?xml version="1.0" encoding="UTF-8" standalone="yes"?>
<Relationships xmlns="http://schemas.openxmlformats.org/package/2006/relationships"><Relationship Id="rId3" Type="http://schemas.openxmlformats.org/officeDocument/2006/relationships/hyperlink" Target="http://www.ascreditmutuel.fr/"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8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body" idx="4294967295"/>
          </p:nvPr>
        </p:nvSpPr>
        <p:spPr>
          <a:xfrm>
            <a:off x="17383125" y="13017500"/>
            <a:ext cx="4184650" cy="698500"/>
          </a:xfrm>
          <a:prstGeom prst="rect">
            <a:avLst/>
          </a:prstGeom>
        </p:spPr>
        <p:txBody>
          <a:bodyPr>
            <a:normAutofit/>
          </a:bodyPr>
          <a:lstStyle/>
          <a:p>
            <a:r>
              <a:rPr lang="fr-FR" sz="3200" dirty="0" smtClean="0"/>
              <a:t>2 octobre 2020</a:t>
            </a:r>
            <a:endParaRPr sz="3200" b="0" dirty="0"/>
          </a:p>
        </p:txBody>
      </p:sp>
      <p:sp>
        <p:nvSpPr>
          <p:cNvPr id="186" name="Shape 186"/>
          <p:cNvSpPr>
            <a:spLocks noGrp="1"/>
          </p:cNvSpPr>
          <p:nvPr>
            <p:ph type="sldNum" sz="quarter" idx="4294967295"/>
          </p:nvPr>
        </p:nvSpPr>
        <p:spPr>
          <a:xfrm>
            <a:off x="18897600" y="12712700"/>
            <a:ext cx="5486400" cy="73025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
        <p:nvSpPr>
          <p:cNvPr id="2" name="Titre 1"/>
          <p:cNvSpPr>
            <a:spLocks noGrp="1"/>
          </p:cNvSpPr>
          <p:nvPr>
            <p:ph type="title" idx="4294967295"/>
          </p:nvPr>
        </p:nvSpPr>
        <p:spPr>
          <a:xfrm>
            <a:off x="7550392" y="11587162"/>
            <a:ext cx="14284325" cy="2314575"/>
          </a:xfrm>
        </p:spPr>
        <p:txBody>
          <a:bodyPr>
            <a:normAutofit fontScale="90000"/>
          </a:bodyPr>
          <a:lstStyle/>
          <a:p>
            <a:pPr algn="ctr"/>
            <a:r>
              <a:rPr lang="fr-FR" dirty="0" smtClean="0">
                <a:solidFill>
                  <a:schemeClr val="accent1">
                    <a:lumMod val="75000"/>
                  </a:schemeClr>
                </a:solidFill>
              </a:rPr>
              <a:t>Assemblée Générale</a:t>
            </a:r>
            <a:br>
              <a:rPr lang="fr-FR" dirty="0" smtClean="0">
                <a:solidFill>
                  <a:schemeClr val="accent1">
                    <a:lumMod val="75000"/>
                  </a:schemeClr>
                </a:solidFill>
              </a:rPr>
            </a:br>
            <a:r>
              <a:rPr lang="fr-FR" dirty="0" smtClean="0">
                <a:solidFill>
                  <a:schemeClr val="accent1">
                    <a:lumMod val="75000"/>
                  </a:schemeClr>
                </a:solidFill>
              </a:rPr>
              <a:t> ASCM n°2</a:t>
            </a:r>
            <a:br>
              <a:rPr lang="fr-FR" dirty="0" smtClean="0">
                <a:solidFill>
                  <a:schemeClr val="accent1">
                    <a:lumMod val="75000"/>
                  </a:schemeClr>
                </a:solidFill>
              </a:rPr>
            </a:br>
            <a:r>
              <a:rPr lang="fr-FR" dirty="0" smtClean="0">
                <a:solidFill>
                  <a:srgbClr val="FF0000"/>
                </a:solidFill>
              </a:rPr>
              <a:t/>
            </a:r>
            <a:br>
              <a:rPr lang="fr-FR" dirty="0" smtClean="0">
                <a:solidFill>
                  <a:srgbClr val="FF0000"/>
                </a:solidFill>
              </a:rPr>
            </a:br>
            <a:endParaRPr lang="fr-FR"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8542" y="85725"/>
            <a:ext cx="19783978" cy="1491615"/>
          </a:xfrm>
        </p:spPr>
        <p:txBody>
          <a:bodyPr/>
          <a:lstStyle/>
          <a:p>
            <a:r>
              <a:rPr lang="fr-FR" dirty="0" smtClean="0"/>
              <a:t>Approbation du PV de l’AG 2019</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10</a:t>
            </a:fld>
            <a:endParaRPr lang="fr-FR"/>
          </a:p>
        </p:txBody>
      </p:sp>
      <p:grpSp>
        <p:nvGrpSpPr>
          <p:cNvPr id="6" name="Groupe 5"/>
          <p:cNvGrpSpPr/>
          <p:nvPr/>
        </p:nvGrpSpPr>
        <p:grpSpPr>
          <a:xfrm>
            <a:off x="379330" y="2252286"/>
            <a:ext cx="11895520" cy="10322152"/>
            <a:chOff x="379330" y="2252286"/>
            <a:chExt cx="11895520" cy="10322152"/>
          </a:xfrm>
        </p:grpSpPr>
        <p:pic>
          <p:nvPicPr>
            <p:cNvPr id="5" name="Image 4"/>
            <p:cNvPicPr>
              <a:picLocks noChangeAspect="1"/>
            </p:cNvPicPr>
            <p:nvPr/>
          </p:nvPicPr>
          <p:blipFill>
            <a:blip r:embed="rId3"/>
            <a:stretch>
              <a:fillRect/>
            </a:stretch>
          </p:blipFill>
          <p:spPr>
            <a:xfrm>
              <a:off x="379330" y="2252286"/>
              <a:ext cx="11895520" cy="9864989"/>
            </a:xfrm>
            <a:prstGeom prst="rect">
              <a:avLst/>
            </a:prstGeom>
          </p:spPr>
        </p:pic>
        <p:pic>
          <p:nvPicPr>
            <p:cNvPr id="3" name="Image 2"/>
            <p:cNvPicPr>
              <a:picLocks noChangeAspect="1"/>
            </p:cNvPicPr>
            <p:nvPr/>
          </p:nvPicPr>
          <p:blipFill>
            <a:blip r:embed="rId4"/>
            <a:stretch>
              <a:fillRect/>
            </a:stretch>
          </p:blipFill>
          <p:spPr>
            <a:xfrm>
              <a:off x="2483331" y="7367659"/>
              <a:ext cx="9495309" cy="5206779"/>
            </a:xfrm>
            <a:prstGeom prst="rect">
              <a:avLst/>
            </a:prstGeom>
          </p:spPr>
        </p:pic>
      </p:gr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1362" y="3697014"/>
            <a:ext cx="7020878" cy="2080260"/>
          </a:xfrm>
          <a:prstGeom prst="rect">
            <a:avLst/>
          </a:prstGeom>
        </p:spPr>
      </p:pic>
    </p:spTree>
    <p:extLst>
      <p:ext uri="{BB962C8B-B14F-4D97-AF65-F5344CB8AC3E}">
        <p14:creationId xmlns:p14="http://schemas.microsoft.com/office/powerpoint/2010/main" val="2893757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11</a:t>
            </a:fld>
            <a:endParaRPr lang="fr-FR" dirty="0"/>
          </a:p>
        </p:txBody>
      </p:sp>
      <p:sp>
        <p:nvSpPr>
          <p:cNvPr id="6" name="Titre 2"/>
          <p:cNvSpPr txBox="1">
            <a:spLocks/>
          </p:cNvSpPr>
          <p:nvPr/>
        </p:nvSpPr>
        <p:spPr>
          <a:xfrm>
            <a:off x="10091634" y="9948949"/>
            <a:ext cx="11015766" cy="348264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Le tour des sections</a:t>
            </a:r>
            <a:endParaRPr lang="fr-FR" dirty="0"/>
          </a:p>
        </p:txBody>
      </p:sp>
    </p:spTree>
    <p:extLst>
      <p:ext uri="{BB962C8B-B14F-4D97-AF65-F5344CB8AC3E}">
        <p14:creationId xmlns:p14="http://schemas.microsoft.com/office/powerpoint/2010/main" val="3754477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82582" y="258844"/>
            <a:ext cx="6358832" cy="2215256"/>
          </a:xfrm>
        </p:spPr>
        <p:txBody>
          <a:bodyPr>
            <a:noAutofit/>
          </a:bodyPr>
          <a:lstStyle/>
          <a:p>
            <a:r>
              <a:rPr lang="fr-FR" sz="13800" dirty="0" smtClean="0"/>
              <a:t>AIKIDO</a:t>
            </a:r>
            <a:endParaRPr lang="fr-FR" sz="13800" dirty="0"/>
          </a:p>
        </p:txBody>
      </p:sp>
      <p:sp>
        <p:nvSpPr>
          <p:cNvPr id="4" name="Espace réservé du numéro de diapositive 3"/>
          <p:cNvSpPr>
            <a:spLocks noGrp="1"/>
          </p:cNvSpPr>
          <p:nvPr>
            <p:ph type="sldNum" sz="quarter" idx="12"/>
          </p:nvPr>
        </p:nvSpPr>
        <p:spPr/>
        <p:txBody>
          <a:bodyPr/>
          <a:lstStyle/>
          <a:p>
            <a:pPr>
              <a:defRPr/>
            </a:pPr>
            <a:fld id="{624D18DD-0A91-4BE4-9698-B7577E207BB3}" type="slidenum">
              <a:rPr lang="fr-FR" smtClean="0"/>
              <a:pPr>
                <a:defRPr/>
              </a:pPr>
              <a:t>12</a:t>
            </a:fld>
            <a:endParaRPr lang="fr-FR"/>
          </a:p>
        </p:txBody>
      </p:sp>
      <p:grpSp>
        <p:nvGrpSpPr>
          <p:cNvPr id="13" name="Groupe 12"/>
          <p:cNvGrpSpPr/>
          <p:nvPr/>
        </p:nvGrpSpPr>
        <p:grpSpPr>
          <a:xfrm>
            <a:off x="9816600" y="7414013"/>
            <a:ext cx="6766334" cy="2206041"/>
            <a:chOff x="5259256" y="-329818"/>
            <a:chExt cx="4784961" cy="2206041"/>
          </a:xfrm>
        </p:grpSpPr>
        <p:sp>
          <p:nvSpPr>
            <p:cNvPr id="17" name="Rectangle 16"/>
            <p:cNvSpPr/>
            <p:nvPr/>
          </p:nvSpPr>
          <p:spPr>
            <a:xfrm>
              <a:off x="6568654" y="268312"/>
              <a:ext cx="3475563" cy="160791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5259256" y="-329818"/>
              <a:ext cx="4784960" cy="16079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0" tIns="44450" rIns="88900" bIns="44450" numCol="1" spcCol="1270" anchor="t" anchorCtr="0">
              <a:noAutofit/>
            </a:bodyPr>
            <a:lstStyle/>
            <a:p>
              <a:pPr lvl="0" algn="l" defTabSz="1555750">
                <a:lnSpc>
                  <a:spcPct val="90000"/>
                </a:lnSpc>
                <a:spcBef>
                  <a:spcPct val="0"/>
                </a:spcBef>
                <a:spcAft>
                  <a:spcPct val="35000"/>
                </a:spcAft>
              </a:pPr>
              <a:r>
                <a:rPr lang="fr-FR" sz="4800" kern="1200" dirty="0" smtClean="0"/>
                <a:t>Binôme</a:t>
              </a:r>
            </a:p>
            <a:p>
              <a:pPr lvl="0" algn="l" defTabSz="1555750">
                <a:lnSpc>
                  <a:spcPct val="90000"/>
                </a:lnSpc>
                <a:spcBef>
                  <a:spcPct val="0"/>
                </a:spcBef>
                <a:spcAft>
                  <a:spcPct val="35000"/>
                </a:spcAft>
              </a:pPr>
              <a:r>
                <a:rPr lang="fr-FR" sz="4000" b="1" kern="1200" dirty="0">
                  <a:solidFill>
                    <a:srgbClr val="004494"/>
                  </a:solidFill>
                  <a:latin typeface="Helvetica Neue Medium"/>
                </a:rPr>
                <a:t>Christine SCHMITT RISS</a:t>
              </a:r>
            </a:p>
          </p:txBody>
        </p:sp>
      </p:grpSp>
      <p:grpSp>
        <p:nvGrpSpPr>
          <p:cNvPr id="5" name="Groupe 4"/>
          <p:cNvGrpSpPr/>
          <p:nvPr/>
        </p:nvGrpSpPr>
        <p:grpSpPr>
          <a:xfrm>
            <a:off x="4832727" y="1605361"/>
            <a:ext cx="9967749" cy="4303037"/>
            <a:chOff x="14731338" y="2817843"/>
            <a:chExt cx="9967749" cy="4303037"/>
          </a:xfrm>
        </p:grpSpPr>
        <p:sp>
          <p:nvSpPr>
            <p:cNvPr id="12" name="Ellipse 11"/>
            <p:cNvSpPr/>
            <p:nvPr/>
          </p:nvSpPr>
          <p:spPr>
            <a:xfrm>
              <a:off x="16266392" y="3914734"/>
              <a:ext cx="3355656" cy="3206146"/>
            </a:xfrm>
            <a:prstGeom prst="ellipse">
              <a:avLst/>
            </a:prstGeom>
            <a:blipFill dpi="0" rotWithShape="1">
              <a:blip r:embed="rId3"/>
              <a:srcRect/>
              <a:stretch>
                <a:fillRect t="2528" b="2528"/>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4731338" y="2817843"/>
              <a:ext cx="9967749" cy="3503919"/>
              <a:chOff x="6568654" y="2165648"/>
              <a:chExt cx="9967749" cy="3503919"/>
            </a:xfrm>
          </p:grpSpPr>
          <p:sp>
            <p:nvSpPr>
              <p:cNvPr id="15" name="Rectangle 14"/>
              <p:cNvSpPr/>
              <p:nvPr/>
            </p:nvSpPr>
            <p:spPr>
              <a:xfrm>
                <a:off x="6568654" y="2165648"/>
                <a:ext cx="3475563" cy="160791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11621667" y="4061656"/>
                <a:ext cx="4914736" cy="16079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0" tIns="44450" rIns="88900" bIns="44450" numCol="1" spcCol="1270" anchor="t" anchorCtr="0">
                <a:noAutofit/>
              </a:bodyPr>
              <a:lstStyle/>
              <a:p>
                <a:pPr lvl="0" algn="l" defTabSz="1555750">
                  <a:lnSpc>
                    <a:spcPct val="90000"/>
                  </a:lnSpc>
                  <a:spcBef>
                    <a:spcPct val="0"/>
                  </a:spcBef>
                  <a:spcAft>
                    <a:spcPct val="35000"/>
                  </a:spcAft>
                </a:pPr>
                <a:r>
                  <a:rPr lang="fr-FR" sz="4800" kern="1200" dirty="0" smtClean="0"/>
                  <a:t>Responsable</a:t>
                </a:r>
                <a:endParaRPr lang="fr-FR" sz="4800" kern="1200" dirty="0"/>
              </a:p>
              <a:p>
                <a:pPr lvl="1" indent="0" algn="l" defTabSz="1200150">
                  <a:lnSpc>
                    <a:spcPct val="90000"/>
                  </a:lnSpc>
                  <a:spcBef>
                    <a:spcPct val="0"/>
                  </a:spcBef>
                  <a:spcAft>
                    <a:spcPct val="15000"/>
                  </a:spcAft>
                </a:pPr>
                <a:r>
                  <a:rPr lang="fr-FR" sz="4000" b="1" kern="1200" dirty="0">
                    <a:solidFill>
                      <a:srgbClr val="004494"/>
                    </a:solidFill>
                    <a:latin typeface="Helvetica Neue Medium"/>
                  </a:rPr>
                  <a:t>Philippe Larcher</a:t>
                </a:r>
              </a:p>
            </p:txBody>
          </p:sp>
        </p:grpSp>
      </p:grpSp>
      <p:sp>
        <p:nvSpPr>
          <p:cNvPr id="19" name="Rectangle 18"/>
          <p:cNvSpPr/>
          <p:nvPr/>
        </p:nvSpPr>
        <p:spPr>
          <a:xfrm>
            <a:off x="6446087" y="10527539"/>
            <a:ext cx="13206595" cy="3785652"/>
          </a:xfrm>
          <a:prstGeom prst="rect">
            <a:avLst/>
          </a:prstGeom>
        </p:spPr>
        <p:txBody>
          <a:bodyPr wrap="square">
            <a:spAutoFit/>
          </a:bodyPr>
          <a:lstStyle/>
          <a:p>
            <a:pPr algn="l"/>
            <a:r>
              <a:rPr lang="fr-FR" sz="4000" b="1" dirty="0" smtClean="0">
                <a:solidFill>
                  <a:srgbClr val="303030"/>
                </a:solidFill>
                <a:latin typeface="Helvetica Neue Medium"/>
              </a:rPr>
              <a:t>Complexe </a:t>
            </a:r>
            <a:r>
              <a:rPr lang="fr-FR" sz="3600" b="1" dirty="0">
                <a:solidFill>
                  <a:srgbClr val="303030"/>
                </a:solidFill>
                <a:latin typeface="Helvetica Neue Medium"/>
              </a:rPr>
              <a:t>Sportif</a:t>
            </a:r>
            <a:r>
              <a:rPr lang="fr-FR" sz="4000" b="1" dirty="0">
                <a:solidFill>
                  <a:srgbClr val="303030"/>
                </a:solidFill>
                <a:latin typeface="Helvetica Neue Medium"/>
              </a:rPr>
              <a:t> Nelson Mandela</a:t>
            </a:r>
            <a:br>
              <a:rPr lang="fr-FR" sz="4000" b="1" dirty="0">
                <a:solidFill>
                  <a:srgbClr val="303030"/>
                </a:solidFill>
                <a:latin typeface="Helvetica Neue Medium"/>
              </a:rPr>
            </a:br>
            <a:r>
              <a:rPr lang="fr-FR" sz="4000" b="1" dirty="0">
                <a:solidFill>
                  <a:srgbClr val="E30713"/>
                </a:solidFill>
                <a:latin typeface="Helvetica Neue Medium"/>
                <a:hlinkClick r:id="rId4"/>
              </a:rPr>
              <a:t>2 Rue du Marais, 67300 </a:t>
            </a:r>
            <a:r>
              <a:rPr lang="fr-FR" sz="4000" b="1" dirty="0" smtClean="0">
                <a:solidFill>
                  <a:srgbClr val="E30713"/>
                </a:solidFill>
                <a:latin typeface="Helvetica Neue Medium"/>
                <a:hlinkClick r:id="rId4"/>
              </a:rPr>
              <a:t>Schiltigheim</a:t>
            </a:r>
            <a:endParaRPr lang="fr-FR" sz="4000" b="1" dirty="0" smtClean="0">
              <a:solidFill>
                <a:srgbClr val="E30713"/>
              </a:solidFill>
              <a:latin typeface="Helvetica Neue Medium"/>
            </a:endParaRPr>
          </a:p>
          <a:p>
            <a:pPr algn="l"/>
            <a:endParaRPr lang="fr-FR" sz="4000" b="1" dirty="0">
              <a:solidFill>
                <a:srgbClr val="E30713"/>
              </a:solidFill>
              <a:latin typeface="Helvetica Neue Medium"/>
            </a:endParaRPr>
          </a:p>
          <a:p>
            <a:pPr algn="l"/>
            <a:r>
              <a:rPr lang="fr-FR" sz="4000" b="1" dirty="0" smtClean="0">
                <a:solidFill>
                  <a:srgbClr val="303030"/>
                </a:solidFill>
                <a:latin typeface="Helvetica Neue Medium"/>
              </a:rPr>
              <a:t>Jeudi 12h-13h15 // Vendredi 19h30-21h</a:t>
            </a:r>
          </a:p>
          <a:p>
            <a:pPr algn="l"/>
            <a:endParaRPr lang="fr-FR" sz="4000" dirty="0">
              <a:solidFill>
                <a:srgbClr val="303030"/>
              </a:solidFill>
              <a:latin typeface="Helvetica Neue Medium"/>
            </a:endParaRPr>
          </a:p>
          <a:p>
            <a:pPr algn="l"/>
            <a:endParaRPr lang="fr-FR" sz="4000" dirty="0">
              <a:solidFill>
                <a:srgbClr val="303030"/>
              </a:solidFill>
              <a:latin typeface="Helvetica Neue Medium"/>
            </a:endParaRPr>
          </a:p>
        </p:txBody>
      </p:sp>
      <p:pic>
        <p:nvPicPr>
          <p:cNvPr id="20" name="Imag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8475" y="0"/>
            <a:ext cx="5598138" cy="6161747"/>
          </a:xfrm>
          <a:prstGeom prst="rect">
            <a:avLst/>
          </a:prstGeom>
        </p:spPr>
      </p:pic>
      <p:pic>
        <p:nvPicPr>
          <p:cNvPr id="21" name="Imag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374729"/>
            <a:ext cx="5529463" cy="5152810"/>
          </a:xfrm>
          <a:prstGeom prst="rect">
            <a:avLst/>
          </a:prstGeom>
        </p:spPr>
      </p:pic>
      <p:pic>
        <p:nvPicPr>
          <p:cNvPr id="22" name="Imag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81" y="10436869"/>
            <a:ext cx="5506782" cy="3467729"/>
          </a:xfrm>
          <a:prstGeom prst="rect">
            <a:avLst/>
          </a:prstGeom>
        </p:spPr>
      </p:pic>
      <p:sp>
        <p:nvSpPr>
          <p:cNvPr id="26" name="Rectangle 25"/>
          <p:cNvSpPr/>
          <p:nvPr/>
        </p:nvSpPr>
        <p:spPr>
          <a:xfrm>
            <a:off x="16722208" y="12358758"/>
            <a:ext cx="7076936" cy="707886"/>
          </a:xfrm>
          <a:prstGeom prst="rect">
            <a:avLst/>
          </a:prstGeom>
        </p:spPr>
        <p:txBody>
          <a:bodyPr wrap="square">
            <a:spAutoFit/>
          </a:bodyPr>
          <a:lstStyle/>
          <a:p>
            <a:pPr algn="l"/>
            <a:r>
              <a:rPr lang="fr-FR" sz="4000" dirty="0" smtClean="0">
                <a:solidFill>
                  <a:srgbClr val="E30713"/>
                </a:solidFill>
                <a:latin typeface="Ubuntu"/>
                <a:hlinkClick r:id="rId8"/>
              </a:rPr>
              <a:t>ascmaikido@creditmutuel.fr</a:t>
            </a:r>
            <a:endParaRPr lang="fr-FR" sz="4000" dirty="0">
              <a:solidFill>
                <a:srgbClr val="303030"/>
              </a:solidFill>
              <a:latin typeface="Ubuntu"/>
            </a:endParaRPr>
          </a:p>
        </p:txBody>
      </p:sp>
      <p:cxnSp>
        <p:nvCxnSpPr>
          <p:cNvPr id="28" name="Connecteur droit 27"/>
          <p:cNvCxnSpPr/>
          <p:nvPr/>
        </p:nvCxnSpPr>
        <p:spPr>
          <a:xfrm flipH="1">
            <a:off x="5838092" y="0"/>
            <a:ext cx="0" cy="13696763"/>
          </a:xfrm>
          <a:prstGeom prst="line">
            <a:avLst/>
          </a:prstGeom>
          <a:ln w="127000">
            <a:solidFill>
              <a:srgbClr val="0E4195"/>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9"/>
          <a:stretch>
            <a:fillRect/>
          </a:stretch>
        </p:blipFill>
        <p:spPr>
          <a:xfrm>
            <a:off x="6821465" y="6520104"/>
            <a:ext cx="2630037" cy="2984078"/>
          </a:xfrm>
          <a:prstGeom prst="rect">
            <a:avLst/>
          </a:prstGeom>
          <a:blipFill dpi="0" rotWithShape="1">
            <a:blip r:embed="rId3"/>
            <a:srcRect/>
            <a:stretch>
              <a:fillRect t="2528" b="2528"/>
            </a:stretch>
          </a:blipFill>
          <a:scene3d>
            <a:camera prst="orthographicFront">
              <a:rot lat="0" lon="0" rev="0"/>
            </a:camera>
            <a:lightRig rig="contrasting" dir="t">
              <a:rot lat="0" lon="0" rev="1200000"/>
            </a:lightRig>
          </a:scene3d>
          <a:sp3d contourW="12700" prstMaterial="flat">
            <a:bevelT w="177800" h="254000"/>
            <a:bevelB w="152400"/>
          </a:sp3d>
        </p:spPr>
      </p:pic>
      <p:grpSp>
        <p:nvGrpSpPr>
          <p:cNvPr id="23" name="Groupe 22"/>
          <p:cNvGrpSpPr/>
          <p:nvPr/>
        </p:nvGrpSpPr>
        <p:grpSpPr>
          <a:xfrm>
            <a:off x="21729039" y="2409316"/>
            <a:ext cx="2011199" cy="2095395"/>
            <a:chOff x="1538226" y="402132"/>
            <a:chExt cx="671999" cy="699418"/>
          </a:xfrm>
        </p:grpSpPr>
        <p:sp>
          <p:nvSpPr>
            <p:cNvPr id="24" name="Rectangle à coins arrondis 23"/>
            <p:cNvSpPr/>
            <p:nvPr/>
          </p:nvSpPr>
          <p:spPr>
            <a:xfrm>
              <a:off x="1538226" y="402132"/>
              <a:ext cx="671999" cy="699418"/>
            </a:xfrm>
            <a:prstGeom prst="roundRect">
              <a:avLst>
                <a:gd name="adj" fmla="val 10000"/>
              </a:avLst>
            </a:prstGeom>
            <a:blipFill rotWithShape="0">
              <a:blip r:embed="rId10"/>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spTree>
    <p:extLst>
      <p:ext uri="{BB962C8B-B14F-4D97-AF65-F5344CB8AC3E}">
        <p14:creationId xmlns:p14="http://schemas.microsoft.com/office/powerpoint/2010/main" val="173116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09692" y="437417"/>
            <a:ext cx="4888524" cy="2651126"/>
          </a:xfrm>
        </p:spPr>
        <p:txBody>
          <a:bodyPr/>
          <a:lstStyle/>
          <a:p>
            <a:r>
              <a:rPr lang="fr-FR" smtClean="0"/>
              <a:t>AVIRON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13</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03" y="8681778"/>
            <a:ext cx="6683794" cy="3550766"/>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04" y="872882"/>
            <a:ext cx="6620818" cy="3727938"/>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03" y="4672485"/>
            <a:ext cx="6661739" cy="3937628"/>
          </a:xfrm>
          <a:prstGeom prst="rect">
            <a:avLst/>
          </a:prstGeom>
        </p:spPr>
      </p:pic>
      <p:sp>
        <p:nvSpPr>
          <p:cNvPr id="12" name="Ellipse 11"/>
          <p:cNvSpPr/>
          <p:nvPr/>
        </p:nvSpPr>
        <p:spPr>
          <a:xfrm>
            <a:off x="7225238" y="3320528"/>
            <a:ext cx="3570284" cy="2863988"/>
          </a:xfrm>
          <a:prstGeom prst="ellipse">
            <a:avLst/>
          </a:prstGeom>
          <a:blipFill dpi="0" rotWithShape="1">
            <a:blip r:embed="rId6"/>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0795523" y="3887813"/>
            <a:ext cx="3808891" cy="1334213"/>
            <a:chOff x="6054154" y="3305"/>
            <a:chExt cx="3808891" cy="1334213"/>
          </a:xfrm>
        </p:grpSpPr>
        <p:sp>
          <p:nvSpPr>
            <p:cNvPr id="18" name="Rectangle 17"/>
            <p:cNvSpPr/>
            <p:nvPr/>
          </p:nvSpPr>
          <p:spPr>
            <a:xfrm>
              <a:off x="6054154" y="3305"/>
              <a:ext cx="3257443" cy="1334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p:cNvSpPr txBox="1"/>
            <p:nvPr/>
          </p:nvSpPr>
          <p:spPr>
            <a:xfrm>
              <a:off x="6054154" y="3305"/>
              <a:ext cx="3808891" cy="13342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Olivier Baer</a:t>
              </a:r>
              <a:endParaRPr lang="fr-FR" sz="4800" kern="1200" dirty="0">
                <a:solidFill>
                  <a:srgbClr val="002060"/>
                </a:solidFill>
              </a:endParaRPr>
            </a:p>
          </p:txBody>
        </p:sp>
      </p:grpSp>
      <p:sp>
        <p:nvSpPr>
          <p:cNvPr id="14" name="Ellipse 13"/>
          <p:cNvSpPr/>
          <p:nvPr/>
        </p:nvSpPr>
        <p:spPr>
          <a:xfrm>
            <a:off x="15367985" y="3320528"/>
            <a:ext cx="3257444" cy="2863988"/>
          </a:xfrm>
          <a:prstGeom prst="ellipse">
            <a:avLst/>
          </a:prstGeom>
          <a:blipFill dpi="0" rotWithShape="1">
            <a:blip r:embed="rId7"/>
            <a:srcRect/>
            <a:stretch>
              <a:fillRect l="12356" r="1235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e 14"/>
          <p:cNvGrpSpPr/>
          <p:nvPr/>
        </p:nvGrpSpPr>
        <p:grpSpPr>
          <a:xfrm>
            <a:off x="10795523" y="3910062"/>
            <a:ext cx="13153615" cy="2886337"/>
            <a:chOff x="6054154" y="25554"/>
            <a:chExt cx="13153615" cy="2886337"/>
          </a:xfrm>
        </p:grpSpPr>
        <p:sp>
          <p:nvSpPr>
            <p:cNvPr id="16" name="Rectangle 15"/>
            <p:cNvSpPr/>
            <p:nvPr/>
          </p:nvSpPr>
          <p:spPr>
            <a:xfrm>
              <a:off x="6054154" y="1577678"/>
              <a:ext cx="3257443" cy="1334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13884060" y="25554"/>
              <a:ext cx="5323709" cy="1334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Binôme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Thierry </a:t>
              </a:r>
              <a:r>
                <a:rPr lang="fr-FR" sz="4800" b="1" kern="1200" dirty="0" err="1" smtClean="0">
                  <a:solidFill>
                    <a:srgbClr val="004494"/>
                  </a:solidFill>
                  <a:latin typeface="Helvetica Neue Medium"/>
                </a:rPr>
                <a:t>Berthome</a:t>
              </a:r>
              <a:endParaRPr lang="fr-FR" sz="4800" kern="1200" dirty="0">
                <a:solidFill>
                  <a:srgbClr val="002060"/>
                </a:solidFill>
              </a:endParaRPr>
            </a:p>
          </p:txBody>
        </p:sp>
      </p:grpSp>
      <p:sp>
        <p:nvSpPr>
          <p:cNvPr id="21" name="Rectangle 20"/>
          <p:cNvSpPr/>
          <p:nvPr/>
        </p:nvSpPr>
        <p:spPr>
          <a:xfrm>
            <a:off x="8025232" y="10018878"/>
            <a:ext cx="3257443" cy="1334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7225238" y="7887457"/>
            <a:ext cx="8991923" cy="1323439"/>
          </a:xfrm>
          <a:prstGeom prst="rect">
            <a:avLst/>
          </a:prstGeom>
        </p:spPr>
        <p:txBody>
          <a:bodyPr wrap="square">
            <a:spAutoFit/>
          </a:bodyPr>
          <a:lstStyle/>
          <a:p>
            <a:pPr lvl="0" algn="l"/>
            <a:r>
              <a:rPr lang="fr-FR" sz="4000" b="1" dirty="0">
                <a:solidFill>
                  <a:schemeClr val="tx1"/>
                </a:solidFill>
                <a:latin typeface="Helvetica Neue Medium"/>
              </a:rPr>
              <a:t>Rowing : les mardi &amp; vendredi de 12h à 14h</a:t>
            </a:r>
          </a:p>
        </p:txBody>
      </p:sp>
      <p:sp>
        <p:nvSpPr>
          <p:cNvPr id="24" name="Rectangle 23"/>
          <p:cNvSpPr/>
          <p:nvPr/>
        </p:nvSpPr>
        <p:spPr>
          <a:xfrm>
            <a:off x="7225238" y="9734415"/>
            <a:ext cx="11892461" cy="707886"/>
          </a:xfrm>
          <a:prstGeom prst="rect">
            <a:avLst/>
          </a:prstGeom>
        </p:spPr>
        <p:txBody>
          <a:bodyPr wrap="square">
            <a:spAutoFit/>
          </a:bodyPr>
          <a:lstStyle/>
          <a:p>
            <a:pPr lvl="0" algn="l"/>
            <a:r>
              <a:rPr lang="pt-BR" sz="4000" b="1" dirty="0" smtClean="0">
                <a:solidFill>
                  <a:schemeClr val="tx1"/>
                </a:solidFill>
                <a:latin typeface="Helvetica Neue Medium"/>
              </a:rPr>
              <a:t>Canoé </a:t>
            </a:r>
            <a:r>
              <a:rPr lang="pt-BR" sz="4000" b="1" dirty="0">
                <a:solidFill>
                  <a:schemeClr val="tx1"/>
                </a:solidFill>
                <a:latin typeface="Helvetica Neue Medium"/>
              </a:rPr>
              <a:t>sur demande </a:t>
            </a:r>
            <a:r>
              <a:rPr lang="pt-BR" sz="4000" b="1" dirty="0" smtClean="0">
                <a:solidFill>
                  <a:schemeClr val="tx1"/>
                </a:solidFill>
                <a:latin typeface="Helvetica Neue Medium"/>
              </a:rPr>
              <a:t>(journée, soir et week-end)</a:t>
            </a:r>
            <a:endParaRPr lang="pt-BR" sz="4000" b="1" dirty="0">
              <a:solidFill>
                <a:schemeClr val="tx1"/>
              </a:solidFill>
              <a:latin typeface="Helvetica Neue Medium"/>
            </a:endParaRPr>
          </a:p>
        </p:txBody>
      </p:sp>
      <p:sp>
        <p:nvSpPr>
          <p:cNvPr id="25" name="Rectangle 24"/>
          <p:cNvSpPr/>
          <p:nvPr/>
        </p:nvSpPr>
        <p:spPr>
          <a:xfrm>
            <a:off x="16837555" y="11937085"/>
            <a:ext cx="7076936" cy="707886"/>
          </a:xfrm>
          <a:prstGeom prst="rect">
            <a:avLst/>
          </a:prstGeom>
        </p:spPr>
        <p:txBody>
          <a:bodyPr wrap="square">
            <a:spAutoFit/>
          </a:bodyPr>
          <a:lstStyle/>
          <a:p>
            <a:pPr algn="l"/>
            <a:r>
              <a:rPr lang="fr-FR" sz="4000" dirty="0" smtClean="0">
                <a:solidFill>
                  <a:srgbClr val="E30713"/>
                </a:solidFill>
                <a:latin typeface="Ubuntu"/>
                <a:hlinkClick r:id="rId8"/>
              </a:rPr>
              <a:t>ascmaviron@creditmutuel.fr</a:t>
            </a:r>
            <a:endParaRPr lang="fr-FR" sz="4000" dirty="0">
              <a:solidFill>
                <a:srgbClr val="303030"/>
              </a:solidFill>
              <a:latin typeface="Ubuntu"/>
            </a:endParaRPr>
          </a:p>
        </p:txBody>
      </p:sp>
      <p:pic>
        <p:nvPicPr>
          <p:cNvPr id="3" name="Image 2">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11430" y="7033614"/>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20346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553066" y="120895"/>
            <a:ext cx="7253181" cy="1215537"/>
          </a:xfrm>
        </p:spPr>
        <p:txBody>
          <a:bodyPr>
            <a:normAutofit fontScale="90000"/>
          </a:bodyPr>
          <a:lstStyle/>
          <a:p>
            <a:r>
              <a:rPr lang="fr-FR" smtClean="0"/>
              <a:t>BADMINTON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14</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71998"/>
            <a:ext cx="7191672" cy="5855905"/>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7191672" cy="4431323"/>
          </a:xfrm>
          <a:prstGeom prst="rect">
            <a:avLst/>
          </a:prstGeom>
        </p:spPr>
      </p:pic>
      <p:sp>
        <p:nvSpPr>
          <p:cNvPr id="8" name="Rectangle 7"/>
          <p:cNvSpPr/>
          <p:nvPr/>
        </p:nvSpPr>
        <p:spPr>
          <a:xfrm>
            <a:off x="7553066" y="1294547"/>
            <a:ext cx="12192000" cy="1323439"/>
          </a:xfrm>
          <a:prstGeom prst="rect">
            <a:avLst/>
          </a:prstGeom>
        </p:spPr>
        <p:txBody>
          <a:bodyPr>
            <a:spAutoFit/>
          </a:bodyPr>
          <a:lstStyle/>
          <a:p>
            <a:pPr lvl="0" algn="l"/>
            <a:r>
              <a:rPr lang="fr-FR" sz="4000" dirty="0">
                <a:solidFill>
                  <a:srgbClr val="0E4195"/>
                </a:solidFill>
                <a:latin typeface="Helvetica Neue Medium"/>
              </a:rPr>
              <a:t>Loisir /  Compétition Mixte</a:t>
            </a:r>
          </a:p>
          <a:p>
            <a:pPr lvl="0" algn="l"/>
            <a:r>
              <a:rPr lang="fr-FR" sz="4000" dirty="0">
                <a:solidFill>
                  <a:srgbClr val="0E4195"/>
                </a:solidFill>
                <a:latin typeface="Helvetica Neue Medium"/>
              </a:rPr>
              <a:t>Tous niveaux</a:t>
            </a:r>
          </a:p>
        </p:txBody>
      </p:sp>
      <p:grpSp>
        <p:nvGrpSpPr>
          <p:cNvPr id="10" name="Groupe 9"/>
          <p:cNvGrpSpPr/>
          <p:nvPr/>
        </p:nvGrpSpPr>
        <p:grpSpPr>
          <a:xfrm>
            <a:off x="10542932" y="3791638"/>
            <a:ext cx="5581679" cy="1348718"/>
            <a:chOff x="5124878" y="49643"/>
            <a:chExt cx="3159872" cy="1348718"/>
          </a:xfrm>
        </p:grpSpPr>
        <p:sp>
          <p:nvSpPr>
            <p:cNvPr id="15" name="Rectangle 14"/>
            <p:cNvSpPr/>
            <p:nvPr/>
          </p:nvSpPr>
          <p:spPr>
            <a:xfrm>
              <a:off x="5124878" y="49643"/>
              <a:ext cx="3159872" cy="134871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5124878" y="49643"/>
              <a:ext cx="3159872" cy="13487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38100" rIns="76200" bIns="38100" numCol="1" spcCol="1270" anchor="t" anchorCtr="0">
              <a:noAutofit/>
            </a:bodyPr>
            <a:lstStyle/>
            <a:p>
              <a:pPr lvl="0" algn="l" defTabSz="1333500">
                <a:lnSpc>
                  <a:spcPct val="90000"/>
                </a:lnSpc>
                <a:spcBef>
                  <a:spcPct val="0"/>
                </a:spcBef>
                <a:spcAft>
                  <a:spcPct val="35000"/>
                </a:spcAft>
              </a:pPr>
              <a:r>
                <a:rPr lang="fr-FR" sz="4800" kern="1200" dirty="0" smtClean="0"/>
                <a:t>Responsable </a:t>
              </a:r>
              <a:endParaRPr lang="fr-FR" sz="4800" kern="1200" dirty="0"/>
            </a:p>
            <a:p>
              <a:pPr lvl="1" indent="0" algn="l" defTabSz="1022350">
                <a:lnSpc>
                  <a:spcPct val="90000"/>
                </a:lnSpc>
                <a:spcBef>
                  <a:spcPct val="0"/>
                </a:spcBef>
                <a:spcAft>
                  <a:spcPct val="15000"/>
                </a:spcAft>
              </a:pPr>
              <a:r>
                <a:rPr lang="fr-FR" sz="4800" b="1" kern="1200" dirty="0" smtClean="0">
                  <a:solidFill>
                    <a:srgbClr val="004494"/>
                  </a:solidFill>
                  <a:latin typeface="Helvetica Neue Medium"/>
                </a:rPr>
                <a:t>Maxime Porté</a:t>
              </a:r>
              <a:endParaRPr lang="fr-FR" sz="4800" kern="1200" dirty="0"/>
            </a:p>
          </p:txBody>
        </p:sp>
      </p:grpSp>
      <p:grpSp>
        <p:nvGrpSpPr>
          <p:cNvPr id="12" name="Groupe 11"/>
          <p:cNvGrpSpPr/>
          <p:nvPr/>
        </p:nvGrpSpPr>
        <p:grpSpPr>
          <a:xfrm>
            <a:off x="18658633" y="3858007"/>
            <a:ext cx="5255858" cy="1348718"/>
            <a:chOff x="5098619" y="1594829"/>
            <a:chExt cx="3159872" cy="1348718"/>
          </a:xfrm>
        </p:grpSpPr>
        <p:sp>
          <p:nvSpPr>
            <p:cNvPr id="13" name="Rectangle 12"/>
            <p:cNvSpPr/>
            <p:nvPr/>
          </p:nvSpPr>
          <p:spPr>
            <a:xfrm>
              <a:off x="5098619" y="1594829"/>
              <a:ext cx="3159872" cy="134871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5098619" y="1594829"/>
              <a:ext cx="3159872" cy="13487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38100" rIns="76200" bIns="38100" numCol="1" spcCol="1270" anchor="t" anchorCtr="0">
              <a:noAutofit/>
            </a:bodyPr>
            <a:lstStyle/>
            <a:p>
              <a:pPr lvl="0" algn="l" defTabSz="1333500">
                <a:lnSpc>
                  <a:spcPct val="90000"/>
                </a:lnSpc>
                <a:spcBef>
                  <a:spcPct val="0"/>
                </a:spcBef>
                <a:spcAft>
                  <a:spcPct val="35000"/>
                </a:spcAft>
              </a:pPr>
              <a:r>
                <a:rPr lang="fr-FR" sz="4800" kern="1200" dirty="0" smtClean="0"/>
                <a:t>Binôme</a:t>
              </a:r>
              <a:endParaRPr lang="fr-FR" sz="4800" kern="1200" dirty="0"/>
            </a:p>
            <a:p>
              <a:pPr lvl="1" indent="0" algn="l" defTabSz="1022350">
                <a:lnSpc>
                  <a:spcPct val="90000"/>
                </a:lnSpc>
                <a:spcBef>
                  <a:spcPct val="0"/>
                </a:spcBef>
                <a:spcAft>
                  <a:spcPct val="15000"/>
                </a:spcAft>
              </a:pPr>
              <a:r>
                <a:rPr lang="fr-FR" sz="4800" b="1" kern="1200" dirty="0" smtClean="0">
                  <a:solidFill>
                    <a:srgbClr val="004494"/>
                  </a:solidFill>
                  <a:latin typeface="Helvetica Neue Medium"/>
                </a:rPr>
                <a:t>Alex </a:t>
              </a:r>
              <a:r>
                <a:rPr lang="fr-FR" sz="4800" b="1" kern="1200" dirty="0" err="1" smtClean="0">
                  <a:solidFill>
                    <a:srgbClr val="004494"/>
                  </a:solidFill>
                  <a:latin typeface="Helvetica Neue Medium"/>
                </a:rPr>
                <a:t>Ocampo</a:t>
              </a:r>
              <a:endParaRPr lang="fr-FR" sz="4800" kern="1200" dirty="0"/>
            </a:p>
          </p:txBody>
        </p:sp>
      </p:grpSp>
      <p:sp>
        <p:nvSpPr>
          <p:cNvPr id="17" name="Rectangle 16"/>
          <p:cNvSpPr/>
          <p:nvPr/>
        </p:nvSpPr>
        <p:spPr>
          <a:xfrm>
            <a:off x="7853393" y="7049788"/>
            <a:ext cx="7060706" cy="1631216"/>
          </a:xfrm>
          <a:prstGeom prst="rect">
            <a:avLst/>
          </a:prstGeom>
        </p:spPr>
        <p:txBody>
          <a:bodyPr wrap="square">
            <a:spAutoFit/>
          </a:bodyPr>
          <a:lstStyle/>
          <a:p>
            <a:pPr lvl="0" algn="l"/>
            <a:r>
              <a:rPr lang="fr-FR" b="1" dirty="0">
                <a:ln w="1905"/>
                <a:solidFill>
                  <a:schemeClr val="tx1"/>
                </a:solidFill>
                <a:effectLst>
                  <a:innerShdw blurRad="69850" dist="43180" dir="5400000">
                    <a:srgbClr val="000000">
                      <a:alpha val="65000"/>
                    </a:srgbClr>
                  </a:innerShdw>
                </a:effectLst>
                <a:latin typeface="Helvetica Neue Medium"/>
              </a:rPr>
              <a:t>Gymnase </a:t>
            </a:r>
            <a:r>
              <a:rPr lang="fr-FR" b="1" dirty="0" smtClean="0">
                <a:ln w="1905"/>
                <a:solidFill>
                  <a:schemeClr val="tx1"/>
                </a:solidFill>
                <a:effectLst>
                  <a:innerShdw blurRad="69850" dist="43180" dir="5400000">
                    <a:srgbClr val="000000">
                      <a:alpha val="65000"/>
                    </a:srgbClr>
                  </a:innerShdw>
                </a:effectLst>
                <a:latin typeface="Helvetica Neue Medium"/>
              </a:rPr>
              <a:t>Karine</a:t>
            </a:r>
            <a:endParaRPr lang="fr-FR" b="1" dirty="0" smtClean="0">
              <a:solidFill>
                <a:schemeClr val="tx1"/>
              </a:solidFill>
            </a:endParaRPr>
          </a:p>
          <a:p>
            <a:pPr lvl="0" algn="l"/>
            <a:r>
              <a:rPr lang="fr-FR" b="1" dirty="0" smtClean="0">
                <a:ln w="1905"/>
                <a:solidFill>
                  <a:schemeClr val="tx1"/>
                </a:solidFill>
                <a:effectLst>
                  <a:innerShdw blurRad="69850" dist="43180" dir="5400000">
                    <a:srgbClr val="000000">
                      <a:alpha val="65000"/>
                    </a:srgbClr>
                  </a:innerShdw>
                </a:effectLst>
                <a:latin typeface="Helvetica Neue Medium"/>
              </a:rPr>
              <a:t>Mercredi </a:t>
            </a:r>
            <a:r>
              <a:rPr lang="fr-FR" b="1" dirty="0">
                <a:ln w="1905"/>
                <a:solidFill>
                  <a:schemeClr val="tx1"/>
                </a:solidFill>
                <a:effectLst>
                  <a:innerShdw blurRad="69850" dist="43180" dir="5400000">
                    <a:srgbClr val="000000">
                      <a:alpha val="65000"/>
                    </a:srgbClr>
                  </a:innerShdw>
                </a:effectLst>
                <a:latin typeface="Helvetica Neue Medium"/>
              </a:rPr>
              <a:t>: 18h-20h </a:t>
            </a:r>
          </a:p>
        </p:txBody>
      </p:sp>
      <p:sp>
        <p:nvSpPr>
          <p:cNvPr id="18" name="Rectangle 17"/>
          <p:cNvSpPr/>
          <p:nvPr/>
        </p:nvSpPr>
        <p:spPr>
          <a:xfrm>
            <a:off x="16248185" y="11937085"/>
            <a:ext cx="7666306" cy="707886"/>
          </a:xfrm>
          <a:prstGeom prst="rect">
            <a:avLst/>
          </a:prstGeom>
        </p:spPr>
        <p:txBody>
          <a:bodyPr wrap="square">
            <a:spAutoFit/>
          </a:bodyPr>
          <a:lstStyle/>
          <a:p>
            <a:pPr algn="l"/>
            <a:r>
              <a:rPr lang="fr-FR" sz="4000" dirty="0" smtClean="0">
                <a:solidFill>
                  <a:srgbClr val="E30713"/>
                </a:solidFill>
                <a:latin typeface="Ubuntu"/>
                <a:hlinkClick r:id="rId5"/>
              </a:rPr>
              <a:t>ascmbadminton@creditmutuel.fr</a:t>
            </a:r>
            <a:endParaRPr lang="fr-FR" sz="4000" dirty="0">
              <a:solidFill>
                <a:srgbClr val="303030"/>
              </a:solidFill>
              <a:latin typeface="Ubuntu"/>
            </a:endParaRPr>
          </a:p>
        </p:txBody>
      </p:sp>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5347" y="7499950"/>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6163" y="3129547"/>
            <a:ext cx="2462278" cy="3165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4099" y="3283499"/>
            <a:ext cx="3334007" cy="3011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7553066" y="10427903"/>
            <a:ext cx="8743222" cy="1631216"/>
          </a:xfrm>
          <a:prstGeom prst="rect">
            <a:avLst/>
          </a:prstGeom>
        </p:spPr>
        <p:txBody>
          <a:bodyPr wrap="square">
            <a:spAutoFit/>
          </a:bodyPr>
          <a:lstStyle/>
          <a:p>
            <a:pPr lvl="0" algn="l"/>
            <a:r>
              <a:rPr lang="fr-FR" i="1" dirty="0" smtClean="0">
                <a:ln w="1905"/>
                <a:solidFill>
                  <a:schemeClr val="tx1"/>
                </a:solidFill>
                <a:effectLst>
                  <a:innerShdw blurRad="69850" dist="43180" dir="5400000">
                    <a:srgbClr val="000000">
                      <a:alpha val="65000"/>
                    </a:srgbClr>
                  </a:innerShdw>
                </a:effectLst>
                <a:latin typeface="Helvetica Neue Medium"/>
              </a:rPr>
              <a:t>Hall AGR</a:t>
            </a:r>
            <a:endParaRPr lang="fr-FR" i="1" dirty="0" smtClean="0">
              <a:solidFill>
                <a:schemeClr val="tx1"/>
              </a:solidFill>
            </a:endParaRPr>
          </a:p>
          <a:p>
            <a:pPr lvl="0" algn="l"/>
            <a:r>
              <a:rPr lang="fr-FR" i="1" dirty="0" smtClean="0">
                <a:ln w="1905"/>
                <a:solidFill>
                  <a:schemeClr val="tx1"/>
                </a:solidFill>
                <a:effectLst>
                  <a:innerShdw blurRad="69850" dist="43180" dir="5400000">
                    <a:srgbClr val="000000">
                      <a:alpha val="65000"/>
                    </a:srgbClr>
                  </a:innerShdw>
                </a:effectLst>
                <a:latin typeface="Helvetica Neue Medium"/>
              </a:rPr>
              <a:t>Lundi et Mercredi </a:t>
            </a:r>
            <a:r>
              <a:rPr lang="fr-FR" i="1" dirty="0">
                <a:ln w="1905"/>
                <a:solidFill>
                  <a:schemeClr val="tx1"/>
                </a:solidFill>
                <a:effectLst>
                  <a:innerShdw blurRad="69850" dist="43180" dir="5400000">
                    <a:srgbClr val="000000">
                      <a:alpha val="65000"/>
                    </a:srgbClr>
                  </a:innerShdw>
                </a:effectLst>
                <a:latin typeface="Helvetica Neue Medium"/>
              </a:rPr>
              <a:t>: </a:t>
            </a:r>
            <a:r>
              <a:rPr lang="fr-FR" i="1" dirty="0" smtClean="0">
                <a:ln w="1905"/>
                <a:solidFill>
                  <a:schemeClr val="tx1"/>
                </a:solidFill>
                <a:effectLst>
                  <a:innerShdw blurRad="69850" dist="43180" dir="5400000">
                    <a:srgbClr val="000000">
                      <a:alpha val="65000"/>
                    </a:srgbClr>
                  </a:innerShdw>
                </a:effectLst>
                <a:latin typeface="Helvetica Neue Medium"/>
              </a:rPr>
              <a:t>12h-14h* </a:t>
            </a:r>
            <a:endParaRPr lang="fr-FR" i="1" dirty="0">
              <a:ln w="1905"/>
              <a:solidFill>
                <a:schemeClr val="tx1"/>
              </a:solidFill>
              <a:effectLst>
                <a:innerShdw blurRad="69850" dist="43180" dir="5400000">
                  <a:srgbClr val="000000">
                    <a:alpha val="65000"/>
                  </a:srgbClr>
                </a:innerShdw>
              </a:effectLst>
              <a:latin typeface="Helvetica Neue Medium"/>
            </a:endParaRPr>
          </a:p>
        </p:txBody>
      </p:sp>
      <p:sp>
        <p:nvSpPr>
          <p:cNvPr id="22" name="Rectangle 21"/>
          <p:cNvSpPr/>
          <p:nvPr/>
        </p:nvSpPr>
        <p:spPr>
          <a:xfrm>
            <a:off x="805342" y="13077826"/>
            <a:ext cx="8743222" cy="584775"/>
          </a:xfrm>
          <a:prstGeom prst="rect">
            <a:avLst/>
          </a:prstGeom>
        </p:spPr>
        <p:txBody>
          <a:bodyPr wrap="square">
            <a:spAutoFit/>
          </a:bodyPr>
          <a:lstStyle/>
          <a:p>
            <a:pPr lvl="0" algn="l"/>
            <a:r>
              <a:rPr lang="fr-FR" sz="3200" i="1" dirty="0" smtClean="0">
                <a:ln w="1905"/>
                <a:solidFill>
                  <a:schemeClr val="tx1"/>
                </a:solidFill>
                <a:effectLst>
                  <a:innerShdw blurRad="69850" dist="43180" dir="5400000">
                    <a:srgbClr val="000000">
                      <a:alpha val="65000"/>
                    </a:srgbClr>
                  </a:innerShdw>
                </a:effectLst>
                <a:latin typeface="Helvetica Neue Medium"/>
              </a:rPr>
              <a:t>En pause pendant la période COVID</a:t>
            </a:r>
            <a:endParaRPr lang="fr-FR" sz="3200" i="1" dirty="0">
              <a:ln w="1905"/>
              <a:solidFill>
                <a:schemeClr val="tx1"/>
              </a:solidFill>
              <a:effectLst>
                <a:innerShdw blurRad="69850" dist="43180" dir="5400000">
                  <a:srgbClr val="000000">
                    <a:alpha val="65000"/>
                  </a:srgbClr>
                </a:innerShdw>
              </a:effectLst>
              <a:latin typeface="Helvetica Neue Medium"/>
            </a:endParaRPr>
          </a:p>
        </p:txBody>
      </p:sp>
    </p:spTree>
    <p:extLst>
      <p:ext uri="{BB962C8B-B14F-4D97-AF65-F5344CB8AC3E}">
        <p14:creationId xmlns:p14="http://schemas.microsoft.com/office/powerpoint/2010/main" val="3506189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45471" y="437482"/>
            <a:ext cx="5315943" cy="2651126"/>
          </a:xfrm>
        </p:spPr>
        <p:txBody>
          <a:bodyPr/>
          <a:lstStyle/>
          <a:p>
            <a:r>
              <a:rPr lang="fr-FR" dirty="0" smtClean="0"/>
              <a:t>BASKET</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15</a:t>
            </a:fld>
            <a:endParaRPr lang="fr-FR"/>
          </a:p>
        </p:txBody>
      </p:sp>
      <p:sp>
        <p:nvSpPr>
          <p:cNvPr id="3" name="Rectangle 2"/>
          <p:cNvSpPr/>
          <p:nvPr/>
        </p:nvSpPr>
        <p:spPr>
          <a:xfrm>
            <a:off x="757080" y="11850927"/>
            <a:ext cx="5362365" cy="861774"/>
          </a:xfrm>
          <a:prstGeom prst="rect">
            <a:avLst/>
          </a:prstGeom>
        </p:spPr>
        <p:txBody>
          <a:bodyPr wrap="none">
            <a:spAutoFit/>
          </a:bodyPr>
          <a:lstStyle/>
          <a:p>
            <a:r>
              <a:rPr lang="fr-FR" dirty="0" smtClean="0"/>
              <a:t>Pas de présentation</a:t>
            </a:r>
            <a:endParaRPr lang="fr-FR" dirty="0"/>
          </a:p>
        </p:txBody>
      </p:sp>
      <p:sp>
        <p:nvSpPr>
          <p:cNvPr id="6" name="Ellipse 5"/>
          <p:cNvSpPr/>
          <p:nvPr/>
        </p:nvSpPr>
        <p:spPr>
          <a:xfrm>
            <a:off x="7615746" y="4892615"/>
            <a:ext cx="3242626" cy="2709059"/>
          </a:xfrm>
          <a:prstGeom prst="ellipse">
            <a:avLst/>
          </a:prstGeom>
          <a:blipFill dpi="0" rotWithShape="1">
            <a:blip r:embed="rId3"/>
            <a:srcRect/>
            <a:stretch>
              <a:fillRect l="12591" r="12591"/>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7" name="Groupe 6"/>
          <p:cNvGrpSpPr/>
          <p:nvPr/>
        </p:nvGrpSpPr>
        <p:grpSpPr>
          <a:xfrm>
            <a:off x="11133353" y="5574353"/>
            <a:ext cx="5527942" cy="1408134"/>
            <a:chOff x="6288454" y="3326686"/>
            <a:chExt cx="3296573" cy="1408134"/>
          </a:xfrm>
        </p:grpSpPr>
        <p:sp>
          <p:nvSpPr>
            <p:cNvPr id="8" name="Rectangle 7"/>
            <p:cNvSpPr/>
            <p:nvPr/>
          </p:nvSpPr>
          <p:spPr>
            <a:xfrm>
              <a:off x="6288454" y="3326686"/>
              <a:ext cx="3296573" cy="140813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ZoneTexte 8"/>
            <p:cNvSpPr txBox="1"/>
            <p:nvPr/>
          </p:nvSpPr>
          <p:spPr>
            <a:xfrm>
              <a:off x="6288454" y="3326686"/>
              <a:ext cx="3296573"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Responsable </a:t>
              </a:r>
              <a:endParaRPr lang="fr-FR" sz="4800" kern="1200" dirty="0"/>
            </a:p>
            <a:p>
              <a:pPr lvl="1" indent="0" algn="l" defTabSz="711200">
                <a:lnSpc>
                  <a:spcPct val="90000"/>
                </a:lnSpc>
                <a:spcBef>
                  <a:spcPct val="0"/>
                </a:spcBef>
                <a:spcAft>
                  <a:spcPct val="15000"/>
                </a:spcAft>
              </a:pPr>
              <a:r>
                <a:rPr lang="fr-FR" sz="4800" b="1" kern="1200" dirty="0" smtClean="0">
                  <a:solidFill>
                    <a:srgbClr val="004494"/>
                  </a:solidFill>
                  <a:latin typeface="Helvetica Neue Medium"/>
                </a:rPr>
                <a:t>Arnaud Bocquet</a:t>
              </a:r>
              <a:endParaRPr lang="fr-FR" sz="4800" kern="1200" dirty="0" smtClean="0"/>
            </a:p>
            <a:p>
              <a:pPr marL="171450" lvl="1" indent="-171450" algn="l" defTabSz="711200">
                <a:lnSpc>
                  <a:spcPct val="90000"/>
                </a:lnSpc>
                <a:spcBef>
                  <a:spcPct val="0"/>
                </a:spcBef>
                <a:spcAft>
                  <a:spcPct val="15000"/>
                </a:spcAft>
                <a:buChar char="••"/>
              </a:pPr>
              <a:endParaRPr lang="fr-FR" sz="4800" kern="1200" dirty="0"/>
            </a:p>
          </p:txBody>
        </p:sp>
      </p:grpSp>
      <p:sp>
        <p:nvSpPr>
          <p:cNvPr id="10" name="ZoneTexte 9"/>
          <p:cNvSpPr txBox="1"/>
          <p:nvPr/>
        </p:nvSpPr>
        <p:spPr>
          <a:xfrm>
            <a:off x="18531343" y="5543077"/>
            <a:ext cx="5527942"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Binôme</a:t>
            </a:r>
            <a:endParaRPr lang="fr-FR" sz="4800" kern="1200" dirty="0"/>
          </a:p>
          <a:p>
            <a:pPr lvl="1" indent="0" algn="l" defTabSz="711200">
              <a:lnSpc>
                <a:spcPct val="90000"/>
              </a:lnSpc>
              <a:spcBef>
                <a:spcPct val="0"/>
              </a:spcBef>
              <a:spcAft>
                <a:spcPct val="15000"/>
              </a:spcAft>
            </a:pPr>
            <a:r>
              <a:rPr lang="fr-FR" sz="4800" b="1" kern="1200" dirty="0">
                <a:solidFill>
                  <a:srgbClr val="004494"/>
                </a:solidFill>
                <a:latin typeface="Helvetica Neue Medium"/>
              </a:rPr>
              <a:t>Alexandre WOLF</a:t>
            </a:r>
          </a:p>
          <a:p>
            <a:pPr marL="171450" lvl="1" indent="-171450" algn="l" defTabSz="711200">
              <a:lnSpc>
                <a:spcPct val="90000"/>
              </a:lnSpc>
              <a:spcBef>
                <a:spcPct val="0"/>
              </a:spcBef>
              <a:spcAft>
                <a:spcPct val="15000"/>
              </a:spcAft>
              <a:buChar char="••"/>
            </a:pPr>
            <a:endParaRPr lang="fr-FR" sz="4800" kern="1200" dirty="0"/>
          </a:p>
        </p:txBody>
      </p:sp>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446" y="5885755"/>
            <a:ext cx="6635631" cy="4976723"/>
          </a:xfrm>
          <a:prstGeom prst="rect">
            <a:avLst/>
          </a:prstGeom>
        </p:spPr>
      </p:pic>
      <p:pic>
        <p:nvPicPr>
          <p:cNvPr id="12" name="Imag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8" y="623418"/>
            <a:ext cx="6647728" cy="4985797"/>
          </a:xfrm>
          <a:prstGeom prst="rect">
            <a:avLst/>
          </a:prstGeom>
        </p:spPr>
      </p:pic>
      <p:sp>
        <p:nvSpPr>
          <p:cNvPr id="13" name="Rectangle 12"/>
          <p:cNvSpPr/>
          <p:nvPr/>
        </p:nvSpPr>
        <p:spPr>
          <a:xfrm>
            <a:off x="7615746" y="10192447"/>
            <a:ext cx="7725508" cy="2554545"/>
          </a:xfrm>
          <a:prstGeom prst="rect">
            <a:avLst/>
          </a:prstGeom>
        </p:spPr>
        <p:txBody>
          <a:bodyPr wrap="square">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Gymnase Branly</a:t>
            </a:r>
            <a:br>
              <a:rPr lang="fr-FR" sz="4000" b="1" dirty="0">
                <a:ln w="1905"/>
                <a:solidFill>
                  <a:schemeClr val="tx1"/>
                </a:solidFill>
                <a:effectLst>
                  <a:innerShdw blurRad="69850" dist="43180" dir="5400000">
                    <a:srgbClr val="000000">
                      <a:alpha val="65000"/>
                    </a:srgbClr>
                  </a:innerShdw>
                </a:effectLst>
                <a:latin typeface="Helvetica Neue Medium"/>
              </a:rPr>
            </a:br>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a:ln w="1905"/>
                <a:solidFill>
                  <a:schemeClr val="tx1"/>
                </a:solidFill>
                <a:effectLst>
                  <a:innerShdw blurRad="69850" dist="43180" dir="5400000">
                    <a:srgbClr val="000000">
                      <a:alpha val="65000"/>
                    </a:srgbClr>
                  </a:innerShdw>
                </a:effectLst>
                <a:latin typeface="Helvetica Neue Medium"/>
              </a:rPr>
              <a:t>Féminin  : Mardi 18h-20h </a:t>
            </a:r>
          </a:p>
          <a:p>
            <a:pPr lvl="0" algn="l"/>
            <a:r>
              <a:rPr lang="fr-FR" sz="4000" b="1" dirty="0">
                <a:ln w="1905"/>
                <a:solidFill>
                  <a:schemeClr val="tx1"/>
                </a:solidFill>
                <a:effectLst>
                  <a:innerShdw blurRad="69850" dist="43180" dir="5400000">
                    <a:srgbClr val="000000">
                      <a:alpha val="65000"/>
                    </a:srgbClr>
                  </a:innerShdw>
                </a:effectLst>
                <a:latin typeface="Helvetica Neue Medium"/>
              </a:rPr>
              <a:t>Masculin : Jeudi 18h-20h</a:t>
            </a:r>
            <a:endParaRPr lang="fr-FR" sz="4000" b="1" dirty="0">
              <a:solidFill>
                <a:schemeClr val="tx1"/>
              </a:solidFill>
            </a:endParaRPr>
          </a:p>
        </p:txBody>
      </p:sp>
      <p:sp>
        <p:nvSpPr>
          <p:cNvPr id="14" name="Rectangle 13"/>
          <p:cNvSpPr/>
          <p:nvPr/>
        </p:nvSpPr>
        <p:spPr>
          <a:xfrm>
            <a:off x="16837555" y="11937085"/>
            <a:ext cx="7076936" cy="707886"/>
          </a:xfrm>
          <a:prstGeom prst="rect">
            <a:avLst/>
          </a:prstGeom>
        </p:spPr>
        <p:txBody>
          <a:bodyPr wrap="square">
            <a:spAutoFit/>
          </a:bodyPr>
          <a:lstStyle/>
          <a:p>
            <a:pPr algn="l"/>
            <a:r>
              <a:rPr lang="fr-FR" sz="4000" dirty="0" smtClean="0">
                <a:solidFill>
                  <a:srgbClr val="E30713"/>
                </a:solidFill>
                <a:latin typeface="Ubuntu"/>
                <a:hlinkClick r:id="rId6"/>
              </a:rPr>
              <a:t>ascmbasket@creditmutuel.fr</a:t>
            </a:r>
            <a:endParaRPr lang="fr-FR" sz="4000" dirty="0">
              <a:solidFill>
                <a:srgbClr val="303030"/>
              </a:solidFill>
              <a:latin typeface="Ubuntu"/>
            </a:endParaRPr>
          </a:p>
        </p:txBody>
      </p:sp>
      <p:sp>
        <p:nvSpPr>
          <p:cNvPr id="15" name="Rectangle 14"/>
          <p:cNvSpPr/>
          <p:nvPr/>
        </p:nvSpPr>
        <p:spPr>
          <a:xfrm>
            <a:off x="7677217" y="2259351"/>
            <a:ext cx="12746330" cy="707886"/>
          </a:xfrm>
          <a:prstGeom prst="rect">
            <a:avLst/>
          </a:prstGeom>
        </p:spPr>
        <p:txBody>
          <a:bodyPr wrap="square">
            <a:spAutoFit/>
          </a:bodyPr>
          <a:lstStyle/>
          <a:p>
            <a:pPr lvl="0" algn="l"/>
            <a:r>
              <a:rPr lang="fr-FR" sz="4000" dirty="0">
                <a:solidFill>
                  <a:srgbClr val="0E4195"/>
                </a:solidFill>
                <a:latin typeface="Helvetica Neue Medium"/>
              </a:rPr>
              <a:t>Compétition masculine et </a:t>
            </a:r>
            <a:r>
              <a:rPr lang="fr-FR" sz="4000" dirty="0" smtClean="0">
                <a:solidFill>
                  <a:srgbClr val="0E4195"/>
                </a:solidFill>
                <a:latin typeface="Helvetica Neue Medium"/>
              </a:rPr>
              <a:t>féminine // Tous </a:t>
            </a:r>
            <a:r>
              <a:rPr lang="fr-FR" sz="4000" dirty="0">
                <a:solidFill>
                  <a:srgbClr val="0E4195"/>
                </a:solidFill>
                <a:latin typeface="Helvetica Neue Medium"/>
              </a:rPr>
              <a:t>niveaux</a:t>
            </a:r>
          </a:p>
        </p:txBody>
      </p:sp>
    </p:spTree>
    <p:extLst>
      <p:ext uri="{BB962C8B-B14F-4D97-AF65-F5344CB8AC3E}">
        <p14:creationId xmlns:p14="http://schemas.microsoft.com/office/powerpoint/2010/main" val="97348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74874" y="155096"/>
            <a:ext cx="6127766" cy="1758462"/>
          </a:xfrm>
        </p:spPr>
        <p:txBody>
          <a:bodyPr/>
          <a:lstStyle/>
          <a:p>
            <a:r>
              <a:rPr lang="fr-FR" dirty="0" smtClean="0"/>
              <a:t>BOWLING</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16</a:t>
            </a:fld>
            <a:endParaRPr lang="fr-FR"/>
          </a:p>
        </p:txBody>
      </p:sp>
      <p:pic>
        <p:nvPicPr>
          <p:cNvPr id="7" name="Picture 26" descr="http://www.memoclic.com/1-260-1024x768/fond-ecran-bowling-la-munit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976" y="7015115"/>
            <a:ext cx="5464483" cy="4098362"/>
          </a:xfrm>
          <a:prstGeom prst="rect">
            <a:avLst/>
          </a:prstGeom>
          <a:noFill/>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5043"/>
            <a:ext cx="6765994" cy="5074496"/>
          </a:xfrm>
          <a:prstGeom prst="rect">
            <a:avLst/>
          </a:prstGeom>
        </p:spPr>
      </p:pic>
      <p:sp>
        <p:nvSpPr>
          <p:cNvPr id="9" name="Rectangle 8"/>
          <p:cNvSpPr/>
          <p:nvPr/>
        </p:nvSpPr>
        <p:spPr>
          <a:xfrm>
            <a:off x="7374874" y="1783787"/>
            <a:ext cx="8428892" cy="707886"/>
          </a:xfrm>
          <a:prstGeom prst="rect">
            <a:avLst/>
          </a:prstGeom>
        </p:spPr>
        <p:txBody>
          <a:bodyPr wrap="square">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a:t>
            </a:r>
            <a:r>
              <a:rPr lang="fr-FR" sz="4000" dirty="0">
                <a:solidFill>
                  <a:srgbClr val="0E4195"/>
                </a:solidFill>
                <a:latin typeface="Helvetica Neue Medium"/>
              </a:rPr>
              <a:t>niveaux</a:t>
            </a:r>
          </a:p>
        </p:txBody>
      </p:sp>
      <p:sp>
        <p:nvSpPr>
          <p:cNvPr id="10" name="Ellipse 9"/>
          <p:cNvSpPr/>
          <p:nvPr/>
        </p:nvSpPr>
        <p:spPr>
          <a:xfrm>
            <a:off x="6851150" y="3921788"/>
            <a:ext cx="3343823" cy="2827102"/>
          </a:xfrm>
          <a:prstGeom prst="ellipse">
            <a:avLst/>
          </a:prstGeom>
          <a:blipFill dpi="0" rotWithShape="1">
            <a:blip r:embed="rId5"/>
            <a:srcRect/>
            <a:stretch>
              <a:fillRect t="-8384" b="-2494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500469" y="4370132"/>
            <a:ext cx="7508776" cy="1596179"/>
            <a:chOff x="7042459" y="266355"/>
            <a:chExt cx="5937437" cy="1596179"/>
          </a:xfrm>
        </p:grpSpPr>
        <p:sp>
          <p:nvSpPr>
            <p:cNvPr id="16" name="Rectangle 15"/>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7042459" y="266355"/>
              <a:ext cx="5937437"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Jean-Marie </a:t>
              </a:r>
              <a:r>
                <a:rPr lang="fr-FR" sz="4800" b="1" kern="1200" dirty="0" err="1" smtClean="0">
                  <a:solidFill>
                    <a:srgbClr val="004494"/>
                  </a:solidFill>
                  <a:latin typeface="Helvetica Neue Medium"/>
                </a:rPr>
                <a:t>Verinaud</a:t>
              </a:r>
              <a:endParaRPr lang="fr-FR" sz="4800" kern="1200" dirty="0">
                <a:solidFill>
                  <a:srgbClr val="002060"/>
                </a:solidFill>
              </a:endParaRPr>
            </a:p>
          </p:txBody>
        </p:sp>
      </p:grpSp>
      <p:sp>
        <p:nvSpPr>
          <p:cNvPr id="12" name="Ellipse 11"/>
          <p:cNvSpPr/>
          <p:nvPr/>
        </p:nvSpPr>
        <p:spPr>
          <a:xfrm>
            <a:off x="16567873" y="3921788"/>
            <a:ext cx="3000970" cy="2735742"/>
          </a:xfrm>
          <a:prstGeom prst="ellipse">
            <a:avLst/>
          </a:prstGeom>
          <a:blipFill dpi="0" rotWithShape="1">
            <a:blip r:embed="rId6"/>
            <a:srcRect/>
            <a:stretch>
              <a:fillRect t="4853" b="485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13"/>
          <p:cNvSpPr/>
          <p:nvPr/>
        </p:nvSpPr>
        <p:spPr>
          <a:xfrm>
            <a:off x="7685519" y="5570262"/>
            <a:ext cx="3340772"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20020639" y="4537249"/>
            <a:ext cx="5086736"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Rémy</a:t>
            </a:r>
            <a:r>
              <a:rPr lang="fr-FR" sz="4800" kern="1200" dirty="0" smtClean="0">
                <a:solidFill>
                  <a:srgbClr val="002060"/>
                </a:solidFill>
              </a:rPr>
              <a:t> </a:t>
            </a:r>
            <a:r>
              <a:rPr lang="fr-FR" sz="4800" b="1" kern="1200" dirty="0" err="1" smtClean="0">
                <a:solidFill>
                  <a:srgbClr val="004494"/>
                </a:solidFill>
                <a:latin typeface="Helvetica Neue Medium"/>
              </a:rPr>
              <a:t>Heisser</a:t>
            </a:r>
            <a:endParaRPr lang="fr-FR" sz="4800" b="1" kern="1200" dirty="0">
              <a:solidFill>
                <a:srgbClr val="004494"/>
              </a:solidFill>
              <a:latin typeface="Helvetica Neue Medium"/>
            </a:endParaRPr>
          </a:p>
        </p:txBody>
      </p:sp>
      <p:sp>
        <p:nvSpPr>
          <p:cNvPr id="19" name="Rectangle 18"/>
          <p:cNvSpPr/>
          <p:nvPr/>
        </p:nvSpPr>
        <p:spPr>
          <a:xfrm>
            <a:off x="6851150" y="9773768"/>
            <a:ext cx="12192000" cy="1938992"/>
          </a:xfrm>
          <a:prstGeom prst="rect">
            <a:avLst/>
          </a:prstGeom>
        </p:spPr>
        <p:txBody>
          <a:bodyPr>
            <a:spAutoFit/>
          </a:bodyPr>
          <a:lstStyle/>
          <a:p>
            <a:pPr lvl="0" algn="l"/>
            <a:r>
              <a:rPr lang="en-US" sz="4000" b="1" dirty="0">
                <a:ln w="1905"/>
                <a:solidFill>
                  <a:schemeClr val="tx1"/>
                </a:solidFill>
                <a:effectLst>
                  <a:innerShdw blurRad="69850" dist="43180" dir="5400000">
                    <a:srgbClr val="000000">
                      <a:alpha val="65000"/>
                    </a:srgbClr>
                  </a:innerShdw>
                </a:effectLst>
                <a:latin typeface="Helvetica Neue Medium"/>
              </a:rPr>
              <a:t>Bowling de </a:t>
            </a:r>
            <a:r>
              <a:rPr lang="en-US" sz="4000" b="1" dirty="0" err="1">
                <a:ln w="1905"/>
                <a:solidFill>
                  <a:schemeClr val="tx1"/>
                </a:solidFill>
                <a:effectLst>
                  <a:innerShdw blurRad="69850" dist="43180" dir="5400000">
                    <a:srgbClr val="000000">
                      <a:alpha val="65000"/>
                    </a:srgbClr>
                  </a:innerShdw>
                </a:effectLst>
                <a:latin typeface="Helvetica Neue Medium"/>
              </a:rPr>
              <a:t>L’Orangerie</a:t>
            </a:r>
            <a:endParaRPr lang="en-US" sz="4000" b="1" dirty="0">
              <a:ln w="1905"/>
              <a:solidFill>
                <a:schemeClr val="tx1"/>
              </a:solidFill>
              <a:effectLst>
                <a:innerShdw blurRad="69850" dist="43180" dir="5400000">
                  <a:srgbClr val="000000">
                    <a:alpha val="65000"/>
                  </a:srgbClr>
                </a:innerShdw>
              </a:effectLst>
              <a:latin typeface="Helvetica Neue Medium"/>
            </a:endParaRPr>
          </a:p>
          <a:p>
            <a:pPr lvl="0" algn="l"/>
            <a:endParaRPr lang="en-US" sz="4000" b="1" dirty="0">
              <a:ln w="1905"/>
              <a:solidFill>
                <a:schemeClr val="tx1"/>
              </a:solidFill>
              <a:effectLst>
                <a:innerShdw blurRad="69850" dist="43180" dir="5400000">
                  <a:srgbClr val="000000">
                    <a:alpha val="65000"/>
                  </a:srgbClr>
                </a:innerShdw>
              </a:effectLst>
              <a:latin typeface="Helvetica Neue Medium"/>
            </a:endParaRPr>
          </a:p>
          <a:p>
            <a:pPr lvl="0" algn="l"/>
            <a:r>
              <a:rPr lang="en-US" sz="4000" b="1" dirty="0" err="1">
                <a:ln w="1905"/>
                <a:solidFill>
                  <a:schemeClr val="tx1"/>
                </a:solidFill>
                <a:effectLst>
                  <a:innerShdw blurRad="69850" dist="43180" dir="5400000">
                    <a:srgbClr val="000000">
                      <a:alpha val="65000"/>
                    </a:srgbClr>
                  </a:innerShdw>
                </a:effectLst>
                <a:latin typeface="Helvetica Neue Medium"/>
              </a:rPr>
              <a:t>Lundi</a:t>
            </a:r>
            <a:r>
              <a:rPr lang="en-US" sz="4000" b="1" dirty="0">
                <a:ln w="1905"/>
                <a:solidFill>
                  <a:schemeClr val="tx1"/>
                </a:solidFill>
                <a:effectLst>
                  <a:innerShdw blurRad="69850" dist="43180" dir="5400000">
                    <a:srgbClr val="000000">
                      <a:alpha val="65000"/>
                    </a:srgbClr>
                  </a:innerShdw>
                </a:effectLst>
                <a:latin typeface="Helvetica Neue Medium"/>
              </a:rPr>
              <a:t>, Mardi, </a:t>
            </a:r>
            <a:r>
              <a:rPr lang="en-US" sz="4000" b="1" dirty="0" err="1">
                <a:ln w="1905"/>
                <a:solidFill>
                  <a:schemeClr val="tx1"/>
                </a:solidFill>
                <a:effectLst>
                  <a:innerShdw blurRad="69850" dist="43180" dir="5400000">
                    <a:srgbClr val="000000">
                      <a:alpha val="65000"/>
                    </a:srgbClr>
                  </a:innerShdw>
                </a:effectLst>
                <a:latin typeface="Helvetica Neue Medium"/>
              </a:rPr>
              <a:t>Jeudi</a:t>
            </a:r>
            <a:r>
              <a:rPr lang="en-US" sz="4000" b="1" dirty="0">
                <a:ln w="1905"/>
                <a:solidFill>
                  <a:schemeClr val="tx1"/>
                </a:solidFill>
                <a:effectLst>
                  <a:innerShdw blurRad="69850" dist="43180" dir="5400000">
                    <a:srgbClr val="000000">
                      <a:alpha val="65000"/>
                    </a:srgbClr>
                  </a:innerShdw>
                </a:effectLst>
                <a:latin typeface="Helvetica Neue Medium"/>
              </a:rPr>
              <a:t> 19h30-22h30</a:t>
            </a:r>
            <a:endParaRPr lang="fr-FR" sz="4000" dirty="0">
              <a:solidFill>
                <a:schemeClr val="tx1"/>
              </a:solidFill>
            </a:endParaRPr>
          </a:p>
        </p:txBody>
      </p:sp>
      <p:sp>
        <p:nvSpPr>
          <p:cNvPr id="20" name="Rectangle 19"/>
          <p:cNvSpPr/>
          <p:nvPr/>
        </p:nvSpPr>
        <p:spPr>
          <a:xfrm>
            <a:off x="16506161" y="11622949"/>
            <a:ext cx="7076936" cy="707886"/>
          </a:xfrm>
          <a:prstGeom prst="rect">
            <a:avLst/>
          </a:prstGeom>
        </p:spPr>
        <p:txBody>
          <a:bodyPr wrap="square">
            <a:spAutoFit/>
          </a:bodyPr>
          <a:lstStyle/>
          <a:p>
            <a:pPr algn="l"/>
            <a:r>
              <a:rPr lang="fr-FR" sz="4000" dirty="0" smtClean="0">
                <a:solidFill>
                  <a:srgbClr val="E30713"/>
                </a:solidFill>
                <a:latin typeface="Ubuntu"/>
                <a:hlinkClick r:id="rId7"/>
              </a:rPr>
              <a:t>ascmbowling@creditmutuel.fr</a:t>
            </a:r>
            <a:endParaRPr lang="fr-FR" sz="4000" dirty="0">
              <a:solidFill>
                <a:srgbClr val="303030"/>
              </a:solidFill>
              <a:latin typeface="Ubuntu"/>
            </a:endParaRPr>
          </a:p>
        </p:txBody>
      </p:sp>
    </p:spTree>
    <p:extLst>
      <p:ext uri="{BB962C8B-B14F-4D97-AF65-F5344CB8AC3E}">
        <p14:creationId xmlns:p14="http://schemas.microsoft.com/office/powerpoint/2010/main" val="4244064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fitnessetfitness.fr/photographies/Max/sacco-rosso40k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 y="0"/>
            <a:ext cx="7053137" cy="5760061"/>
          </a:xfrm>
          <a:prstGeom prst="rect">
            <a:avLst/>
          </a:prstGeom>
          <a:noFill/>
        </p:spPr>
      </p:pic>
      <p:sp>
        <p:nvSpPr>
          <p:cNvPr id="2" name="Titre 1"/>
          <p:cNvSpPr>
            <a:spLocks noGrp="1"/>
          </p:cNvSpPr>
          <p:nvPr>
            <p:ph type="title"/>
          </p:nvPr>
        </p:nvSpPr>
        <p:spPr>
          <a:xfrm>
            <a:off x="5337404" y="781416"/>
            <a:ext cx="9011642" cy="1391383"/>
          </a:xfrm>
        </p:spPr>
        <p:txBody>
          <a:bodyPr/>
          <a:lstStyle/>
          <a:p>
            <a:r>
              <a:rPr lang="fr-FR" dirty="0" smtClean="0"/>
              <a:t>CARDIO BOXE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17</a:t>
            </a:fld>
            <a:endParaRPr lang="fr-FR"/>
          </a:p>
        </p:txBody>
      </p:sp>
      <p:sp>
        <p:nvSpPr>
          <p:cNvPr id="9" name="Rectangle 8"/>
          <p:cNvSpPr/>
          <p:nvPr/>
        </p:nvSpPr>
        <p:spPr>
          <a:xfrm>
            <a:off x="5337404" y="2108375"/>
            <a:ext cx="12192000" cy="707886"/>
          </a:xfrm>
          <a:prstGeom prst="rect">
            <a:avLst/>
          </a:prstGeom>
        </p:spPr>
        <p:txBody>
          <a:bodyPr>
            <a:spAutoFit/>
          </a:bodyPr>
          <a:lstStyle/>
          <a:p>
            <a:pPr lvl="0" algn="l"/>
            <a:r>
              <a:rPr lang="fr-FR" sz="4000" dirty="0" smtClean="0">
                <a:solidFill>
                  <a:srgbClr val="0E4195"/>
                </a:solidFill>
              </a:rPr>
              <a:t>Loisir // Tous </a:t>
            </a:r>
            <a:r>
              <a:rPr lang="fr-FR" sz="4000" dirty="0">
                <a:solidFill>
                  <a:srgbClr val="0E4195"/>
                </a:solidFill>
              </a:rPr>
              <a:t>niveaux</a:t>
            </a:r>
          </a:p>
        </p:txBody>
      </p:sp>
      <p:grpSp>
        <p:nvGrpSpPr>
          <p:cNvPr id="11" name="Groupe 10"/>
          <p:cNvGrpSpPr/>
          <p:nvPr/>
        </p:nvGrpSpPr>
        <p:grpSpPr>
          <a:xfrm>
            <a:off x="9319300" y="3635488"/>
            <a:ext cx="6782014" cy="2408592"/>
            <a:chOff x="7042459" y="-546058"/>
            <a:chExt cx="1983469" cy="2408592"/>
          </a:xfrm>
        </p:grpSpPr>
        <p:sp>
          <p:nvSpPr>
            <p:cNvPr id="12" name="Rectangle 11"/>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7042459" y="-546058"/>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Christophe BIEBER</a:t>
              </a:r>
              <a:endParaRPr lang="fr-FR" sz="4800" kern="1200" dirty="0">
                <a:solidFill>
                  <a:srgbClr val="002060"/>
                </a:solidFill>
              </a:endParaRPr>
            </a:p>
          </p:txBody>
        </p:sp>
      </p:grpSp>
      <p:pic>
        <p:nvPicPr>
          <p:cNvPr id="14" name="Picture 4" descr="http://web.cgaspesie.qc.ca/crioux/wordpress/box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1884" y="8013584"/>
            <a:ext cx="5429367" cy="5429367"/>
          </a:xfrm>
          <a:prstGeom prst="rect">
            <a:avLst/>
          </a:prstGeom>
          <a:noFill/>
        </p:spPr>
      </p:pic>
      <p:sp>
        <p:nvSpPr>
          <p:cNvPr id="15" name="Rectangle 14"/>
          <p:cNvSpPr/>
          <p:nvPr/>
        </p:nvSpPr>
        <p:spPr>
          <a:xfrm>
            <a:off x="7053136" y="9106641"/>
            <a:ext cx="12192000" cy="3170099"/>
          </a:xfrm>
          <a:prstGeom prst="rect">
            <a:avLst/>
          </a:prstGeom>
        </p:spPr>
        <p:txBody>
          <a:bodyPr>
            <a:spAutoFit/>
          </a:bodyPr>
          <a:lstStyle/>
          <a:p>
            <a:pPr lvl="0" algn="l"/>
            <a:r>
              <a:rPr lang="en-US" sz="4000" b="1" dirty="0">
                <a:ln w="1905"/>
                <a:solidFill>
                  <a:schemeClr val="tx1"/>
                </a:solidFill>
                <a:effectLst>
                  <a:innerShdw blurRad="69850" dist="43180" dir="5400000">
                    <a:srgbClr val="000000">
                      <a:alpha val="65000"/>
                    </a:srgbClr>
                  </a:innerShdw>
                </a:effectLst>
                <a:latin typeface="Helvetica Neue Medium"/>
              </a:rPr>
              <a:t>Club PANZA</a:t>
            </a:r>
          </a:p>
          <a:p>
            <a:pPr lvl="0" algn="l"/>
            <a:endParaRPr lang="en-US" sz="4000" b="1" dirty="0">
              <a:ln w="1905"/>
              <a:solidFill>
                <a:schemeClr val="tx1"/>
              </a:solidFill>
              <a:effectLst>
                <a:innerShdw blurRad="69850" dist="43180" dir="5400000">
                  <a:srgbClr val="000000">
                    <a:alpha val="65000"/>
                  </a:srgbClr>
                </a:innerShdw>
              </a:effectLst>
              <a:latin typeface="Helvetica Neue Medium"/>
            </a:endParaRPr>
          </a:p>
          <a:p>
            <a:pPr lvl="0" algn="l"/>
            <a:r>
              <a:rPr lang="pt-BR" sz="4000" b="1" dirty="0">
                <a:ln w="1905"/>
                <a:solidFill>
                  <a:schemeClr val="tx1"/>
                </a:solidFill>
                <a:effectLst>
                  <a:innerShdw blurRad="69850" dist="43180" dir="5400000">
                    <a:srgbClr val="000000">
                      <a:alpha val="65000"/>
                    </a:srgbClr>
                  </a:innerShdw>
                </a:effectLst>
                <a:latin typeface="Helvetica Neue Medium"/>
              </a:rPr>
              <a:t>Lundi – 12h30-13h30</a:t>
            </a:r>
          </a:p>
          <a:p>
            <a:pPr lvl="0" algn="l"/>
            <a:r>
              <a:rPr lang="pt-BR" sz="4000" b="1" dirty="0">
                <a:ln w="1905"/>
                <a:solidFill>
                  <a:schemeClr val="tx1"/>
                </a:solidFill>
                <a:effectLst>
                  <a:innerShdw blurRad="69850" dist="43180" dir="5400000">
                    <a:srgbClr val="000000">
                      <a:alpha val="65000"/>
                    </a:srgbClr>
                  </a:innerShdw>
                </a:effectLst>
                <a:latin typeface="Helvetica Neue Medium"/>
              </a:rPr>
              <a:t>Mercredi – 19h-20h30</a:t>
            </a:r>
          </a:p>
          <a:p>
            <a:pPr lvl="0" algn="l"/>
            <a:r>
              <a:rPr lang="pt-BR" sz="4000" b="1" dirty="0">
                <a:ln w="1905"/>
                <a:solidFill>
                  <a:schemeClr val="tx1"/>
                </a:solidFill>
                <a:effectLst>
                  <a:innerShdw blurRad="69850" dist="43180" dir="5400000">
                    <a:srgbClr val="000000">
                      <a:alpha val="65000"/>
                    </a:srgbClr>
                  </a:innerShdw>
                </a:effectLst>
                <a:latin typeface="Helvetica Neue Medium"/>
              </a:rPr>
              <a:t>Vendredi – 19h30-21h30</a:t>
            </a:r>
            <a:endParaRPr lang="fr-FR" sz="4000" dirty="0">
              <a:solidFill>
                <a:schemeClr val="tx1"/>
              </a:solidFill>
            </a:endParaRPr>
          </a:p>
        </p:txBody>
      </p:sp>
      <p:sp>
        <p:nvSpPr>
          <p:cNvPr id="16" name="Rectangle 15"/>
          <p:cNvSpPr/>
          <p:nvPr/>
        </p:nvSpPr>
        <p:spPr>
          <a:xfrm>
            <a:off x="15052431" y="11622949"/>
            <a:ext cx="8530666" cy="707886"/>
          </a:xfrm>
          <a:prstGeom prst="rect">
            <a:avLst/>
          </a:prstGeom>
        </p:spPr>
        <p:txBody>
          <a:bodyPr wrap="square">
            <a:spAutoFit/>
          </a:bodyPr>
          <a:lstStyle/>
          <a:p>
            <a:pPr algn="l"/>
            <a:r>
              <a:rPr lang="fr-FR" sz="4000" dirty="0" smtClean="0">
                <a:solidFill>
                  <a:srgbClr val="E30713"/>
                </a:solidFill>
                <a:latin typeface="Ubuntu"/>
                <a:hlinkClick r:id="rId5"/>
              </a:rPr>
              <a:t>ascmcardioboxe@creditmutuel.fr</a:t>
            </a:r>
            <a:endParaRPr lang="fr-FR" sz="4000" dirty="0">
              <a:solidFill>
                <a:srgbClr val="303030"/>
              </a:solidFill>
              <a:latin typeface="Ubuntu"/>
            </a:endParaRPr>
          </a:p>
        </p:txBody>
      </p:sp>
      <p:pic>
        <p:nvPicPr>
          <p:cNvPr id="3" name="Image 2"/>
          <p:cNvPicPr>
            <a:picLocks noChangeAspect="1"/>
          </p:cNvPicPr>
          <p:nvPr/>
        </p:nvPicPr>
        <p:blipFill rotWithShape="1">
          <a:blip r:embed="rId6"/>
          <a:srcRect l="2068" t="5309" r="76848" b="70413"/>
          <a:stretch/>
        </p:blipFill>
        <p:spPr>
          <a:xfrm>
            <a:off x="6352498" y="3396488"/>
            <a:ext cx="2141797" cy="2326890"/>
          </a:xfrm>
          <a:prstGeom prst="rect">
            <a:avLst/>
          </a:prstGeom>
        </p:spPr>
      </p:pic>
      <p:grpSp>
        <p:nvGrpSpPr>
          <p:cNvPr id="20" name="Groupe 19"/>
          <p:cNvGrpSpPr/>
          <p:nvPr/>
        </p:nvGrpSpPr>
        <p:grpSpPr>
          <a:xfrm>
            <a:off x="21729039" y="2409316"/>
            <a:ext cx="2011199" cy="2095395"/>
            <a:chOff x="1538226" y="402132"/>
            <a:chExt cx="671999" cy="699418"/>
          </a:xfrm>
        </p:grpSpPr>
        <p:sp>
          <p:nvSpPr>
            <p:cNvPr id="21" name="Rectangle à coins arrondis 20"/>
            <p:cNvSpPr/>
            <p:nvPr/>
          </p:nvSpPr>
          <p:spPr>
            <a:xfrm>
              <a:off x="1538226" y="402132"/>
              <a:ext cx="671999" cy="699418"/>
            </a:xfrm>
            <a:prstGeom prst="roundRect">
              <a:avLst>
                <a:gd name="adj" fmla="val 10000"/>
              </a:avLst>
            </a:prstGeom>
            <a:blipFill rotWithShape="0">
              <a:blip r:embed="rId7"/>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grpSp>
        <p:nvGrpSpPr>
          <p:cNvPr id="17" name="Groupe 16"/>
          <p:cNvGrpSpPr/>
          <p:nvPr/>
        </p:nvGrpSpPr>
        <p:grpSpPr>
          <a:xfrm>
            <a:off x="9319300" y="5632914"/>
            <a:ext cx="6782014" cy="3130276"/>
            <a:chOff x="7042459" y="-1267742"/>
            <a:chExt cx="1983469" cy="3130276"/>
          </a:xfrm>
        </p:grpSpPr>
        <p:sp>
          <p:nvSpPr>
            <p:cNvPr id="18" name="Rectangle 17"/>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p:cNvSpPr txBox="1"/>
            <p:nvPr/>
          </p:nvSpPr>
          <p:spPr>
            <a:xfrm>
              <a:off x="7042459" y="-1267742"/>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Muriel KADER</a:t>
              </a:r>
              <a:endParaRPr lang="fr-FR" sz="4800" kern="1200" dirty="0">
                <a:solidFill>
                  <a:srgbClr val="002060"/>
                </a:solidFill>
              </a:endParaRPr>
            </a:p>
          </p:txBody>
        </p:sp>
      </p:grpSp>
    </p:spTree>
    <p:extLst>
      <p:ext uri="{BB962C8B-B14F-4D97-AF65-F5344CB8AC3E}">
        <p14:creationId xmlns:p14="http://schemas.microsoft.com/office/powerpoint/2010/main" val="185187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660410" y="247665"/>
            <a:ext cx="7886227" cy="1151547"/>
          </a:xfrm>
        </p:spPr>
        <p:txBody>
          <a:bodyPr>
            <a:normAutofit fontScale="90000"/>
          </a:bodyPr>
          <a:lstStyle/>
          <a:p>
            <a:r>
              <a:rPr lang="fr-FR" dirty="0" smtClean="0"/>
              <a:t>Course à pied </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18</a:t>
            </a:fld>
            <a:endParaRPr lang="fr-FR"/>
          </a:p>
        </p:txBody>
      </p:sp>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61" y="4088473"/>
            <a:ext cx="6049109" cy="3943731"/>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1" y="0"/>
            <a:ext cx="6053270" cy="3635543"/>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8723774"/>
            <a:ext cx="6049108" cy="5040925"/>
          </a:xfrm>
          <a:prstGeom prst="rect">
            <a:avLst/>
          </a:prstGeom>
        </p:spPr>
      </p:pic>
      <p:sp>
        <p:nvSpPr>
          <p:cNvPr id="12" name="Rectangle 11"/>
          <p:cNvSpPr/>
          <p:nvPr/>
        </p:nvSpPr>
        <p:spPr>
          <a:xfrm>
            <a:off x="6660410" y="1449843"/>
            <a:ext cx="12192000" cy="1323439"/>
          </a:xfrm>
          <a:prstGeom prst="rect">
            <a:avLst/>
          </a:prstGeom>
        </p:spPr>
        <p:txBody>
          <a:bodyPr>
            <a:spAutoFit/>
          </a:bodyPr>
          <a:lstStyle/>
          <a:p>
            <a:pPr lvl="0" algn="l"/>
            <a:r>
              <a:rPr lang="fr-FR" sz="4000" dirty="0">
                <a:solidFill>
                  <a:srgbClr val="0E4195"/>
                </a:solidFill>
                <a:latin typeface="Helvetica Neue Medium"/>
              </a:rPr>
              <a:t>Loisir et Compétition masculine et féminine</a:t>
            </a:r>
          </a:p>
          <a:p>
            <a:pPr lvl="0" algn="l"/>
            <a:r>
              <a:rPr lang="fr-FR" sz="4000" dirty="0">
                <a:solidFill>
                  <a:srgbClr val="0E4195"/>
                </a:solidFill>
                <a:latin typeface="Helvetica Neue Medium"/>
              </a:rPr>
              <a:t>Tous niveaux</a:t>
            </a:r>
          </a:p>
        </p:txBody>
      </p:sp>
      <p:sp>
        <p:nvSpPr>
          <p:cNvPr id="13" name="Ellipse 12"/>
          <p:cNvSpPr/>
          <p:nvPr/>
        </p:nvSpPr>
        <p:spPr>
          <a:xfrm>
            <a:off x="6322291" y="3998598"/>
            <a:ext cx="4540184" cy="4033606"/>
          </a:xfrm>
          <a:prstGeom prst="ellipse">
            <a:avLst/>
          </a:prstGeom>
          <a:blipFill dpi="0" rotWithShape="1">
            <a:blip r:embed="rId6"/>
            <a:srcRect/>
            <a:stretch>
              <a:fillRect l="16666" r="16666"/>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0969742" y="4405191"/>
            <a:ext cx="12502915" cy="1817161"/>
            <a:chOff x="-2624840" y="51830"/>
            <a:chExt cx="12502915" cy="1817161"/>
          </a:xfrm>
        </p:grpSpPr>
        <p:sp>
          <p:nvSpPr>
            <p:cNvPr id="19" name="Rectangle 18"/>
            <p:cNvSpPr/>
            <p:nvPr/>
          </p:nvSpPr>
          <p:spPr>
            <a:xfrm>
              <a:off x="6058881" y="51830"/>
              <a:ext cx="3819194" cy="140813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2624840" y="460857"/>
              <a:ext cx="3819194"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fr-FR" sz="4800" kern="1200" dirty="0" smtClean="0"/>
                <a:t>Responsable </a:t>
              </a:r>
              <a:endParaRPr lang="fr-FR" sz="4800" kern="1200" dirty="0"/>
            </a:p>
            <a:p>
              <a:pPr lvl="1" indent="0" algn="l" defTabSz="666750">
                <a:lnSpc>
                  <a:spcPct val="90000"/>
                </a:lnSpc>
                <a:spcBef>
                  <a:spcPct val="0"/>
                </a:spcBef>
                <a:spcAft>
                  <a:spcPct val="15000"/>
                </a:spcAft>
              </a:pPr>
              <a:r>
                <a:rPr lang="fr-FR" sz="4800" b="1" kern="1200" dirty="0" smtClean="0">
                  <a:solidFill>
                    <a:srgbClr val="004494"/>
                  </a:solidFill>
                  <a:latin typeface="Helvetica Neue Medium"/>
                </a:rPr>
                <a:t>Frédéric Nguyen</a:t>
              </a:r>
              <a:endParaRPr lang="fr-FR" sz="4800" kern="1200" dirty="0"/>
            </a:p>
          </p:txBody>
        </p:sp>
      </p:grpSp>
      <p:sp>
        <p:nvSpPr>
          <p:cNvPr id="15" name="Ellipse 14"/>
          <p:cNvSpPr/>
          <p:nvPr/>
        </p:nvSpPr>
        <p:spPr>
          <a:xfrm>
            <a:off x="14789794" y="4152893"/>
            <a:ext cx="4086703" cy="3478829"/>
          </a:xfrm>
          <a:prstGeom prst="ellipse">
            <a:avLst/>
          </a:prstGeom>
          <a:blipFill dpi="0" rotWithShape="1">
            <a:blip r:embed="rId7"/>
            <a:srcRect/>
            <a:stretch>
              <a:fillRect l="10150" r="1015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6" name="Groupe 15"/>
          <p:cNvGrpSpPr/>
          <p:nvPr/>
        </p:nvGrpSpPr>
        <p:grpSpPr>
          <a:xfrm>
            <a:off x="19229291" y="4814218"/>
            <a:ext cx="5453430" cy="1408134"/>
            <a:chOff x="6027143" y="1665087"/>
            <a:chExt cx="5453430" cy="1408134"/>
          </a:xfrm>
        </p:grpSpPr>
        <p:sp>
          <p:nvSpPr>
            <p:cNvPr id="17" name="Rectangle 16"/>
            <p:cNvSpPr/>
            <p:nvPr/>
          </p:nvSpPr>
          <p:spPr>
            <a:xfrm>
              <a:off x="6027143" y="1665087"/>
              <a:ext cx="3819194" cy="140813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6027143" y="1665087"/>
              <a:ext cx="5453430"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fr-FR" sz="4800" kern="1200" dirty="0" smtClean="0"/>
                <a:t>Binôme</a:t>
              </a:r>
              <a:endParaRPr lang="fr-FR" sz="4800" kern="1200" dirty="0"/>
            </a:p>
            <a:p>
              <a:pPr lvl="1" indent="0" algn="l" defTabSz="666750">
                <a:lnSpc>
                  <a:spcPct val="90000"/>
                </a:lnSpc>
                <a:spcBef>
                  <a:spcPct val="0"/>
                </a:spcBef>
                <a:spcAft>
                  <a:spcPct val="15000"/>
                </a:spcAft>
              </a:pPr>
              <a:r>
                <a:rPr lang="fr-FR" sz="4800" b="1" kern="1200" dirty="0" smtClean="0">
                  <a:solidFill>
                    <a:srgbClr val="004494"/>
                  </a:solidFill>
                  <a:latin typeface="Helvetica Neue Medium"/>
                </a:rPr>
                <a:t>Cédric </a:t>
              </a:r>
              <a:r>
                <a:rPr lang="fr-FR" sz="4800" b="1" kern="1200" dirty="0" err="1" smtClean="0">
                  <a:solidFill>
                    <a:srgbClr val="004494"/>
                  </a:solidFill>
                  <a:latin typeface="Helvetica Neue Medium"/>
                </a:rPr>
                <a:t>Grenados</a:t>
              </a:r>
              <a:endParaRPr lang="fr-FR" sz="4800" kern="1200" dirty="0"/>
            </a:p>
          </p:txBody>
        </p:sp>
      </p:grpSp>
      <p:sp>
        <p:nvSpPr>
          <p:cNvPr id="21" name="Rectangle 20"/>
          <p:cNvSpPr/>
          <p:nvPr/>
        </p:nvSpPr>
        <p:spPr>
          <a:xfrm>
            <a:off x="6322291" y="8738764"/>
            <a:ext cx="16047190" cy="3785652"/>
          </a:xfrm>
          <a:prstGeom prst="rect">
            <a:avLst/>
          </a:prstGeom>
        </p:spPr>
        <p:txBody>
          <a:bodyPr wrap="square">
            <a:spAutoFit/>
          </a:bodyPr>
          <a:lstStyle/>
          <a:p>
            <a:pPr algn="l"/>
            <a:r>
              <a:rPr lang="fr-FR" sz="4000" b="1" dirty="0" smtClean="0">
                <a:latin typeface="Helvetica Neue Medium"/>
              </a:rPr>
              <a:t>Stade </a:t>
            </a:r>
            <a:r>
              <a:rPr lang="fr-FR" sz="4000" b="1" dirty="0">
                <a:latin typeface="Helvetica Neue Medium"/>
              </a:rPr>
              <a:t>de l’ILL</a:t>
            </a:r>
            <a:r>
              <a:rPr lang="fr-FR" sz="4000" dirty="0">
                <a:latin typeface="Helvetica Neue Medium"/>
              </a:rPr>
              <a:t> </a:t>
            </a:r>
          </a:p>
          <a:p>
            <a:pPr algn="l"/>
            <a:r>
              <a:rPr lang="fr-FR" sz="4000" b="1" dirty="0" smtClean="0">
                <a:latin typeface="Helvetica Neue Medium"/>
              </a:rPr>
              <a:t>Mardi </a:t>
            </a:r>
            <a:r>
              <a:rPr lang="fr-FR" sz="4000" b="1" dirty="0">
                <a:latin typeface="Helvetica Neue Medium"/>
              </a:rPr>
              <a:t>de 12h à 13h15 et 16h30 à </a:t>
            </a:r>
            <a:r>
              <a:rPr lang="fr-FR" sz="4000" b="1" dirty="0" smtClean="0">
                <a:latin typeface="Helvetica Neue Medium"/>
              </a:rPr>
              <a:t>17h30</a:t>
            </a:r>
            <a:endParaRPr lang="fr-FR" sz="4000" dirty="0">
              <a:latin typeface="Helvetica Neue Medium"/>
            </a:endParaRPr>
          </a:p>
          <a:p>
            <a:pPr algn="l"/>
            <a:r>
              <a:rPr lang="fr-FR" sz="4000" b="1" dirty="0" smtClean="0">
                <a:latin typeface="Helvetica Neue Medium"/>
              </a:rPr>
              <a:t>Jeudi</a:t>
            </a:r>
            <a:r>
              <a:rPr lang="fr-FR" sz="4000" dirty="0">
                <a:latin typeface="Helvetica Neue Medium"/>
              </a:rPr>
              <a:t> : </a:t>
            </a:r>
            <a:r>
              <a:rPr lang="fr-FR" sz="4000" b="1" dirty="0">
                <a:latin typeface="Helvetica Neue Medium"/>
              </a:rPr>
              <a:t>de 12h00 à </a:t>
            </a:r>
            <a:r>
              <a:rPr lang="fr-FR" sz="4000" b="1" dirty="0" smtClean="0">
                <a:latin typeface="Helvetica Neue Medium"/>
              </a:rPr>
              <a:t>13h15</a:t>
            </a:r>
          </a:p>
          <a:p>
            <a:pPr algn="l"/>
            <a:endParaRPr lang="fr-FR" sz="4000" b="1" dirty="0">
              <a:latin typeface="Helvetica Neue Medium"/>
            </a:endParaRPr>
          </a:p>
          <a:p>
            <a:pPr algn="l"/>
            <a:r>
              <a:rPr lang="fr-FR" sz="4000" b="1" dirty="0">
                <a:latin typeface="Helvetica Neue Medium"/>
              </a:rPr>
              <a:t>Stade de l’ILL ou à l’Orangerie</a:t>
            </a:r>
          </a:p>
          <a:p>
            <a:pPr algn="l"/>
            <a:r>
              <a:rPr lang="fr-FR" sz="4000" b="1" dirty="0">
                <a:latin typeface="Helvetica Neue Medium"/>
              </a:rPr>
              <a:t> les lundis, et Vendredis : de 12h00 à 13h00</a:t>
            </a:r>
          </a:p>
        </p:txBody>
      </p:sp>
      <p:sp>
        <p:nvSpPr>
          <p:cNvPr id="22" name="Rectangle 21"/>
          <p:cNvSpPr/>
          <p:nvPr/>
        </p:nvSpPr>
        <p:spPr>
          <a:xfrm>
            <a:off x="14078845" y="12809797"/>
            <a:ext cx="8290636" cy="707886"/>
          </a:xfrm>
          <a:prstGeom prst="rect">
            <a:avLst/>
          </a:prstGeom>
        </p:spPr>
        <p:txBody>
          <a:bodyPr wrap="square">
            <a:spAutoFit/>
          </a:bodyPr>
          <a:lstStyle/>
          <a:p>
            <a:pPr algn="l"/>
            <a:r>
              <a:rPr lang="fr-FR" sz="4000" dirty="0" smtClean="0">
                <a:solidFill>
                  <a:srgbClr val="E30713"/>
                </a:solidFill>
                <a:latin typeface="Ubuntu"/>
                <a:hlinkClick r:id="rId8"/>
              </a:rPr>
              <a:t>ascmcourseapied@creditmutuel.fr</a:t>
            </a:r>
            <a:endParaRPr lang="fr-FR" sz="4000" dirty="0">
              <a:solidFill>
                <a:srgbClr val="303030"/>
              </a:solidFill>
              <a:latin typeface="Ubuntu"/>
            </a:endParaRPr>
          </a:p>
        </p:txBody>
      </p:sp>
      <p:pic>
        <p:nvPicPr>
          <p:cNvPr id="23" name="Image 22">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53463" y="8032204"/>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87202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880809" y="255365"/>
            <a:ext cx="5143027" cy="1477108"/>
          </a:xfrm>
        </p:spPr>
        <p:txBody>
          <a:bodyPr/>
          <a:lstStyle/>
          <a:p>
            <a:r>
              <a:rPr lang="fr-FR" dirty="0" smtClean="0"/>
              <a:t>CYCLO</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19</a:t>
            </a:fld>
            <a:endParaRPr lang="fr-FR"/>
          </a:p>
        </p:txBody>
      </p:sp>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6644717" cy="4421757"/>
          </a:xfrm>
          <a:prstGeom prst="rect">
            <a:avLst/>
          </a:prstGeom>
        </p:spPr>
      </p:pic>
      <p:sp>
        <p:nvSpPr>
          <p:cNvPr id="8" name="Ellipse 7"/>
          <p:cNvSpPr/>
          <p:nvPr/>
        </p:nvSpPr>
        <p:spPr>
          <a:xfrm>
            <a:off x="3826661" y="4795271"/>
            <a:ext cx="3601640" cy="3479670"/>
          </a:xfrm>
          <a:prstGeom prst="ellipse">
            <a:avLst/>
          </a:prstGeom>
          <a:blipFill dpi="0" rotWithShape="1">
            <a:blip r:embed="rId4"/>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7336798" y="5334712"/>
            <a:ext cx="10403607" cy="1664588"/>
            <a:chOff x="6765474" y="197946"/>
            <a:chExt cx="2411349" cy="1664588"/>
          </a:xfrm>
        </p:grpSpPr>
        <p:sp>
          <p:nvSpPr>
            <p:cNvPr id="14" name="Rectangle 13"/>
            <p:cNvSpPr/>
            <p:nvPr/>
          </p:nvSpPr>
          <p:spPr>
            <a:xfrm>
              <a:off x="6891565" y="266355"/>
              <a:ext cx="2285258"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765474" y="197946"/>
              <a:ext cx="228525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Jean Georges DONIUS</a:t>
              </a:r>
              <a:endParaRPr lang="fr-FR" sz="4800" b="1" kern="1200" dirty="0">
                <a:solidFill>
                  <a:srgbClr val="004494"/>
                </a:solidFill>
                <a:latin typeface="Helvetica Neue Medium"/>
              </a:endParaRPr>
            </a:p>
          </p:txBody>
        </p:sp>
      </p:grpSp>
      <p:sp>
        <p:nvSpPr>
          <p:cNvPr id="10" name="Ellipse 9"/>
          <p:cNvSpPr/>
          <p:nvPr/>
        </p:nvSpPr>
        <p:spPr>
          <a:xfrm>
            <a:off x="14112983" y="4795271"/>
            <a:ext cx="3266050" cy="3479670"/>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3401143" y="5400114"/>
            <a:ext cx="21423680" cy="1445732"/>
            <a:chOff x="12225565" y="-1416265"/>
            <a:chExt cx="6710838" cy="5654660"/>
          </a:xfrm>
        </p:grpSpPr>
        <p:sp>
          <p:nvSpPr>
            <p:cNvPr id="12" name="Rectangle 11"/>
            <p:cNvSpPr/>
            <p:nvPr/>
          </p:nvSpPr>
          <p:spPr>
            <a:xfrm>
              <a:off x="12225565" y="2642216"/>
              <a:ext cx="2285258"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16651145" y="-1416265"/>
              <a:ext cx="228525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Matthieu FARGETTON</a:t>
              </a:r>
              <a:endParaRPr lang="fr-FR" sz="4800" b="1" kern="1200" dirty="0">
                <a:solidFill>
                  <a:srgbClr val="004494"/>
                </a:solidFill>
                <a:latin typeface="Helvetica Neue Medium"/>
              </a:endParaRPr>
            </a:p>
          </p:txBody>
        </p:sp>
      </p:grpSp>
      <p:sp>
        <p:nvSpPr>
          <p:cNvPr id="16" name="Rectangle 15"/>
          <p:cNvSpPr/>
          <p:nvPr/>
        </p:nvSpPr>
        <p:spPr>
          <a:xfrm>
            <a:off x="8091849" y="1518706"/>
            <a:ext cx="9648556" cy="707886"/>
          </a:xfrm>
          <a:prstGeom prst="rect">
            <a:avLst/>
          </a:prstGeom>
        </p:spPr>
        <p:txBody>
          <a:bodyPr wrap="square">
            <a:spAutoFit/>
          </a:bodyPr>
          <a:lstStyle/>
          <a:p>
            <a:pPr lvl="0" algn="l"/>
            <a:r>
              <a:rPr lang="fr-FR" sz="4000" dirty="0">
                <a:solidFill>
                  <a:srgbClr val="002060"/>
                </a:solidFill>
                <a:latin typeface="Helvetica Neue Medium"/>
              </a:rPr>
              <a:t>Loisir et </a:t>
            </a:r>
            <a:r>
              <a:rPr lang="fr-FR" sz="4000" dirty="0" smtClean="0">
                <a:solidFill>
                  <a:srgbClr val="002060"/>
                </a:solidFill>
                <a:latin typeface="Helvetica Neue Medium"/>
              </a:rPr>
              <a:t>compétition //  </a:t>
            </a:r>
            <a:r>
              <a:rPr lang="fr-FR" sz="4000" dirty="0">
                <a:solidFill>
                  <a:srgbClr val="002060"/>
                </a:solidFill>
                <a:latin typeface="Helvetica Neue Medium"/>
              </a:rPr>
              <a:t>Tous niveaux</a:t>
            </a:r>
          </a:p>
        </p:txBody>
      </p:sp>
      <p:sp>
        <p:nvSpPr>
          <p:cNvPr id="17" name="Rectangle 16"/>
          <p:cNvSpPr/>
          <p:nvPr/>
        </p:nvSpPr>
        <p:spPr>
          <a:xfrm>
            <a:off x="7048872" y="12072450"/>
            <a:ext cx="6702297" cy="707886"/>
          </a:xfrm>
          <a:prstGeom prst="rect">
            <a:avLst/>
          </a:prstGeom>
        </p:spPr>
        <p:txBody>
          <a:bodyPr wrap="square">
            <a:spAutoFit/>
          </a:bodyPr>
          <a:lstStyle/>
          <a:p>
            <a:pPr lvl="0" algn="l"/>
            <a:r>
              <a:rPr lang="pt-BR" sz="4000" b="1" dirty="0" smtClean="0">
                <a:ln w="1905"/>
                <a:solidFill>
                  <a:schemeClr val="tx1"/>
                </a:solidFill>
                <a:effectLst>
                  <a:innerShdw blurRad="69850" dist="43180" dir="5400000">
                    <a:srgbClr val="000000">
                      <a:alpha val="65000"/>
                    </a:srgbClr>
                  </a:innerShdw>
                </a:effectLst>
                <a:latin typeface="Helvetica Neue Medium"/>
              </a:rPr>
              <a:t>Partout // Tous </a:t>
            </a:r>
            <a:r>
              <a:rPr lang="pt-BR" sz="4000" b="1" dirty="0">
                <a:ln w="1905"/>
                <a:solidFill>
                  <a:schemeClr val="tx1"/>
                </a:solidFill>
                <a:effectLst>
                  <a:innerShdw blurRad="69850" dist="43180" dir="5400000">
                    <a:srgbClr val="000000">
                      <a:alpha val="65000"/>
                    </a:srgbClr>
                  </a:innerShdw>
                </a:effectLst>
                <a:latin typeface="Helvetica Neue Medium"/>
              </a:rPr>
              <a:t>les jours</a:t>
            </a:r>
          </a:p>
        </p:txBody>
      </p:sp>
      <p:sp>
        <p:nvSpPr>
          <p:cNvPr id="18" name="Rectangle 17"/>
          <p:cNvSpPr/>
          <p:nvPr/>
        </p:nvSpPr>
        <p:spPr>
          <a:xfrm>
            <a:off x="15630664" y="12091595"/>
            <a:ext cx="7076936" cy="707886"/>
          </a:xfrm>
          <a:prstGeom prst="rect">
            <a:avLst/>
          </a:prstGeom>
        </p:spPr>
        <p:txBody>
          <a:bodyPr wrap="square">
            <a:spAutoFit/>
          </a:bodyPr>
          <a:lstStyle/>
          <a:p>
            <a:pPr algn="l"/>
            <a:r>
              <a:rPr lang="fr-FR" sz="4000" dirty="0" smtClean="0">
                <a:solidFill>
                  <a:srgbClr val="E30713"/>
                </a:solidFill>
                <a:latin typeface="Ubuntu"/>
                <a:hlinkClick r:id="rId6"/>
              </a:rPr>
              <a:t>ascmcyclo@creditmutuel.fr</a:t>
            </a:r>
            <a:endParaRPr lang="fr-FR" sz="4000" dirty="0">
              <a:solidFill>
                <a:srgbClr val="303030"/>
              </a:solidFill>
              <a:latin typeface="Ubuntu"/>
            </a:endParaRPr>
          </a:p>
        </p:txBody>
      </p:sp>
      <p:pic>
        <p:nvPicPr>
          <p:cNvPr id="3" name="Image 2">
            <a:hlinkClick r:id="rId7" action="ppaction://hlinkpres?slideindex=1&amp;slidetit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91311" y="7392500"/>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53483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Connectez-vous à </a:t>
            </a:r>
            <a:r>
              <a:rPr lang="fr-FR" dirty="0" err="1" smtClean="0"/>
              <a:t>Sparkup</a:t>
            </a:r>
            <a:r>
              <a:rPr lang="fr-FR" dirty="0" smtClean="0"/>
              <a:t>  </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2</a:t>
            </a:fld>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7318" y="12148464"/>
            <a:ext cx="3497774" cy="1036377"/>
          </a:xfrm>
          <a:prstGeom prst="rect">
            <a:avLst/>
          </a:prstGeom>
        </p:spPr>
      </p:pic>
      <p:sp>
        <p:nvSpPr>
          <p:cNvPr id="11" name="Rectangle 10"/>
          <p:cNvSpPr/>
          <p:nvPr/>
        </p:nvSpPr>
        <p:spPr>
          <a:xfrm>
            <a:off x="17969948" y="2538068"/>
            <a:ext cx="6081948" cy="44988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Créer votre profil avec votre prénom </a:t>
            </a:r>
          </a:p>
          <a:p>
            <a:pPr algn="ctr"/>
            <a:r>
              <a:rPr lang="fr-FR" dirty="0" smtClean="0"/>
              <a:t>Nom </a:t>
            </a:r>
          </a:p>
          <a:p>
            <a:pPr algn="ctr"/>
            <a:r>
              <a:rPr lang="fr-FR" dirty="0" smtClean="0"/>
              <a:t>email  </a:t>
            </a:r>
          </a:p>
        </p:txBody>
      </p:sp>
      <p:sp>
        <p:nvSpPr>
          <p:cNvPr id="12" name="Ellipse 11"/>
          <p:cNvSpPr/>
          <p:nvPr/>
        </p:nvSpPr>
        <p:spPr>
          <a:xfrm>
            <a:off x="19025013" y="7556607"/>
            <a:ext cx="3971818" cy="34318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Photo ;-)</a:t>
            </a:r>
            <a:endParaRPr lang="fr-FR" dirty="0"/>
          </a:p>
        </p:txBody>
      </p:sp>
    </p:spTree>
    <p:extLst>
      <p:ext uri="{BB962C8B-B14F-4D97-AF65-F5344CB8AC3E}">
        <p14:creationId xmlns:p14="http://schemas.microsoft.com/office/powerpoint/2010/main" val="2618512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783014" y="-155307"/>
            <a:ext cx="10066720" cy="1637567"/>
          </a:xfrm>
        </p:spPr>
        <p:txBody>
          <a:bodyPr/>
          <a:lstStyle/>
          <a:p>
            <a:r>
              <a:rPr lang="fr-FR" dirty="0" smtClean="0"/>
              <a:t>DANSE </a:t>
            </a:r>
            <a:r>
              <a:rPr lang="fr-FR" dirty="0"/>
              <a:t>&amp;</a:t>
            </a:r>
            <a:r>
              <a:rPr lang="fr-FR" dirty="0" smtClean="0"/>
              <a:t> SALSA</a:t>
            </a:r>
            <a:endParaRPr lang="fr-FR" dirty="0"/>
          </a:p>
        </p:txBody>
      </p:sp>
      <p:sp>
        <p:nvSpPr>
          <p:cNvPr id="4" name="Espace réservé du numéro de diapositive 3"/>
          <p:cNvSpPr>
            <a:spLocks noGrp="1"/>
          </p:cNvSpPr>
          <p:nvPr>
            <p:ph type="sldNum" sz="quarter" idx="12"/>
          </p:nvPr>
        </p:nvSpPr>
        <p:spPr>
          <a:xfrm>
            <a:off x="17150862" y="12712701"/>
            <a:ext cx="5486400" cy="730250"/>
          </a:xfrm>
        </p:spPr>
        <p:txBody>
          <a:bodyPr/>
          <a:lstStyle/>
          <a:p>
            <a:pPr>
              <a:defRPr/>
            </a:pPr>
            <a:fld id="{624D18DD-0A91-4BE4-9698-B7577E207BB3}" type="slidenum">
              <a:rPr lang="fr-FR" smtClean="0"/>
              <a:pPr>
                <a:defRPr/>
              </a:pPr>
              <a:t>20</a:t>
            </a:fld>
            <a:endParaRPr lang="fr-FR" dirty="0"/>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64"/>
            <a:ext cx="4783015" cy="3587952"/>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742531"/>
            <a:ext cx="4783015" cy="358726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7565875"/>
            <a:ext cx="4783015" cy="3587262"/>
          </a:xfrm>
          <a:prstGeom prst="rect">
            <a:avLst/>
          </a:prstGeom>
        </p:spPr>
      </p:pic>
      <p:sp>
        <p:nvSpPr>
          <p:cNvPr id="11" name="Ellipse 10"/>
          <p:cNvSpPr/>
          <p:nvPr/>
        </p:nvSpPr>
        <p:spPr>
          <a:xfrm>
            <a:off x="5512544" y="6784195"/>
            <a:ext cx="2754146" cy="2481269"/>
          </a:xfrm>
          <a:prstGeom prst="ellipse">
            <a:avLst/>
          </a:prstGeom>
          <a:blipFill rotWithShape="1">
            <a:blip r:embed="rId6"/>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2" name="Groupe 11"/>
          <p:cNvGrpSpPr/>
          <p:nvPr/>
        </p:nvGrpSpPr>
        <p:grpSpPr>
          <a:xfrm>
            <a:off x="8307571" y="7125047"/>
            <a:ext cx="4379495" cy="1417494"/>
            <a:chOff x="7315285" y="3665"/>
            <a:chExt cx="1652553" cy="948416"/>
          </a:xfrm>
        </p:grpSpPr>
        <p:sp>
          <p:nvSpPr>
            <p:cNvPr id="21" name="Rectangle 20"/>
            <p:cNvSpPr/>
            <p:nvPr/>
          </p:nvSpPr>
          <p:spPr>
            <a:xfrm>
              <a:off x="7315285" y="3665"/>
              <a:ext cx="1652553" cy="94841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ZoneTexte 21"/>
            <p:cNvSpPr txBox="1"/>
            <p:nvPr/>
          </p:nvSpPr>
          <p:spPr>
            <a:xfrm>
              <a:off x="7315285" y="3665"/>
              <a:ext cx="1652553" cy="948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Responsable </a:t>
              </a:r>
              <a:endParaRPr lang="fr-FR" sz="4800" kern="1200" dirty="0"/>
            </a:p>
            <a:p>
              <a:pPr lvl="1" indent="0" algn="l" defTabSz="711200">
                <a:lnSpc>
                  <a:spcPct val="90000"/>
                </a:lnSpc>
                <a:spcBef>
                  <a:spcPct val="0"/>
                </a:spcBef>
                <a:spcAft>
                  <a:spcPct val="15000"/>
                </a:spcAft>
              </a:pPr>
              <a:r>
                <a:rPr lang="fr-FR" sz="4800" b="1" kern="1200" dirty="0" smtClean="0">
                  <a:solidFill>
                    <a:schemeClr val="accent5">
                      <a:lumMod val="75000"/>
                    </a:schemeClr>
                  </a:solidFill>
                </a:rPr>
                <a:t>Thierry </a:t>
              </a:r>
              <a:r>
                <a:rPr lang="fr-FR" sz="4800" b="1" kern="1200" dirty="0" err="1" smtClean="0">
                  <a:solidFill>
                    <a:schemeClr val="accent5">
                      <a:lumMod val="75000"/>
                    </a:schemeClr>
                  </a:solidFill>
                </a:rPr>
                <a:t>Dadure</a:t>
              </a:r>
              <a:endParaRPr lang="fr-FR" sz="4800" b="1" kern="1200" dirty="0">
                <a:solidFill>
                  <a:schemeClr val="accent5">
                    <a:lumMod val="75000"/>
                  </a:schemeClr>
                </a:solidFill>
              </a:endParaRPr>
            </a:p>
          </p:txBody>
        </p:sp>
      </p:grpSp>
      <p:sp>
        <p:nvSpPr>
          <p:cNvPr id="13" name="Ellipse 12"/>
          <p:cNvSpPr/>
          <p:nvPr/>
        </p:nvSpPr>
        <p:spPr>
          <a:xfrm>
            <a:off x="13097750" y="6784194"/>
            <a:ext cx="2818171" cy="2481269"/>
          </a:xfrm>
          <a:prstGeom prst="ellipse">
            <a:avLst/>
          </a:prstGeom>
          <a:blipFill rotWithShape="1">
            <a:blip r:embed="rId7"/>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7150860" y="5383389"/>
            <a:ext cx="7036465" cy="2576328"/>
            <a:chOff x="7315285" y="1122797"/>
            <a:chExt cx="1689965" cy="2576328"/>
          </a:xfrm>
        </p:grpSpPr>
        <p:sp>
          <p:nvSpPr>
            <p:cNvPr id="19" name="Rectangle 18"/>
            <p:cNvSpPr/>
            <p:nvPr/>
          </p:nvSpPr>
          <p:spPr>
            <a:xfrm>
              <a:off x="7315285" y="1122797"/>
              <a:ext cx="1652553" cy="94841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7352697" y="2750709"/>
              <a:ext cx="1652553" cy="948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Binôme</a:t>
              </a:r>
              <a:endParaRPr lang="fr-FR" sz="4800" kern="1200" dirty="0"/>
            </a:p>
            <a:p>
              <a:pPr lvl="1" indent="0" algn="l" defTabSz="711200">
                <a:lnSpc>
                  <a:spcPct val="90000"/>
                </a:lnSpc>
                <a:spcBef>
                  <a:spcPct val="0"/>
                </a:spcBef>
                <a:spcAft>
                  <a:spcPct val="15000"/>
                </a:spcAft>
              </a:pPr>
              <a:r>
                <a:rPr lang="fr-FR" sz="4800" b="1" kern="1200" dirty="0" smtClean="0">
                  <a:solidFill>
                    <a:schemeClr val="accent5">
                      <a:lumMod val="75000"/>
                    </a:schemeClr>
                  </a:solidFill>
                </a:rPr>
                <a:t>Sonia </a:t>
              </a:r>
              <a:r>
                <a:rPr lang="fr-FR" sz="4800" b="1" kern="1200" dirty="0" err="1" smtClean="0">
                  <a:solidFill>
                    <a:schemeClr val="accent5">
                      <a:lumMod val="75000"/>
                    </a:schemeClr>
                  </a:solidFill>
                </a:rPr>
                <a:t>Kautzmann</a:t>
              </a:r>
              <a:endParaRPr lang="fr-FR" sz="4800" b="1" kern="1200" dirty="0">
                <a:solidFill>
                  <a:schemeClr val="accent5">
                    <a:lumMod val="75000"/>
                  </a:schemeClr>
                </a:solidFill>
              </a:endParaRPr>
            </a:p>
          </p:txBody>
        </p:sp>
      </p:grpSp>
      <p:sp>
        <p:nvSpPr>
          <p:cNvPr id="15" name="Ellipse 14"/>
          <p:cNvSpPr/>
          <p:nvPr/>
        </p:nvSpPr>
        <p:spPr>
          <a:xfrm>
            <a:off x="5545397" y="10369611"/>
            <a:ext cx="2818171" cy="2253432"/>
          </a:xfrm>
          <a:prstGeom prst="ellipse">
            <a:avLst/>
          </a:prstGeom>
          <a:blipFill rotWithShape="1">
            <a:blip r:embed="rId8"/>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6" name="Groupe 15"/>
          <p:cNvGrpSpPr/>
          <p:nvPr/>
        </p:nvGrpSpPr>
        <p:grpSpPr>
          <a:xfrm>
            <a:off x="9156481" y="10547911"/>
            <a:ext cx="8228848" cy="948416"/>
            <a:chOff x="7315285" y="2241929"/>
            <a:chExt cx="1652553" cy="948416"/>
          </a:xfrm>
        </p:grpSpPr>
        <p:sp>
          <p:nvSpPr>
            <p:cNvPr id="17" name="Rectangle 16"/>
            <p:cNvSpPr/>
            <p:nvPr/>
          </p:nvSpPr>
          <p:spPr>
            <a:xfrm>
              <a:off x="7315285" y="2241929"/>
              <a:ext cx="1652553" cy="94841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7315285" y="2241929"/>
              <a:ext cx="1652553" cy="948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Binôme Salsa</a:t>
              </a:r>
            </a:p>
            <a:p>
              <a:pPr lvl="1" indent="0" algn="l" defTabSz="711200">
                <a:lnSpc>
                  <a:spcPct val="90000"/>
                </a:lnSpc>
                <a:spcBef>
                  <a:spcPct val="0"/>
                </a:spcBef>
                <a:spcAft>
                  <a:spcPct val="15000"/>
                </a:spcAft>
              </a:pPr>
              <a:r>
                <a:rPr lang="fr-FR" sz="4800" b="1" kern="1200" dirty="0" smtClean="0">
                  <a:solidFill>
                    <a:schemeClr val="accent5">
                      <a:lumMod val="75000"/>
                    </a:schemeClr>
                  </a:solidFill>
                </a:rPr>
                <a:t>Frédéric</a:t>
              </a:r>
              <a:r>
                <a:rPr lang="fr-FR" sz="4800" b="1" kern="1200" dirty="0" smtClean="0"/>
                <a:t> </a:t>
              </a:r>
              <a:r>
                <a:rPr lang="fr-FR" sz="4800" b="1" kern="1200" dirty="0" smtClean="0">
                  <a:solidFill>
                    <a:schemeClr val="accent5">
                      <a:lumMod val="75000"/>
                    </a:schemeClr>
                  </a:solidFill>
                </a:rPr>
                <a:t>Nguyen</a:t>
              </a:r>
            </a:p>
          </p:txBody>
        </p:sp>
      </p:grpSp>
      <p:pic>
        <p:nvPicPr>
          <p:cNvPr id="25" name="Imag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8095" y="2179920"/>
            <a:ext cx="4376771" cy="3781067"/>
          </a:xfrm>
          <a:prstGeom prst="rect">
            <a:avLst/>
          </a:prstGeom>
        </p:spPr>
      </p:pic>
      <p:sp>
        <p:nvSpPr>
          <p:cNvPr id="5" name="ZoneTexte 4"/>
          <p:cNvSpPr txBox="1"/>
          <p:nvPr/>
        </p:nvSpPr>
        <p:spPr>
          <a:xfrm>
            <a:off x="11571890" y="3096794"/>
            <a:ext cx="13402063" cy="156966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b="1" dirty="0" smtClean="0">
                <a:solidFill>
                  <a:srgbClr val="C00000"/>
                </a:solidFill>
                <a:latin typeface="Segoe Script" panose="030B0504020000000003" pitchFamily="66" charset="0"/>
              </a:rPr>
              <a:t>Section en veille …</a:t>
            </a:r>
            <a:endParaRPr lang="fr-FR" sz="9600" b="1" dirty="0">
              <a:solidFill>
                <a:srgbClr val="C00000"/>
              </a:solidFill>
              <a:latin typeface="Segoe Script" panose="030B0504020000000003" pitchFamily="66" charset="0"/>
            </a:endParaRPr>
          </a:p>
        </p:txBody>
      </p:sp>
    </p:spTree>
    <p:extLst>
      <p:ext uri="{BB962C8B-B14F-4D97-AF65-F5344CB8AC3E}">
        <p14:creationId xmlns:p14="http://schemas.microsoft.com/office/powerpoint/2010/main" val="146901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870964" y="365889"/>
            <a:ext cx="5213366" cy="1342780"/>
          </a:xfrm>
        </p:spPr>
        <p:txBody>
          <a:bodyPr/>
          <a:lstStyle/>
          <a:p>
            <a:r>
              <a:rPr lang="fr-FR" dirty="0" smtClean="0"/>
              <a:t>ECHECS</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21</a:t>
            </a:fld>
            <a:endParaRPr lang="fr-FR"/>
          </a:p>
        </p:txBody>
      </p:sp>
      <p:sp>
        <p:nvSpPr>
          <p:cNvPr id="7" name="Ellipse 6"/>
          <p:cNvSpPr/>
          <p:nvPr/>
        </p:nvSpPr>
        <p:spPr>
          <a:xfrm>
            <a:off x="11840538" y="3049750"/>
            <a:ext cx="3806195" cy="3002948"/>
          </a:xfrm>
          <a:prstGeom prst="ellipse">
            <a:avLst/>
          </a:prstGeom>
          <a:blipFill dpi="0" rotWithShape="1">
            <a:blip r:embed="rId3"/>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8" name="Groupe 7"/>
          <p:cNvGrpSpPr/>
          <p:nvPr/>
        </p:nvGrpSpPr>
        <p:grpSpPr>
          <a:xfrm>
            <a:off x="16004072" y="3753134"/>
            <a:ext cx="7379891" cy="1596179"/>
            <a:chOff x="7042459" y="266355"/>
            <a:chExt cx="1983469" cy="1596179"/>
          </a:xfrm>
        </p:grpSpPr>
        <p:sp>
          <p:nvSpPr>
            <p:cNvPr id="9" name="Rectangle 8"/>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ZoneTexte 9"/>
            <p:cNvSpPr txBox="1"/>
            <p:nvPr/>
          </p:nvSpPr>
          <p:spPr>
            <a:xfrm>
              <a:off x="7042459" y="266355"/>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Claude </a:t>
              </a:r>
              <a:r>
                <a:rPr lang="fr-FR" sz="4800" b="1" kern="1200" dirty="0" err="1" smtClean="0">
                  <a:solidFill>
                    <a:srgbClr val="004494"/>
                  </a:solidFill>
                  <a:latin typeface="Helvetica Neue Medium"/>
                </a:rPr>
                <a:t>Wackel</a:t>
              </a:r>
              <a:endParaRPr lang="fr-FR" sz="4800" kern="1200" dirty="0">
                <a:solidFill>
                  <a:srgbClr val="002060"/>
                </a:solidFill>
              </a:endParaRPr>
            </a:p>
          </p:txBody>
        </p:sp>
      </p:grpSp>
      <p:sp>
        <p:nvSpPr>
          <p:cNvPr id="13" name="Rectangle 12"/>
          <p:cNvSpPr/>
          <p:nvPr/>
        </p:nvSpPr>
        <p:spPr>
          <a:xfrm>
            <a:off x="7976471" y="1614524"/>
            <a:ext cx="5563682"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grpSp>
        <p:nvGrpSpPr>
          <p:cNvPr id="14" name="Groupe 13"/>
          <p:cNvGrpSpPr/>
          <p:nvPr/>
        </p:nvGrpSpPr>
        <p:grpSpPr>
          <a:xfrm>
            <a:off x="650913" y="10171863"/>
            <a:ext cx="14420922" cy="1596179"/>
            <a:chOff x="5733606" y="2149846"/>
            <a:chExt cx="4039524" cy="1596179"/>
          </a:xfrm>
        </p:grpSpPr>
        <p:sp>
          <p:nvSpPr>
            <p:cNvPr id="15" name="Rectangle 14"/>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5733606" y="2149846"/>
              <a:ext cx="4039524"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algn="l"/>
              <a:r>
                <a:rPr lang="fr-FR" b="1" dirty="0"/>
                <a:t>Lieu de rencontre le site internet </a:t>
              </a:r>
              <a:r>
                <a:rPr lang="fr-FR" b="1" u="sng" dirty="0">
                  <a:hlinkClick r:id="rId4"/>
                </a:rPr>
                <a:t>https://lichess.org</a:t>
              </a:r>
              <a:endParaRPr lang="fr-FR" b="1" dirty="0"/>
            </a:p>
            <a:p>
              <a:pPr algn="l"/>
              <a:r>
                <a:rPr lang="fr-FR" b="1" dirty="0"/>
                <a:t>Soir de la semaine le jeudi plage 19-23h</a:t>
              </a:r>
              <a:r>
                <a:rPr lang="fr-FR" dirty="0"/>
                <a:t> </a:t>
              </a:r>
            </a:p>
          </p:txBody>
        </p:sp>
      </p:grpSp>
      <p:sp>
        <p:nvSpPr>
          <p:cNvPr id="17" name="Rectangle 16"/>
          <p:cNvSpPr/>
          <p:nvPr/>
        </p:nvSpPr>
        <p:spPr>
          <a:xfrm>
            <a:off x="16574085" y="11445698"/>
            <a:ext cx="6809878" cy="707886"/>
          </a:xfrm>
          <a:prstGeom prst="rect">
            <a:avLst/>
          </a:prstGeom>
        </p:spPr>
        <p:txBody>
          <a:bodyPr wrap="none">
            <a:spAutoFit/>
          </a:bodyPr>
          <a:lstStyle/>
          <a:p>
            <a:pPr algn="l"/>
            <a:r>
              <a:rPr lang="fr-FR" sz="4000" dirty="0" smtClean="0">
                <a:solidFill>
                  <a:srgbClr val="E30713"/>
                </a:solidFill>
                <a:latin typeface="Ubuntu"/>
                <a:hlinkClick r:id="rId5"/>
              </a:rPr>
              <a:t>ascmechecs@creditmutuel.fr</a:t>
            </a:r>
            <a:endParaRPr lang="fr-FR" sz="4000" dirty="0">
              <a:solidFill>
                <a:srgbClr val="303030"/>
              </a:solidFill>
              <a:latin typeface="Ubuntu"/>
            </a:endParaRPr>
          </a:p>
        </p:txBody>
      </p:sp>
      <p:pic>
        <p:nvPicPr>
          <p:cNvPr id="3" name="Image 2">
            <a:hlinkClick r:id="rId6" action="ppaction://hlinkpres?slideindex=1&amp;slidetit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91384" y="5908430"/>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85195"/>
            <a:ext cx="10058400" cy="5657850"/>
          </a:xfrm>
          <a:prstGeom prst="rect">
            <a:avLst/>
          </a:prstGeom>
        </p:spPr>
      </p:pic>
    </p:spTree>
    <p:extLst>
      <p:ext uri="{BB962C8B-B14F-4D97-AF65-F5344CB8AC3E}">
        <p14:creationId xmlns:p14="http://schemas.microsoft.com/office/powerpoint/2010/main" val="3474571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73662" y="114545"/>
            <a:ext cx="7280030" cy="2651126"/>
          </a:xfrm>
        </p:spPr>
        <p:txBody>
          <a:bodyPr/>
          <a:lstStyle/>
          <a:p>
            <a:r>
              <a:rPr lang="fr-FR" dirty="0" smtClean="0"/>
              <a:t>EQUITATION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22</a:t>
            </a:fld>
            <a:endParaRPr lang="fr-FR"/>
          </a:p>
        </p:txBody>
      </p:sp>
      <p:pic>
        <p:nvPicPr>
          <p:cNvPr id="6" name="Image 5"/>
          <p:cNvPicPr/>
          <p:nvPr/>
        </p:nvPicPr>
        <p:blipFill>
          <a:blip r:embed="rId3">
            <a:extLst>
              <a:ext uri="{28A0092B-C50C-407E-A947-70E740481C1C}">
                <a14:useLocalDpi xmlns:a14="http://schemas.microsoft.com/office/drawing/2010/main"/>
              </a:ext>
            </a:extLst>
          </a:blip>
          <a:stretch>
            <a:fillRect/>
          </a:stretch>
        </p:blipFill>
        <p:spPr>
          <a:xfrm>
            <a:off x="281354" y="645517"/>
            <a:ext cx="8169605" cy="6915867"/>
          </a:xfrm>
          <a:prstGeom prst="rect">
            <a:avLst/>
          </a:prstGeom>
        </p:spPr>
      </p:pic>
      <p:sp>
        <p:nvSpPr>
          <p:cNvPr id="7" name="Rectangle 6"/>
          <p:cNvSpPr/>
          <p:nvPr/>
        </p:nvSpPr>
        <p:spPr>
          <a:xfrm>
            <a:off x="9144000" y="1950063"/>
            <a:ext cx="4604146" cy="707886"/>
          </a:xfrm>
          <a:prstGeom prst="rect">
            <a:avLst/>
          </a:prstGeom>
        </p:spPr>
        <p:txBody>
          <a:bodyPr wrap="none">
            <a:spAutoFit/>
          </a:bodyPr>
          <a:lstStyle/>
          <a:p>
            <a:pPr lvl="0"/>
            <a:r>
              <a:rPr lang="fr-FR" sz="4000" dirty="0">
                <a:solidFill>
                  <a:srgbClr val="0E4195"/>
                </a:solidFill>
                <a:latin typeface="Helvetica Neue Thin"/>
              </a:rPr>
              <a:t>Loisir Tous niveaux</a:t>
            </a:r>
          </a:p>
        </p:txBody>
      </p:sp>
      <p:grpSp>
        <p:nvGrpSpPr>
          <p:cNvPr id="9" name="Groupe 8"/>
          <p:cNvGrpSpPr/>
          <p:nvPr/>
        </p:nvGrpSpPr>
        <p:grpSpPr>
          <a:xfrm>
            <a:off x="13992538" y="5369726"/>
            <a:ext cx="7001700" cy="1488273"/>
            <a:chOff x="6553828" y="248348"/>
            <a:chExt cx="2593449" cy="1488273"/>
          </a:xfrm>
        </p:grpSpPr>
        <p:sp>
          <p:nvSpPr>
            <p:cNvPr id="10" name="Rectangle 9"/>
            <p:cNvSpPr/>
            <p:nvPr/>
          </p:nvSpPr>
          <p:spPr>
            <a:xfrm>
              <a:off x="6553828" y="248348"/>
              <a:ext cx="2593449" cy="14882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ZoneTexte 10"/>
            <p:cNvSpPr txBox="1"/>
            <p:nvPr/>
          </p:nvSpPr>
          <p:spPr>
            <a:xfrm>
              <a:off x="6553828" y="248348"/>
              <a:ext cx="2593449" cy="14882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err="1" smtClean="0">
                  <a:solidFill>
                    <a:srgbClr val="004494"/>
                  </a:solidFill>
                  <a:latin typeface="Helvetica Neue Medium"/>
                </a:rPr>
                <a:t>YvesTazelmati</a:t>
              </a:r>
              <a:endParaRPr lang="fr-FR" sz="4800" kern="1200" dirty="0">
                <a:solidFill>
                  <a:srgbClr val="002060"/>
                </a:solidFill>
              </a:endParaRPr>
            </a:p>
          </p:txBody>
        </p:sp>
      </p:grpSp>
      <p:grpSp>
        <p:nvGrpSpPr>
          <p:cNvPr id="12" name="Groupe 11"/>
          <p:cNvGrpSpPr/>
          <p:nvPr/>
        </p:nvGrpSpPr>
        <p:grpSpPr>
          <a:xfrm>
            <a:off x="9879904" y="9366946"/>
            <a:ext cx="7036496" cy="1488273"/>
            <a:chOff x="6553828" y="2004511"/>
            <a:chExt cx="2593449" cy="1488273"/>
          </a:xfrm>
        </p:grpSpPr>
        <p:sp>
          <p:nvSpPr>
            <p:cNvPr id="13" name="Rectangle 12"/>
            <p:cNvSpPr/>
            <p:nvPr/>
          </p:nvSpPr>
          <p:spPr>
            <a:xfrm>
              <a:off x="6553828" y="2004511"/>
              <a:ext cx="2593449" cy="14882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6553828" y="2004511"/>
              <a:ext cx="2593449" cy="14882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pt-BR" sz="4000" b="1" kern="1200" dirty="0" smtClean="0">
                  <a:solidFill>
                    <a:schemeClr val="tx1"/>
                  </a:solidFill>
                  <a:latin typeface="Helvetica Neue Medium"/>
                </a:rPr>
                <a:t>WALDHOF</a:t>
              </a:r>
              <a:endParaRPr lang="fr-FR" sz="4000" b="1" kern="1200" dirty="0" smtClean="0">
                <a:solidFill>
                  <a:schemeClr val="tx1"/>
                </a:solidFill>
                <a:latin typeface="Helvetica Neue Medium"/>
              </a:endParaRPr>
            </a:p>
            <a:p>
              <a:pPr lvl="1" indent="0" algn="l" defTabSz="889000">
                <a:lnSpc>
                  <a:spcPct val="90000"/>
                </a:lnSpc>
                <a:spcBef>
                  <a:spcPct val="0"/>
                </a:spcBef>
                <a:spcAft>
                  <a:spcPct val="15000"/>
                </a:spcAft>
              </a:pPr>
              <a:r>
                <a:rPr lang="pt-BR" sz="4000" b="1" kern="1200" dirty="0" smtClean="0">
                  <a:solidFill>
                    <a:schemeClr val="tx1"/>
                  </a:solidFill>
                  <a:latin typeface="Helvetica Neue Medium"/>
                </a:rPr>
                <a:t>Tous les jours</a:t>
              </a:r>
            </a:p>
          </p:txBody>
        </p:sp>
      </p:grpSp>
      <p:sp>
        <p:nvSpPr>
          <p:cNvPr id="15" name="Rectangle 14"/>
          <p:cNvSpPr/>
          <p:nvPr/>
        </p:nvSpPr>
        <p:spPr>
          <a:xfrm>
            <a:off x="15972985" y="11586410"/>
            <a:ext cx="7982829" cy="707886"/>
          </a:xfrm>
          <a:prstGeom prst="rect">
            <a:avLst/>
          </a:prstGeom>
        </p:spPr>
        <p:txBody>
          <a:bodyPr wrap="square">
            <a:spAutoFit/>
          </a:bodyPr>
          <a:lstStyle/>
          <a:p>
            <a:pPr algn="l"/>
            <a:r>
              <a:rPr lang="fr-FR" sz="4000" dirty="0" smtClean="0">
                <a:solidFill>
                  <a:srgbClr val="E30713"/>
                </a:solidFill>
                <a:latin typeface="Ubuntu"/>
                <a:hlinkClick r:id="rId4"/>
              </a:rPr>
              <a:t>ascmequitation@creditmutuel.fr</a:t>
            </a:r>
            <a:endParaRPr lang="fr-FR" sz="4000" dirty="0">
              <a:solidFill>
                <a:srgbClr val="303030"/>
              </a:solidFill>
              <a:latin typeface="Ubuntu"/>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4877" y="4601189"/>
            <a:ext cx="2373923" cy="3560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83978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26788" y="70338"/>
            <a:ext cx="5740904" cy="1602398"/>
          </a:xfrm>
        </p:spPr>
        <p:txBody>
          <a:bodyPr/>
          <a:lstStyle/>
          <a:p>
            <a:r>
              <a:rPr lang="fr-FR" dirty="0" smtClean="0"/>
              <a:t>ESCRIME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23</a:t>
            </a:fld>
            <a:endParaRPr lang="fr-FR"/>
          </a:p>
        </p:txBody>
      </p:sp>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8014579" cy="5345723"/>
          </a:xfrm>
          <a:prstGeom prst="rect">
            <a:avLst/>
          </a:prstGeom>
        </p:spPr>
      </p:pic>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757982"/>
            <a:ext cx="8014579" cy="5345723"/>
          </a:xfrm>
          <a:prstGeom prst="rect">
            <a:avLst/>
          </a:prstGeom>
        </p:spPr>
      </p:pic>
      <p:sp>
        <p:nvSpPr>
          <p:cNvPr id="12" name="Ellipse 11"/>
          <p:cNvSpPr/>
          <p:nvPr/>
        </p:nvSpPr>
        <p:spPr>
          <a:xfrm>
            <a:off x="9791377" y="3636675"/>
            <a:ext cx="2921546" cy="2908244"/>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2877046" y="4343172"/>
            <a:ext cx="6506860" cy="1875502"/>
            <a:chOff x="1354181" y="266355"/>
            <a:chExt cx="6506860" cy="1875502"/>
          </a:xfrm>
        </p:grpSpPr>
        <p:sp>
          <p:nvSpPr>
            <p:cNvPr id="14" name="Rectangle 13"/>
            <p:cNvSpPr/>
            <p:nvPr/>
          </p:nvSpPr>
          <p:spPr>
            <a:xfrm>
              <a:off x="5888405" y="266355"/>
              <a:ext cx="1972636"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354181" y="545678"/>
              <a:ext cx="502669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latin typeface="Helvetica Neue Medium"/>
                </a:rPr>
                <a:t>Responsable </a:t>
              </a:r>
              <a:r>
                <a:rPr lang="fr-FR" sz="4800" kern="1200" dirty="0" smtClean="0">
                  <a:solidFill>
                    <a:srgbClr val="004494"/>
                  </a:solidFill>
                  <a:latin typeface="Helvetica Neue Medium"/>
                </a:rPr>
                <a:t>Julien Fau</a:t>
              </a:r>
              <a:endParaRPr lang="fr-FR" sz="4800" kern="1200" dirty="0">
                <a:solidFill>
                  <a:srgbClr val="002060"/>
                </a:solidFill>
                <a:latin typeface="Helvetica Neue Medium"/>
              </a:endParaRPr>
            </a:p>
          </p:txBody>
        </p:sp>
      </p:grpSp>
      <p:sp>
        <p:nvSpPr>
          <p:cNvPr id="16" name="Rectangle 15"/>
          <p:cNvSpPr/>
          <p:nvPr/>
        </p:nvSpPr>
        <p:spPr>
          <a:xfrm>
            <a:off x="8409580" y="1309865"/>
            <a:ext cx="5685140"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grpSp>
        <p:nvGrpSpPr>
          <p:cNvPr id="17" name="Groupe 16"/>
          <p:cNvGrpSpPr/>
          <p:nvPr/>
        </p:nvGrpSpPr>
        <p:grpSpPr>
          <a:xfrm>
            <a:off x="8706149" y="10203462"/>
            <a:ext cx="7859794" cy="1596179"/>
            <a:chOff x="5888405" y="2149846"/>
            <a:chExt cx="3325570" cy="1596179"/>
          </a:xfrm>
        </p:grpSpPr>
        <p:sp>
          <p:nvSpPr>
            <p:cNvPr id="18" name="Rectangle 17"/>
            <p:cNvSpPr/>
            <p:nvPr/>
          </p:nvSpPr>
          <p:spPr>
            <a:xfrm>
              <a:off x="5888405" y="2149846"/>
              <a:ext cx="3325570"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p:cNvSpPr txBox="1"/>
            <p:nvPr/>
          </p:nvSpPr>
          <p:spPr>
            <a:xfrm>
              <a:off x="5888405" y="2149846"/>
              <a:ext cx="3325570"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Gymnase Aristide Briand</a:t>
              </a:r>
            </a:p>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Gymnase du rieth</a:t>
              </a:r>
            </a:p>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Centre Sportif Universitaire</a:t>
              </a:r>
            </a:p>
          </p:txBody>
        </p:sp>
      </p:grpSp>
      <p:sp>
        <p:nvSpPr>
          <p:cNvPr id="20" name="Rectangle 19"/>
          <p:cNvSpPr/>
          <p:nvPr/>
        </p:nvSpPr>
        <p:spPr>
          <a:xfrm>
            <a:off x="16574085" y="11445698"/>
            <a:ext cx="6981398" cy="707886"/>
          </a:xfrm>
          <a:prstGeom prst="rect">
            <a:avLst/>
          </a:prstGeom>
        </p:spPr>
        <p:txBody>
          <a:bodyPr wrap="none">
            <a:spAutoFit/>
          </a:bodyPr>
          <a:lstStyle/>
          <a:p>
            <a:pPr algn="l"/>
            <a:r>
              <a:rPr lang="fr-FR" sz="4000" dirty="0" smtClean="0">
                <a:solidFill>
                  <a:srgbClr val="E30713"/>
                </a:solidFill>
                <a:latin typeface="Ubuntu"/>
                <a:hlinkClick r:id="rId6"/>
              </a:rPr>
              <a:t>ascmescrime@creditmutuel.fr</a:t>
            </a:r>
            <a:endParaRPr lang="fr-FR" sz="4000" dirty="0">
              <a:solidFill>
                <a:srgbClr val="303030"/>
              </a:solidFill>
              <a:latin typeface="Ubuntu"/>
            </a:endParaRPr>
          </a:p>
        </p:txBody>
      </p:sp>
    </p:spTree>
    <p:extLst>
      <p:ext uri="{BB962C8B-B14F-4D97-AF65-F5344CB8AC3E}">
        <p14:creationId xmlns:p14="http://schemas.microsoft.com/office/powerpoint/2010/main" val="1333451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52492" y="70338"/>
            <a:ext cx="5072689" cy="1376447"/>
          </a:xfrm>
        </p:spPr>
        <p:txBody>
          <a:bodyPr/>
          <a:lstStyle/>
          <a:p>
            <a:r>
              <a:rPr lang="fr-FR" dirty="0" smtClean="0"/>
              <a:t>FITNESS</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24</a:t>
            </a:fld>
            <a:endParaRPr lang="fr-FR"/>
          </a:p>
        </p:txBody>
      </p:sp>
      <p:pic>
        <p:nvPicPr>
          <p:cNvPr id="6" name="Picture 6" descr="http://www.pidal.lu/images/frises-photo/fitness/fitness_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928" y="0"/>
            <a:ext cx="6834420" cy="6834420"/>
          </a:xfrm>
          <a:prstGeom prst="rect">
            <a:avLst/>
          </a:prstGeom>
          <a:noFill/>
        </p:spPr>
      </p:pic>
      <p:pic>
        <p:nvPicPr>
          <p:cNvPr id="7" name="Imag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8" y="7114294"/>
            <a:ext cx="6834420" cy="3827276"/>
          </a:xfrm>
          <a:prstGeom prst="rect">
            <a:avLst/>
          </a:prstGeom>
        </p:spPr>
      </p:pic>
      <p:sp>
        <p:nvSpPr>
          <p:cNvPr id="8" name="Rectangle 7"/>
          <p:cNvSpPr/>
          <p:nvPr/>
        </p:nvSpPr>
        <p:spPr>
          <a:xfrm>
            <a:off x="6752492" y="1161702"/>
            <a:ext cx="5474677"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9" name="Rectangle 8"/>
          <p:cNvSpPr/>
          <p:nvPr/>
        </p:nvSpPr>
        <p:spPr>
          <a:xfrm>
            <a:off x="9628054" y="3731852"/>
            <a:ext cx="5884081" cy="1569660"/>
          </a:xfrm>
          <a:prstGeom prst="rect">
            <a:avLst/>
          </a:prstGeom>
        </p:spPr>
        <p:txBody>
          <a:bodyPr wrap="square">
            <a:spAutoFit/>
          </a:bodyPr>
          <a:lstStyle/>
          <a:p>
            <a:pPr algn="l"/>
            <a:r>
              <a:rPr lang="fr-FR" sz="4800" kern="1200" dirty="0">
                <a:latin typeface="Helvetica Neue Medium"/>
              </a:rPr>
              <a:t>Responsable</a:t>
            </a:r>
            <a:endParaRPr lang="fr-FR" sz="4800" b="1" dirty="0" smtClean="0">
              <a:solidFill>
                <a:srgbClr val="004494"/>
              </a:solidFill>
              <a:latin typeface="Helvetica Neue Medium"/>
            </a:endParaRPr>
          </a:p>
          <a:p>
            <a:pPr algn="l"/>
            <a:r>
              <a:rPr lang="fr-FR" sz="4800" b="1" dirty="0" smtClean="0">
                <a:solidFill>
                  <a:srgbClr val="004494"/>
                </a:solidFill>
                <a:latin typeface="Helvetica Neue Medium"/>
              </a:rPr>
              <a:t>Linda MELOUNOU</a:t>
            </a:r>
            <a:endParaRPr lang="fr-FR" sz="4800" b="1" dirty="0">
              <a:solidFill>
                <a:srgbClr val="004494"/>
              </a:solidFill>
              <a:latin typeface="Helvetica Neue Medium"/>
            </a:endParaRPr>
          </a:p>
        </p:txBody>
      </p:sp>
      <p:pic>
        <p:nvPicPr>
          <p:cNvPr id="10" name="Image 9"/>
          <p:cNvPicPr>
            <a:picLocks noChangeAspect="1"/>
          </p:cNvPicPr>
          <p:nvPr/>
        </p:nvPicPr>
        <p:blipFill>
          <a:blip r:embed="rId5"/>
          <a:stretch>
            <a:fillRect/>
          </a:stretch>
        </p:blipFill>
        <p:spPr>
          <a:xfrm>
            <a:off x="6802624" y="3045066"/>
            <a:ext cx="2868668" cy="2875323"/>
          </a:xfrm>
          <a:prstGeom prst="ellipse">
            <a:avLst/>
          </a:prstGeom>
          <a:ln>
            <a:noFill/>
          </a:ln>
          <a:effectLst>
            <a:softEdge rad="112500"/>
          </a:effectLst>
        </p:spPr>
      </p:pic>
      <p:sp>
        <p:nvSpPr>
          <p:cNvPr id="11" name="Rectangle 10"/>
          <p:cNvSpPr/>
          <p:nvPr/>
        </p:nvSpPr>
        <p:spPr>
          <a:xfrm>
            <a:off x="7268032" y="9555370"/>
            <a:ext cx="8478081" cy="1323439"/>
          </a:xfrm>
          <a:prstGeom prst="rect">
            <a:avLst/>
          </a:prstGeom>
        </p:spPr>
        <p:txBody>
          <a:bodyPr wrap="square">
            <a:spAutoFit/>
          </a:bodyPr>
          <a:lstStyle/>
          <a:p>
            <a:pPr lvl="0" algn="l"/>
            <a:r>
              <a:rPr lang="pt-BR" sz="4000" b="1" dirty="0">
                <a:ln w="1905"/>
                <a:solidFill>
                  <a:schemeClr val="tx1"/>
                </a:solidFill>
                <a:effectLst>
                  <a:innerShdw blurRad="69850" dist="43180" dir="5400000">
                    <a:srgbClr val="000000">
                      <a:alpha val="65000"/>
                    </a:srgbClr>
                  </a:innerShdw>
                </a:effectLst>
                <a:latin typeface="Helvetica Neue Medium"/>
              </a:rPr>
              <a:t>L’égérie Strasbourg Hautepierre</a:t>
            </a:r>
          </a:p>
          <a:p>
            <a:pPr lvl="0" algn="l"/>
            <a:r>
              <a:rPr lang="pt-BR" sz="4000" b="1" dirty="0">
                <a:ln w="1905"/>
                <a:solidFill>
                  <a:schemeClr val="tx1"/>
                </a:solidFill>
                <a:effectLst>
                  <a:innerShdw blurRad="69850" dist="43180" dir="5400000">
                    <a:srgbClr val="000000">
                      <a:alpha val="65000"/>
                    </a:srgbClr>
                  </a:innerShdw>
                </a:effectLst>
                <a:latin typeface="Helvetica Neue Medium"/>
              </a:rPr>
              <a:t>Tous les jours</a:t>
            </a:r>
          </a:p>
        </p:txBody>
      </p:sp>
      <p:sp>
        <p:nvSpPr>
          <p:cNvPr id="12" name="Rectangle 11"/>
          <p:cNvSpPr/>
          <p:nvPr/>
        </p:nvSpPr>
        <p:spPr>
          <a:xfrm>
            <a:off x="16574085" y="12060184"/>
            <a:ext cx="6667210" cy="707886"/>
          </a:xfrm>
          <a:prstGeom prst="rect">
            <a:avLst/>
          </a:prstGeom>
        </p:spPr>
        <p:txBody>
          <a:bodyPr wrap="none">
            <a:spAutoFit/>
          </a:bodyPr>
          <a:lstStyle/>
          <a:p>
            <a:pPr algn="l"/>
            <a:r>
              <a:rPr lang="fr-FR" sz="4000" dirty="0" smtClean="0">
                <a:solidFill>
                  <a:srgbClr val="E30713"/>
                </a:solidFill>
                <a:latin typeface="Ubuntu"/>
                <a:hlinkClick r:id="rId6"/>
              </a:rPr>
              <a:t>ascmfitness@creditmutuel.fr</a:t>
            </a:r>
            <a:endParaRPr lang="fr-FR" sz="4000" dirty="0">
              <a:solidFill>
                <a:srgbClr val="303030"/>
              </a:solidFill>
              <a:latin typeface="Ubuntu"/>
            </a:endParaRPr>
          </a:p>
        </p:txBody>
      </p:sp>
      <p:sp>
        <p:nvSpPr>
          <p:cNvPr id="13" name="Ellipse 12"/>
          <p:cNvSpPr/>
          <p:nvPr/>
        </p:nvSpPr>
        <p:spPr>
          <a:xfrm>
            <a:off x="16151496" y="3473599"/>
            <a:ext cx="3025046" cy="2341271"/>
          </a:xfrm>
          <a:prstGeom prst="ellipse">
            <a:avLst/>
          </a:prstGeom>
          <a:blipFill dpi="0" rotWithShape="1">
            <a:blip r:embed="rId7"/>
            <a:srcRect/>
            <a:stretch>
              <a:fillRect l="-690" t="-12392" r="690" b="-3862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9499213" y="3579118"/>
            <a:ext cx="7162802" cy="1958705"/>
            <a:chOff x="5748849" y="-96171"/>
            <a:chExt cx="3285767" cy="1958705"/>
          </a:xfrm>
        </p:grpSpPr>
        <p:sp>
          <p:nvSpPr>
            <p:cNvPr id="15" name="Rectangle 14"/>
            <p:cNvSpPr/>
            <p:nvPr/>
          </p:nvSpPr>
          <p:spPr>
            <a:xfrm>
              <a:off x="5888405" y="266355"/>
              <a:ext cx="1972636"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5748849" y="-96171"/>
              <a:ext cx="3285767"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Magda </a:t>
              </a:r>
            </a:p>
            <a:p>
              <a:pPr lvl="1" indent="0" algn="l" defTabSz="1066800">
                <a:lnSpc>
                  <a:spcPct val="90000"/>
                </a:lnSpc>
                <a:spcBef>
                  <a:spcPct val="0"/>
                </a:spcBef>
                <a:spcAft>
                  <a:spcPct val="15000"/>
                </a:spcAft>
              </a:pPr>
              <a:r>
                <a:rPr lang="fr-FR" sz="4800" b="1" kern="1200" dirty="0" err="1" smtClean="0">
                  <a:solidFill>
                    <a:srgbClr val="004494"/>
                  </a:solidFill>
                  <a:latin typeface="Helvetica Neue Medium"/>
                </a:rPr>
                <a:t>Ganeman</a:t>
              </a:r>
              <a:r>
                <a:rPr lang="fr-FR" sz="4800" b="1" kern="1200" dirty="0" smtClean="0">
                  <a:solidFill>
                    <a:srgbClr val="004494"/>
                  </a:solidFill>
                  <a:latin typeface="Helvetica Neue Medium"/>
                </a:rPr>
                <a:t> </a:t>
              </a:r>
              <a:r>
                <a:rPr lang="fr-FR" sz="4800" b="1" kern="1200" dirty="0" err="1" smtClean="0">
                  <a:solidFill>
                    <a:srgbClr val="004494"/>
                  </a:solidFill>
                  <a:latin typeface="Helvetica Neue Medium"/>
                </a:rPr>
                <a:t>Valot</a:t>
              </a:r>
              <a:endParaRPr lang="fr-FR" sz="4800" kern="1200" dirty="0">
                <a:solidFill>
                  <a:srgbClr val="002060"/>
                </a:solidFill>
              </a:endParaRPr>
            </a:p>
          </p:txBody>
        </p:sp>
      </p:grpSp>
    </p:spTree>
    <p:extLst>
      <p:ext uri="{BB962C8B-B14F-4D97-AF65-F5344CB8AC3E}">
        <p14:creationId xmlns:p14="http://schemas.microsoft.com/office/powerpoint/2010/main" val="4075206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35262" y="140677"/>
            <a:ext cx="6479458" cy="969352"/>
          </a:xfrm>
        </p:spPr>
        <p:txBody>
          <a:bodyPr>
            <a:normAutofit fontScale="90000"/>
          </a:bodyPr>
          <a:lstStyle/>
          <a:p>
            <a:r>
              <a:rPr lang="fr-FR" smtClean="0"/>
              <a:t>FOOTBALL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25</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76297"/>
            <a:ext cx="6365630" cy="4774222"/>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6365631" cy="3580668"/>
          </a:xfrm>
          <a:prstGeom prst="rect">
            <a:avLst/>
          </a:prstGeom>
        </p:spPr>
      </p:pic>
      <p:sp>
        <p:nvSpPr>
          <p:cNvPr id="9" name="Rectangle 8"/>
          <p:cNvSpPr/>
          <p:nvPr/>
        </p:nvSpPr>
        <p:spPr>
          <a:xfrm>
            <a:off x="6635262" y="1172446"/>
            <a:ext cx="11629292" cy="707886"/>
          </a:xfrm>
          <a:prstGeom prst="rect">
            <a:avLst/>
          </a:prstGeom>
        </p:spPr>
        <p:txBody>
          <a:bodyPr wrap="square">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niveaux </a:t>
            </a:r>
            <a:endParaRPr lang="fr-FR" sz="4000" dirty="0">
              <a:solidFill>
                <a:srgbClr val="0E4195"/>
              </a:solidFill>
              <a:latin typeface="Helvetica Neue Medium"/>
            </a:endParaRPr>
          </a:p>
        </p:txBody>
      </p:sp>
      <p:sp>
        <p:nvSpPr>
          <p:cNvPr id="10" name="Ellipse 9"/>
          <p:cNvSpPr/>
          <p:nvPr/>
        </p:nvSpPr>
        <p:spPr>
          <a:xfrm>
            <a:off x="6500958" y="1983105"/>
            <a:ext cx="3049103" cy="3351290"/>
          </a:xfrm>
          <a:prstGeom prst="ellipse">
            <a:avLst/>
          </a:prstGeom>
          <a:blipFill dpi="0" rotWithShape="1">
            <a:blip r:embed="rId5"/>
            <a:srcRect/>
            <a:stretch>
              <a:fillRect t="15828" b="1582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9550062" y="2981741"/>
            <a:ext cx="6169115" cy="1503373"/>
            <a:chOff x="6649065" y="-68878"/>
            <a:chExt cx="2930665" cy="1503373"/>
          </a:xfrm>
        </p:grpSpPr>
        <p:sp>
          <p:nvSpPr>
            <p:cNvPr id="16" name="Rectangle 15"/>
            <p:cNvSpPr/>
            <p:nvPr/>
          </p:nvSpPr>
          <p:spPr>
            <a:xfrm>
              <a:off x="6649065" y="3545"/>
              <a:ext cx="2687642" cy="1430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6892088" y="-68878"/>
              <a:ext cx="2687642" cy="14309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Bernard </a:t>
              </a:r>
              <a:r>
                <a:rPr lang="fr-FR" sz="4800" b="1" kern="1200" dirty="0" err="1" smtClean="0">
                  <a:solidFill>
                    <a:srgbClr val="004494"/>
                  </a:solidFill>
                  <a:latin typeface="Helvetica Neue Medium"/>
                </a:rPr>
                <a:t>Hoffmeyer</a:t>
              </a:r>
              <a:endParaRPr lang="fr-FR" sz="4800" kern="1200" dirty="0">
                <a:solidFill>
                  <a:srgbClr val="002060"/>
                </a:solidFill>
              </a:endParaRPr>
            </a:p>
          </p:txBody>
        </p:sp>
      </p:grpSp>
      <p:sp>
        <p:nvSpPr>
          <p:cNvPr id="12" name="Ellipse 11"/>
          <p:cNvSpPr/>
          <p:nvPr/>
        </p:nvSpPr>
        <p:spPr>
          <a:xfrm>
            <a:off x="14952756" y="1983105"/>
            <a:ext cx="3013198" cy="3351290"/>
          </a:xfrm>
          <a:prstGeom prst="ellipse">
            <a:avLst/>
          </a:prstGeom>
          <a:blipFill dpi="0" rotWithShape="1">
            <a:blip r:embed="rId6"/>
            <a:srcRect/>
            <a:stretch>
              <a:fillRect t="15454" b="1545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492580" y="2908276"/>
            <a:ext cx="12337322" cy="4556347"/>
            <a:chOff x="6649065" y="-1433331"/>
            <a:chExt cx="5860899" cy="4556347"/>
          </a:xfrm>
        </p:grpSpPr>
        <p:sp>
          <p:nvSpPr>
            <p:cNvPr id="14" name="Rectangle 13"/>
            <p:cNvSpPr/>
            <p:nvPr/>
          </p:nvSpPr>
          <p:spPr>
            <a:xfrm>
              <a:off x="6649065" y="1692066"/>
              <a:ext cx="2687642" cy="1430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9822322" y="-1433331"/>
              <a:ext cx="2687642" cy="14309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Laurent Delattre</a:t>
              </a:r>
              <a:endParaRPr lang="fr-FR" sz="4800" b="1" kern="1200" dirty="0">
                <a:solidFill>
                  <a:srgbClr val="004494"/>
                </a:solidFill>
                <a:latin typeface="Helvetica Neue Medium"/>
              </a:endParaRPr>
            </a:p>
          </p:txBody>
        </p:sp>
      </p:grpSp>
      <p:sp>
        <p:nvSpPr>
          <p:cNvPr id="18" name="Rectangle 17"/>
          <p:cNvSpPr/>
          <p:nvPr/>
        </p:nvSpPr>
        <p:spPr>
          <a:xfrm>
            <a:off x="5656385" y="9351874"/>
            <a:ext cx="13587046" cy="5016758"/>
          </a:xfrm>
          <a:prstGeom prst="rect">
            <a:avLst/>
          </a:prstGeom>
        </p:spPr>
        <p:txBody>
          <a:bodyPr wrap="square">
            <a:spAutoFit/>
          </a:bodyPr>
          <a:lstStyle/>
          <a:p>
            <a:pPr lvl="0" algn="l"/>
            <a:r>
              <a:rPr lang="pt-BR" sz="4000" b="1" dirty="0" smtClean="0">
                <a:solidFill>
                  <a:schemeClr val="tx1"/>
                </a:solidFill>
                <a:latin typeface="Helvetica Neue Medium"/>
              </a:rPr>
              <a:t>LINGOLSHEIM</a:t>
            </a:r>
            <a:endParaRPr lang="fr-FR" sz="4000" b="1" dirty="0" smtClean="0">
              <a:solidFill>
                <a:schemeClr val="tx1"/>
              </a:solidFill>
              <a:latin typeface="Helvetica Neue Medium"/>
            </a:endParaRPr>
          </a:p>
          <a:p>
            <a:pPr lvl="0" algn="l"/>
            <a:r>
              <a:rPr lang="pt-BR" sz="4000" b="1" dirty="0" smtClean="0">
                <a:solidFill>
                  <a:schemeClr val="tx1"/>
                </a:solidFill>
                <a:latin typeface="Helvetica Neue Medium"/>
              </a:rPr>
              <a:t>Compéition</a:t>
            </a:r>
          </a:p>
          <a:p>
            <a:pPr lvl="0" algn="l"/>
            <a:r>
              <a:rPr lang="pt-BR" sz="4000" b="1" dirty="0" smtClean="0">
                <a:ln w="1905"/>
                <a:solidFill>
                  <a:schemeClr val="tx1"/>
                </a:solidFill>
                <a:effectLst>
                  <a:innerShdw blurRad="69850" dist="43180" dir="5400000">
                    <a:srgbClr val="000000">
                      <a:alpha val="65000"/>
                    </a:srgbClr>
                  </a:innerShdw>
                </a:effectLst>
                <a:latin typeface="Helvetica Neue Medium"/>
              </a:rPr>
              <a:t>Mercredi </a:t>
            </a:r>
            <a:r>
              <a:rPr lang="pt-BR" sz="4000" b="1" dirty="0">
                <a:ln w="1905"/>
                <a:solidFill>
                  <a:schemeClr val="tx1"/>
                </a:solidFill>
                <a:effectLst>
                  <a:innerShdw blurRad="69850" dist="43180" dir="5400000">
                    <a:srgbClr val="000000">
                      <a:alpha val="65000"/>
                    </a:srgbClr>
                  </a:innerShdw>
                </a:effectLst>
                <a:latin typeface="Helvetica Neue Medium"/>
              </a:rPr>
              <a:t>et vendredi </a:t>
            </a:r>
            <a:r>
              <a:rPr lang="pt-BR" sz="4000" b="1" dirty="0" smtClean="0">
                <a:ln w="1905"/>
                <a:solidFill>
                  <a:schemeClr val="tx1"/>
                </a:solidFill>
                <a:effectLst>
                  <a:innerShdw blurRad="69850" dist="43180" dir="5400000">
                    <a:srgbClr val="000000">
                      <a:alpha val="65000"/>
                    </a:srgbClr>
                  </a:innerShdw>
                </a:effectLst>
                <a:latin typeface="Helvetica Neue Medium"/>
              </a:rPr>
              <a:t>  -  18h30-22h30</a:t>
            </a:r>
          </a:p>
          <a:p>
            <a:pPr lvl="0" algn="l"/>
            <a:endParaRPr lang="pt-B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a:ln w="1905"/>
                <a:solidFill>
                  <a:schemeClr val="tx1"/>
                </a:solidFill>
                <a:effectLst>
                  <a:innerShdw blurRad="69850" dist="43180" dir="5400000">
                    <a:srgbClr val="000000">
                      <a:alpha val="65000"/>
                    </a:srgbClr>
                  </a:innerShdw>
                </a:effectLst>
                <a:latin typeface="Helvetica Neue Medium"/>
              </a:rPr>
              <a:t>STADE de l’ILL</a:t>
            </a: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Loisir</a:t>
            </a:r>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Lundi </a:t>
            </a:r>
            <a:r>
              <a:rPr lang="fr-FR" sz="4000" b="1" dirty="0">
                <a:ln w="1905"/>
                <a:solidFill>
                  <a:schemeClr val="tx1"/>
                </a:solidFill>
                <a:effectLst>
                  <a:innerShdw blurRad="69850" dist="43180" dir="5400000">
                    <a:srgbClr val="000000">
                      <a:alpha val="65000"/>
                    </a:srgbClr>
                  </a:innerShdw>
                </a:effectLst>
                <a:latin typeface="Helvetica Neue Medium"/>
              </a:rPr>
              <a:t>et Vendredi </a:t>
            </a:r>
            <a:r>
              <a:rPr lang="fr-FR" sz="4000" b="1" dirty="0" smtClean="0">
                <a:ln w="1905"/>
                <a:solidFill>
                  <a:schemeClr val="tx1"/>
                </a:solidFill>
                <a:effectLst>
                  <a:innerShdw blurRad="69850" dist="43180" dir="5400000">
                    <a:srgbClr val="000000">
                      <a:alpha val="65000"/>
                    </a:srgbClr>
                  </a:innerShdw>
                </a:effectLst>
                <a:latin typeface="Helvetica Neue Medium"/>
              </a:rPr>
              <a:t>- 12h-13h30</a:t>
            </a:r>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endParaRPr lang="pt-BR" sz="4000" b="1" dirty="0">
              <a:ln w="1905"/>
              <a:solidFill>
                <a:schemeClr val="tx1"/>
              </a:solidFill>
              <a:effectLst>
                <a:innerShdw blurRad="69850" dist="43180" dir="5400000">
                  <a:srgbClr val="000000">
                    <a:alpha val="65000"/>
                  </a:srgbClr>
                </a:innerShdw>
              </a:effectLst>
              <a:latin typeface="Helvetica Neue Medium"/>
            </a:endParaRPr>
          </a:p>
        </p:txBody>
      </p:sp>
      <p:sp>
        <p:nvSpPr>
          <p:cNvPr id="19" name="Rectangle 18"/>
          <p:cNvSpPr/>
          <p:nvPr/>
        </p:nvSpPr>
        <p:spPr>
          <a:xfrm>
            <a:off x="14918542" y="12477271"/>
            <a:ext cx="6838732" cy="707886"/>
          </a:xfrm>
          <a:prstGeom prst="rect">
            <a:avLst/>
          </a:prstGeom>
        </p:spPr>
        <p:txBody>
          <a:bodyPr wrap="none">
            <a:spAutoFit/>
          </a:bodyPr>
          <a:lstStyle/>
          <a:p>
            <a:pPr algn="l"/>
            <a:r>
              <a:rPr lang="fr-FR" sz="4000" dirty="0" smtClean="0">
                <a:solidFill>
                  <a:srgbClr val="E30713"/>
                </a:solidFill>
                <a:latin typeface="Ubuntu"/>
                <a:hlinkClick r:id="rId7"/>
              </a:rPr>
              <a:t>ascmfootball@creditmutuel.fr</a:t>
            </a:r>
            <a:endParaRPr lang="fr-FR" sz="4000" dirty="0">
              <a:solidFill>
                <a:srgbClr val="303030"/>
              </a:solidFill>
              <a:latin typeface="Ubuntu"/>
            </a:endParaRPr>
          </a:p>
        </p:txBody>
      </p:sp>
      <p:sp>
        <p:nvSpPr>
          <p:cNvPr id="22" name="ZoneTexte 21"/>
          <p:cNvSpPr txBox="1"/>
          <p:nvPr/>
        </p:nvSpPr>
        <p:spPr>
          <a:xfrm>
            <a:off x="18042154" y="5528115"/>
            <a:ext cx="5657546" cy="14309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a:solidFill>
                  <a:srgbClr val="004494"/>
                </a:solidFill>
                <a:latin typeface="Helvetica Neue Medium"/>
              </a:rPr>
              <a:t>Michel STAMMLER </a:t>
            </a:r>
          </a:p>
        </p:txBody>
      </p:sp>
    </p:spTree>
    <p:extLst>
      <p:ext uri="{BB962C8B-B14F-4D97-AF65-F5344CB8AC3E}">
        <p14:creationId xmlns:p14="http://schemas.microsoft.com/office/powerpoint/2010/main" val="3313559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31110" y="0"/>
            <a:ext cx="5002350" cy="1512277"/>
          </a:xfrm>
        </p:spPr>
        <p:txBody>
          <a:bodyPr/>
          <a:lstStyle/>
          <a:p>
            <a:r>
              <a:rPr lang="fr-FR" smtClean="0"/>
              <a:t>FUTSAL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26</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7131110" cy="4009292"/>
          </a:xfrm>
          <a:prstGeom prst="rect">
            <a:avLst/>
          </a:prstGeom>
        </p:spPr>
      </p:pic>
      <p:sp>
        <p:nvSpPr>
          <p:cNvPr id="7" name="Rectangle 6"/>
          <p:cNvSpPr/>
          <p:nvPr/>
        </p:nvSpPr>
        <p:spPr>
          <a:xfrm>
            <a:off x="7236617" y="1296760"/>
            <a:ext cx="12192000" cy="707886"/>
          </a:xfrm>
          <a:prstGeom prst="rect">
            <a:avLst/>
          </a:prstGeom>
        </p:spPr>
        <p:txBody>
          <a:bodyPr>
            <a:spAutoFit/>
          </a:bodyPr>
          <a:lstStyle/>
          <a:p>
            <a:pPr lvl="0" algn="l"/>
            <a:r>
              <a:rPr lang="fr-FR" sz="4000" dirty="0">
                <a:solidFill>
                  <a:srgbClr val="0E4195"/>
                </a:solidFill>
                <a:latin typeface="Helvetica Neue Medium"/>
              </a:rPr>
              <a:t>Loisir </a:t>
            </a:r>
            <a:r>
              <a:rPr lang="fr-FR" sz="4000" dirty="0" smtClean="0">
                <a:solidFill>
                  <a:srgbClr val="0E4195"/>
                </a:solidFill>
                <a:latin typeface="Helvetica Neue Medium"/>
              </a:rPr>
              <a:t>// Tous </a:t>
            </a:r>
            <a:r>
              <a:rPr lang="fr-FR" sz="4000" dirty="0">
                <a:solidFill>
                  <a:srgbClr val="0E4195"/>
                </a:solidFill>
                <a:latin typeface="Helvetica Neue Medium"/>
              </a:rPr>
              <a:t>niveaux</a:t>
            </a:r>
          </a:p>
        </p:txBody>
      </p:sp>
      <p:sp>
        <p:nvSpPr>
          <p:cNvPr id="8" name="Ellipse 7"/>
          <p:cNvSpPr/>
          <p:nvPr/>
        </p:nvSpPr>
        <p:spPr>
          <a:xfrm>
            <a:off x="4845438" y="5405477"/>
            <a:ext cx="3313824" cy="3192358"/>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8620268" y="6068215"/>
            <a:ext cx="5154347" cy="1596179"/>
            <a:chOff x="6416882" y="266355"/>
            <a:chExt cx="1983469" cy="1596179"/>
          </a:xfrm>
        </p:grpSpPr>
        <p:sp>
          <p:nvSpPr>
            <p:cNvPr id="14" name="Rectangle 13"/>
            <p:cNvSpPr/>
            <p:nvPr/>
          </p:nvSpPr>
          <p:spPr>
            <a:xfrm>
              <a:off x="6416882"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416882" y="266355"/>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Julien Schneider</a:t>
              </a:r>
              <a:endParaRPr lang="fr-FR" sz="4800" kern="1200" dirty="0">
                <a:solidFill>
                  <a:srgbClr val="002060"/>
                </a:solidFill>
              </a:endParaRPr>
            </a:p>
          </p:txBody>
        </p:sp>
      </p:grpSp>
      <p:sp>
        <p:nvSpPr>
          <p:cNvPr id="10" name="Ellipse 9"/>
          <p:cNvSpPr/>
          <p:nvPr/>
        </p:nvSpPr>
        <p:spPr>
          <a:xfrm>
            <a:off x="14235622" y="5405477"/>
            <a:ext cx="2985578" cy="3192358"/>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7682209" y="5405477"/>
            <a:ext cx="6701792" cy="2258917"/>
            <a:chOff x="6165185" y="2149846"/>
            <a:chExt cx="2235166" cy="2258917"/>
          </a:xfrm>
        </p:grpSpPr>
        <p:sp>
          <p:nvSpPr>
            <p:cNvPr id="12" name="Rectangle 11"/>
            <p:cNvSpPr/>
            <p:nvPr/>
          </p:nvSpPr>
          <p:spPr>
            <a:xfrm>
              <a:off x="6416882"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6165185" y="2812584"/>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Pierre Streng</a:t>
              </a:r>
              <a:endParaRPr lang="fr-FR" sz="4800" b="1" kern="1200" dirty="0">
                <a:solidFill>
                  <a:srgbClr val="004494"/>
                </a:solidFill>
                <a:latin typeface="Helvetica Neue Medium"/>
              </a:endParaRPr>
            </a:p>
          </p:txBody>
        </p:sp>
      </p:grpSp>
      <p:sp>
        <p:nvSpPr>
          <p:cNvPr id="16" name="Rectangle 15"/>
          <p:cNvSpPr/>
          <p:nvPr/>
        </p:nvSpPr>
        <p:spPr>
          <a:xfrm>
            <a:off x="3001108" y="11290780"/>
            <a:ext cx="12192000" cy="1323439"/>
          </a:xfrm>
          <a:prstGeom prst="rect">
            <a:avLst/>
          </a:prstGeom>
        </p:spPr>
        <p:txBody>
          <a:bodyPr>
            <a:spAutoFit/>
          </a:bodyPr>
          <a:lstStyle/>
          <a:p>
            <a:pPr lvl="0" algn="l"/>
            <a:r>
              <a:rPr lang="pt-BR" sz="4000" b="1" dirty="0">
                <a:solidFill>
                  <a:schemeClr val="tx1"/>
                </a:solidFill>
                <a:latin typeface="Helvetica Neue Medium"/>
              </a:rPr>
              <a:t>Gymnase Schwilgué Robertsau</a:t>
            </a:r>
            <a:endParaRPr lang="fr-FR" sz="4000" b="1" dirty="0">
              <a:solidFill>
                <a:schemeClr val="tx1"/>
              </a:solidFill>
              <a:latin typeface="Helvetica Neue Medium"/>
            </a:endParaRPr>
          </a:p>
          <a:p>
            <a:pPr lvl="1" algn="l"/>
            <a:r>
              <a:rPr lang="pt-BR" sz="4000" b="1" dirty="0">
                <a:ln w="1905"/>
                <a:solidFill>
                  <a:schemeClr val="tx1"/>
                </a:solidFill>
                <a:effectLst>
                  <a:innerShdw blurRad="69850" dist="43180" dir="5400000">
                    <a:srgbClr val="000000">
                      <a:alpha val="65000"/>
                    </a:srgbClr>
                  </a:innerShdw>
                </a:effectLst>
                <a:latin typeface="Helvetica Neue Medium"/>
              </a:rPr>
              <a:t>Mercredi : 18h à 20h</a:t>
            </a:r>
            <a:endParaRPr lang="pt-BR" sz="4000" b="1" dirty="0">
              <a:solidFill>
                <a:schemeClr val="tx1"/>
              </a:solidFill>
              <a:latin typeface="Helvetica Neue Medium"/>
            </a:endParaRPr>
          </a:p>
        </p:txBody>
      </p:sp>
      <p:sp>
        <p:nvSpPr>
          <p:cNvPr id="17" name="Rectangle 16"/>
          <p:cNvSpPr/>
          <p:nvPr/>
        </p:nvSpPr>
        <p:spPr>
          <a:xfrm>
            <a:off x="17221199" y="11461968"/>
            <a:ext cx="6410729" cy="707886"/>
          </a:xfrm>
          <a:prstGeom prst="rect">
            <a:avLst/>
          </a:prstGeom>
        </p:spPr>
        <p:txBody>
          <a:bodyPr wrap="none">
            <a:spAutoFit/>
          </a:bodyPr>
          <a:lstStyle/>
          <a:p>
            <a:pPr algn="l"/>
            <a:r>
              <a:rPr lang="fr-FR" sz="4000" dirty="0" smtClean="0">
                <a:solidFill>
                  <a:srgbClr val="E30713"/>
                </a:solidFill>
                <a:latin typeface="Ubuntu"/>
                <a:hlinkClick r:id="rId6"/>
              </a:rPr>
              <a:t>ascmfutsal@creditmutuel.fr</a:t>
            </a:r>
            <a:endParaRPr lang="fr-FR" sz="4000" dirty="0">
              <a:solidFill>
                <a:srgbClr val="303030"/>
              </a:solidFill>
              <a:latin typeface="Ubuntu"/>
            </a:endParaRPr>
          </a:p>
        </p:txBody>
      </p:sp>
    </p:spTree>
    <p:extLst>
      <p:ext uri="{BB962C8B-B14F-4D97-AF65-F5344CB8AC3E}">
        <p14:creationId xmlns:p14="http://schemas.microsoft.com/office/powerpoint/2010/main" val="298616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24422" y="347586"/>
            <a:ext cx="4188542" cy="1783931"/>
          </a:xfrm>
        </p:spPr>
        <p:txBody>
          <a:bodyPr/>
          <a:lstStyle/>
          <a:p>
            <a:r>
              <a:rPr lang="fr-FR" dirty="0" smtClean="0"/>
              <a:t>GOLF</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27</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7064"/>
            <a:ext cx="7502391" cy="3808906"/>
          </a:xfrm>
          <a:prstGeom prst="rect">
            <a:avLst/>
          </a:prstGeom>
        </p:spPr>
      </p:pic>
      <p:sp>
        <p:nvSpPr>
          <p:cNvPr id="3" name="Rectangle 2"/>
          <p:cNvSpPr/>
          <p:nvPr/>
        </p:nvSpPr>
        <p:spPr>
          <a:xfrm>
            <a:off x="7924422" y="1884745"/>
            <a:ext cx="5228870" cy="1323439"/>
          </a:xfrm>
          <a:prstGeom prst="rect">
            <a:avLst/>
          </a:prstGeom>
        </p:spPr>
        <p:txBody>
          <a:bodyPr wrap="square">
            <a:spAutoFit/>
          </a:bodyPr>
          <a:lstStyle/>
          <a:p>
            <a:pPr lvl="0" algn="l"/>
            <a:r>
              <a:rPr lang="fr-FR" sz="4000" dirty="0">
                <a:solidFill>
                  <a:srgbClr val="002060"/>
                </a:solidFill>
                <a:latin typeface="Helvetica Neue Medium"/>
              </a:rPr>
              <a:t>Loisir et compétition</a:t>
            </a:r>
          </a:p>
          <a:p>
            <a:pPr lvl="0" algn="l"/>
            <a:r>
              <a:rPr lang="fr-FR" sz="4000" dirty="0" smtClean="0">
                <a:solidFill>
                  <a:srgbClr val="002060"/>
                </a:solidFill>
                <a:latin typeface="Helvetica Neue Medium"/>
              </a:rPr>
              <a:t>Tous </a:t>
            </a:r>
            <a:r>
              <a:rPr lang="fr-FR" sz="4000" dirty="0">
                <a:solidFill>
                  <a:srgbClr val="002060"/>
                </a:solidFill>
                <a:latin typeface="Helvetica Neue Medium"/>
              </a:rPr>
              <a:t>niveaux</a:t>
            </a:r>
          </a:p>
        </p:txBody>
      </p:sp>
      <p:sp>
        <p:nvSpPr>
          <p:cNvPr id="7" name="Ellipse 6"/>
          <p:cNvSpPr/>
          <p:nvPr/>
        </p:nvSpPr>
        <p:spPr>
          <a:xfrm>
            <a:off x="7714567" y="3883844"/>
            <a:ext cx="3243486" cy="3192358"/>
          </a:xfrm>
          <a:prstGeom prst="ellipse">
            <a:avLst/>
          </a:prstGeom>
          <a:blipFill dpi="0" rotWithShape="1">
            <a:blip r:embed="rId4"/>
            <a:srcRect/>
            <a:stretch>
              <a:fillRect l="-1061" t="-10656" r="1061" b="-1702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8" name="Groupe 7"/>
          <p:cNvGrpSpPr/>
          <p:nvPr/>
        </p:nvGrpSpPr>
        <p:grpSpPr>
          <a:xfrm>
            <a:off x="6275444" y="4681933"/>
            <a:ext cx="8698304" cy="2261061"/>
            <a:chOff x="7042459" y="-398527"/>
            <a:chExt cx="4547480" cy="2261061"/>
          </a:xfrm>
        </p:grpSpPr>
        <p:sp>
          <p:nvSpPr>
            <p:cNvPr id="13" name="Rectangle 12"/>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9606470" y="-398527"/>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Luc Wolf</a:t>
              </a:r>
              <a:endParaRPr lang="fr-FR" sz="4800" kern="1200" dirty="0">
                <a:solidFill>
                  <a:srgbClr val="002060"/>
                </a:solidFill>
              </a:endParaRPr>
            </a:p>
          </p:txBody>
        </p:sp>
      </p:grpSp>
      <p:sp>
        <p:nvSpPr>
          <p:cNvPr id="9" name="Ellipse 8"/>
          <p:cNvSpPr/>
          <p:nvPr/>
        </p:nvSpPr>
        <p:spPr>
          <a:xfrm>
            <a:off x="15114208" y="3878872"/>
            <a:ext cx="3580997" cy="3277178"/>
          </a:xfrm>
          <a:prstGeom prst="ellipse">
            <a:avLst/>
          </a:prstGeom>
          <a:blipFill dpi="0" rotWithShape="1">
            <a:blip r:embed="rId5"/>
            <a:srcRect/>
            <a:stretch>
              <a:fillRect l="1693" t="-1575" r="9663" b="-1592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0" name="Groupe 9"/>
          <p:cNvGrpSpPr/>
          <p:nvPr/>
        </p:nvGrpSpPr>
        <p:grpSpPr>
          <a:xfrm>
            <a:off x="19129903" y="4969527"/>
            <a:ext cx="5153427" cy="1596179"/>
            <a:chOff x="7042459" y="2149846"/>
            <a:chExt cx="1983469" cy="1596179"/>
          </a:xfrm>
        </p:grpSpPr>
        <p:sp>
          <p:nvSpPr>
            <p:cNvPr id="11" name="Rectangle 10"/>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ZoneTexte 11"/>
            <p:cNvSpPr txBox="1"/>
            <p:nvPr/>
          </p:nvSpPr>
          <p:spPr>
            <a:xfrm>
              <a:off x="7042459" y="2149846"/>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Materne </a:t>
              </a:r>
              <a:r>
                <a:rPr lang="fr-FR" sz="4800" b="1" kern="1200" dirty="0" err="1" smtClean="0">
                  <a:solidFill>
                    <a:srgbClr val="004494"/>
                  </a:solidFill>
                  <a:latin typeface="Helvetica Neue Medium"/>
                </a:rPr>
                <a:t>Ebel</a:t>
              </a:r>
              <a:endParaRPr lang="fr-FR" sz="4800" b="1" kern="1200" dirty="0">
                <a:solidFill>
                  <a:srgbClr val="004494"/>
                </a:solidFill>
                <a:latin typeface="Helvetica Neue Medium"/>
              </a:endParaRPr>
            </a:p>
          </p:txBody>
        </p:sp>
      </p:grpSp>
      <p:sp>
        <p:nvSpPr>
          <p:cNvPr id="16" name="Rectangle 15"/>
          <p:cNvSpPr/>
          <p:nvPr/>
        </p:nvSpPr>
        <p:spPr>
          <a:xfrm>
            <a:off x="18193199" y="5975090"/>
            <a:ext cx="697840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3560448" y="10731641"/>
            <a:ext cx="697840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25400" rIns="50800" bIns="25400" numCol="1" spcCol="1270" anchor="t" anchorCtr="0">
            <a:noAutofit/>
          </a:bodyPr>
          <a:lstStyle/>
          <a:p>
            <a:pPr lvl="0" algn="l" defTabSz="889000">
              <a:lnSpc>
                <a:spcPct val="90000"/>
              </a:lnSpc>
              <a:spcBef>
                <a:spcPct val="0"/>
              </a:spcBef>
              <a:spcAft>
                <a:spcPct val="35000"/>
              </a:spcAft>
            </a:pPr>
            <a:r>
              <a:rPr lang="pt-BR" sz="4000" b="1" kern="1200" dirty="0" smtClean="0">
                <a:solidFill>
                  <a:schemeClr val="tx1"/>
                </a:solidFill>
                <a:latin typeface="Helvetica Neue Medium"/>
              </a:rPr>
              <a:t>Golf de la WANTZENAU</a:t>
            </a:r>
            <a:endParaRPr lang="fr-FR" sz="4000" b="1" kern="1200" dirty="0" smtClean="0">
              <a:solidFill>
                <a:schemeClr val="tx1"/>
              </a:solidFill>
              <a:latin typeface="Helvetica Neue Medium"/>
            </a:endParaRPr>
          </a:p>
          <a:p>
            <a:pPr lvl="1" indent="0" algn="l" defTabSz="889000">
              <a:lnSpc>
                <a:spcPct val="90000"/>
              </a:lnSpc>
              <a:spcBef>
                <a:spcPct val="0"/>
              </a:spcBef>
              <a:spcAft>
                <a:spcPct val="1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6 joueurs 1 fois par jour</a:t>
            </a:r>
          </a:p>
          <a:p>
            <a:pPr marL="228600" lvl="1" indent="-228600" algn="l" defTabSz="889000">
              <a:lnSpc>
                <a:spcPct val="90000"/>
              </a:lnSpc>
              <a:spcBef>
                <a:spcPct val="0"/>
              </a:spcBef>
              <a:spcAft>
                <a:spcPct val="15000"/>
              </a:spcAft>
              <a:buChar char="••"/>
            </a:pPr>
            <a:endParaRPr lang="pt-BR" sz="4000" b="1" kern="1200" dirty="0">
              <a:ln w="1905"/>
              <a:solidFill>
                <a:schemeClr val="tx1"/>
              </a:solidFill>
              <a:effectLst>
                <a:innerShdw blurRad="69850" dist="43180" dir="5400000">
                  <a:srgbClr val="000000">
                    <a:alpha val="65000"/>
                  </a:srgbClr>
                </a:innerShdw>
              </a:effectLst>
              <a:latin typeface="Helvetica Neue Medium"/>
            </a:endParaRPr>
          </a:p>
          <a:p>
            <a:pPr lvl="1" indent="0" algn="l" defTabSz="889000">
              <a:lnSpc>
                <a:spcPct val="90000"/>
              </a:lnSpc>
              <a:spcBef>
                <a:spcPct val="0"/>
              </a:spcBef>
              <a:spcAft>
                <a:spcPct val="1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Golf ILLKIRCH</a:t>
            </a:r>
          </a:p>
          <a:p>
            <a:pPr marL="228600" lvl="1" indent="-228600" algn="l" defTabSz="889000">
              <a:lnSpc>
                <a:spcPct val="90000"/>
              </a:lnSpc>
              <a:spcBef>
                <a:spcPct val="0"/>
              </a:spcBef>
              <a:spcAft>
                <a:spcPct val="15000"/>
              </a:spcAft>
              <a:buChar char="••"/>
            </a:pPr>
            <a:endParaRPr lang="pt-BR" sz="4000" b="1" kern="1200" dirty="0">
              <a:ln w="1905"/>
              <a:solidFill>
                <a:schemeClr val="tx1"/>
              </a:solidFill>
              <a:effectLst>
                <a:innerShdw blurRad="69850" dist="43180" dir="5400000">
                  <a:srgbClr val="000000">
                    <a:alpha val="65000"/>
                  </a:srgbClr>
                </a:innerShdw>
              </a:effectLst>
              <a:latin typeface="Helvetica Neue Medium"/>
            </a:endParaRPr>
          </a:p>
          <a:p>
            <a:pPr marL="228600" lvl="1" indent="-228600" algn="l" defTabSz="889000">
              <a:lnSpc>
                <a:spcPct val="90000"/>
              </a:lnSpc>
              <a:spcBef>
                <a:spcPct val="0"/>
              </a:spcBef>
              <a:spcAft>
                <a:spcPct val="15000"/>
              </a:spcAft>
              <a:buChar char="••"/>
            </a:pPr>
            <a:endParaRPr lang="pt-BR" sz="4000" b="1" kern="1200" dirty="0" smtClean="0">
              <a:solidFill>
                <a:schemeClr val="tx1"/>
              </a:solidFill>
            </a:endParaRPr>
          </a:p>
        </p:txBody>
      </p:sp>
      <p:pic>
        <p:nvPicPr>
          <p:cNvPr id="19" name="Picture 2" descr="http://www.monamiechomeuse.com/blog/sport_bien-etre/wp-content/uploads/2009/09/golf.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4230644"/>
            <a:ext cx="7502391" cy="5626793"/>
          </a:xfrm>
          <a:prstGeom prst="rect">
            <a:avLst/>
          </a:prstGeom>
          <a:noFill/>
        </p:spPr>
      </p:pic>
      <p:sp>
        <p:nvSpPr>
          <p:cNvPr id="21" name="Ellipse 20"/>
          <p:cNvSpPr/>
          <p:nvPr/>
        </p:nvSpPr>
        <p:spPr>
          <a:xfrm>
            <a:off x="9490009" y="7758662"/>
            <a:ext cx="3179660" cy="2889374"/>
          </a:xfrm>
          <a:prstGeom prst="ellipse">
            <a:avLst/>
          </a:prstGeom>
          <a:blipFill dpi="0" rotWithShape="1">
            <a:blip r:embed="rId7"/>
            <a:srcRect/>
            <a:stretch>
              <a:fillRect l="690" t="3444" r="-690" b="-3658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2" name="Groupe 21"/>
          <p:cNvGrpSpPr/>
          <p:nvPr/>
        </p:nvGrpSpPr>
        <p:grpSpPr>
          <a:xfrm>
            <a:off x="6144359" y="6162483"/>
            <a:ext cx="12550846" cy="3282602"/>
            <a:chOff x="7042459" y="2149846"/>
            <a:chExt cx="12550846" cy="3282602"/>
          </a:xfrm>
        </p:grpSpPr>
        <p:sp>
          <p:nvSpPr>
            <p:cNvPr id="23" name="Rectangle 22"/>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ZoneTexte 23"/>
            <p:cNvSpPr txBox="1"/>
            <p:nvPr/>
          </p:nvSpPr>
          <p:spPr>
            <a:xfrm>
              <a:off x="14174007" y="3836269"/>
              <a:ext cx="541929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000" kern="1200" dirty="0" smtClean="0">
                  <a:latin typeface="Helvetica Neue Medium"/>
                </a:rPr>
                <a:t>Binôme</a:t>
              </a:r>
              <a:endParaRPr lang="fr-FR" sz="4000" kern="1200" dirty="0">
                <a:latin typeface="Helvetica Neue Medium"/>
              </a:endParaRPr>
            </a:p>
            <a:p>
              <a:pPr lvl="1" indent="0" algn="l" defTabSz="1066800">
                <a:lnSpc>
                  <a:spcPct val="90000"/>
                </a:lnSpc>
                <a:spcBef>
                  <a:spcPct val="0"/>
                </a:spcBef>
                <a:spcAft>
                  <a:spcPct val="15000"/>
                </a:spcAft>
              </a:pPr>
              <a:r>
                <a:rPr lang="fr-FR" sz="4000" b="1" kern="1200" dirty="0" smtClean="0">
                  <a:solidFill>
                    <a:srgbClr val="004494"/>
                  </a:solidFill>
                  <a:latin typeface="Helvetica Neue Medium"/>
                </a:rPr>
                <a:t>Marie Studer-Perrot</a:t>
              </a:r>
              <a:endParaRPr lang="fr-FR" sz="4000" b="1" kern="1200" dirty="0">
                <a:solidFill>
                  <a:srgbClr val="004494"/>
                </a:solidFill>
                <a:latin typeface="Helvetica Neue Medium"/>
              </a:endParaRPr>
            </a:p>
          </p:txBody>
        </p:sp>
      </p:grpSp>
      <p:sp>
        <p:nvSpPr>
          <p:cNvPr id="26" name="Rectangle 25"/>
          <p:cNvSpPr/>
          <p:nvPr/>
        </p:nvSpPr>
        <p:spPr>
          <a:xfrm>
            <a:off x="16243800" y="12004815"/>
            <a:ext cx="7982829" cy="707886"/>
          </a:xfrm>
          <a:prstGeom prst="rect">
            <a:avLst/>
          </a:prstGeom>
        </p:spPr>
        <p:txBody>
          <a:bodyPr wrap="square">
            <a:spAutoFit/>
          </a:bodyPr>
          <a:lstStyle/>
          <a:p>
            <a:pPr algn="l"/>
            <a:r>
              <a:rPr lang="fr-FR" sz="4000" dirty="0" smtClean="0">
                <a:solidFill>
                  <a:srgbClr val="E30713"/>
                </a:solidFill>
                <a:latin typeface="Ubuntu"/>
                <a:hlinkClick r:id="rId8"/>
              </a:rPr>
              <a:t>ascmgolf@creditmutuel.fr</a:t>
            </a:r>
            <a:endParaRPr lang="fr-FR" sz="4000" dirty="0">
              <a:solidFill>
                <a:srgbClr val="303030"/>
              </a:solidFill>
              <a:latin typeface="Ubuntu"/>
            </a:endParaRPr>
          </a:p>
        </p:txBody>
      </p:sp>
    </p:spTree>
    <p:extLst>
      <p:ext uri="{BB962C8B-B14F-4D97-AF65-F5344CB8AC3E}">
        <p14:creationId xmlns:p14="http://schemas.microsoft.com/office/powerpoint/2010/main" val="754820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99105" y="181065"/>
            <a:ext cx="6444289" cy="1356213"/>
          </a:xfrm>
        </p:spPr>
        <p:txBody>
          <a:bodyPr/>
          <a:lstStyle/>
          <a:p>
            <a:r>
              <a:rPr lang="fr-FR" dirty="0" smtClean="0"/>
              <a:t>HANDBALL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28</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044461"/>
            <a:ext cx="5999105" cy="3999403"/>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058"/>
            <a:ext cx="5999105" cy="3999403"/>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8043864"/>
            <a:ext cx="5999105" cy="3999404"/>
          </a:xfrm>
          <a:prstGeom prst="rect">
            <a:avLst/>
          </a:prstGeom>
        </p:spPr>
      </p:pic>
      <p:sp>
        <p:nvSpPr>
          <p:cNvPr id="9" name="Rectangle 8"/>
          <p:cNvSpPr/>
          <p:nvPr/>
        </p:nvSpPr>
        <p:spPr>
          <a:xfrm>
            <a:off x="6104612" y="1336873"/>
            <a:ext cx="6846277" cy="707886"/>
          </a:xfrm>
          <a:prstGeom prst="rect">
            <a:avLst/>
          </a:prstGeom>
        </p:spPr>
        <p:txBody>
          <a:bodyPr wrap="square">
            <a:spAutoFit/>
          </a:bodyPr>
          <a:lstStyle/>
          <a:p>
            <a:pPr lvl="0" algn="l"/>
            <a:r>
              <a:rPr lang="fr-FR" sz="4000" dirty="0">
                <a:solidFill>
                  <a:srgbClr val="0E4195"/>
                </a:solidFill>
                <a:latin typeface="Helvetica Neue Medium"/>
              </a:rPr>
              <a:t>Loisir </a:t>
            </a:r>
            <a:r>
              <a:rPr lang="fr-FR" sz="4000" dirty="0" smtClean="0">
                <a:solidFill>
                  <a:srgbClr val="0E4195"/>
                </a:solidFill>
                <a:latin typeface="Helvetica Neue Medium"/>
              </a:rPr>
              <a:t>Mixte // Tous </a:t>
            </a:r>
            <a:r>
              <a:rPr lang="fr-FR" sz="4000" dirty="0">
                <a:solidFill>
                  <a:srgbClr val="0E4195"/>
                </a:solidFill>
                <a:latin typeface="Helvetica Neue Medium"/>
              </a:rPr>
              <a:t>niveaux</a:t>
            </a:r>
          </a:p>
        </p:txBody>
      </p:sp>
      <p:grpSp>
        <p:nvGrpSpPr>
          <p:cNvPr id="11" name="Groupe 10"/>
          <p:cNvGrpSpPr/>
          <p:nvPr/>
        </p:nvGrpSpPr>
        <p:grpSpPr>
          <a:xfrm>
            <a:off x="9449191" y="2892917"/>
            <a:ext cx="7444695" cy="3934919"/>
            <a:chOff x="4508985" y="-2086059"/>
            <a:chExt cx="3763307" cy="3934919"/>
          </a:xfrm>
        </p:grpSpPr>
        <p:sp>
          <p:nvSpPr>
            <p:cNvPr id="16" name="Rectangle 15"/>
            <p:cNvSpPr/>
            <p:nvPr/>
          </p:nvSpPr>
          <p:spPr>
            <a:xfrm>
              <a:off x="5707409" y="264399"/>
              <a:ext cx="2564883" cy="158446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4508985" y="-2086059"/>
              <a:ext cx="2564883" cy="15844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Responsable </a:t>
              </a:r>
              <a:endParaRPr lang="fr-FR" sz="4800" kern="1200" dirty="0"/>
            </a:p>
            <a:p>
              <a:pPr lvl="1" indent="0" algn="l" defTabSz="1244600">
                <a:lnSpc>
                  <a:spcPct val="90000"/>
                </a:lnSpc>
                <a:spcBef>
                  <a:spcPct val="0"/>
                </a:spcBef>
                <a:spcAft>
                  <a:spcPct val="15000"/>
                </a:spcAft>
              </a:pPr>
              <a:r>
                <a:rPr lang="fr-FR" sz="4800" b="1" kern="1200" dirty="0" smtClean="0">
                  <a:solidFill>
                    <a:srgbClr val="004494"/>
                  </a:solidFill>
                  <a:latin typeface="Helvetica Neue Medium"/>
                </a:rPr>
                <a:t>Clément Munch</a:t>
              </a:r>
              <a:endParaRPr lang="fr-FR" sz="4800" b="1" kern="1200" dirty="0">
                <a:solidFill>
                  <a:schemeClr val="accent5">
                    <a:lumMod val="75000"/>
                  </a:schemeClr>
                </a:solidFill>
              </a:endParaRPr>
            </a:p>
          </p:txBody>
        </p:sp>
      </p:grpSp>
      <p:grpSp>
        <p:nvGrpSpPr>
          <p:cNvPr id="13" name="Groupe 12"/>
          <p:cNvGrpSpPr/>
          <p:nvPr/>
        </p:nvGrpSpPr>
        <p:grpSpPr>
          <a:xfrm>
            <a:off x="11390980" y="3010528"/>
            <a:ext cx="11005811" cy="3143928"/>
            <a:chOff x="5707409" y="-1544273"/>
            <a:chExt cx="11005811" cy="5262797"/>
          </a:xfrm>
        </p:grpSpPr>
        <p:sp>
          <p:nvSpPr>
            <p:cNvPr id="14" name="Rectangle 13"/>
            <p:cNvSpPr/>
            <p:nvPr/>
          </p:nvSpPr>
          <p:spPr>
            <a:xfrm>
              <a:off x="5707409" y="2134063"/>
              <a:ext cx="2564883" cy="158446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2488130" y="-1544273"/>
              <a:ext cx="4225090" cy="10432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1" indent="0" algn="l" defTabSz="1244600">
                <a:lnSpc>
                  <a:spcPct val="90000"/>
                </a:lnSpc>
                <a:spcBef>
                  <a:spcPct val="0"/>
                </a:spcBef>
                <a:spcAft>
                  <a:spcPct val="15000"/>
                </a:spcAft>
              </a:pPr>
              <a:r>
                <a:rPr lang="fr-FR" sz="4800" b="1" kern="1200" dirty="0" smtClean="0">
                  <a:solidFill>
                    <a:schemeClr val="accent5">
                      <a:lumMod val="75000"/>
                    </a:schemeClr>
                  </a:solidFill>
                </a:rPr>
                <a:t>Rémy Wolf</a:t>
              </a:r>
              <a:endParaRPr lang="fr-FR" sz="4800" b="1" kern="1200" dirty="0">
                <a:solidFill>
                  <a:schemeClr val="accent5">
                    <a:lumMod val="75000"/>
                  </a:schemeClr>
                </a:solidFill>
              </a:endParaRPr>
            </a:p>
          </p:txBody>
        </p:sp>
      </p:grpSp>
      <p:sp>
        <p:nvSpPr>
          <p:cNvPr id="24" name="Rectangle 23"/>
          <p:cNvSpPr/>
          <p:nvPr/>
        </p:nvSpPr>
        <p:spPr>
          <a:xfrm>
            <a:off x="7490718" y="10458807"/>
            <a:ext cx="3552420" cy="158446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Rectangle 25"/>
          <p:cNvSpPr/>
          <p:nvPr/>
        </p:nvSpPr>
        <p:spPr>
          <a:xfrm>
            <a:off x="16243800" y="12004815"/>
            <a:ext cx="7982829" cy="707886"/>
          </a:xfrm>
          <a:prstGeom prst="rect">
            <a:avLst/>
          </a:prstGeom>
        </p:spPr>
        <p:txBody>
          <a:bodyPr wrap="square">
            <a:spAutoFit/>
          </a:bodyPr>
          <a:lstStyle/>
          <a:p>
            <a:pPr algn="l"/>
            <a:r>
              <a:rPr lang="fr-FR" sz="4000" dirty="0" smtClean="0">
                <a:solidFill>
                  <a:srgbClr val="E30713"/>
                </a:solidFill>
                <a:latin typeface="Ubuntu"/>
                <a:hlinkClick r:id="rId6"/>
              </a:rPr>
              <a:t>ascmhandball@creditmutuel.fr</a:t>
            </a:r>
            <a:endParaRPr lang="fr-FR" sz="4000" dirty="0">
              <a:solidFill>
                <a:srgbClr val="303030"/>
              </a:solidFill>
              <a:latin typeface="Ubuntu"/>
            </a:endParaRPr>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8099" y="2956442"/>
            <a:ext cx="2276475" cy="2952750"/>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87120" y="3010528"/>
            <a:ext cx="2221054" cy="2898664"/>
          </a:xfrm>
          <a:prstGeom prst="rect">
            <a:avLst/>
          </a:prstGeom>
          <a:ln>
            <a:noFill/>
          </a:ln>
          <a:effectLst>
            <a:outerShdw blurRad="190500" algn="tl" rotWithShape="0">
              <a:srgbClr val="000000">
                <a:alpha val="70000"/>
              </a:srgbClr>
            </a:outerShdw>
          </a:effectLst>
        </p:spPr>
      </p:pic>
      <p:sp>
        <p:nvSpPr>
          <p:cNvPr id="22" name="Rectangle 21"/>
          <p:cNvSpPr/>
          <p:nvPr/>
        </p:nvSpPr>
        <p:spPr>
          <a:xfrm>
            <a:off x="6337738" y="7754964"/>
            <a:ext cx="17468193" cy="3170099"/>
          </a:xfrm>
          <a:prstGeom prst="rect">
            <a:avLst/>
          </a:prstGeom>
        </p:spPr>
        <p:txBody>
          <a:bodyPr wrap="square">
            <a:spAutoFit/>
          </a:bodyPr>
          <a:lstStyle/>
          <a:p>
            <a:pPr lvl="0" algn="l"/>
            <a:r>
              <a:rPr lang="fr-FR" sz="4000" dirty="0" smtClean="0">
                <a:solidFill>
                  <a:schemeClr val="tx1"/>
                </a:solidFill>
                <a:latin typeface="Helvetica Neue Medium"/>
              </a:rPr>
              <a:t>Participation </a:t>
            </a:r>
            <a:r>
              <a:rPr lang="fr-FR" sz="4000" dirty="0">
                <a:solidFill>
                  <a:schemeClr val="tx1"/>
                </a:solidFill>
                <a:latin typeface="Helvetica Neue Medium"/>
              </a:rPr>
              <a:t>au championnat corpo départemental, pas d’entrainement </a:t>
            </a:r>
            <a:r>
              <a:rPr lang="fr-FR" sz="4000" dirty="0" smtClean="0">
                <a:solidFill>
                  <a:schemeClr val="tx1"/>
                </a:solidFill>
                <a:latin typeface="Helvetica Neue Medium"/>
              </a:rPr>
              <a:t>régulier</a:t>
            </a:r>
          </a:p>
          <a:p>
            <a:pPr lvl="0" algn="l"/>
            <a:endParaRPr lang="fr-FR" sz="4000" dirty="0">
              <a:solidFill>
                <a:schemeClr val="tx1"/>
              </a:solidFill>
              <a:latin typeface="Helvetica Neue Medium"/>
            </a:endParaRPr>
          </a:p>
          <a:p>
            <a:pPr lvl="0" algn="l"/>
            <a:r>
              <a:rPr lang="fr-FR" sz="4000" b="1" dirty="0">
                <a:solidFill>
                  <a:schemeClr val="tx1"/>
                </a:solidFill>
                <a:latin typeface="Helvetica Neue Medium"/>
              </a:rPr>
              <a:t>Les infos COVID </a:t>
            </a:r>
            <a:r>
              <a:rPr lang="fr-FR" sz="4000" b="1" dirty="0" smtClean="0">
                <a:solidFill>
                  <a:schemeClr val="tx1"/>
                </a:solidFill>
                <a:latin typeface="Helvetica Neue Medium"/>
              </a:rPr>
              <a:t>! désinfection </a:t>
            </a:r>
            <a:r>
              <a:rPr lang="fr-FR" sz="4000" b="1" dirty="0">
                <a:solidFill>
                  <a:schemeClr val="tx1"/>
                </a:solidFill>
                <a:latin typeface="Helvetica Neue Medium"/>
              </a:rPr>
              <a:t>des mains à l’arrivée + port du masque tant qu’on n’est pas sur le terrain</a:t>
            </a:r>
          </a:p>
        </p:txBody>
      </p:sp>
    </p:spTree>
    <p:extLst>
      <p:ext uri="{BB962C8B-B14F-4D97-AF65-F5344CB8AC3E}">
        <p14:creationId xmlns:p14="http://schemas.microsoft.com/office/powerpoint/2010/main" val="442858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240216" y="-6349"/>
            <a:ext cx="10964480" cy="2651126"/>
          </a:xfrm>
        </p:spPr>
        <p:txBody>
          <a:bodyPr/>
          <a:lstStyle/>
          <a:p>
            <a:r>
              <a:rPr lang="fr-FR" dirty="0" smtClean="0"/>
              <a:t>MONTAGNE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29</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462278" y="2071730"/>
            <a:ext cx="8037191" cy="4242376"/>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129" y="8806245"/>
            <a:ext cx="7593921" cy="4271581"/>
          </a:xfrm>
          <a:prstGeom prst="rect">
            <a:avLst/>
          </a:prstGeom>
        </p:spPr>
      </p:pic>
      <p:sp>
        <p:nvSpPr>
          <p:cNvPr id="9" name="Rectangle 8"/>
          <p:cNvSpPr/>
          <p:nvPr/>
        </p:nvSpPr>
        <p:spPr>
          <a:xfrm>
            <a:off x="5310554" y="1772043"/>
            <a:ext cx="12192000" cy="1323439"/>
          </a:xfrm>
          <a:prstGeom prst="rect">
            <a:avLst/>
          </a:prstGeom>
        </p:spPr>
        <p:txBody>
          <a:bodyPr>
            <a:spAutoFit/>
          </a:bodyPr>
          <a:lstStyle/>
          <a:p>
            <a:pPr lvl="0" algn="l"/>
            <a:r>
              <a:rPr lang="fr-FR" sz="4000" dirty="0">
                <a:solidFill>
                  <a:schemeClr val="accent5">
                    <a:lumMod val="75000"/>
                  </a:schemeClr>
                </a:solidFill>
              </a:rPr>
              <a:t>Loisir </a:t>
            </a:r>
            <a:r>
              <a:rPr lang="fr-FR" sz="4000" dirty="0" smtClean="0">
                <a:solidFill>
                  <a:schemeClr val="accent5">
                    <a:lumMod val="75000"/>
                  </a:schemeClr>
                </a:solidFill>
              </a:rPr>
              <a:t>//masculin </a:t>
            </a:r>
            <a:r>
              <a:rPr lang="fr-FR" sz="4000" dirty="0">
                <a:solidFill>
                  <a:schemeClr val="accent5">
                    <a:lumMod val="75000"/>
                  </a:schemeClr>
                </a:solidFill>
              </a:rPr>
              <a:t>et </a:t>
            </a:r>
            <a:r>
              <a:rPr lang="fr-FR" sz="4000" dirty="0" smtClean="0">
                <a:solidFill>
                  <a:schemeClr val="accent5">
                    <a:lumMod val="75000"/>
                  </a:schemeClr>
                </a:solidFill>
              </a:rPr>
              <a:t>féminin</a:t>
            </a:r>
            <a:endParaRPr lang="fr-FR" sz="4000" dirty="0">
              <a:solidFill>
                <a:schemeClr val="accent5">
                  <a:lumMod val="75000"/>
                </a:schemeClr>
              </a:solidFill>
            </a:endParaRPr>
          </a:p>
          <a:p>
            <a:pPr lvl="0" algn="l"/>
            <a:r>
              <a:rPr lang="fr-FR" sz="4000" dirty="0">
                <a:solidFill>
                  <a:schemeClr val="accent5">
                    <a:lumMod val="75000"/>
                  </a:schemeClr>
                </a:solidFill>
              </a:rPr>
              <a:t>Tous niveaux</a:t>
            </a:r>
          </a:p>
        </p:txBody>
      </p:sp>
      <p:sp>
        <p:nvSpPr>
          <p:cNvPr id="10" name="Ellipse 9"/>
          <p:cNvSpPr/>
          <p:nvPr/>
        </p:nvSpPr>
        <p:spPr>
          <a:xfrm>
            <a:off x="4800640" y="4078786"/>
            <a:ext cx="2718496" cy="2237152"/>
          </a:xfrm>
          <a:prstGeom prst="ellipse">
            <a:avLst/>
          </a:prstGeom>
          <a:blipFill dpi="0" rotWithShape="1">
            <a:blip r:embed="rId5"/>
            <a:srcRect/>
            <a:stretch>
              <a:fillRect l="13023" r="1302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7642270" y="4694674"/>
            <a:ext cx="3802622" cy="1084124"/>
            <a:chOff x="6347491" y="1776"/>
            <a:chExt cx="2578341" cy="1084124"/>
          </a:xfrm>
        </p:grpSpPr>
        <p:sp>
          <p:nvSpPr>
            <p:cNvPr id="16" name="Rectangle 15"/>
            <p:cNvSpPr/>
            <p:nvPr/>
          </p:nvSpPr>
          <p:spPr>
            <a:xfrm>
              <a:off x="6347491" y="1776"/>
              <a:ext cx="2578341" cy="10841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6347491" y="1776"/>
              <a:ext cx="2578341" cy="10841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8420" tIns="29210" rIns="58420" bIns="29210" numCol="1" spcCol="1270" anchor="t" anchorCtr="0">
              <a:noAutofit/>
            </a:bodyPr>
            <a:lstStyle/>
            <a:p>
              <a:pPr lvl="0" algn="l" defTabSz="1022350">
                <a:lnSpc>
                  <a:spcPct val="90000"/>
                </a:lnSpc>
                <a:spcBef>
                  <a:spcPct val="0"/>
                </a:spcBef>
                <a:spcAft>
                  <a:spcPct val="35000"/>
                </a:spcAft>
              </a:pPr>
              <a:r>
                <a:rPr lang="fr-FR" sz="4800" kern="1200" dirty="0" smtClean="0"/>
                <a:t>Responsable </a:t>
              </a:r>
              <a:r>
                <a:rPr lang="fr-FR" sz="4800" kern="1200" dirty="0" smtClean="0">
                  <a:solidFill>
                    <a:srgbClr val="002060"/>
                  </a:solidFill>
                </a:rPr>
                <a:t>Gilles André</a:t>
              </a:r>
              <a:endParaRPr lang="fr-FR" sz="4800" kern="1200" dirty="0">
                <a:solidFill>
                  <a:srgbClr val="002060"/>
                </a:solidFill>
              </a:endParaRPr>
            </a:p>
          </p:txBody>
        </p:sp>
      </p:grpSp>
      <p:sp>
        <p:nvSpPr>
          <p:cNvPr id="12" name="Ellipse 11"/>
          <p:cNvSpPr/>
          <p:nvPr/>
        </p:nvSpPr>
        <p:spPr>
          <a:xfrm>
            <a:off x="11137845" y="4078786"/>
            <a:ext cx="2034685" cy="2237152"/>
          </a:xfrm>
          <a:prstGeom prst="ellipse">
            <a:avLst/>
          </a:prstGeom>
          <a:blipFill dpi="0" rotWithShape="1">
            <a:blip r:embed="rId6"/>
            <a:srcRect/>
            <a:stretch>
              <a:fillRect t="1244" b="124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3368346" y="4423120"/>
            <a:ext cx="3852854" cy="1391339"/>
            <a:chOff x="6347491" y="1281043"/>
            <a:chExt cx="2578341" cy="1391339"/>
          </a:xfrm>
        </p:grpSpPr>
        <p:sp>
          <p:nvSpPr>
            <p:cNvPr id="14" name="Rectangle 13"/>
            <p:cNvSpPr/>
            <p:nvPr/>
          </p:nvSpPr>
          <p:spPr>
            <a:xfrm>
              <a:off x="6347491" y="1281043"/>
              <a:ext cx="2578341" cy="10841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347491" y="1588258"/>
              <a:ext cx="2578341" cy="10841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8420" tIns="29210" rIns="58420" bIns="29210" numCol="1" spcCol="1270" anchor="t" anchorCtr="0">
              <a:noAutofit/>
            </a:bodyPr>
            <a:lstStyle/>
            <a:p>
              <a:pPr algn="l" defTabSz="1022350">
                <a:lnSpc>
                  <a:spcPct val="90000"/>
                </a:lnSpc>
                <a:spcBef>
                  <a:spcPct val="0"/>
                </a:spcBef>
                <a:spcAft>
                  <a:spcPct val="35000"/>
                </a:spcAft>
              </a:pPr>
              <a:r>
                <a:rPr lang="fr-FR" sz="4800" kern="1200" dirty="0" smtClean="0"/>
                <a:t>Binôme</a:t>
              </a:r>
              <a:br>
                <a:rPr lang="fr-FR" sz="4800" kern="1200" dirty="0" smtClean="0"/>
              </a:br>
              <a:r>
                <a:rPr lang="fr-FR" sz="4800" kern="1200" dirty="0" smtClean="0"/>
                <a:t>Denis </a:t>
              </a:r>
              <a:r>
                <a:rPr lang="fr-FR" sz="4800" kern="1200" dirty="0" err="1"/>
                <a:t>Husser</a:t>
              </a:r>
              <a:endParaRPr lang="fr-FR" sz="4800" kern="1200" dirty="0"/>
            </a:p>
          </p:txBody>
        </p:sp>
      </p:grpSp>
      <p:sp>
        <p:nvSpPr>
          <p:cNvPr id="18" name="Ellipse 17"/>
          <p:cNvSpPr/>
          <p:nvPr/>
        </p:nvSpPr>
        <p:spPr>
          <a:xfrm>
            <a:off x="17221200" y="3833024"/>
            <a:ext cx="2497612" cy="2728676"/>
          </a:xfrm>
          <a:prstGeom prst="ellipse">
            <a:avLst/>
          </a:prstGeom>
          <a:blipFill dpi="0" rotWithShape="1">
            <a:blip r:embed="rId7"/>
            <a:srcRect/>
            <a:stretch>
              <a:fillRect t="13569" b="1356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9" name="Groupe 18"/>
          <p:cNvGrpSpPr/>
          <p:nvPr/>
        </p:nvGrpSpPr>
        <p:grpSpPr>
          <a:xfrm>
            <a:off x="13739438" y="1717448"/>
            <a:ext cx="10461245" cy="4002829"/>
            <a:chOff x="6347491" y="3839578"/>
            <a:chExt cx="6565336" cy="4002829"/>
          </a:xfrm>
        </p:grpSpPr>
        <p:sp>
          <p:nvSpPr>
            <p:cNvPr id="20" name="Rectangle 19"/>
            <p:cNvSpPr/>
            <p:nvPr/>
          </p:nvSpPr>
          <p:spPr>
            <a:xfrm>
              <a:off x="6347491" y="3839578"/>
              <a:ext cx="2578341" cy="10841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p:cNvSpPr txBox="1"/>
            <p:nvPr/>
          </p:nvSpPr>
          <p:spPr>
            <a:xfrm>
              <a:off x="10334486" y="6758283"/>
              <a:ext cx="2578341" cy="10841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8420" tIns="29210" rIns="58420" bIns="29210" numCol="1" spcCol="1270" anchor="t" anchorCtr="0">
              <a:noAutofit/>
            </a:bodyPr>
            <a:lstStyle/>
            <a:p>
              <a:pPr lvl="0" algn="l" defTabSz="1022350">
                <a:lnSpc>
                  <a:spcPct val="90000"/>
                </a:lnSpc>
                <a:spcBef>
                  <a:spcPct val="0"/>
                </a:spcBef>
                <a:spcAft>
                  <a:spcPct val="35000"/>
                </a:spcAft>
              </a:pPr>
              <a:r>
                <a:rPr lang="fr-FR" sz="4800" kern="1200" dirty="0" smtClean="0"/>
                <a:t>Binôme </a:t>
              </a:r>
              <a:r>
                <a:rPr lang="fr-FR" sz="4800" kern="1200" dirty="0" err="1" smtClean="0"/>
                <a:t>Rando</a:t>
              </a:r>
              <a:r>
                <a:rPr lang="fr-FR" sz="4800" kern="1200" dirty="0" smtClean="0"/>
                <a:t/>
              </a:r>
              <a:br>
                <a:rPr lang="fr-FR" sz="4800" kern="1200" dirty="0" smtClean="0"/>
              </a:br>
              <a:r>
                <a:rPr lang="fr-FR" sz="4800" kern="1200" dirty="0" smtClean="0">
                  <a:solidFill>
                    <a:srgbClr val="002060"/>
                  </a:solidFill>
                </a:rPr>
                <a:t>Alex </a:t>
              </a:r>
              <a:r>
                <a:rPr lang="fr-FR" sz="4800" kern="1200" dirty="0" err="1" smtClean="0">
                  <a:solidFill>
                    <a:srgbClr val="002060"/>
                  </a:solidFill>
                </a:rPr>
                <a:t>Chauvy</a:t>
              </a:r>
              <a:endParaRPr lang="fr-FR" sz="4800" kern="1200" dirty="0">
                <a:solidFill>
                  <a:srgbClr val="002060"/>
                </a:solidFill>
              </a:endParaRPr>
            </a:p>
          </p:txBody>
        </p:sp>
      </p:grpSp>
      <p:sp>
        <p:nvSpPr>
          <p:cNvPr id="22" name="Rectangle 21"/>
          <p:cNvSpPr/>
          <p:nvPr/>
        </p:nvSpPr>
        <p:spPr>
          <a:xfrm>
            <a:off x="8264455" y="9241950"/>
            <a:ext cx="8956745" cy="2400657"/>
          </a:xfrm>
          <a:prstGeom prst="rect">
            <a:avLst/>
          </a:prstGeom>
        </p:spPr>
        <p:txBody>
          <a:bodyPr wrap="square">
            <a:spAutoFit/>
          </a:bodyPr>
          <a:lstStyle/>
          <a:p>
            <a:pPr lvl="0" algn="l"/>
            <a:r>
              <a:rPr lang="pt-BR" b="1" dirty="0" smtClean="0">
                <a:solidFill>
                  <a:schemeClr val="tx1"/>
                </a:solidFill>
              </a:rPr>
              <a:t>Escalade : Gymnase Jacqueline</a:t>
            </a:r>
          </a:p>
          <a:p>
            <a:pPr lvl="0" algn="l"/>
            <a:r>
              <a:rPr lang="pt-BR" b="1" dirty="0" smtClean="0">
                <a:solidFill>
                  <a:schemeClr val="tx1"/>
                </a:solidFill>
              </a:rPr>
              <a:t>Vendredi 18h30-22h</a:t>
            </a:r>
          </a:p>
          <a:p>
            <a:pPr lvl="0" algn="l"/>
            <a:r>
              <a:rPr lang="pt-BR" b="1" dirty="0" smtClean="0">
                <a:solidFill>
                  <a:schemeClr val="tx1"/>
                </a:solidFill>
              </a:rPr>
              <a:t>Sorties </a:t>
            </a:r>
            <a:r>
              <a:rPr lang="pt-BR" b="1" dirty="0">
                <a:solidFill>
                  <a:schemeClr val="tx1"/>
                </a:solidFill>
              </a:rPr>
              <a:t>week-end</a:t>
            </a:r>
          </a:p>
        </p:txBody>
      </p:sp>
      <p:sp>
        <p:nvSpPr>
          <p:cNvPr id="23" name="Rectangle 22"/>
          <p:cNvSpPr/>
          <p:nvPr/>
        </p:nvSpPr>
        <p:spPr>
          <a:xfrm>
            <a:off x="16421871" y="11705623"/>
            <a:ext cx="8385472" cy="707886"/>
          </a:xfrm>
          <a:prstGeom prst="rect">
            <a:avLst/>
          </a:prstGeom>
        </p:spPr>
        <p:txBody>
          <a:bodyPr wrap="square">
            <a:spAutoFit/>
          </a:bodyPr>
          <a:lstStyle/>
          <a:p>
            <a:pPr algn="l"/>
            <a:r>
              <a:rPr lang="fr-FR" sz="4000" dirty="0" smtClean="0">
                <a:solidFill>
                  <a:srgbClr val="E30713"/>
                </a:solidFill>
                <a:latin typeface="Ubuntu"/>
                <a:hlinkClick r:id="rId8"/>
              </a:rPr>
              <a:t>ascmmontagne@creditmutuel.fr</a:t>
            </a:r>
            <a:endParaRPr lang="fr-FR" sz="4000" dirty="0">
              <a:solidFill>
                <a:srgbClr val="303030"/>
              </a:solidFill>
              <a:latin typeface="Ubuntu"/>
            </a:endParaRPr>
          </a:p>
        </p:txBody>
      </p:sp>
      <p:pic>
        <p:nvPicPr>
          <p:cNvPr id="24" name="Image 23">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0582" y="7332378"/>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86576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Ouverture de l’Assemblée Générale </a:t>
            </a:r>
            <a:endParaRPr lang="fr-FR" dirty="0"/>
          </a:p>
        </p:txBody>
      </p:sp>
      <p:sp>
        <p:nvSpPr>
          <p:cNvPr id="3" name="Espace réservé du contenu 2"/>
          <p:cNvSpPr>
            <a:spLocks noGrp="1"/>
          </p:cNvSpPr>
          <p:nvPr>
            <p:ph idx="1"/>
          </p:nvPr>
        </p:nvSpPr>
        <p:spPr>
          <a:xfrm>
            <a:off x="378542" y="2948141"/>
            <a:ext cx="23673354" cy="2401099"/>
          </a:xfrm>
        </p:spPr>
        <p:txBody>
          <a:bodyPr/>
          <a:lstStyle/>
          <a:p>
            <a:r>
              <a:rPr lang="fr-FR" dirty="0" smtClean="0"/>
              <a:t>Merci de votre présence pour ce bilan de la saison 2019-2020 de l’Alliance Sportive Crédit Mutuel.</a:t>
            </a:r>
          </a:p>
          <a:p>
            <a:endParaRPr lang="fr-FR" dirty="0" smtClean="0"/>
          </a:p>
          <a:p>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a:t>
            </a:fld>
            <a:endParaRPr lang="fr-FR"/>
          </a:p>
        </p:txBody>
      </p:sp>
      <p:pic>
        <p:nvPicPr>
          <p:cNvPr id="5" name="Image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9476" y="6013938"/>
            <a:ext cx="4384431" cy="4384431"/>
          </a:xfrm>
          <a:prstGeom prst="rect">
            <a:avLst/>
          </a:prstGeom>
        </p:spPr>
      </p:pic>
    </p:spTree>
    <p:extLst>
      <p:ext uri="{BB962C8B-B14F-4D97-AF65-F5344CB8AC3E}">
        <p14:creationId xmlns:p14="http://schemas.microsoft.com/office/powerpoint/2010/main" val="1317826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25527" y="146219"/>
            <a:ext cx="7253181" cy="2651126"/>
          </a:xfrm>
        </p:spPr>
        <p:txBody>
          <a:bodyPr/>
          <a:lstStyle/>
          <a:p>
            <a:r>
              <a:rPr lang="fr-FR" dirty="0" smtClean="0"/>
              <a:t>NATATION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30</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8076"/>
            <a:ext cx="6678582" cy="3659799"/>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955999"/>
            <a:ext cx="6678582" cy="375670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001711"/>
            <a:ext cx="6678582" cy="4911970"/>
          </a:xfrm>
          <a:prstGeom prst="rect">
            <a:avLst/>
          </a:prstGeom>
        </p:spPr>
      </p:pic>
      <p:sp>
        <p:nvSpPr>
          <p:cNvPr id="10" name="Rectangle 9"/>
          <p:cNvSpPr/>
          <p:nvPr/>
        </p:nvSpPr>
        <p:spPr>
          <a:xfrm>
            <a:off x="7025527" y="2003267"/>
            <a:ext cx="12192000" cy="1323439"/>
          </a:xfrm>
          <a:prstGeom prst="rect">
            <a:avLst/>
          </a:prstGeom>
        </p:spPr>
        <p:txBody>
          <a:bodyPr>
            <a:spAutoFit/>
          </a:bodyPr>
          <a:lstStyle/>
          <a:p>
            <a:pPr lvl="0" algn="l"/>
            <a:r>
              <a:rPr lang="fr-FR" sz="4000" dirty="0">
                <a:solidFill>
                  <a:srgbClr val="0E4195"/>
                </a:solidFill>
              </a:rPr>
              <a:t>Loisir / Compétition masculine et féminine</a:t>
            </a:r>
          </a:p>
          <a:p>
            <a:pPr lvl="0" algn="l"/>
            <a:r>
              <a:rPr lang="fr-FR" sz="4000" dirty="0">
                <a:solidFill>
                  <a:srgbClr val="0E4195"/>
                </a:solidFill>
              </a:rPr>
              <a:t>Tous niveaux</a:t>
            </a:r>
          </a:p>
        </p:txBody>
      </p:sp>
      <p:sp>
        <p:nvSpPr>
          <p:cNvPr id="11" name="Ellipse 10"/>
          <p:cNvSpPr/>
          <p:nvPr/>
        </p:nvSpPr>
        <p:spPr>
          <a:xfrm>
            <a:off x="6956514" y="5032909"/>
            <a:ext cx="2866398" cy="2774660"/>
          </a:xfrm>
          <a:prstGeom prst="ellipse">
            <a:avLst/>
          </a:prstGeom>
          <a:blipFill dpi="0" rotWithShape="1">
            <a:blip r:embed="rId6"/>
            <a:srcRect/>
            <a:stretch>
              <a:fillRect t="3221" b="322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2" name="Groupe 11"/>
          <p:cNvGrpSpPr/>
          <p:nvPr/>
        </p:nvGrpSpPr>
        <p:grpSpPr>
          <a:xfrm>
            <a:off x="10037346" y="5183754"/>
            <a:ext cx="6168361" cy="1657529"/>
            <a:chOff x="4978207" y="3206"/>
            <a:chExt cx="4129571" cy="1657529"/>
          </a:xfrm>
        </p:grpSpPr>
        <p:sp>
          <p:nvSpPr>
            <p:cNvPr id="17" name="Rectangle 16"/>
            <p:cNvSpPr/>
            <p:nvPr/>
          </p:nvSpPr>
          <p:spPr>
            <a:xfrm>
              <a:off x="5663839" y="3206"/>
              <a:ext cx="3443939" cy="12942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4978207" y="366501"/>
              <a:ext cx="3443939" cy="1294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889000">
                <a:lnSpc>
                  <a:spcPct val="90000"/>
                </a:lnSpc>
                <a:spcBef>
                  <a:spcPct val="0"/>
                </a:spcBef>
                <a:spcAft>
                  <a:spcPct val="15000"/>
                </a:spcAft>
              </a:pPr>
              <a:r>
                <a:rPr lang="fr-FR" sz="4800" kern="1200" dirty="0" smtClean="0">
                  <a:solidFill>
                    <a:srgbClr val="002060"/>
                  </a:solidFill>
                </a:rPr>
                <a:t>Michael Grammont</a:t>
              </a:r>
              <a:endParaRPr lang="fr-FR" sz="4800" kern="1200" dirty="0">
                <a:solidFill>
                  <a:srgbClr val="002060"/>
                </a:solidFill>
              </a:endParaRPr>
            </a:p>
          </p:txBody>
        </p:sp>
      </p:grpSp>
      <p:sp>
        <p:nvSpPr>
          <p:cNvPr id="13" name="Ellipse 12"/>
          <p:cNvSpPr/>
          <p:nvPr/>
        </p:nvSpPr>
        <p:spPr>
          <a:xfrm>
            <a:off x="15354880" y="4979959"/>
            <a:ext cx="2984702" cy="2827610"/>
          </a:xfrm>
          <a:prstGeom prst="ellipse">
            <a:avLst/>
          </a:prstGeom>
          <a:blipFill dpi="0" rotWithShape="1">
            <a:blip r:embed="rId7"/>
            <a:srcRect/>
            <a:stretch>
              <a:fillRect t="4262" b="426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8902290" y="5547049"/>
            <a:ext cx="6298660" cy="1294234"/>
            <a:chOff x="5663839" y="1530403"/>
            <a:chExt cx="6298660" cy="1294234"/>
          </a:xfrm>
        </p:grpSpPr>
        <p:sp>
          <p:nvSpPr>
            <p:cNvPr id="15" name="Rectangle 14"/>
            <p:cNvSpPr/>
            <p:nvPr/>
          </p:nvSpPr>
          <p:spPr>
            <a:xfrm>
              <a:off x="5663839" y="1530403"/>
              <a:ext cx="3443939" cy="12942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5663839" y="1530403"/>
              <a:ext cx="6298660" cy="1294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 </a:t>
              </a:r>
            </a:p>
            <a:p>
              <a:pPr lvl="0" algn="l" defTabSz="1244600">
                <a:lnSpc>
                  <a:spcPct val="90000"/>
                </a:lnSpc>
                <a:spcBef>
                  <a:spcPct val="0"/>
                </a:spcBef>
                <a:spcAft>
                  <a:spcPct val="35000"/>
                </a:spcAft>
              </a:pPr>
              <a:r>
                <a:rPr lang="fr-FR" sz="4800" kern="1200" dirty="0" smtClean="0">
                  <a:solidFill>
                    <a:srgbClr val="002060"/>
                  </a:solidFill>
                </a:rPr>
                <a:t>Jérémie </a:t>
              </a:r>
              <a:r>
                <a:rPr lang="fr-FR" sz="4800" kern="1200" dirty="0" err="1" smtClean="0">
                  <a:solidFill>
                    <a:srgbClr val="002060"/>
                  </a:solidFill>
                </a:rPr>
                <a:t>Reist</a:t>
              </a:r>
              <a:endParaRPr lang="fr-FR" sz="4800" kern="1200" dirty="0">
                <a:solidFill>
                  <a:srgbClr val="002060"/>
                </a:solidFill>
              </a:endParaRPr>
            </a:p>
          </p:txBody>
        </p:sp>
      </p:grpSp>
      <p:grpSp>
        <p:nvGrpSpPr>
          <p:cNvPr id="35" name="Groupe 34"/>
          <p:cNvGrpSpPr/>
          <p:nvPr/>
        </p:nvGrpSpPr>
        <p:grpSpPr>
          <a:xfrm>
            <a:off x="7284621" y="9167133"/>
            <a:ext cx="9596610" cy="1294234"/>
            <a:chOff x="5663839" y="3057601"/>
            <a:chExt cx="3443939" cy="1294234"/>
          </a:xfrm>
        </p:grpSpPr>
        <p:sp>
          <p:nvSpPr>
            <p:cNvPr id="36" name="Rectangle 35"/>
            <p:cNvSpPr/>
            <p:nvPr/>
          </p:nvSpPr>
          <p:spPr>
            <a:xfrm>
              <a:off x="5663839" y="3057601"/>
              <a:ext cx="3443939" cy="12942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ZoneTexte 36"/>
            <p:cNvSpPr txBox="1"/>
            <p:nvPr/>
          </p:nvSpPr>
          <p:spPr>
            <a:xfrm>
              <a:off x="5663839" y="3057601"/>
              <a:ext cx="3443939" cy="1294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pt-BR" sz="4000" b="1" kern="1200" dirty="0" smtClean="0">
                  <a:solidFill>
                    <a:schemeClr val="tx1"/>
                  </a:solidFill>
                </a:rPr>
                <a:t>Wacken </a:t>
              </a:r>
              <a:endParaRPr lang="fr-FR" sz="4000" b="1" kern="1200" dirty="0" smtClean="0">
                <a:solidFill>
                  <a:schemeClr val="tx1"/>
                </a:solidFill>
              </a:endParaRPr>
            </a:p>
            <a:p>
              <a:pPr lvl="1" indent="0" algn="l" defTabSz="1066800">
                <a:lnSpc>
                  <a:spcPct val="90000"/>
                </a:lnSpc>
                <a:spcBef>
                  <a:spcPct val="0"/>
                </a:spcBef>
                <a:spcAft>
                  <a:spcPct val="15000"/>
                </a:spcAft>
              </a:pPr>
              <a:r>
                <a:rPr lang="pt-BR" sz="4000" b="1" kern="1200" dirty="0" smtClean="0">
                  <a:solidFill>
                    <a:schemeClr val="tx1"/>
                  </a:solidFill>
                </a:rPr>
                <a:t>Tous les jours</a:t>
              </a:r>
            </a:p>
            <a:p>
              <a:pPr marL="228600" lvl="1" indent="-228600" algn="l" defTabSz="1066800">
                <a:lnSpc>
                  <a:spcPct val="90000"/>
                </a:lnSpc>
                <a:spcBef>
                  <a:spcPct val="0"/>
                </a:spcBef>
                <a:spcAft>
                  <a:spcPct val="15000"/>
                </a:spcAft>
                <a:buChar char="••"/>
              </a:pPr>
              <a:endParaRPr lang="pt-BR" sz="4000" b="1" kern="1200" dirty="0">
                <a:solidFill>
                  <a:schemeClr val="tx1"/>
                </a:solidFill>
              </a:endParaRPr>
            </a:p>
            <a:p>
              <a:pPr lvl="0" algn="l"/>
              <a:r>
                <a:rPr lang="pt-BR" sz="4000" b="1" dirty="0">
                  <a:solidFill>
                    <a:schemeClr val="tx1"/>
                  </a:solidFill>
                </a:rPr>
                <a:t>Piscine </a:t>
              </a:r>
              <a:r>
                <a:rPr lang="pt-BR" sz="4000" b="1" dirty="0" smtClean="0">
                  <a:solidFill>
                    <a:schemeClr val="tx1"/>
                  </a:solidFill>
                </a:rPr>
                <a:t>ROBERTSAU</a:t>
              </a:r>
            </a:p>
            <a:p>
              <a:pPr lvl="0" algn="l"/>
              <a:r>
                <a:rPr lang="pt-BR" sz="4000" b="1" dirty="0" smtClean="0">
                  <a:solidFill>
                    <a:schemeClr val="tx1"/>
                  </a:solidFill>
                </a:rPr>
                <a:t>Lundi </a:t>
              </a:r>
              <a:r>
                <a:rPr lang="pt-BR" sz="4000" b="1" dirty="0">
                  <a:solidFill>
                    <a:schemeClr val="tx1"/>
                  </a:solidFill>
                </a:rPr>
                <a:t>de 19h à 22h</a:t>
              </a:r>
            </a:p>
            <a:p>
              <a:pPr marL="228600" lvl="1" indent="-228600" algn="l" defTabSz="1066800">
                <a:lnSpc>
                  <a:spcPct val="90000"/>
                </a:lnSpc>
                <a:spcBef>
                  <a:spcPct val="0"/>
                </a:spcBef>
                <a:spcAft>
                  <a:spcPct val="15000"/>
                </a:spcAft>
                <a:buChar char="••"/>
              </a:pPr>
              <a:endParaRPr lang="pt-BR" sz="4000" b="1" kern="1200" dirty="0" smtClean="0">
                <a:solidFill>
                  <a:schemeClr val="tx1"/>
                </a:solidFill>
              </a:endParaRPr>
            </a:p>
          </p:txBody>
        </p:sp>
      </p:grpSp>
      <p:sp>
        <p:nvSpPr>
          <p:cNvPr id="40" name="Rectangle 39"/>
          <p:cNvSpPr/>
          <p:nvPr/>
        </p:nvSpPr>
        <p:spPr>
          <a:xfrm>
            <a:off x="14621104" y="12369940"/>
            <a:ext cx="8385472" cy="707886"/>
          </a:xfrm>
          <a:prstGeom prst="rect">
            <a:avLst/>
          </a:prstGeom>
        </p:spPr>
        <p:txBody>
          <a:bodyPr wrap="square">
            <a:spAutoFit/>
          </a:bodyPr>
          <a:lstStyle/>
          <a:p>
            <a:pPr algn="l"/>
            <a:r>
              <a:rPr lang="fr-FR" sz="4000" dirty="0" smtClean="0">
                <a:solidFill>
                  <a:srgbClr val="E30713"/>
                </a:solidFill>
                <a:latin typeface="Ubuntu"/>
                <a:hlinkClick r:id="rId8"/>
              </a:rPr>
              <a:t>ascmnatation@creditmutuel.fr</a:t>
            </a:r>
            <a:endParaRPr lang="fr-FR" sz="4000" dirty="0">
              <a:solidFill>
                <a:srgbClr val="303030"/>
              </a:solidFill>
              <a:latin typeface="Ubuntu"/>
            </a:endParaRPr>
          </a:p>
        </p:txBody>
      </p:sp>
    </p:spTree>
    <p:extLst>
      <p:ext uri="{BB962C8B-B14F-4D97-AF65-F5344CB8AC3E}">
        <p14:creationId xmlns:p14="http://schemas.microsoft.com/office/powerpoint/2010/main" val="2772918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74439" y="232910"/>
            <a:ext cx="7112504" cy="1215537"/>
          </a:xfrm>
        </p:spPr>
        <p:txBody>
          <a:bodyPr>
            <a:normAutofit fontScale="90000"/>
          </a:bodyPr>
          <a:lstStyle/>
          <a:p>
            <a:r>
              <a:rPr lang="fr-FR" dirty="0" smtClean="0"/>
              <a:t>PADEL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31</a:t>
            </a:fld>
            <a:endParaRPr lang="fr-FR"/>
          </a:p>
        </p:txBody>
      </p:sp>
      <p:sp>
        <p:nvSpPr>
          <p:cNvPr id="3" name="Rectangle 2"/>
          <p:cNvSpPr/>
          <p:nvPr/>
        </p:nvSpPr>
        <p:spPr>
          <a:xfrm>
            <a:off x="7174439" y="1345256"/>
            <a:ext cx="5154750" cy="1323439"/>
          </a:xfrm>
          <a:prstGeom prst="rect">
            <a:avLst/>
          </a:prstGeom>
        </p:spPr>
        <p:txBody>
          <a:bodyPr wrap="square">
            <a:spAutoFit/>
          </a:bodyPr>
          <a:lstStyle/>
          <a:p>
            <a:pPr lvl="0" algn="l"/>
            <a:r>
              <a:rPr lang="fr-FR" sz="4000" dirty="0" smtClean="0">
                <a:solidFill>
                  <a:srgbClr val="0E4195"/>
                </a:solidFill>
                <a:latin typeface="Helvetica Neue Medium"/>
              </a:rPr>
              <a:t>Loisir // Mixte </a:t>
            </a:r>
            <a:endParaRPr lang="fr-FR" sz="4000" dirty="0">
              <a:solidFill>
                <a:srgbClr val="0E4195"/>
              </a:solidFill>
              <a:latin typeface="Helvetica Neue Medium"/>
            </a:endParaRPr>
          </a:p>
          <a:p>
            <a:pPr lvl="0" algn="l"/>
            <a:r>
              <a:rPr lang="fr-FR" sz="4000" dirty="0">
                <a:solidFill>
                  <a:srgbClr val="0E4195"/>
                </a:solidFill>
                <a:latin typeface="Helvetica Neue Medium"/>
              </a:rPr>
              <a:t>Tous niveaux</a:t>
            </a:r>
          </a:p>
        </p:txBody>
      </p:sp>
      <p:sp>
        <p:nvSpPr>
          <p:cNvPr id="17" name="Rectangle 16"/>
          <p:cNvSpPr/>
          <p:nvPr/>
        </p:nvSpPr>
        <p:spPr>
          <a:xfrm>
            <a:off x="16245840" y="11805400"/>
            <a:ext cx="8385472" cy="707886"/>
          </a:xfrm>
          <a:prstGeom prst="rect">
            <a:avLst/>
          </a:prstGeom>
        </p:spPr>
        <p:txBody>
          <a:bodyPr wrap="square">
            <a:spAutoFit/>
          </a:bodyPr>
          <a:lstStyle/>
          <a:p>
            <a:pPr algn="l"/>
            <a:r>
              <a:rPr lang="fr-FR" sz="4000" dirty="0" smtClean="0">
                <a:solidFill>
                  <a:srgbClr val="E30713"/>
                </a:solidFill>
                <a:latin typeface="Ubuntu"/>
                <a:hlinkClick r:id="rId3"/>
              </a:rPr>
              <a:t>ascmpadel@creditmutuel.fr</a:t>
            </a:r>
            <a:endParaRPr lang="fr-FR" sz="4000" dirty="0">
              <a:solidFill>
                <a:srgbClr val="303030"/>
              </a:solidFill>
              <a:latin typeface="Ubuntu"/>
            </a:endParaRPr>
          </a:p>
        </p:txBody>
      </p:sp>
      <p:sp>
        <p:nvSpPr>
          <p:cNvPr id="16" name="Ellipse 15"/>
          <p:cNvSpPr/>
          <p:nvPr/>
        </p:nvSpPr>
        <p:spPr>
          <a:xfrm>
            <a:off x="7000173" y="3781041"/>
            <a:ext cx="2530175" cy="2530175"/>
          </a:xfrm>
          <a:prstGeom prst="ellipse">
            <a:avLst/>
          </a:prstGeom>
          <a:blipFill rotWithShape="1">
            <a:blip r:embed="rId4"/>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8" name="Groupe 17"/>
          <p:cNvGrpSpPr/>
          <p:nvPr/>
        </p:nvGrpSpPr>
        <p:grpSpPr>
          <a:xfrm>
            <a:off x="9849372" y="3804450"/>
            <a:ext cx="5950342" cy="2825834"/>
            <a:chOff x="9007789" y="-289390"/>
            <a:chExt cx="5950342" cy="2825834"/>
          </a:xfrm>
        </p:grpSpPr>
        <p:sp>
          <p:nvSpPr>
            <p:cNvPr id="23" name="Rectangle 22"/>
            <p:cNvSpPr/>
            <p:nvPr/>
          </p:nvSpPr>
          <p:spPr>
            <a:xfrm>
              <a:off x="10272877" y="6269"/>
              <a:ext cx="4685254" cy="25301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ZoneTexte 23"/>
            <p:cNvSpPr txBox="1"/>
            <p:nvPr/>
          </p:nvSpPr>
          <p:spPr>
            <a:xfrm>
              <a:off x="9007789" y="-289390"/>
              <a:ext cx="4685254" cy="25301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a:t>Responsable</a:t>
              </a:r>
            </a:p>
            <a:p>
              <a:pPr lvl="1" indent="0" algn="l" defTabSz="1066800">
                <a:lnSpc>
                  <a:spcPct val="90000"/>
                </a:lnSpc>
                <a:spcBef>
                  <a:spcPct val="0"/>
                </a:spcBef>
                <a:spcAft>
                  <a:spcPct val="15000"/>
                </a:spcAft>
              </a:pPr>
              <a:r>
                <a:rPr lang="fr-FR" sz="4800" b="1" kern="1200" dirty="0">
                  <a:solidFill>
                    <a:srgbClr val="004494"/>
                  </a:solidFill>
                  <a:latin typeface="Helvetica Neue Medium"/>
                </a:rPr>
                <a:t>Brice LUDWIG </a:t>
              </a:r>
            </a:p>
          </p:txBody>
        </p:sp>
      </p:grpSp>
      <p:sp>
        <p:nvSpPr>
          <p:cNvPr id="19" name="Ellipse 18"/>
          <p:cNvSpPr/>
          <p:nvPr/>
        </p:nvSpPr>
        <p:spPr>
          <a:xfrm>
            <a:off x="14976742" y="3804450"/>
            <a:ext cx="2530175" cy="2530175"/>
          </a:xfrm>
          <a:prstGeom prst="ellipse">
            <a:avLst/>
          </a:prstGeom>
          <a:blipFill rotWithShape="1">
            <a:blip r:embed="rId5"/>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20" name="Groupe 19"/>
          <p:cNvGrpSpPr/>
          <p:nvPr/>
        </p:nvGrpSpPr>
        <p:grpSpPr>
          <a:xfrm>
            <a:off x="19155485" y="3829166"/>
            <a:ext cx="4685254" cy="2530175"/>
            <a:chOff x="10272877" y="2991875"/>
            <a:chExt cx="4685254" cy="2530175"/>
          </a:xfrm>
        </p:grpSpPr>
        <p:sp>
          <p:nvSpPr>
            <p:cNvPr id="21" name="Rectangle 20"/>
            <p:cNvSpPr/>
            <p:nvPr/>
          </p:nvSpPr>
          <p:spPr>
            <a:xfrm>
              <a:off x="10272877" y="2991875"/>
              <a:ext cx="4685254" cy="25301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ZoneTexte 21"/>
            <p:cNvSpPr txBox="1"/>
            <p:nvPr/>
          </p:nvSpPr>
          <p:spPr>
            <a:xfrm>
              <a:off x="10272877" y="2991875"/>
              <a:ext cx="4685254" cy="25301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1" indent="0" algn="l" defTabSz="1244600">
                <a:lnSpc>
                  <a:spcPct val="90000"/>
                </a:lnSpc>
                <a:spcBef>
                  <a:spcPct val="0"/>
                </a:spcBef>
                <a:spcAft>
                  <a:spcPct val="15000"/>
                </a:spcAft>
              </a:pPr>
              <a:r>
                <a:rPr lang="fr-FR" sz="4800" b="1" kern="1200" dirty="0">
                  <a:solidFill>
                    <a:srgbClr val="004494"/>
                  </a:solidFill>
                  <a:latin typeface="Helvetica Neue Medium"/>
                </a:rPr>
                <a:t>Luc</a:t>
              </a:r>
              <a:r>
                <a:rPr lang="fr-FR" sz="2800" kern="1200" dirty="0" smtClean="0"/>
                <a:t> </a:t>
              </a:r>
              <a:r>
                <a:rPr lang="fr-FR" sz="4800" b="1" kern="1200" dirty="0">
                  <a:solidFill>
                    <a:srgbClr val="004494"/>
                  </a:solidFill>
                  <a:latin typeface="Helvetica Neue Medium"/>
                </a:rPr>
                <a:t>HAEGY</a:t>
              </a:r>
            </a:p>
          </p:txBody>
        </p:sp>
      </p:grpSp>
      <p:sp>
        <p:nvSpPr>
          <p:cNvPr id="5" name="Rectangle 4"/>
          <p:cNvSpPr/>
          <p:nvPr/>
        </p:nvSpPr>
        <p:spPr>
          <a:xfrm>
            <a:off x="7174439" y="9115374"/>
            <a:ext cx="12192000" cy="1938992"/>
          </a:xfrm>
          <a:prstGeom prst="rect">
            <a:avLst/>
          </a:prstGeom>
        </p:spPr>
        <p:txBody>
          <a:bodyPr>
            <a:spAutoFit/>
          </a:bodyPr>
          <a:lstStyle/>
          <a:p>
            <a:pPr lvl="0" algn="l"/>
            <a:r>
              <a:rPr lang="fr-FR" sz="4000" b="1" dirty="0">
                <a:latin typeface="Helvetica Neue Medium"/>
              </a:rPr>
              <a:t>LE SOCCER PARK Strasbourg </a:t>
            </a:r>
            <a:r>
              <a:rPr lang="fr-FR" sz="4000" b="1" dirty="0" err="1" smtClean="0">
                <a:latin typeface="Helvetica Neue Medium"/>
              </a:rPr>
              <a:t>Eckbolsheim</a:t>
            </a:r>
            <a:endParaRPr lang="fr-FR" sz="4000" b="1" dirty="0" smtClean="0">
              <a:latin typeface="Helvetica Neue Medium"/>
            </a:endParaRPr>
          </a:p>
          <a:p>
            <a:pPr lvl="0" algn="l"/>
            <a:r>
              <a:rPr lang="fr-FR" sz="4000" b="1" dirty="0" smtClean="0">
                <a:latin typeface="Helvetica Neue Medium"/>
              </a:rPr>
              <a:t>Tous </a:t>
            </a:r>
            <a:r>
              <a:rPr lang="fr-FR" sz="4000" b="1" dirty="0">
                <a:latin typeface="Helvetica Neue Medium"/>
              </a:rPr>
              <a:t>les </a:t>
            </a:r>
            <a:r>
              <a:rPr lang="fr-FR" sz="4000" b="1" dirty="0" smtClean="0">
                <a:latin typeface="Helvetica Neue Medium"/>
              </a:rPr>
              <a:t>jours</a:t>
            </a:r>
          </a:p>
          <a:p>
            <a:pPr lvl="0" algn="l"/>
            <a:r>
              <a:rPr lang="fr-FR" sz="4000" b="1" dirty="0" smtClean="0">
                <a:latin typeface="Helvetica Neue Medium"/>
              </a:rPr>
              <a:t>Les </a:t>
            </a:r>
            <a:r>
              <a:rPr lang="fr-FR" sz="4000" b="1" dirty="0">
                <a:latin typeface="Helvetica Neue Medium"/>
              </a:rPr>
              <a:t>Mardis créneaux communs de 20h à 22h </a:t>
            </a:r>
          </a:p>
        </p:txBody>
      </p:sp>
      <p:pic>
        <p:nvPicPr>
          <p:cNvPr id="25" name="Imag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6801372" cy="5101029"/>
          </a:xfrm>
          <a:prstGeom prst="rect">
            <a:avLst/>
          </a:prstGeom>
        </p:spPr>
      </p:pic>
      <p:pic>
        <p:nvPicPr>
          <p:cNvPr id="26" name="Imag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57" y="6064456"/>
            <a:ext cx="6801372" cy="3825772"/>
          </a:xfrm>
          <a:prstGeom prst="rect">
            <a:avLst/>
          </a:prstGeom>
        </p:spPr>
      </p:pic>
    </p:spTree>
    <p:extLst>
      <p:ext uri="{BB962C8B-B14F-4D97-AF65-F5344CB8AC3E}">
        <p14:creationId xmlns:p14="http://schemas.microsoft.com/office/powerpoint/2010/main" val="631833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2542" y="232910"/>
            <a:ext cx="7112504" cy="1215537"/>
          </a:xfrm>
        </p:spPr>
        <p:txBody>
          <a:bodyPr>
            <a:normAutofit fontScale="90000"/>
          </a:bodyPr>
          <a:lstStyle/>
          <a:p>
            <a:r>
              <a:rPr lang="fr-FR" dirty="0" smtClean="0"/>
              <a:t>PETANQUE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32</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7321"/>
            <a:ext cx="5353841" cy="3011536"/>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14933"/>
            <a:ext cx="5416062" cy="9628554"/>
          </a:xfrm>
          <a:prstGeom prst="rect">
            <a:avLst/>
          </a:prstGeom>
        </p:spPr>
      </p:pic>
      <p:sp>
        <p:nvSpPr>
          <p:cNvPr id="3" name="Rectangle 2"/>
          <p:cNvSpPr/>
          <p:nvPr/>
        </p:nvSpPr>
        <p:spPr>
          <a:xfrm>
            <a:off x="5712542" y="1345256"/>
            <a:ext cx="5154750" cy="1323439"/>
          </a:xfrm>
          <a:prstGeom prst="rect">
            <a:avLst/>
          </a:prstGeom>
        </p:spPr>
        <p:txBody>
          <a:bodyPr wrap="square">
            <a:spAutoFit/>
          </a:bodyPr>
          <a:lstStyle/>
          <a:p>
            <a:pPr lvl="0" algn="l"/>
            <a:r>
              <a:rPr lang="fr-FR" sz="4000" dirty="0">
                <a:solidFill>
                  <a:srgbClr val="0E4195"/>
                </a:solidFill>
                <a:latin typeface="Helvetica Neue Medium"/>
              </a:rPr>
              <a:t>Loisir et compétition</a:t>
            </a:r>
          </a:p>
          <a:p>
            <a:pPr lvl="0" algn="l"/>
            <a:r>
              <a:rPr lang="fr-FR" sz="4000" dirty="0" smtClean="0">
                <a:solidFill>
                  <a:srgbClr val="0E4195"/>
                </a:solidFill>
                <a:latin typeface="Helvetica Neue Medium"/>
              </a:rPr>
              <a:t>Tous </a:t>
            </a:r>
            <a:r>
              <a:rPr lang="fr-FR" sz="4000" dirty="0">
                <a:solidFill>
                  <a:srgbClr val="0E4195"/>
                </a:solidFill>
                <a:latin typeface="Helvetica Neue Medium"/>
              </a:rPr>
              <a:t>niveaux</a:t>
            </a:r>
          </a:p>
        </p:txBody>
      </p:sp>
      <p:sp>
        <p:nvSpPr>
          <p:cNvPr id="8" name="Ellipse 7"/>
          <p:cNvSpPr/>
          <p:nvPr/>
        </p:nvSpPr>
        <p:spPr>
          <a:xfrm>
            <a:off x="5916965" y="4320075"/>
            <a:ext cx="4002448" cy="3628171"/>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10213623" y="5063474"/>
            <a:ext cx="7007577" cy="1650870"/>
            <a:chOff x="6364675" y="211664"/>
            <a:chExt cx="2661253" cy="1650870"/>
          </a:xfrm>
        </p:grpSpPr>
        <p:sp>
          <p:nvSpPr>
            <p:cNvPr id="14" name="Rectangle 13"/>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364675" y="211664"/>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Philippe Lang</a:t>
              </a:r>
              <a:endParaRPr lang="fr-FR" sz="4800" kern="1200" dirty="0">
                <a:solidFill>
                  <a:srgbClr val="002060"/>
                </a:solidFill>
              </a:endParaRPr>
            </a:p>
          </p:txBody>
        </p:sp>
      </p:grpSp>
      <p:sp>
        <p:nvSpPr>
          <p:cNvPr id="10" name="Ellipse 9"/>
          <p:cNvSpPr/>
          <p:nvPr/>
        </p:nvSpPr>
        <p:spPr>
          <a:xfrm>
            <a:off x="15730678" y="4320075"/>
            <a:ext cx="3782747" cy="3387945"/>
          </a:xfrm>
          <a:prstGeom prst="ellipse">
            <a:avLst/>
          </a:prstGeom>
          <a:blipFill dpi="0" rotWithShape="1">
            <a:blip r:embed="rId6"/>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9300142" y="5063473"/>
            <a:ext cx="6993030" cy="1596179"/>
            <a:chOff x="7042459" y="2149846"/>
            <a:chExt cx="1983469" cy="1596179"/>
          </a:xfrm>
        </p:grpSpPr>
        <p:sp>
          <p:nvSpPr>
            <p:cNvPr id="12" name="Rectangle 11"/>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7042459" y="2149846"/>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Thomas </a:t>
              </a:r>
              <a:r>
                <a:rPr lang="fr-FR" sz="4800" b="1" kern="1200" dirty="0" err="1" smtClean="0">
                  <a:solidFill>
                    <a:srgbClr val="004494"/>
                  </a:solidFill>
                  <a:latin typeface="Helvetica Neue Medium"/>
                </a:rPr>
                <a:t>Reibel</a:t>
              </a:r>
              <a:endParaRPr lang="fr-FR" sz="4800" b="1" kern="1200" dirty="0">
                <a:solidFill>
                  <a:srgbClr val="004494"/>
                </a:solidFill>
                <a:latin typeface="Helvetica Neue Medium"/>
              </a:endParaRPr>
            </a:p>
          </p:txBody>
        </p:sp>
      </p:grpSp>
      <p:sp>
        <p:nvSpPr>
          <p:cNvPr id="17" name="Rectangle 16"/>
          <p:cNvSpPr/>
          <p:nvPr/>
        </p:nvSpPr>
        <p:spPr>
          <a:xfrm>
            <a:off x="16245840" y="11805400"/>
            <a:ext cx="8385472" cy="707886"/>
          </a:xfrm>
          <a:prstGeom prst="rect">
            <a:avLst/>
          </a:prstGeom>
        </p:spPr>
        <p:txBody>
          <a:bodyPr wrap="square">
            <a:spAutoFit/>
          </a:bodyPr>
          <a:lstStyle/>
          <a:p>
            <a:pPr algn="l"/>
            <a:r>
              <a:rPr lang="fr-FR" sz="4000" dirty="0" smtClean="0">
                <a:solidFill>
                  <a:srgbClr val="E30713"/>
                </a:solidFill>
                <a:latin typeface="Ubuntu"/>
                <a:hlinkClick r:id="rId7"/>
              </a:rPr>
              <a:t>ascmpetanque@creditmutuel.fr</a:t>
            </a:r>
            <a:endParaRPr lang="fr-FR" sz="4000" dirty="0">
              <a:solidFill>
                <a:srgbClr val="303030"/>
              </a:solidFill>
              <a:latin typeface="Ubuntu"/>
            </a:endParaRPr>
          </a:p>
        </p:txBody>
      </p:sp>
    </p:spTree>
    <p:extLst>
      <p:ext uri="{BB962C8B-B14F-4D97-AF65-F5344CB8AC3E}">
        <p14:creationId xmlns:p14="http://schemas.microsoft.com/office/powerpoint/2010/main" val="3668810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428024" y="261571"/>
            <a:ext cx="6655304" cy="1356213"/>
          </a:xfrm>
        </p:spPr>
        <p:txBody>
          <a:bodyPr/>
          <a:lstStyle/>
          <a:p>
            <a:r>
              <a:rPr lang="fr-FR" dirty="0" smtClean="0"/>
              <a:t>RUGBY A 5</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33</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428024" cy="6668083"/>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173971" y="7938160"/>
            <a:ext cx="6775965" cy="4428025"/>
          </a:xfrm>
          <a:prstGeom prst="rect">
            <a:avLst/>
          </a:prstGeom>
        </p:spPr>
      </p:pic>
      <p:sp>
        <p:nvSpPr>
          <p:cNvPr id="3" name="Rectangle 2"/>
          <p:cNvSpPr/>
          <p:nvPr/>
        </p:nvSpPr>
        <p:spPr>
          <a:xfrm>
            <a:off x="4428024" y="1476543"/>
            <a:ext cx="10729914" cy="707886"/>
          </a:xfrm>
          <a:prstGeom prst="rect">
            <a:avLst/>
          </a:prstGeom>
        </p:spPr>
        <p:txBody>
          <a:bodyPr wrap="square">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a:t>
            </a:r>
            <a:r>
              <a:rPr lang="fr-FR" sz="4000" dirty="0">
                <a:solidFill>
                  <a:srgbClr val="0E4195"/>
                </a:solidFill>
                <a:latin typeface="Helvetica Neue Medium"/>
              </a:rPr>
              <a:t>niveaux</a:t>
            </a:r>
          </a:p>
        </p:txBody>
      </p:sp>
      <p:sp>
        <p:nvSpPr>
          <p:cNvPr id="9" name="Ellipse 8"/>
          <p:cNvSpPr/>
          <p:nvPr/>
        </p:nvSpPr>
        <p:spPr>
          <a:xfrm>
            <a:off x="4938246" y="3575853"/>
            <a:ext cx="3236490" cy="3119259"/>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8315411" y="4285214"/>
            <a:ext cx="5576435" cy="1598294"/>
            <a:chOff x="6660031" y="264240"/>
            <a:chExt cx="2365897" cy="1598294"/>
          </a:xfrm>
        </p:grpSpPr>
        <p:sp>
          <p:nvSpPr>
            <p:cNvPr id="12" name="Rectangle 11"/>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6660031" y="264240"/>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a:solidFill>
                    <a:srgbClr val="004494"/>
                  </a:solidFill>
                  <a:latin typeface="Helvetica Neue Medium"/>
                </a:rPr>
                <a:t>Ivan </a:t>
              </a:r>
              <a:r>
                <a:rPr lang="fr-FR" sz="4800" b="1" kern="1200" dirty="0" smtClean="0">
                  <a:solidFill>
                    <a:srgbClr val="004494"/>
                  </a:solidFill>
                  <a:latin typeface="Helvetica Neue Medium"/>
                </a:rPr>
                <a:t>Mathieu </a:t>
              </a:r>
              <a:endParaRPr lang="fr-FR" sz="4800" kern="1200" dirty="0">
                <a:solidFill>
                  <a:srgbClr val="002060"/>
                </a:solidFill>
              </a:endParaRPr>
            </a:p>
          </p:txBody>
        </p:sp>
      </p:grpSp>
      <p:sp>
        <p:nvSpPr>
          <p:cNvPr id="14" name="Ellipse 13"/>
          <p:cNvSpPr/>
          <p:nvPr/>
        </p:nvSpPr>
        <p:spPr>
          <a:xfrm>
            <a:off x="13849995" y="3523673"/>
            <a:ext cx="3236490" cy="3119259"/>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e 14"/>
          <p:cNvGrpSpPr/>
          <p:nvPr/>
        </p:nvGrpSpPr>
        <p:grpSpPr>
          <a:xfrm>
            <a:off x="17708548" y="4287329"/>
            <a:ext cx="8316683" cy="1598294"/>
            <a:chOff x="6660031" y="264240"/>
            <a:chExt cx="2365897" cy="1598294"/>
          </a:xfrm>
        </p:grpSpPr>
        <p:sp>
          <p:nvSpPr>
            <p:cNvPr id="16" name="Rectangle 15"/>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6660031" y="264240"/>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 </a:t>
              </a:r>
              <a:endParaRPr lang="fr-FR" sz="4800" kern="1200" dirty="0"/>
            </a:p>
            <a:p>
              <a:pPr lvl="1" indent="0" algn="l" defTabSz="1066800">
                <a:lnSpc>
                  <a:spcPct val="90000"/>
                </a:lnSpc>
                <a:spcBef>
                  <a:spcPct val="0"/>
                </a:spcBef>
                <a:spcAft>
                  <a:spcPct val="15000"/>
                </a:spcAft>
              </a:pPr>
              <a:r>
                <a:rPr lang="fr-FR" sz="4800" b="1" kern="1200" dirty="0">
                  <a:solidFill>
                    <a:srgbClr val="004494"/>
                  </a:solidFill>
                  <a:latin typeface="Helvetica Neue Medium"/>
                </a:rPr>
                <a:t>Guillaume </a:t>
              </a:r>
              <a:r>
                <a:rPr lang="fr-FR" sz="4800" b="1" kern="1200" dirty="0" err="1" smtClean="0">
                  <a:solidFill>
                    <a:srgbClr val="004494"/>
                  </a:solidFill>
                  <a:latin typeface="Helvetica Neue Medium"/>
                </a:rPr>
                <a:t>Gagniard</a:t>
              </a:r>
              <a:endParaRPr lang="fr-FR" sz="4800" b="1" kern="1200" dirty="0">
                <a:solidFill>
                  <a:srgbClr val="004494"/>
                </a:solidFill>
                <a:latin typeface="Helvetica Neue Medium"/>
              </a:endParaRPr>
            </a:p>
          </p:txBody>
        </p:sp>
      </p:grpSp>
      <p:grpSp>
        <p:nvGrpSpPr>
          <p:cNvPr id="18" name="Groupe 17"/>
          <p:cNvGrpSpPr/>
          <p:nvPr/>
        </p:nvGrpSpPr>
        <p:grpSpPr>
          <a:xfrm>
            <a:off x="5327003" y="9930353"/>
            <a:ext cx="6771212" cy="1596179"/>
            <a:chOff x="7042459" y="4033338"/>
            <a:chExt cx="1983469" cy="1596179"/>
          </a:xfrm>
        </p:grpSpPr>
        <p:sp>
          <p:nvSpPr>
            <p:cNvPr id="19" name="Rectangle 18"/>
            <p:cNvSpPr/>
            <p:nvPr/>
          </p:nvSpPr>
          <p:spPr>
            <a:xfrm>
              <a:off x="7042459" y="4033338"/>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7042459" y="4033338"/>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25400" rIns="50800" bIns="25400" numCol="1" spcCol="1270" anchor="ctr" anchorCtr="0">
              <a:noAutofit/>
            </a:bodyPr>
            <a:lstStyle/>
            <a:p>
              <a:pPr lvl="0" algn="l" defTabSz="889000">
                <a:lnSpc>
                  <a:spcPct val="90000"/>
                </a:lnSpc>
                <a:spcBef>
                  <a:spcPct val="0"/>
                </a:spcBef>
                <a:spcAft>
                  <a:spcPct val="35000"/>
                </a:spcAft>
              </a:pPr>
              <a:r>
                <a:rPr lang="fr-FR" sz="4000" b="1" kern="1200" dirty="0" smtClean="0">
                  <a:solidFill>
                    <a:schemeClr val="tx1"/>
                  </a:solidFill>
                  <a:latin typeface="Helvetica Neue Medium"/>
                </a:rPr>
                <a:t>Stade de L’Ill</a:t>
              </a:r>
            </a:p>
            <a:p>
              <a:pPr lvl="0" algn="l" defTabSz="889000">
                <a:lnSpc>
                  <a:spcPct val="90000"/>
                </a:lnSpc>
                <a:spcBef>
                  <a:spcPct val="0"/>
                </a:spcBef>
                <a:spcAft>
                  <a:spcPct val="35000"/>
                </a:spcAft>
              </a:pPr>
              <a:r>
                <a:rPr lang="fr-FR" sz="4000" b="1" kern="1200" dirty="0" smtClean="0">
                  <a:solidFill>
                    <a:schemeClr val="tx1"/>
                  </a:solidFill>
                  <a:latin typeface="Helvetica Neue Medium"/>
                </a:rPr>
                <a:t>Lundi et vendredi de 12h à 13h30</a:t>
              </a:r>
            </a:p>
          </p:txBody>
        </p:sp>
      </p:grpSp>
      <p:sp>
        <p:nvSpPr>
          <p:cNvPr id="21" name="Rectangle 20"/>
          <p:cNvSpPr/>
          <p:nvPr/>
        </p:nvSpPr>
        <p:spPr>
          <a:xfrm>
            <a:off x="15630664" y="11729073"/>
            <a:ext cx="7076936" cy="707886"/>
          </a:xfrm>
          <a:prstGeom prst="rect">
            <a:avLst/>
          </a:prstGeom>
        </p:spPr>
        <p:txBody>
          <a:bodyPr wrap="square">
            <a:spAutoFit/>
          </a:bodyPr>
          <a:lstStyle/>
          <a:p>
            <a:pPr algn="l"/>
            <a:r>
              <a:rPr lang="fr-FR" sz="4000" dirty="0" smtClean="0">
                <a:solidFill>
                  <a:srgbClr val="E30713"/>
                </a:solidFill>
                <a:latin typeface="Ubuntu"/>
                <a:hlinkClick r:id="rId6"/>
              </a:rPr>
              <a:t>ascmrugby@creditmutuel.fr</a:t>
            </a:r>
            <a:endParaRPr lang="fr-FR" sz="4000" dirty="0">
              <a:solidFill>
                <a:srgbClr val="303030"/>
              </a:solidFill>
              <a:latin typeface="Ubuntu"/>
            </a:endParaRPr>
          </a:p>
        </p:txBody>
      </p:sp>
      <p:pic>
        <p:nvPicPr>
          <p:cNvPr id="22" name="Image 21">
            <a:hlinkClick r:id="rId7" action="ppaction://hlinkpres?slideindex=1&amp;slidetit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78886" y="6909298"/>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599202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459415" y="85725"/>
            <a:ext cx="10383243" cy="1813413"/>
          </a:xfrm>
        </p:spPr>
        <p:txBody>
          <a:bodyPr>
            <a:normAutofit fontScale="90000"/>
          </a:bodyPr>
          <a:lstStyle/>
          <a:p>
            <a:r>
              <a:rPr lang="fr-FR" dirty="0" smtClean="0"/>
              <a:t>SALLES DE SPORT</a:t>
            </a:r>
            <a:endParaRPr lang="fr-FR" dirty="0"/>
          </a:p>
        </p:txBody>
      </p:sp>
      <p:sp>
        <p:nvSpPr>
          <p:cNvPr id="4" name="Espace réservé du numéro de diapositive 3"/>
          <p:cNvSpPr>
            <a:spLocks noGrp="1"/>
          </p:cNvSpPr>
          <p:nvPr>
            <p:ph type="sldNum" sz="quarter" idx="12"/>
          </p:nvPr>
        </p:nvSpPr>
        <p:spPr>
          <a:xfrm>
            <a:off x="17221200" y="12520246"/>
            <a:ext cx="5486400" cy="922705"/>
          </a:xfrm>
        </p:spPr>
        <p:txBody>
          <a:bodyPr/>
          <a:lstStyle/>
          <a:p>
            <a:pPr>
              <a:defRPr/>
            </a:pPr>
            <a:fld id="{624D18DD-0A91-4BE4-9698-B7577E207BB3}" type="slidenum">
              <a:rPr lang="fr-FR" smtClean="0"/>
              <a:pPr>
                <a:defRPr/>
              </a:pPr>
              <a:t>34</a:t>
            </a:fld>
            <a:endParaRPr lang="fr-FR"/>
          </a:p>
        </p:txBody>
      </p:sp>
      <p:sp>
        <p:nvSpPr>
          <p:cNvPr id="5" name="Espace réservé du contenu 4"/>
          <p:cNvSpPr>
            <a:spLocks noGrp="1"/>
          </p:cNvSpPr>
          <p:nvPr>
            <p:ph idx="1"/>
          </p:nvPr>
        </p:nvSpPr>
        <p:spPr>
          <a:xfrm>
            <a:off x="675309" y="7355777"/>
            <a:ext cx="7748954" cy="5334794"/>
          </a:xfrm>
          <a:prstGeom prst="rect">
            <a:avLst/>
          </a:prstGeom>
        </p:spPr>
        <p:txBody>
          <a:bodyPr wrap="square">
            <a:spAutoFit/>
          </a:bodyPr>
          <a:lstStyle/>
          <a:p>
            <a:pPr algn="l"/>
            <a:r>
              <a:rPr lang="fr-FR" sz="2800" b="1" u="sng" dirty="0" smtClean="0"/>
              <a:t>Référents salles</a:t>
            </a:r>
          </a:p>
          <a:p>
            <a:pPr algn="l"/>
            <a:r>
              <a:rPr lang="fr-FR" sz="2800" dirty="0" smtClean="0"/>
              <a:t>AVIRON</a:t>
            </a:r>
            <a:r>
              <a:rPr lang="fr-FR" sz="2800" dirty="0"/>
              <a:t>	</a:t>
            </a:r>
            <a:r>
              <a:rPr lang="fr-FR" sz="2800" dirty="0" smtClean="0"/>
              <a:t>	Olivier </a:t>
            </a:r>
            <a:r>
              <a:rPr lang="fr-FR" sz="2800" dirty="0"/>
              <a:t>BAER</a:t>
            </a:r>
          </a:p>
          <a:p>
            <a:pPr algn="l"/>
            <a:r>
              <a:rPr lang="fr-FR" sz="2800" dirty="0"/>
              <a:t>CARDIO	</a:t>
            </a:r>
            <a:r>
              <a:rPr lang="fr-FR" sz="2800" dirty="0" smtClean="0"/>
              <a:t>	Laurent </a:t>
            </a:r>
            <a:r>
              <a:rPr lang="fr-FR" sz="2800" dirty="0"/>
              <a:t>MARTZ</a:t>
            </a:r>
          </a:p>
          <a:p>
            <a:pPr algn="l"/>
            <a:r>
              <a:rPr lang="fr-FR" sz="2800" dirty="0"/>
              <a:t>FITNESS	</a:t>
            </a:r>
            <a:r>
              <a:rPr lang="fr-FR" sz="2800" dirty="0" smtClean="0"/>
              <a:t>	Dominique </a:t>
            </a:r>
            <a:r>
              <a:rPr lang="fr-FR" sz="2800" dirty="0"/>
              <a:t>COMBETTE</a:t>
            </a:r>
          </a:p>
          <a:p>
            <a:pPr algn="l"/>
            <a:r>
              <a:rPr lang="fr-FR" sz="2800" dirty="0" smtClean="0"/>
              <a:t>SANDA</a:t>
            </a:r>
            <a:r>
              <a:rPr lang="fr-FR" sz="2800" dirty="0"/>
              <a:t>	</a:t>
            </a:r>
            <a:r>
              <a:rPr lang="fr-FR" sz="2800" dirty="0" smtClean="0"/>
              <a:t>	Stéphane </a:t>
            </a:r>
            <a:r>
              <a:rPr lang="fr-FR" sz="2800" dirty="0"/>
              <a:t>MURER</a:t>
            </a:r>
          </a:p>
          <a:p>
            <a:pPr algn="l"/>
            <a:r>
              <a:rPr lang="fr-FR" sz="2800" dirty="0" smtClean="0"/>
              <a:t>TAEKWONDO	Christophe GUET</a:t>
            </a:r>
          </a:p>
          <a:p>
            <a:pPr algn="l"/>
            <a:r>
              <a:rPr lang="fr-FR" sz="2800" dirty="0" smtClean="0"/>
              <a:t>UN TEMPS POUR SOI Laure DOLLINGER</a:t>
            </a:r>
            <a:endParaRPr lang="fr-FR" sz="2800" dirty="0"/>
          </a:p>
          <a:p>
            <a:pPr algn="l"/>
            <a:r>
              <a:rPr lang="fr-FR" sz="2800" dirty="0" smtClean="0"/>
              <a:t>YOGA</a:t>
            </a:r>
            <a:r>
              <a:rPr lang="fr-FR" sz="2800" dirty="0"/>
              <a:t>	</a:t>
            </a:r>
            <a:r>
              <a:rPr lang="fr-FR" sz="2800" dirty="0" smtClean="0"/>
              <a:t>	Albert WELSCH</a:t>
            </a:r>
            <a:endParaRPr lang="fr-FR" sz="2800" dirty="0"/>
          </a:p>
        </p:txBody>
      </p:sp>
      <p:sp>
        <p:nvSpPr>
          <p:cNvPr id="3" name="Rectangle 2"/>
          <p:cNvSpPr/>
          <p:nvPr/>
        </p:nvSpPr>
        <p:spPr>
          <a:xfrm>
            <a:off x="6459415" y="1364795"/>
            <a:ext cx="12192000" cy="707886"/>
          </a:xfrm>
          <a:prstGeom prst="rect">
            <a:avLst/>
          </a:prstGeom>
        </p:spPr>
        <p:txBody>
          <a:bodyPr>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8" name="Ellipse 7"/>
          <p:cNvSpPr/>
          <p:nvPr/>
        </p:nvSpPr>
        <p:spPr>
          <a:xfrm>
            <a:off x="675309" y="4530818"/>
            <a:ext cx="2754923" cy="2314926"/>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3643184" y="4951683"/>
            <a:ext cx="5172041" cy="1504096"/>
            <a:chOff x="5923455" y="-172110"/>
            <a:chExt cx="2580984" cy="1504096"/>
          </a:xfrm>
        </p:grpSpPr>
        <p:sp>
          <p:nvSpPr>
            <p:cNvPr id="17" name="Rectangle 16"/>
            <p:cNvSpPr/>
            <p:nvPr/>
          </p:nvSpPr>
          <p:spPr>
            <a:xfrm>
              <a:off x="5923455" y="3292"/>
              <a:ext cx="2559365" cy="1328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5945074" y="-172110"/>
              <a:ext cx="2559365" cy="1328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latin typeface="Helvetica Neue Medium"/>
                </a:rPr>
                <a:t>Responsable</a:t>
              </a:r>
              <a:br>
                <a:rPr lang="fr-FR" sz="4800" kern="1200" dirty="0" smtClean="0">
                  <a:latin typeface="Helvetica Neue Medium"/>
                </a:rPr>
              </a:br>
              <a:r>
                <a:rPr lang="fr-FR" sz="4800" b="1" kern="1200" dirty="0" smtClean="0">
                  <a:solidFill>
                    <a:srgbClr val="004494"/>
                  </a:solidFill>
                  <a:latin typeface="Helvetica Neue Medium"/>
                </a:rPr>
                <a:t>Laurent </a:t>
              </a:r>
              <a:r>
                <a:rPr lang="fr-FR" sz="4800" b="1" kern="1200" dirty="0" err="1" smtClean="0">
                  <a:solidFill>
                    <a:srgbClr val="004494"/>
                  </a:solidFill>
                  <a:latin typeface="Helvetica Neue Medium"/>
                </a:rPr>
                <a:t>Martz</a:t>
              </a:r>
              <a:endParaRPr lang="fr-FR" sz="4800" kern="1200" dirty="0">
                <a:solidFill>
                  <a:srgbClr val="002060"/>
                </a:solidFill>
                <a:latin typeface="Helvetica Neue Medium"/>
              </a:endParaRPr>
            </a:p>
          </p:txBody>
        </p:sp>
      </p:grpSp>
      <p:grpSp>
        <p:nvGrpSpPr>
          <p:cNvPr id="12" name="Groupe 11"/>
          <p:cNvGrpSpPr/>
          <p:nvPr/>
        </p:nvGrpSpPr>
        <p:grpSpPr>
          <a:xfrm>
            <a:off x="8490462" y="5098646"/>
            <a:ext cx="11141770" cy="1500762"/>
            <a:chOff x="5923455" y="2966943"/>
            <a:chExt cx="11141770" cy="1500762"/>
          </a:xfrm>
        </p:grpSpPr>
        <p:sp>
          <p:nvSpPr>
            <p:cNvPr id="13" name="Rectangle 12"/>
            <p:cNvSpPr/>
            <p:nvPr/>
          </p:nvSpPr>
          <p:spPr>
            <a:xfrm>
              <a:off x="5923455" y="3139011"/>
              <a:ext cx="2559365" cy="1328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10353890" y="2966943"/>
              <a:ext cx="6711335" cy="1328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latin typeface="Helvetica Neue Medium"/>
                </a:rPr>
                <a:t>Binôme</a:t>
              </a:r>
              <a:br>
                <a:rPr lang="fr-FR" sz="4800" kern="1200" dirty="0" smtClean="0">
                  <a:latin typeface="Helvetica Neue Medium"/>
                </a:rPr>
              </a:br>
              <a:r>
                <a:rPr lang="pt-BR" sz="4800" b="1" kern="1200" dirty="0" smtClean="0">
                  <a:solidFill>
                    <a:srgbClr val="004494"/>
                  </a:solidFill>
                  <a:latin typeface="Helvetica Neue Medium"/>
                </a:rPr>
                <a:t>Sandrine Klein</a:t>
              </a:r>
              <a:endParaRPr lang="fr-FR" sz="4800" b="1" kern="1200" dirty="0">
                <a:solidFill>
                  <a:srgbClr val="004494"/>
                </a:solidFill>
                <a:latin typeface="Helvetica Neue Medium"/>
              </a:endParaRPr>
            </a:p>
          </p:txBody>
        </p:sp>
      </p:grpSp>
      <p:pic>
        <p:nvPicPr>
          <p:cNvPr id="21" name="Image 20"/>
          <p:cNvPicPr/>
          <p:nvPr/>
        </p:nvPicPr>
        <p:blipFill>
          <a:blip r:embed="rId4"/>
          <a:stretch>
            <a:fillRect/>
          </a:stretch>
        </p:blipFill>
        <p:spPr>
          <a:xfrm>
            <a:off x="0" y="-24655"/>
            <a:ext cx="6096000" cy="3486785"/>
          </a:xfrm>
          <a:prstGeom prst="rect">
            <a:avLst/>
          </a:prstGeom>
        </p:spPr>
      </p:pic>
      <p:sp>
        <p:nvSpPr>
          <p:cNvPr id="23" name="Ellipse 22"/>
          <p:cNvSpPr/>
          <p:nvPr/>
        </p:nvSpPr>
        <p:spPr>
          <a:xfrm>
            <a:off x="9949715" y="4530818"/>
            <a:ext cx="2691524" cy="2724485"/>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Rectangle 23"/>
          <p:cNvSpPr/>
          <p:nvPr/>
        </p:nvSpPr>
        <p:spPr>
          <a:xfrm>
            <a:off x="10018907" y="9512454"/>
            <a:ext cx="12192000" cy="1323439"/>
          </a:xfrm>
          <a:prstGeom prst="rect">
            <a:avLst/>
          </a:prstGeom>
        </p:spPr>
        <p:txBody>
          <a:bodyPr>
            <a:spAutoFit/>
          </a:bodyPr>
          <a:lstStyle/>
          <a:p>
            <a:pPr lvl="0" algn="l"/>
            <a:r>
              <a:rPr lang="pt-BR" sz="4000" b="1" dirty="0" smtClean="0">
                <a:ln w="1905"/>
                <a:solidFill>
                  <a:schemeClr val="tx1"/>
                </a:solidFill>
                <a:effectLst>
                  <a:innerShdw blurRad="69850" dist="43180" dir="5400000">
                    <a:srgbClr val="000000">
                      <a:alpha val="65000"/>
                    </a:srgbClr>
                  </a:innerShdw>
                </a:effectLst>
                <a:latin typeface="Helvetica Neue Medium"/>
              </a:rPr>
              <a:t>Le </a:t>
            </a:r>
            <a:r>
              <a:rPr lang="pt-BR" sz="4000" b="1" dirty="0">
                <a:ln w="1905"/>
                <a:solidFill>
                  <a:schemeClr val="tx1"/>
                </a:solidFill>
                <a:effectLst>
                  <a:innerShdw blurRad="69850" dist="43180" dir="5400000">
                    <a:srgbClr val="000000">
                      <a:alpha val="65000"/>
                    </a:srgbClr>
                  </a:innerShdw>
                </a:effectLst>
                <a:latin typeface="Helvetica Neue Medium"/>
              </a:rPr>
              <a:t>Wacken</a:t>
            </a:r>
          </a:p>
          <a:p>
            <a:pPr lvl="0" algn="l"/>
            <a:r>
              <a:rPr lang="pt-BR" sz="4000" b="1" dirty="0">
                <a:ln w="1905"/>
                <a:solidFill>
                  <a:schemeClr val="tx1"/>
                </a:solidFill>
                <a:effectLst>
                  <a:innerShdw blurRad="69850" dist="43180" dir="5400000">
                    <a:srgbClr val="000000">
                      <a:alpha val="65000"/>
                    </a:srgbClr>
                  </a:innerShdw>
                </a:effectLst>
                <a:latin typeface="Helvetica Neue Medium"/>
              </a:rPr>
              <a:t>Tous les jours matin, midi et soir</a:t>
            </a:r>
          </a:p>
        </p:txBody>
      </p:sp>
      <p:sp>
        <p:nvSpPr>
          <p:cNvPr id="25" name="Rectangle 24"/>
          <p:cNvSpPr/>
          <p:nvPr/>
        </p:nvSpPr>
        <p:spPr>
          <a:xfrm>
            <a:off x="16842658" y="11898493"/>
            <a:ext cx="8385472" cy="707886"/>
          </a:xfrm>
          <a:prstGeom prst="rect">
            <a:avLst/>
          </a:prstGeom>
        </p:spPr>
        <p:txBody>
          <a:bodyPr wrap="square">
            <a:spAutoFit/>
          </a:bodyPr>
          <a:lstStyle/>
          <a:p>
            <a:pPr algn="l"/>
            <a:r>
              <a:rPr lang="fr-FR" sz="4000" dirty="0" smtClean="0">
                <a:solidFill>
                  <a:srgbClr val="E30713"/>
                </a:solidFill>
                <a:latin typeface="Ubuntu"/>
                <a:hlinkClick r:id="rId6"/>
              </a:rPr>
              <a:t>ascmsalle@creditmutuel.fr</a:t>
            </a:r>
            <a:endParaRPr lang="fr-FR" sz="4000" dirty="0">
              <a:solidFill>
                <a:srgbClr val="303030"/>
              </a:solidFill>
              <a:latin typeface="Ubuntu"/>
            </a:endParaRPr>
          </a:p>
        </p:txBody>
      </p:sp>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60722" y="2092418"/>
            <a:ext cx="4876800" cy="4876800"/>
          </a:xfrm>
          <a:prstGeom prst="rect">
            <a:avLst/>
          </a:prstGeom>
        </p:spPr>
      </p:pic>
    </p:spTree>
    <p:extLst>
      <p:ext uri="{BB962C8B-B14F-4D97-AF65-F5344CB8AC3E}">
        <p14:creationId xmlns:p14="http://schemas.microsoft.com/office/powerpoint/2010/main" val="693396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24265" y="85725"/>
            <a:ext cx="5635396" cy="1145198"/>
          </a:xfrm>
        </p:spPr>
        <p:txBody>
          <a:bodyPr>
            <a:normAutofit fontScale="90000"/>
          </a:bodyPr>
          <a:lstStyle/>
          <a:p>
            <a:r>
              <a:rPr lang="fr-FR" dirty="0" smtClean="0"/>
              <a:t>SQUASH</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35</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537442"/>
            <a:ext cx="5439507" cy="3060024"/>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5439507" cy="407963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8043709"/>
            <a:ext cx="5443479" cy="3632476"/>
          </a:xfrm>
          <a:prstGeom prst="rect">
            <a:avLst/>
          </a:prstGeom>
        </p:spPr>
      </p:pic>
      <p:sp>
        <p:nvSpPr>
          <p:cNvPr id="9" name="Rectangle 8"/>
          <p:cNvSpPr/>
          <p:nvPr/>
        </p:nvSpPr>
        <p:spPr>
          <a:xfrm>
            <a:off x="5724265" y="1230923"/>
            <a:ext cx="12192000" cy="707886"/>
          </a:xfrm>
          <a:prstGeom prst="rect">
            <a:avLst/>
          </a:prstGeom>
        </p:spPr>
        <p:txBody>
          <a:bodyPr>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a:t>
            </a:r>
            <a:r>
              <a:rPr lang="fr-FR" sz="4000" dirty="0">
                <a:solidFill>
                  <a:srgbClr val="0E4195"/>
                </a:solidFill>
                <a:latin typeface="Helvetica Neue Medium"/>
              </a:rPr>
              <a:t>niveaux</a:t>
            </a:r>
          </a:p>
        </p:txBody>
      </p:sp>
      <p:sp>
        <p:nvSpPr>
          <p:cNvPr id="10" name="Ellipse 9"/>
          <p:cNvSpPr/>
          <p:nvPr/>
        </p:nvSpPr>
        <p:spPr>
          <a:xfrm>
            <a:off x="6324662" y="4223600"/>
            <a:ext cx="3030353" cy="2778056"/>
          </a:xfrm>
          <a:prstGeom prst="ellipse">
            <a:avLst/>
          </a:prstGeom>
          <a:blipFill dpi="0" rotWithShape="1">
            <a:blip r:embed="rId6"/>
            <a:srcRect/>
            <a:stretch>
              <a:fillRect l="3045" t="-2071" r="-6617" b="207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9684950" y="4639109"/>
            <a:ext cx="4626809" cy="2075235"/>
            <a:chOff x="4729054" y="-212701"/>
            <a:chExt cx="4626809" cy="2075235"/>
          </a:xfrm>
        </p:grpSpPr>
        <p:sp>
          <p:nvSpPr>
            <p:cNvPr id="16" name="Rectangle 15"/>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4729054" y="-212701"/>
              <a:ext cx="462680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Brigitte </a:t>
              </a:r>
              <a:r>
                <a:rPr lang="fr-FR" sz="4800" b="1" kern="1200" dirty="0" err="1" smtClean="0">
                  <a:solidFill>
                    <a:srgbClr val="004494"/>
                  </a:solidFill>
                  <a:latin typeface="Helvetica Neue Medium"/>
                </a:rPr>
                <a:t>Herbster</a:t>
              </a:r>
              <a:endParaRPr lang="fr-FR" sz="4800" kern="1200" dirty="0">
                <a:solidFill>
                  <a:srgbClr val="002060"/>
                </a:solidFill>
              </a:endParaRPr>
            </a:p>
          </p:txBody>
        </p:sp>
      </p:grpSp>
      <p:sp>
        <p:nvSpPr>
          <p:cNvPr id="12" name="Ellipse 11"/>
          <p:cNvSpPr/>
          <p:nvPr/>
        </p:nvSpPr>
        <p:spPr>
          <a:xfrm>
            <a:off x="14341129" y="4397677"/>
            <a:ext cx="2880071" cy="2603979"/>
          </a:xfrm>
          <a:prstGeom prst="ellipse">
            <a:avLst/>
          </a:prstGeom>
          <a:blipFill dpi="0" rotWithShape="1">
            <a:blip r:embed="rId7"/>
            <a:srcRect/>
            <a:stretch>
              <a:fillRect l="-1380" t="-9813" r="1380" b="-1809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7678096" y="4639108"/>
            <a:ext cx="5779781" cy="1596179"/>
            <a:chOff x="7042459" y="2149846"/>
            <a:chExt cx="1983469" cy="1596179"/>
          </a:xfrm>
        </p:grpSpPr>
        <p:sp>
          <p:nvSpPr>
            <p:cNvPr id="14" name="Rectangle 13"/>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7042459" y="2149846"/>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Christian Hutin</a:t>
              </a:r>
              <a:endParaRPr lang="fr-FR" sz="4800" b="1" kern="1200" dirty="0">
                <a:solidFill>
                  <a:srgbClr val="004494"/>
                </a:solidFill>
                <a:latin typeface="Helvetica Neue Medium"/>
              </a:endParaRPr>
            </a:p>
          </p:txBody>
        </p:sp>
      </p:grpSp>
      <p:grpSp>
        <p:nvGrpSpPr>
          <p:cNvPr id="18" name="Groupe 17"/>
          <p:cNvGrpSpPr/>
          <p:nvPr/>
        </p:nvGrpSpPr>
        <p:grpSpPr>
          <a:xfrm>
            <a:off x="6518168" y="9859947"/>
            <a:ext cx="6471921" cy="1596179"/>
            <a:chOff x="7042459" y="4033338"/>
            <a:chExt cx="1983469" cy="1596179"/>
          </a:xfrm>
        </p:grpSpPr>
        <p:sp>
          <p:nvSpPr>
            <p:cNvPr id="19" name="Rectangle 18"/>
            <p:cNvSpPr/>
            <p:nvPr/>
          </p:nvSpPr>
          <p:spPr>
            <a:xfrm>
              <a:off x="7042459" y="4033338"/>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7042459" y="4033338"/>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ASL ROBERTSAU</a:t>
              </a:r>
            </a:p>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Lundi – 19h12-20h45</a:t>
              </a:r>
              <a:endParaRPr lang="fr-FR" sz="4000" b="1" kern="1200" dirty="0" smtClean="0">
                <a:solidFill>
                  <a:schemeClr val="tx1"/>
                </a:solidFill>
              </a:endParaRPr>
            </a:p>
          </p:txBody>
        </p:sp>
      </p:grpSp>
      <p:sp>
        <p:nvSpPr>
          <p:cNvPr id="24" name="Rectangle 23"/>
          <p:cNvSpPr/>
          <p:nvPr/>
        </p:nvSpPr>
        <p:spPr>
          <a:xfrm>
            <a:off x="16842658" y="11898493"/>
            <a:ext cx="8385472" cy="707886"/>
          </a:xfrm>
          <a:prstGeom prst="rect">
            <a:avLst/>
          </a:prstGeom>
        </p:spPr>
        <p:txBody>
          <a:bodyPr wrap="square">
            <a:spAutoFit/>
          </a:bodyPr>
          <a:lstStyle/>
          <a:p>
            <a:pPr algn="l"/>
            <a:r>
              <a:rPr lang="fr-FR" sz="4000" dirty="0" smtClean="0">
                <a:solidFill>
                  <a:srgbClr val="E30713"/>
                </a:solidFill>
                <a:latin typeface="Ubuntu"/>
                <a:hlinkClick r:id="rId8"/>
              </a:rPr>
              <a:t>ascmsquash@creditmutuel.fr</a:t>
            </a:r>
            <a:endParaRPr lang="fr-FR" sz="4000" dirty="0">
              <a:solidFill>
                <a:srgbClr val="303030"/>
              </a:solidFill>
              <a:latin typeface="Ubuntu"/>
            </a:endParaRPr>
          </a:p>
        </p:txBody>
      </p:sp>
    </p:spTree>
    <p:extLst>
      <p:ext uri="{BB962C8B-B14F-4D97-AF65-F5344CB8AC3E}">
        <p14:creationId xmlns:p14="http://schemas.microsoft.com/office/powerpoint/2010/main" val="3353037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018585" y="-76687"/>
            <a:ext cx="11421680" cy="2651126"/>
          </a:xfrm>
        </p:spPr>
        <p:txBody>
          <a:bodyPr/>
          <a:lstStyle/>
          <a:p>
            <a:r>
              <a:rPr lang="fr-FR" dirty="0" smtClean="0"/>
              <a:t>SKI</a:t>
            </a:r>
            <a:endParaRPr lang="fr-FR" dirty="0"/>
          </a:p>
        </p:txBody>
      </p:sp>
      <p:sp>
        <p:nvSpPr>
          <p:cNvPr id="4" name="Espace réservé du numéro de diapositive 3"/>
          <p:cNvSpPr>
            <a:spLocks noGrp="1"/>
          </p:cNvSpPr>
          <p:nvPr>
            <p:ph type="sldNum" sz="quarter" idx="12"/>
          </p:nvPr>
        </p:nvSpPr>
        <p:spPr>
          <a:xfrm>
            <a:off x="17537723" y="12347576"/>
            <a:ext cx="5486400" cy="730250"/>
          </a:xfrm>
        </p:spPr>
        <p:txBody>
          <a:bodyPr/>
          <a:lstStyle/>
          <a:p>
            <a:pPr>
              <a:defRPr/>
            </a:pPr>
            <a:fld id="{624D18DD-0A91-4BE4-9698-B7577E207BB3}" type="slidenum">
              <a:rPr lang="fr-FR" smtClean="0"/>
              <a:pPr>
                <a:defRPr/>
              </a:pPr>
              <a:t>36</a:t>
            </a:fld>
            <a:endParaRPr lang="fr-FR"/>
          </a:p>
        </p:txBody>
      </p:sp>
      <p:sp>
        <p:nvSpPr>
          <p:cNvPr id="9" name="Rectangle 8"/>
          <p:cNvSpPr/>
          <p:nvPr/>
        </p:nvSpPr>
        <p:spPr>
          <a:xfrm>
            <a:off x="8088923" y="1885905"/>
            <a:ext cx="12192000" cy="707886"/>
          </a:xfrm>
          <a:prstGeom prst="rect">
            <a:avLst/>
          </a:prstGeom>
        </p:spPr>
        <p:txBody>
          <a:bodyPr>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20" name="Rectangle 19"/>
          <p:cNvSpPr/>
          <p:nvPr/>
        </p:nvSpPr>
        <p:spPr>
          <a:xfrm>
            <a:off x="15998528" y="11464008"/>
            <a:ext cx="8385472" cy="707886"/>
          </a:xfrm>
          <a:prstGeom prst="rect">
            <a:avLst/>
          </a:prstGeom>
        </p:spPr>
        <p:txBody>
          <a:bodyPr wrap="square">
            <a:spAutoFit/>
          </a:bodyPr>
          <a:lstStyle/>
          <a:p>
            <a:pPr algn="l"/>
            <a:r>
              <a:rPr lang="fr-FR" sz="4000" dirty="0" smtClean="0">
                <a:solidFill>
                  <a:srgbClr val="E30713"/>
                </a:solidFill>
                <a:latin typeface="Ubuntu"/>
                <a:hlinkClick r:id="rId3"/>
              </a:rPr>
              <a:t>ascmski@creditmutuel.fr</a:t>
            </a:r>
            <a:endParaRPr lang="fr-FR" sz="4000" dirty="0">
              <a:solidFill>
                <a:srgbClr val="303030"/>
              </a:solidFill>
              <a:latin typeface="Ubuntu"/>
            </a:endParaRPr>
          </a:p>
        </p:txBody>
      </p:sp>
      <p:pic>
        <p:nvPicPr>
          <p:cNvPr id="19" name="Imag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3842"/>
            <a:ext cx="7587795" cy="5031038"/>
          </a:xfrm>
          <a:prstGeom prst="rect">
            <a:avLst/>
          </a:prstGeom>
        </p:spPr>
      </p:pic>
      <p:pic>
        <p:nvPicPr>
          <p:cNvPr id="21" name="Image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8583111"/>
            <a:ext cx="7587795" cy="3170692"/>
          </a:xfrm>
          <a:prstGeom prst="rect">
            <a:avLst/>
          </a:prstGeom>
        </p:spPr>
      </p:pic>
      <p:pic>
        <p:nvPicPr>
          <p:cNvPr id="22" name="Image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5454165"/>
            <a:ext cx="7587794" cy="2390155"/>
          </a:xfrm>
          <a:prstGeom prst="rect">
            <a:avLst/>
          </a:prstGeom>
        </p:spPr>
      </p:pic>
      <p:sp>
        <p:nvSpPr>
          <p:cNvPr id="23" name="Ellipse 22"/>
          <p:cNvSpPr/>
          <p:nvPr/>
        </p:nvSpPr>
        <p:spPr>
          <a:xfrm>
            <a:off x="8373667" y="4510057"/>
            <a:ext cx="3343334" cy="3099706"/>
          </a:xfrm>
          <a:prstGeom prst="ellipse">
            <a:avLst/>
          </a:prstGeom>
          <a:blipFill dpi="0" rotWithShape="1">
            <a:blip r:embed="rId7"/>
            <a:srcRect/>
            <a:stretch>
              <a:fillRect l="674" t="-13172" r="-674" b="-3743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4" name="Groupe 23"/>
          <p:cNvGrpSpPr/>
          <p:nvPr/>
        </p:nvGrpSpPr>
        <p:grpSpPr>
          <a:xfrm>
            <a:off x="11998353" y="5476814"/>
            <a:ext cx="7946429" cy="2179275"/>
            <a:chOff x="7042459" y="-316741"/>
            <a:chExt cx="2117937" cy="2179275"/>
          </a:xfrm>
        </p:grpSpPr>
        <p:sp>
          <p:nvSpPr>
            <p:cNvPr id="25" name="Rectangle 24"/>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ZoneTexte 25"/>
            <p:cNvSpPr txBox="1"/>
            <p:nvPr/>
          </p:nvSpPr>
          <p:spPr>
            <a:xfrm>
              <a:off x="7176927" y="-316741"/>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a:t>
              </a:r>
              <a:br>
                <a:rPr lang="fr-FR" sz="4800" kern="1200" dirty="0" smtClean="0"/>
              </a:br>
              <a:r>
                <a:rPr lang="fr-FR" sz="4800" b="1" kern="1200" dirty="0" smtClean="0">
                  <a:solidFill>
                    <a:srgbClr val="004494"/>
                  </a:solidFill>
                  <a:latin typeface="Helvetica Neue Medium"/>
                </a:rPr>
                <a:t>Magda </a:t>
              </a:r>
              <a:r>
                <a:rPr lang="fr-FR" sz="4800" b="1" kern="1200" dirty="0" err="1" smtClean="0">
                  <a:solidFill>
                    <a:srgbClr val="004494"/>
                  </a:solidFill>
                  <a:latin typeface="Helvetica Neue Medium"/>
                </a:rPr>
                <a:t>Ganeman</a:t>
              </a:r>
              <a:r>
                <a:rPr lang="fr-FR" sz="4800" b="1" kern="1200" dirty="0" smtClean="0">
                  <a:solidFill>
                    <a:srgbClr val="004494"/>
                  </a:solidFill>
                  <a:latin typeface="Helvetica Neue Medium"/>
                </a:rPr>
                <a:t> </a:t>
              </a:r>
              <a:r>
                <a:rPr lang="fr-FR" sz="4800" b="1" kern="1200" dirty="0" err="1" smtClean="0">
                  <a:solidFill>
                    <a:srgbClr val="004494"/>
                  </a:solidFill>
                  <a:latin typeface="Helvetica Neue Medium"/>
                </a:rPr>
                <a:t>Valot</a:t>
              </a:r>
              <a:endParaRPr lang="fr-FR" sz="4800" kern="1200" dirty="0">
                <a:solidFill>
                  <a:srgbClr val="002060"/>
                </a:solidFill>
              </a:endParaRPr>
            </a:p>
          </p:txBody>
        </p:sp>
      </p:grpSp>
      <p:sp>
        <p:nvSpPr>
          <p:cNvPr id="3" name="Rectangle 2"/>
          <p:cNvSpPr/>
          <p:nvPr/>
        </p:nvSpPr>
        <p:spPr>
          <a:xfrm>
            <a:off x="8235247" y="9964887"/>
            <a:ext cx="12192000" cy="1323439"/>
          </a:xfrm>
          <a:prstGeom prst="rect">
            <a:avLst/>
          </a:prstGeom>
        </p:spPr>
        <p:txBody>
          <a:bodyPr>
            <a:spAutoFit/>
          </a:bodyPr>
          <a:lstStyle/>
          <a:p>
            <a:pPr algn="l"/>
            <a:r>
              <a:rPr lang="pt-BR" sz="4000" b="1" dirty="0">
                <a:ln w="1905"/>
                <a:solidFill>
                  <a:schemeClr val="tx1"/>
                </a:solidFill>
                <a:effectLst>
                  <a:innerShdw blurRad="69850" dist="43180" dir="5400000">
                    <a:srgbClr val="000000">
                      <a:alpha val="65000"/>
                    </a:srgbClr>
                  </a:innerShdw>
                </a:effectLst>
                <a:latin typeface="Helvetica Neue Medium"/>
              </a:rPr>
              <a:t>Dans toutes les montagnes</a:t>
            </a:r>
          </a:p>
          <a:p>
            <a:pPr algn="l"/>
            <a:r>
              <a:rPr lang="pt-BR" sz="4000" b="1" dirty="0">
                <a:ln w="1905"/>
                <a:solidFill>
                  <a:schemeClr val="tx1"/>
                </a:solidFill>
                <a:effectLst>
                  <a:innerShdw blurRad="69850" dist="43180" dir="5400000">
                    <a:srgbClr val="000000">
                      <a:alpha val="65000"/>
                    </a:srgbClr>
                  </a:innerShdw>
                </a:effectLst>
                <a:latin typeface="Helvetica Neue Medium"/>
              </a:rPr>
              <a:t>2 sortie par an</a:t>
            </a:r>
            <a:endParaRPr lang="fr-FR" sz="4000" b="1" dirty="0">
              <a:ln w="1905"/>
              <a:solidFill>
                <a:schemeClr val="tx1"/>
              </a:solidFill>
              <a:effectLst>
                <a:innerShdw blurRad="69850" dist="43180" dir="5400000">
                  <a:srgbClr val="000000">
                    <a:alpha val="65000"/>
                  </a:srgbClr>
                </a:innerShdw>
              </a:effectLst>
              <a:latin typeface="Helvetica Neue Medium"/>
            </a:endParaRPr>
          </a:p>
        </p:txBody>
      </p:sp>
      <p:pic>
        <p:nvPicPr>
          <p:cNvPr id="14" name="Image 13">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78886" y="6909298"/>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20130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9445" y="85725"/>
            <a:ext cx="7315201" cy="1356213"/>
          </a:xfrm>
        </p:spPr>
        <p:txBody>
          <a:bodyPr>
            <a:normAutofit fontScale="90000"/>
          </a:bodyPr>
          <a:lstStyle/>
          <a:p>
            <a:r>
              <a:rPr lang="fr-FR" dirty="0" smtClean="0"/>
              <a:t>TAEKWONDO</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37</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665605"/>
            <a:ext cx="5783623" cy="4337718"/>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5814648" cy="4360985"/>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9307942"/>
            <a:ext cx="5783623" cy="4337717"/>
          </a:xfrm>
          <a:prstGeom prst="rect">
            <a:avLst/>
          </a:prstGeom>
        </p:spPr>
      </p:pic>
      <p:sp>
        <p:nvSpPr>
          <p:cNvPr id="9" name="Rectangle 8"/>
          <p:cNvSpPr/>
          <p:nvPr/>
        </p:nvSpPr>
        <p:spPr>
          <a:xfrm>
            <a:off x="6377354" y="1441938"/>
            <a:ext cx="5580185"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10" name="Ellipse 9"/>
          <p:cNvSpPr/>
          <p:nvPr/>
        </p:nvSpPr>
        <p:spPr>
          <a:xfrm>
            <a:off x="6481741" y="3867515"/>
            <a:ext cx="3049121" cy="2846829"/>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104430" y="4665605"/>
            <a:ext cx="5606335" cy="2048739"/>
            <a:chOff x="3964802" y="-186205"/>
            <a:chExt cx="5606335" cy="2048739"/>
          </a:xfrm>
        </p:grpSpPr>
        <p:sp>
          <p:nvSpPr>
            <p:cNvPr id="16" name="Rectangle 15"/>
            <p:cNvSpPr/>
            <p:nvPr/>
          </p:nvSpPr>
          <p:spPr>
            <a:xfrm>
              <a:off x="5828770" y="266355"/>
              <a:ext cx="2043383"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3964802" y="-186205"/>
              <a:ext cx="5606335"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Romain </a:t>
              </a:r>
              <a:r>
                <a:rPr lang="fr-FR" sz="4800" b="1" kern="1200" dirty="0" err="1" smtClean="0">
                  <a:solidFill>
                    <a:srgbClr val="004494"/>
                  </a:solidFill>
                  <a:latin typeface="Helvetica Neue Medium"/>
                </a:rPr>
                <a:t>Spielmann</a:t>
              </a:r>
              <a:endParaRPr lang="fr-FR" sz="4800" kern="1200" dirty="0">
                <a:solidFill>
                  <a:srgbClr val="002060"/>
                </a:solidFill>
              </a:endParaRPr>
            </a:p>
          </p:txBody>
        </p:sp>
      </p:grpSp>
      <p:sp>
        <p:nvSpPr>
          <p:cNvPr id="12" name="Ellipse 11"/>
          <p:cNvSpPr/>
          <p:nvPr/>
        </p:nvSpPr>
        <p:spPr>
          <a:xfrm>
            <a:off x="14853138" y="3867515"/>
            <a:ext cx="3470031" cy="2846829"/>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968398" y="4450911"/>
            <a:ext cx="14056832" cy="4146924"/>
            <a:chOff x="5828770" y="-400899"/>
            <a:chExt cx="14056832" cy="4146924"/>
          </a:xfrm>
        </p:grpSpPr>
        <p:sp>
          <p:nvSpPr>
            <p:cNvPr id="14" name="Rectangle 13"/>
            <p:cNvSpPr/>
            <p:nvPr/>
          </p:nvSpPr>
          <p:spPr>
            <a:xfrm>
              <a:off x="5828770" y="2149846"/>
              <a:ext cx="2043383"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2581262" y="-400899"/>
              <a:ext cx="7304340" cy="11575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Christophe</a:t>
              </a:r>
              <a:r>
                <a:rPr lang="fr-FR" sz="4800" kern="1200" dirty="0" smtClean="0">
                  <a:solidFill>
                    <a:srgbClr val="002060"/>
                  </a:solidFill>
                </a:rPr>
                <a:t> </a:t>
              </a:r>
              <a:r>
                <a:rPr lang="fr-FR" sz="4800" b="1" kern="1200" dirty="0" smtClean="0">
                  <a:solidFill>
                    <a:srgbClr val="004494"/>
                  </a:solidFill>
                  <a:latin typeface="Helvetica Neue Medium"/>
                </a:rPr>
                <a:t>Guet</a:t>
              </a:r>
              <a:endParaRPr lang="fr-FR" sz="4800" b="1" kern="1200" dirty="0">
                <a:solidFill>
                  <a:srgbClr val="004494"/>
                </a:solidFill>
                <a:latin typeface="Helvetica Neue Medium"/>
              </a:endParaRPr>
            </a:p>
          </p:txBody>
        </p:sp>
      </p:grpSp>
      <p:grpSp>
        <p:nvGrpSpPr>
          <p:cNvPr id="18" name="Groupe 17"/>
          <p:cNvGrpSpPr/>
          <p:nvPr/>
        </p:nvGrpSpPr>
        <p:grpSpPr>
          <a:xfrm>
            <a:off x="7246608" y="9485451"/>
            <a:ext cx="7911330" cy="1596179"/>
            <a:chOff x="5828770" y="4033338"/>
            <a:chExt cx="3444838" cy="1596179"/>
          </a:xfrm>
        </p:grpSpPr>
        <p:sp>
          <p:nvSpPr>
            <p:cNvPr id="19" name="Rectangle 18"/>
            <p:cNvSpPr/>
            <p:nvPr/>
          </p:nvSpPr>
          <p:spPr>
            <a:xfrm>
              <a:off x="5828770" y="4033338"/>
              <a:ext cx="3444838"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5828770" y="4033338"/>
              <a:ext cx="344483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fr-FR" sz="4000" b="1" kern="1200" dirty="0" smtClean="0">
                  <a:ln w="1905"/>
                  <a:solidFill>
                    <a:schemeClr val="tx1"/>
                  </a:solidFill>
                  <a:effectLst>
                    <a:innerShdw blurRad="69850" dist="43180" dir="5400000">
                      <a:srgbClr val="000000">
                        <a:alpha val="65000"/>
                      </a:srgbClr>
                    </a:innerShdw>
                  </a:effectLst>
                  <a:latin typeface="Helvetica Neue Medium"/>
                </a:rPr>
                <a:t>ECKBOLSHEIM </a:t>
              </a:r>
            </a:p>
            <a:p>
              <a:pPr lvl="0" algn="l" defTabSz="622300">
                <a:lnSpc>
                  <a:spcPct val="90000"/>
                </a:lnSpc>
                <a:spcBef>
                  <a:spcPct val="0"/>
                </a:spcBef>
                <a:spcAft>
                  <a:spcPct val="35000"/>
                </a:spcAft>
              </a:pPr>
              <a:r>
                <a:rPr lang="fr-FR" sz="4000" b="1" kern="1200" dirty="0" smtClean="0">
                  <a:ln w="1905"/>
                  <a:solidFill>
                    <a:schemeClr val="tx1"/>
                  </a:solidFill>
                  <a:effectLst>
                    <a:innerShdw blurRad="69850" dist="43180" dir="5400000">
                      <a:srgbClr val="000000">
                        <a:alpha val="65000"/>
                      </a:srgbClr>
                    </a:innerShdw>
                  </a:effectLst>
                  <a:latin typeface="Helvetica Neue Medium"/>
                </a:rPr>
                <a:t>Mardi et Jeudi</a:t>
              </a:r>
            </a:p>
            <a:p>
              <a:pPr lvl="0" algn="l" defTabSz="622300">
                <a:lnSpc>
                  <a:spcPct val="90000"/>
                </a:lnSpc>
                <a:spcBef>
                  <a:spcPct val="0"/>
                </a:spcBef>
                <a:spcAft>
                  <a:spcPct val="35000"/>
                </a:spcAft>
              </a:pPr>
              <a:r>
                <a:rPr lang="fr-FR" sz="4000" b="1" kern="1200" dirty="0" smtClean="0">
                  <a:ln w="1905"/>
                  <a:solidFill>
                    <a:schemeClr val="tx1"/>
                  </a:solidFill>
                  <a:effectLst>
                    <a:innerShdw blurRad="69850" dist="43180" dir="5400000">
                      <a:srgbClr val="000000">
                        <a:alpha val="65000"/>
                      </a:srgbClr>
                    </a:innerShdw>
                  </a:effectLst>
                  <a:latin typeface="Helvetica Neue Medium"/>
                </a:rPr>
                <a:t>de 19h30 à 21h</a:t>
              </a:r>
              <a:endParaRPr lang="pt-BR" sz="4000" b="1" kern="1200" dirty="0" smtClean="0">
                <a:ln w="1905"/>
                <a:solidFill>
                  <a:schemeClr val="tx1"/>
                </a:solidFill>
                <a:effectLst>
                  <a:innerShdw blurRad="69850" dist="43180" dir="5400000">
                    <a:srgbClr val="000000">
                      <a:alpha val="65000"/>
                    </a:srgbClr>
                  </a:innerShdw>
                </a:effectLst>
                <a:latin typeface="Helvetica Neue Medium"/>
              </a:endParaRPr>
            </a:p>
          </p:txBody>
        </p:sp>
      </p:grpSp>
      <p:sp>
        <p:nvSpPr>
          <p:cNvPr id="21" name="Rectangle 20"/>
          <p:cNvSpPr/>
          <p:nvPr/>
        </p:nvSpPr>
        <p:spPr>
          <a:xfrm>
            <a:off x="15998528" y="11464008"/>
            <a:ext cx="8385472" cy="707886"/>
          </a:xfrm>
          <a:prstGeom prst="rect">
            <a:avLst/>
          </a:prstGeom>
        </p:spPr>
        <p:txBody>
          <a:bodyPr wrap="square">
            <a:spAutoFit/>
          </a:bodyPr>
          <a:lstStyle/>
          <a:p>
            <a:pPr algn="l"/>
            <a:r>
              <a:rPr lang="fr-FR" sz="4000" dirty="0" smtClean="0">
                <a:solidFill>
                  <a:srgbClr val="E30713"/>
                </a:solidFill>
                <a:latin typeface="Ubuntu"/>
                <a:hlinkClick r:id="rId8"/>
              </a:rPr>
              <a:t>ascmtaekwondo@creditmutuel.fr</a:t>
            </a:r>
            <a:endParaRPr lang="fr-FR" sz="4000" dirty="0">
              <a:solidFill>
                <a:srgbClr val="303030"/>
              </a:solidFill>
              <a:latin typeface="Ubuntu"/>
            </a:endParaRPr>
          </a:p>
        </p:txBody>
      </p:sp>
    </p:spTree>
    <p:extLst>
      <p:ext uri="{BB962C8B-B14F-4D97-AF65-F5344CB8AC3E}">
        <p14:creationId xmlns:p14="http://schemas.microsoft.com/office/powerpoint/2010/main" val="3868598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83742" y="390525"/>
            <a:ext cx="5145958" cy="1362075"/>
          </a:xfrm>
        </p:spPr>
        <p:txBody>
          <a:bodyPr/>
          <a:lstStyle/>
          <a:p>
            <a:r>
              <a:rPr lang="fr-FR" dirty="0" smtClean="0"/>
              <a:t>TENNIS</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38</a:t>
            </a:fld>
            <a:endParaRPr lang="fr-FR"/>
          </a:p>
        </p:txBody>
      </p:sp>
      <p:sp>
        <p:nvSpPr>
          <p:cNvPr id="5" name="Espace réservé du contenu 4"/>
          <p:cNvSpPr txBox="1">
            <a:spLocks noGrp="1"/>
          </p:cNvSpPr>
          <p:nvPr>
            <p:ph idx="1"/>
          </p:nvPr>
        </p:nvSpPr>
        <p:spPr>
          <a:xfrm>
            <a:off x="8850711" y="4036112"/>
            <a:ext cx="5523560" cy="1508105"/>
          </a:xfrm>
          <a:prstGeom prst="rect">
            <a:avLst/>
          </a:prstGeom>
        </p:spPr>
        <p:txBody>
          <a:bodyPr vert="horz" wrap="square" lIns="91440" tIns="45720" rIns="91440" bIns="45720" rtlCol="0">
            <a:spAutoFit/>
          </a:bodyPr>
          <a:lst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FontTx/>
              <a:buBlip>
                <a:blip r:embed="rId3"/>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FontTx/>
              <a:buBlip>
                <a:blip r:embed="rId3"/>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FontTx/>
              <a:buBlip>
                <a:blip r:embed="rId3"/>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FontTx/>
              <a:buBlip>
                <a:blip r:embed="rId3"/>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defTabSz="1600200" hangingPunct="0">
              <a:spcBef>
                <a:spcPct val="0"/>
              </a:spcBef>
              <a:spcAft>
                <a:spcPct val="35000"/>
              </a:spcAft>
            </a:pPr>
            <a:r>
              <a:rPr lang="fr-FR" sz="4800" dirty="0" smtClean="0">
                <a:solidFill>
                  <a:schemeClr val="tx1">
                    <a:hueOff val="0"/>
                    <a:satOff val="0"/>
                    <a:lumOff val="0"/>
                    <a:alphaOff val="0"/>
                  </a:schemeClr>
                </a:solidFill>
                <a:latin typeface="+mn-lt"/>
                <a:ea typeface="+mn-ea"/>
                <a:cs typeface="+mn-cs"/>
                <a:sym typeface="Helvetica Light"/>
              </a:rPr>
              <a:t>Responsable</a:t>
            </a:r>
            <a:br>
              <a:rPr lang="fr-FR" sz="4800" dirty="0" smtClean="0">
                <a:solidFill>
                  <a:schemeClr val="tx1">
                    <a:hueOff val="0"/>
                    <a:satOff val="0"/>
                    <a:lumOff val="0"/>
                    <a:alphaOff val="0"/>
                  </a:schemeClr>
                </a:solidFill>
                <a:latin typeface="+mn-lt"/>
                <a:ea typeface="+mn-ea"/>
                <a:cs typeface="+mn-cs"/>
                <a:sym typeface="Helvetica Light"/>
              </a:rPr>
            </a:br>
            <a:r>
              <a:rPr lang="fr-FR" sz="4400" b="1" dirty="0" smtClean="0"/>
              <a:t>Quentin STREIFF</a:t>
            </a:r>
          </a:p>
        </p:txBody>
      </p:sp>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04781"/>
            <a:ext cx="3581400" cy="6207920"/>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581400" cy="5990236"/>
          </a:xfrm>
          <a:prstGeom prst="rect">
            <a:avLst/>
          </a:prstGeom>
        </p:spPr>
      </p:pic>
      <p:sp>
        <p:nvSpPr>
          <p:cNvPr id="9" name="Ellipse 8"/>
          <p:cNvSpPr/>
          <p:nvPr/>
        </p:nvSpPr>
        <p:spPr>
          <a:xfrm>
            <a:off x="14961006" y="3450927"/>
            <a:ext cx="3604578" cy="3035574"/>
          </a:xfrm>
          <a:prstGeom prst="ellipse">
            <a:avLst/>
          </a:prstGeom>
          <a:blipFill dpi="0" rotWithShape="1">
            <a:blip r:embed="rId6"/>
            <a:srcRect/>
            <a:stretch>
              <a:fillRect l="3004" r="300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Rectangle 2"/>
          <p:cNvSpPr/>
          <p:nvPr/>
        </p:nvSpPr>
        <p:spPr>
          <a:xfrm>
            <a:off x="5029200" y="8947021"/>
            <a:ext cx="4533900" cy="1323439"/>
          </a:xfrm>
          <a:prstGeom prst="rect">
            <a:avLst/>
          </a:prstGeom>
        </p:spPr>
        <p:txBody>
          <a:bodyPr wrap="square">
            <a:spAutoFit/>
          </a:bodyPr>
          <a:lstStyle/>
          <a:p>
            <a:pPr lvl="0" algn="l"/>
            <a:r>
              <a:rPr lang="pt-BR" sz="4000" b="1" dirty="0" smtClean="0">
                <a:solidFill>
                  <a:schemeClr val="tx1"/>
                </a:solidFill>
                <a:latin typeface="Helvetica Neue Medium"/>
              </a:rPr>
              <a:t>TCS</a:t>
            </a:r>
          </a:p>
          <a:p>
            <a:pPr lvl="0" algn="l"/>
            <a:r>
              <a:rPr lang="pt-BR" sz="4000" b="1" dirty="0">
                <a:solidFill>
                  <a:schemeClr val="tx1"/>
                </a:solidFill>
                <a:latin typeface="Helvetica Neue Medium"/>
              </a:rPr>
              <a:t>T</a:t>
            </a:r>
            <a:r>
              <a:rPr lang="pt-BR" sz="4000" b="1" dirty="0" smtClean="0">
                <a:solidFill>
                  <a:schemeClr val="tx1"/>
                </a:solidFill>
                <a:latin typeface="Helvetica Neue Medium"/>
              </a:rPr>
              <a:t>ous </a:t>
            </a:r>
            <a:r>
              <a:rPr lang="pt-BR" sz="4000" b="1" dirty="0">
                <a:solidFill>
                  <a:schemeClr val="tx1"/>
                </a:solidFill>
                <a:latin typeface="Helvetica Neue Medium"/>
              </a:rPr>
              <a:t>les jours</a:t>
            </a:r>
          </a:p>
        </p:txBody>
      </p:sp>
      <p:sp>
        <p:nvSpPr>
          <p:cNvPr id="13" name="Ellipse 12"/>
          <p:cNvSpPr/>
          <p:nvPr/>
        </p:nvSpPr>
        <p:spPr>
          <a:xfrm>
            <a:off x="4588339" y="3450927"/>
            <a:ext cx="3467099" cy="3053853"/>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13"/>
          <p:cNvSpPr/>
          <p:nvPr/>
        </p:nvSpPr>
        <p:spPr>
          <a:xfrm>
            <a:off x="4057648" y="1538335"/>
            <a:ext cx="15525751" cy="1323439"/>
          </a:xfrm>
          <a:prstGeom prst="rect">
            <a:avLst/>
          </a:prstGeom>
        </p:spPr>
        <p:txBody>
          <a:bodyPr wrap="square">
            <a:spAutoFit/>
          </a:bodyPr>
          <a:lstStyle/>
          <a:p>
            <a:pPr lvl="0" algn="l"/>
            <a:r>
              <a:rPr lang="fr-FR" sz="4000" dirty="0">
                <a:solidFill>
                  <a:srgbClr val="0E4195"/>
                </a:solidFill>
                <a:latin typeface="Helvetica Neue Medium"/>
              </a:rPr>
              <a:t>Loisir / Compétition masculine et féminine</a:t>
            </a:r>
          </a:p>
          <a:p>
            <a:pPr lvl="0" algn="l"/>
            <a:r>
              <a:rPr lang="fr-FR" sz="4000" dirty="0">
                <a:solidFill>
                  <a:srgbClr val="0E4195"/>
                </a:solidFill>
                <a:latin typeface="Helvetica Neue Medium"/>
              </a:rPr>
              <a:t>Tous niveaux</a:t>
            </a:r>
          </a:p>
        </p:txBody>
      </p:sp>
      <p:sp>
        <p:nvSpPr>
          <p:cNvPr id="15" name="Rectangle 14"/>
          <p:cNvSpPr/>
          <p:nvPr/>
        </p:nvSpPr>
        <p:spPr>
          <a:xfrm>
            <a:off x="15009926" y="11870409"/>
            <a:ext cx="8385472" cy="707886"/>
          </a:xfrm>
          <a:prstGeom prst="rect">
            <a:avLst/>
          </a:prstGeom>
        </p:spPr>
        <p:txBody>
          <a:bodyPr wrap="square">
            <a:spAutoFit/>
          </a:bodyPr>
          <a:lstStyle/>
          <a:p>
            <a:pPr algn="l"/>
            <a:r>
              <a:rPr lang="fr-FR" sz="4000" dirty="0" smtClean="0">
                <a:solidFill>
                  <a:srgbClr val="E30713"/>
                </a:solidFill>
                <a:latin typeface="Ubuntu"/>
                <a:hlinkClick r:id="rId8"/>
              </a:rPr>
              <a:t>ascmtennis@creditmutuel.fr</a:t>
            </a:r>
            <a:endParaRPr lang="fr-FR" sz="4000" dirty="0">
              <a:solidFill>
                <a:srgbClr val="303030"/>
              </a:solidFill>
              <a:latin typeface="Ubuntu"/>
            </a:endParaRPr>
          </a:p>
        </p:txBody>
      </p:sp>
      <p:sp>
        <p:nvSpPr>
          <p:cNvPr id="16" name="Espace réservé du contenu 4"/>
          <p:cNvSpPr txBox="1">
            <a:spLocks/>
          </p:cNvSpPr>
          <p:nvPr/>
        </p:nvSpPr>
        <p:spPr>
          <a:xfrm>
            <a:off x="18860440" y="4210341"/>
            <a:ext cx="5523560" cy="1508105"/>
          </a:xfrm>
          <a:prstGeom prst="rect">
            <a:avLst/>
          </a:prstGeom>
        </p:spPr>
        <p:txBody>
          <a:bodyPr vert="horz" wrap="square" lIns="91440" tIns="45720" rIns="91440" bIns="45720" rtlCol="0">
            <a:spAutoFit/>
          </a:bodyPr>
          <a:lst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Clr>
                <a:srgbClr val="FF0000"/>
              </a:buClr>
              <a:buFontTx/>
              <a:buBlip>
                <a:blip r:embed="rId3"/>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Clr>
                <a:srgbClr val="FF0000"/>
              </a:buClr>
              <a:buFontTx/>
              <a:buBlip>
                <a:blip r:embed="rId3"/>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Clr>
                <a:srgbClr val="FF0000"/>
              </a:buClr>
              <a:buFontTx/>
              <a:buBlip>
                <a:blip r:embed="rId3"/>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Clr>
                <a:srgbClr val="FF0000"/>
              </a:buClr>
              <a:buFontTx/>
              <a:buBlip>
                <a:blip r:embed="rId3"/>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defTabSz="1600200" hangingPunct="0">
              <a:spcBef>
                <a:spcPct val="0"/>
              </a:spcBef>
              <a:spcAft>
                <a:spcPct val="35000"/>
              </a:spcAft>
            </a:pPr>
            <a:r>
              <a:rPr lang="fr-FR" sz="4800" dirty="0" smtClean="0">
                <a:solidFill>
                  <a:schemeClr val="tx1">
                    <a:hueOff val="0"/>
                    <a:satOff val="0"/>
                    <a:lumOff val="0"/>
                    <a:alphaOff val="0"/>
                  </a:schemeClr>
                </a:solidFill>
                <a:latin typeface="+mn-lt"/>
                <a:ea typeface="+mn-ea"/>
                <a:cs typeface="+mn-cs"/>
                <a:sym typeface="Helvetica Light"/>
              </a:rPr>
              <a:t>Binôme</a:t>
            </a:r>
            <a:br>
              <a:rPr lang="fr-FR" sz="4800" dirty="0" smtClean="0">
                <a:solidFill>
                  <a:schemeClr val="tx1">
                    <a:hueOff val="0"/>
                    <a:satOff val="0"/>
                    <a:lumOff val="0"/>
                    <a:alphaOff val="0"/>
                  </a:schemeClr>
                </a:solidFill>
                <a:latin typeface="+mn-lt"/>
                <a:ea typeface="+mn-ea"/>
                <a:cs typeface="+mn-cs"/>
                <a:sym typeface="Helvetica Light"/>
              </a:rPr>
            </a:br>
            <a:r>
              <a:rPr lang="fr-FR" sz="4400" b="1" dirty="0" smtClean="0"/>
              <a:t>Olivier MANN</a:t>
            </a:r>
          </a:p>
        </p:txBody>
      </p:sp>
    </p:spTree>
    <p:extLst>
      <p:ext uri="{BB962C8B-B14F-4D97-AF65-F5344CB8AC3E}">
        <p14:creationId xmlns:p14="http://schemas.microsoft.com/office/powerpoint/2010/main" val="40594324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018585" y="-76687"/>
            <a:ext cx="11421680" cy="2651126"/>
          </a:xfrm>
        </p:spPr>
        <p:txBody>
          <a:bodyPr/>
          <a:lstStyle/>
          <a:p>
            <a:r>
              <a:rPr lang="fr-FR" smtClean="0"/>
              <a:t>TENNIS DE TABLE</a:t>
            </a:r>
            <a:endParaRPr lang="fr-FR" dirty="0"/>
          </a:p>
        </p:txBody>
      </p:sp>
      <p:sp>
        <p:nvSpPr>
          <p:cNvPr id="4" name="Espace réservé du numéro de diapositive 3"/>
          <p:cNvSpPr>
            <a:spLocks noGrp="1"/>
          </p:cNvSpPr>
          <p:nvPr>
            <p:ph type="sldNum" sz="quarter" idx="12"/>
          </p:nvPr>
        </p:nvSpPr>
        <p:spPr>
          <a:xfrm>
            <a:off x="17537723" y="12347576"/>
            <a:ext cx="5486400" cy="730250"/>
          </a:xfrm>
        </p:spPr>
        <p:txBody>
          <a:bodyPr/>
          <a:lstStyle/>
          <a:p>
            <a:pPr>
              <a:defRPr/>
            </a:pPr>
            <a:fld id="{624D18DD-0A91-4BE4-9698-B7577E207BB3}" type="slidenum">
              <a:rPr lang="fr-FR" smtClean="0"/>
              <a:pPr>
                <a:defRPr/>
              </a:pPr>
              <a:t>39</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87187"/>
            <a:ext cx="7596553" cy="5697414"/>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11288"/>
            <a:ext cx="7596553" cy="4273061"/>
          </a:xfrm>
          <a:prstGeom prst="rect">
            <a:avLst/>
          </a:prstGeom>
        </p:spPr>
      </p:pic>
      <p:sp>
        <p:nvSpPr>
          <p:cNvPr id="9" name="Rectangle 8"/>
          <p:cNvSpPr/>
          <p:nvPr/>
        </p:nvSpPr>
        <p:spPr>
          <a:xfrm>
            <a:off x="8088923" y="1885905"/>
            <a:ext cx="12192000" cy="1323439"/>
          </a:xfrm>
          <a:prstGeom prst="rect">
            <a:avLst/>
          </a:prstGeom>
        </p:spPr>
        <p:txBody>
          <a:bodyPr>
            <a:spAutoFit/>
          </a:bodyPr>
          <a:lstStyle/>
          <a:p>
            <a:pPr lvl="0" algn="l"/>
            <a:r>
              <a:rPr lang="fr-FR" sz="4000" dirty="0">
                <a:solidFill>
                  <a:srgbClr val="0E4195"/>
                </a:solidFill>
                <a:latin typeface="Helvetica Neue Medium"/>
              </a:rPr>
              <a:t>Loisir et Compétition masculine et féminine</a:t>
            </a:r>
          </a:p>
          <a:p>
            <a:pPr lvl="0" algn="l"/>
            <a:r>
              <a:rPr lang="fr-FR" sz="4000" dirty="0">
                <a:solidFill>
                  <a:srgbClr val="0E4195"/>
                </a:solidFill>
                <a:latin typeface="Helvetica Neue Medium"/>
              </a:rPr>
              <a:t>Tous niveaux</a:t>
            </a:r>
          </a:p>
        </p:txBody>
      </p:sp>
      <p:sp>
        <p:nvSpPr>
          <p:cNvPr id="10" name="Ellipse 9"/>
          <p:cNvSpPr/>
          <p:nvPr/>
        </p:nvSpPr>
        <p:spPr>
          <a:xfrm>
            <a:off x="7871584" y="5007196"/>
            <a:ext cx="3280451" cy="2734285"/>
          </a:xfrm>
          <a:prstGeom prst="ellipse">
            <a:avLst/>
          </a:prstGeom>
          <a:blipFill dpi="0" rotWithShape="1">
            <a:blip r:embed="rId5"/>
            <a:srcRect/>
            <a:stretch>
              <a:fillRect l="12987" r="12987"/>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1152035" y="5247601"/>
            <a:ext cx="5799534" cy="2020898"/>
            <a:chOff x="5498759" y="958607"/>
            <a:chExt cx="5799534" cy="2020898"/>
          </a:xfrm>
        </p:grpSpPr>
        <p:sp>
          <p:nvSpPr>
            <p:cNvPr id="16" name="Rectangle 15"/>
            <p:cNvSpPr/>
            <p:nvPr/>
          </p:nvSpPr>
          <p:spPr>
            <a:xfrm>
              <a:off x="5773791" y="1614311"/>
              <a:ext cx="2895061" cy="136519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5498759" y="958607"/>
              <a:ext cx="5799534" cy="13651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Responsable</a:t>
              </a:r>
              <a:endParaRPr lang="fr-FR" sz="4800" kern="1200" dirty="0"/>
            </a:p>
            <a:p>
              <a:pPr lvl="1" indent="0" algn="l" defTabSz="1244600">
                <a:lnSpc>
                  <a:spcPct val="90000"/>
                </a:lnSpc>
                <a:spcBef>
                  <a:spcPct val="0"/>
                </a:spcBef>
                <a:spcAft>
                  <a:spcPct val="15000"/>
                </a:spcAft>
              </a:pPr>
              <a:r>
                <a:rPr lang="fr-FR" sz="4800" b="1" kern="1200" dirty="0" smtClean="0">
                  <a:solidFill>
                    <a:srgbClr val="004494"/>
                  </a:solidFill>
                  <a:latin typeface="Helvetica Neue Medium"/>
                </a:rPr>
                <a:t>Cédric Dautel</a:t>
              </a:r>
              <a:endParaRPr lang="fr-FR" sz="4800" kern="1200" dirty="0"/>
            </a:p>
          </p:txBody>
        </p:sp>
      </p:grpSp>
      <p:sp>
        <p:nvSpPr>
          <p:cNvPr id="12" name="Ellipse 11"/>
          <p:cNvSpPr/>
          <p:nvPr/>
        </p:nvSpPr>
        <p:spPr>
          <a:xfrm>
            <a:off x="15586374" y="5007196"/>
            <a:ext cx="3158825" cy="2734285"/>
          </a:xfrm>
          <a:prstGeom prst="ellipse">
            <a:avLst/>
          </a:prstGeom>
          <a:blipFill dpi="0" rotWithShape="1">
            <a:blip r:embed="rId6"/>
            <a:srcRect/>
            <a:stretch>
              <a:fillRect t="1490" b="149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9727005" y="5247601"/>
            <a:ext cx="5524502" cy="1365194"/>
            <a:chOff x="5773791" y="3225240"/>
            <a:chExt cx="5524502" cy="1365194"/>
          </a:xfrm>
        </p:grpSpPr>
        <p:sp>
          <p:nvSpPr>
            <p:cNvPr id="14" name="Rectangle 13"/>
            <p:cNvSpPr/>
            <p:nvPr/>
          </p:nvSpPr>
          <p:spPr>
            <a:xfrm>
              <a:off x="5773791" y="3225240"/>
              <a:ext cx="2895061" cy="136519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5773791" y="3225240"/>
              <a:ext cx="5524502" cy="13651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 </a:t>
              </a:r>
              <a:endParaRPr lang="fr-FR" sz="4800" kern="1200" dirty="0"/>
            </a:p>
            <a:p>
              <a:pPr lvl="0" algn="l" defTabSz="1600200">
                <a:lnSpc>
                  <a:spcPct val="90000"/>
                </a:lnSpc>
                <a:spcBef>
                  <a:spcPct val="0"/>
                </a:spcBef>
                <a:spcAft>
                  <a:spcPct val="35000"/>
                </a:spcAft>
              </a:pPr>
              <a:r>
                <a:rPr lang="fr-FR" sz="4800" b="1" kern="1200" dirty="0" smtClean="0">
                  <a:solidFill>
                    <a:srgbClr val="004494"/>
                  </a:solidFill>
                  <a:latin typeface="Helvetica Neue Medium"/>
                </a:rPr>
                <a:t>Nicolas Mayer</a:t>
              </a:r>
              <a:endParaRPr lang="fr-FR" sz="4800" b="1" kern="1200" dirty="0">
                <a:solidFill>
                  <a:srgbClr val="004494"/>
                </a:solidFill>
                <a:latin typeface="Helvetica Neue Medium"/>
              </a:endParaRPr>
            </a:p>
          </p:txBody>
        </p:sp>
      </p:grpSp>
      <p:sp>
        <p:nvSpPr>
          <p:cNvPr id="18" name="Rectangle 17"/>
          <p:cNvSpPr/>
          <p:nvPr/>
        </p:nvSpPr>
        <p:spPr>
          <a:xfrm>
            <a:off x="8655020" y="10809143"/>
            <a:ext cx="12192000" cy="1323439"/>
          </a:xfrm>
          <a:prstGeom prst="rect">
            <a:avLst/>
          </a:prstGeom>
        </p:spPr>
        <p:txBody>
          <a:bodyPr>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Hall AGR</a:t>
            </a:r>
          </a:p>
          <a:p>
            <a:pPr lvl="0" algn="l"/>
            <a:r>
              <a:rPr lang="fr-FR" sz="4000" b="1" dirty="0">
                <a:ln w="1905"/>
                <a:solidFill>
                  <a:schemeClr val="tx1"/>
                </a:solidFill>
                <a:effectLst>
                  <a:innerShdw blurRad="69850" dist="43180" dir="5400000">
                    <a:srgbClr val="000000">
                      <a:alpha val="65000"/>
                    </a:srgbClr>
                  </a:innerShdw>
                </a:effectLst>
                <a:latin typeface="Helvetica Neue Medium"/>
              </a:rPr>
              <a:t>Lundi : 18h – 21h</a:t>
            </a:r>
          </a:p>
        </p:txBody>
      </p:sp>
      <p:sp>
        <p:nvSpPr>
          <p:cNvPr id="20" name="Rectangle 19"/>
          <p:cNvSpPr/>
          <p:nvPr/>
        </p:nvSpPr>
        <p:spPr>
          <a:xfrm>
            <a:off x="12874597" y="12369940"/>
            <a:ext cx="8385472" cy="707886"/>
          </a:xfrm>
          <a:prstGeom prst="rect">
            <a:avLst/>
          </a:prstGeom>
        </p:spPr>
        <p:txBody>
          <a:bodyPr wrap="square">
            <a:spAutoFit/>
          </a:bodyPr>
          <a:lstStyle/>
          <a:p>
            <a:pPr algn="l"/>
            <a:r>
              <a:rPr lang="fr-FR" sz="4000" dirty="0" smtClean="0">
                <a:solidFill>
                  <a:srgbClr val="E30713"/>
                </a:solidFill>
                <a:latin typeface="Ubuntu"/>
                <a:hlinkClick r:id="rId7"/>
              </a:rPr>
              <a:t>ascmtennisdetable@creditmutuel.fr</a:t>
            </a:r>
            <a:endParaRPr lang="fr-FR" sz="4000" dirty="0">
              <a:solidFill>
                <a:srgbClr val="303030"/>
              </a:solidFill>
              <a:latin typeface="Ubuntu"/>
            </a:endParaRPr>
          </a:p>
        </p:txBody>
      </p:sp>
      <p:pic>
        <p:nvPicPr>
          <p:cNvPr id="19" name="Image 18">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57621" y="7464752"/>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5937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3657600" y="99158"/>
            <a:ext cx="21031200" cy="2651125"/>
          </a:xfrm>
        </p:spPr>
        <p:txBody>
          <a:bodyPr/>
          <a:lstStyle/>
          <a:p>
            <a:r>
              <a:rPr lang="fr-FR" dirty="0" smtClean="0"/>
              <a:t>Ordre du jour</a:t>
            </a:r>
            <a:br>
              <a:rPr lang="fr-FR" dirty="0" smtClean="0"/>
            </a:br>
            <a:endParaRPr lang="fr-FR" dirty="0"/>
          </a:p>
        </p:txBody>
      </p:sp>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4</a:t>
            </a:fld>
            <a:endParaRPr lang="fr-FR" dirty="0"/>
          </a:p>
        </p:txBody>
      </p:sp>
      <p:sp>
        <p:nvSpPr>
          <p:cNvPr id="6" name="Espace réservé du contenu 5"/>
          <p:cNvSpPr>
            <a:spLocks noGrp="1"/>
          </p:cNvSpPr>
          <p:nvPr>
            <p:ph idx="4294967295"/>
          </p:nvPr>
        </p:nvSpPr>
        <p:spPr>
          <a:xfrm>
            <a:off x="5676314" y="2177353"/>
            <a:ext cx="17663746" cy="9351962"/>
          </a:xfrm>
        </p:spPr>
        <p:txBody>
          <a:bodyPr>
            <a:noAutofit/>
          </a:bodyPr>
          <a:lstStyle/>
          <a:p>
            <a:pPr marL="685800" indent="-685800">
              <a:buClr>
                <a:srgbClr val="FF0000"/>
              </a:buClr>
              <a:buFont typeface="Wingdings" panose="05000000000000000000" pitchFamily="2" charset="2"/>
              <a:buChar char="§"/>
            </a:pPr>
            <a:r>
              <a:rPr lang="fr-FR" sz="3600" dirty="0"/>
              <a:t>Ouverture de l’Assemblée Générale Ordinaire par </a:t>
            </a:r>
            <a:r>
              <a:rPr lang="fr-FR" sz="3600" dirty="0" smtClean="0"/>
              <a:t>le président</a:t>
            </a:r>
            <a:endParaRPr lang="fr-FR" sz="3600" b="1" dirty="0"/>
          </a:p>
          <a:p>
            <a:pPr marL="685800" indent="-685800">
              <a:buClr>
                <a:srgbClr val="FF0000"/>
              </a:buClr>
              <a:buFont typeface="Wingdings" panose="05000000000000000000" pitchFamily="2" charset="2"/>
              <a:buChar char="§"/>
            </a:pPr>
            <a:r>
              <a:rPr lang="fr-FR" sz="3600" dirty="0"/>
              <a:t>APPROBATION DU PV de l’Assemblée Générale Ordinaire du </a:t>
            </a:r>
            <a:r>
              <a:rPr lang="fr-FR" sz="3600" dirty="0" smtClean="0"/>
              <a:t>27 septembre 2019</a:t>
            </a:r>
            <a:endParaRPr lang="fr-FR" sz="3600" dirty="0"/>
          </a:p>
          <a:p>
            <a:pPr marL="685800" indent="-685800">
              <a:buClr>
                <a:srgbClr val="FF0000"/>
              </a:buClr>
              <a:buFont typeface="Wingdings" panose="05000000000000000000" pitchFamily="2" charset="2"/>
              <a:buChar char="§"/>
            </a:pPr>
            <a:r>
              <a:rPr lang="fr-FR" sz="3600" dirty="0"/>
              <a:t>Rapport d’activité des </a:t>
            </a:r>
            <a:r>
              <a:rPr lang="fr-FR" sz="3600" b="1" dirty="0"/>
              <a:t>responsables de section</a:t>
            </a:r>
          </a:p>
          <a:p>
            <a:pPr marL="685800" indent="-685800">
              <a:buClr>
                <a:srgbClr val="FF0000"/>
              </a:buClr>
              <a:buFont typeface="Wingdings" panose="05000000000000000000" pitchFamily="2" charset="2"/>
              <a:buChar char="§"/>
            </a:pPr>
            <a:r>
              <a:rPr lang="fr-FR" sz="3600" dirty="0"/>
              <a:t>Information ouverture/fermeture de Section</a:t>
            </a:r>
          </a:p>
          <a:p>
            <a:pPr marL="685800" indent="-685800">
              <a:buClr>
                <a:srgbClr val="FF0000"/>
              </a:buClr>
              <a:buFont typeface="Wingdings" panose="05000000000000000000" pitchFamily="2" charset="2"/>
              <a:buChar char="§"/>
            </a:pPr>
            <a:r>
              <a:rPr lang="fr-FR" sz="3600" dirty="0"/>
              <a:t>Rapport </a:t>
            </a:r>
            <a:r>
              <a:rPr lang="fr-FR" sz="3600" b="1" dirty="0"/>
              <a:t>financier</a:t>
            </a:r>
          </a:p>
          <a:p>
            <a:pPr marL="685800" indent="-685800">
              <a:buClr>
                <a:srgbClr val="FF0000"/>
              </a:buClr>
              <a:buFont typeface="Wingdings" panose="05000000000000000000" pitchFamily="2" charset="2"/>
              <a:buChar char="§"/>
            </a:pPr>
            <a:r>
              <a:rPr lang="fr-FR" sz="3600" dirty="0"/>
              <a:t>Rapport des réviseurs aux </a:t>
            </a:r>
            <a:r>
              <a:rPr lang="fr-FR" sz="3600" b="1" dirty="0"/>
              <a:t>comptes</a:t>
            </a:r>
          </a:p>
          <a:p>
            <a:pPr marL="685800" indent="-685800">
              <a:buClr>
                <a:srgbClr val="FF0000"/>
              </a:buClr>
              <a:buFont typeface="Wingdings" panose="05000000000000000000" pitchFamily="2" charset="2"/>
              <a:buChar char="§"/>
            </a:pPr>
            <a:r>
              <a:rPr lang="fr-FR" sz="3600" dirty="0"/>
              <a:t>Approbation des comptes de l’exercice </a:t>
            </a:r>
            <a:r>
              <a:rPr lang="fr-FR" sz="3600" dirty="0" smtClean="0"/>
              <a:t>2019 </a:t>
            </a:r>
            <a:r>
              <a:rPr lang="fr-FR" sz="3600" dirty="0"/>
              <a:t>et décharge au comité</a:t>
            </a:r>
          </a:p>
          <a:p>
            <a:pPr marL="685800" indent="-685800">
              <a:buClr>
                <a:srgbClr val="FF0000"/>
              </a:buClr>
              <a:buFont typeface="Wingdings" panose="05000000000000000000" pitchFamily="2" charset="2"/>
              <a:buChar char="§"/>
            </a:pPr>
            <a:r>
              <a:rPr lang="fr-FR" sz="3600" dirty="0"/>
              <a:t>Désignation des réviseurs aux comptes pour l’exercice </a:t>
            </a:r>
            <a:r>
              <a:rPr lang="fr-FR" sz="3600" dirty="0" smtClean="0"/>
              <a:t>2020/2021</a:t>
            </a:r>
            <a:endParaRPr lang="fr-FR" sz="3600" dirty="0"/>
          </a:p>
          <a:p>
            <a:pPr marL="685800" indent="-685800">
              <a:buClr>
                <a:srgbClr val="FF0000"/>
              </a:buClr>
              <a:buFont typeface="Wingdings" panose="05000000000000000000" pitchFamily="2" charset="2"/>
              <a:buChar char="§"/>
            </a:pPr>
            <a:r>
              <a:rPr lang="fr-FR" sz="3600" dirty="0"/>
              <a:t>Election du nouveau comité et bureau ASCM</a:t>
            </a:r>
          </a:p>
          <a:p>
            <a:pPr marL="685800" indent="-685800">
              <a:buClr>
                <a:srgbClr val="FF0000"/>
              </a:buClr>
              <a:buFont typeface="Wingdings" panose="05000000000000000000" pitchFamily="2" charset="2"/>
              <a:buChar char="§"/>
            </a:pPr>
            <a:r>
              <a:rPr lang="fr-FR" sz="3600" dirty="0"/>
              <a:t>Les événements</a:t>
            </a:r>
          </a:p>
          <a:p>
            <a:pPr marL="685800" indent="-685800">
              <a:buClr>
                <a:srgbClr val="FF0000"/>
              </a:buClr>
              <a:buFont typeface="Wingdings" panose="05000000000000000000" pitchFamily="2" charset="2"/>
              <a:buChar char="§"/>
            </a:pPr>
            <a:r>
              <a:rPr lang="fr-FR" sz="3600" dirty="0"/>
              <a:t>Rapport moral et clôture de l’AGO</a:t>
            </a:r>
          </a:p>
          <a:p>
            <a:pPr marL="685800" indent="-685800">
              <a:buClr>
                <a:srgbClr val="FF0000"/>
              </a:buClr>
              <a:buFont typeface="Wingdings" panose="05000000000000000000" pitchFamily="2" charset="2"/>
              <a:buChar char="§"/>
            </a:pPr>
            <a:r>
              <a:rPr lang="fr-FR" sz="3600" dirty="0"/>
              <a:t>Allocution des personnalités</a:t>
            </a:r>
          </a:p>
          <a:p>
            <a:pPr marL="685800" indent="-685800">
              <a:buClr>
                <a:srgbClr val="FF0000"/>
              </a:buClr>
              <a:buFont typeface="Wingdings" panose="05000000000000000000" pitchFamily="2" charset="2"/>
              <a:buChar char="§"/>
            </a:pPr>
            <a:r>
              <a:rPr lang="fr-FR" sz="3600" dirty="0"/>
              <a:t>Conclusion des </a:t>
            </a:r>
            <a:r>
              <a:rPr lang="fr-FR" sz="3600" dirty="0" smtClean="0"/>
              <a:t>Présidents</a:t>
            </a:r>
            <a:endParaRPr lang="fr-FR" sz="3600" dirty="0"/>
          </a:p>
        </p:txBody>
      </p:sp>
      <p:pic>
        <p:nvPicPr>
          <p:cNvPr id="10" name="Image 9"/>
          <p:cNvPicPr>
            <a:picLocks noChangeAspect="1"/>
          </p:cNvPicPr>
          <p:nvPr/>
        </p:nvPicPr>
        <p:blipFill rotWithShape="1">
          <a:blip r:embed="rId3" cstate="email">
            <a:extLst>
              <a:ext uri="{28A0092B-C50C-407E-A947-70E740481C1C}">
                <a14:useLocalDpi xmlns:a14="http://schemas.microsoft.com/office/drawing/2010/main"/>
              </a:ext>
            </a:extLst>
          </a:blip>
          <a:srcRect t="-273"/>
          <a:stretch/>
        </p:blipFill>
        <p:spPr>
          <a:xfrm>
            <a:off x="0" y="-9331"/>
            <a:ext cx="3059723" cy="13725331"/>
          </a:xfrm>
          <a:prstGeom prst="rect">
            <a:avLst/>
          </a:prstGeom>
        </p:spPr>
      </p:pic>
    </p:spTree>
    <p:extLst>
      <p:ext uri="{BB962C8B-B14F-4D97-AF65-F5344CB8AC3E}">
        <p14:creationId xmlns:p14="http://schemas.microsoft.com/office/powerpoint/2010/main" val="1526911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63391" y="220053"/>
            <a:ext cx="3384566" cy="2651126"/>
          </a:xfrm>
        </p:spPr>
        <p:txBody>
          <a:bodyPr/>
          <a:lstStyle/>
          <a:p>
            <a:r>
              <a:rPr lang="fr-FR" dirty="0" smtClean="0"/>
              <a:t>TIR</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40</a:t>
            </a:fld>
            <a:endParaRPr lang="fr-FR"/>
          </a:p>
        </p:txBody>
      </p:sp>
      <p:pic>
        <p:nvPicPr>
          <p:cNvPr id="6" name="Image 5"/>
          <p:cNvPicPr/>
          <p:nvPr/>
        </p:nvPicPr>
        <p:blipFill>
          <a:blip r:embed="rId3" cstate="screen">
            <a:extLst>
              <a:ext uri="{28A0092B-C50C-407E-A947-70E740481C1C}">
                <a14:useLocalDpi xmlns:a14="http://schemas.microsoft.com/office/drawing/2010/main"/>
              </a:ext>
            </a:extLst>
          </a:blip>
          <a:stretch>
            <a:fillRect/>
          </a:stretch>
        </p:blipFill>
        <p:spPr>
          <a:xfrm>
            <a:off x="23446" y="9270479"/>
            <a:ext cx="6342185" cy="4172472"/>
          </a:xfrm>
          <a:prstGeom prst="rect">
            <a:avLst/>
          </a:prstGeom>
        </p:spPr>
      </p:pic>
      <p:pic>
        <p:nvPicPr>
          <p:cNvPr id="7" name="Image 6"/>
          <p:cNvPicPr/>
          <p:nvPr/>
        </p:nvPicPr>
        <p:blipFill>
          <a:blip r:embed="rId4" cstate="screen">
            <a:extLst>
              <a:ext uri="{28A0092B-C50C-407E-A947-70E740481C1C}">
                <a14:useLocalDpi xmlns:a14="http://schemas.microsoft.com/office/drawing/2010/main"/>
              </a:ext>
            </a:extLst>
          </a:blip>
          <a:stretch>
            <a:fillRect/>
          </a:stretch>
        </p:blipFill>
        <p:spPr>
          <a:xfrm>
            <a:off x="23446" y="626163"/>
            <a:ext cx="6342185" cy="3404282"/>
          </a:xfrm>
          <a:prstGeom prst="rect">
            <a:avLst/>
          </a:prstGeom>
        </p:spPr>
      </p:pic>
      <p:pic>
        <p:nvPicPr>
          <p:cNvPr id="8" name="Image 7"/>
          <p:cNvPicPr/>
          <p:nvPr/>
        </p:nvPicPr>
        <p:blipFill>
          <a:blip r:embed="rId5"/>
          <a:stretch>
            <a:fillRect/>
          </a:stretch>
        </p:blipFill>
        <p:spPr>
          <a:xfrm>
            <a:off x="23446" y="4276449"/>
            <a:ext cx="6342185" cy="4762043"/>
          </a:xfrm>
          <a:prstGeom prst="rect">
            <a:avLst/>
          </a:prstGeom>
        </p:spPr>
      </p:pic>
      <p:sp>
        <p:nvSpPr>
          <p:cNvPr id="9" name="Rectangle 8"/>
          <p:cNvSpPr/>
          <p:nvPr/>
        </p:nvSpPr>
        <p:spPr>
          <a:xfrm>
            <a:off x="7537938" y="1983513"/>
            <a:ext cx="12684369" cy="1323439"/>
          </a:xfrm>
          <a:prstGeom prst="rect">
            <a:avLst/>
          </a:prstGeom>
        </p:spPr>
        <p:txBody>
          <a:bodyPr wrap="square">
            <a:spAutoFit/>
          </a:bodyPr>
          <a:lstStyle/>
          <a:p>
            <a:pPr lvl="0" algn="l"/>
            <a:r>
              <a:rPr lang="fr-FR" sz="4000" dirty="0">
                <a:solidFill>
                  <a:srgbClr val="0E4195"/>
                </a:solidFill>
                <a:latin typeface="Helvetica Neue Medium"/>
              </a:rPr>
              <a:t>Loisir et Compétition masculine et féminine</a:t>
            </a:r>
          </a:p>
          <a:p>
            <a:pPr lvl="0" algn="l"/>
            <a:r>
              <a:rPr lang="fr-FR" sz="4000" dirty="0">
                <a:solidFill>
                  <a:srgbClr val="0E4195"/>
                </a:solidFill>
                <a:latin typeface="Helvetica Neue Medium"/>
              </a:rPr>
              <a:t>Tous niveaux</a:t>
            </a:r>
          </a:p>
        </p:txBody>
      </p:sp>
      <p:sp>
        <p:nvSpPr>
          <p:cNvPr id="10" name="Ellipse 9"/>
          <p:cNvSpPr/>
          <p:nvPr/>
        </p:nvSpPr>
        <p:spPr>
          <a:xfrm>
            <a:off x="6747547" y="4833639"/>
            <a:ext cx="3337674" cy="2891576"/>
          </a:xfrm>
          <a:prstGeom prst="ellipse">
            <a:avLst/>
          </a:prstGeom>
          <a:blipFill dpi="0" rotWithShape="1">
            <a:blip r:embed="rId6"/>
            <a:srcRect/>
            <a:stretch>
              <a:fillRect l="11506" r="11506"/>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467137" y="5354107"/>
            <a:ext cx="6636047" cy="1644497"/>
            <a:chOff x="5474616" y="184728"/>
            <a:chExt cx="3333809" cy="1644497"/>
          </a:xfrm>
        </p:grpSpPr>
        <p:sp>
          <p:nvSpPr>
            <p:cNvPr id="16" name="Rectangle 15"/>
            <p:cNvSpPr/>
            <p:nvPr/>
          </p:nvSpPr>
          <p:spPr>
            <a:xfrm>
              <a:off x="5763640" y="306394"/>
              <a:ext cx="3044785" cy="1522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5474616" y="184728"/>
              <a:ext cx="3044785"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p>
            <a:p>
              <a:pPr lvl="0" algn="l" defTabSz="1422400">
                <a:lnSpc>
                  <a:spcPct val="90000"/>
                </a:lnSpc>
                <a:spcBef>
                  <a:spcPct val="0"/>
                </a:spcBef>
                <a:spcAft>
                  <a:spcPct val="35000"/>
                </a:spcAft>
              </a:pPr>
              <a:r>
                <a:rPr lang="fr-FR" sz="4800" b="1" kern="1200" dirty="0" smtClean="0">
                  <a:solidFill>
                    <a:srgbClr val="004494"/>
                  </a:solidFill>
                  <a:latin typeface="Helvetica Neue Medium"/>
                </a:rPr>
                <a:t>Marie-Odile </a:t>
              </a:r>
              <a:r>
                <a:rPr lang="fr-FR" sz="4800" b="1" kern="1200" dirty="0" err="1" smtClean="0">
                  <a:solidFill>
                    <a:srgbClr val="004494"/>
                  </a:solidFill>
                  <a:latin typeface="Helvetica Neue Medium"/>
                </a:rPr>
                <a:t>Waltz</a:t>
              </a:r>
              <a:endParaRPr lang="fr-FR" sz="4800" kern="1200" dirty="0"/>
            </a:p>
          </p:txBody>
        </p:sp>
      </p:grpSp>
      <p:sp>
        <p:nvSpPr>
          <p:cNvPr id="12" name="Ellipse 11"/>
          <p:cNvSpPr/>
          <p:nvPr/>
        </p:nvSpPr>
        <p:spPr>
          <a:xfrm>
            <a:off x="16086301" y="4773786"/>
            <a:ext cx="3184387" cy="2854503"/>
          </a:xfrm>
          <a:prstGeom prst="ellipse">
            <a:avLst/>
          </a:prstGeom>
          <a:blipFill dpi="0" rotWithShape="1">
            <a:blip r:embed="rId7"/>
            <a:srcRect/>
            <a:stretch>
              <a:fillRect l="12500" r="1250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418372" y="5354107"/>
            <a:ext cx="13039275" cy="3163779"/>
            <a:chOff x="5738338" y="410108"/>
            <a:chExt cx="13039275" cy="3163779"/>
          </a:xfrm>
        </p:grpSpPr>
        <p:sp>
          <p:nvSpPr>
            <p:cNvPr id="14" name="Rectangle 13"/>
            <p:cNvSpPr/>
            <p:nvPr/>
          </p:nvSpPr>
          <p:spPr>
            <a:xfrm>
              <a:off x="5738338" y="2051056"/>
              <a:ext cx="3044785" cy="1522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3864474" y="410108"/>
              <a:ext cx="4913139"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0" algn="l" defTabSz="1600200">
                <a:lnSpc>
                  <a:spcPct val="90000"/>
                </a:lnSpc>
                <a:spcBef>
                  <a:spcPct val="0"/>
                </a:spcBef>
                <a:spcAft>
                  <a:spcPct val="35000"/>
                </a:spcAft>
              </a:pPr>
              <a:r>
                <a:rPr lang="fr-FR" sz="4800" b="1" kern="1200" dirty="0" smtClean="0">
                  <a:solidFill>
                    <a:srgbClr val="004494"/>
                  </a:solidFill>
                  <a:latin typeface="Helvetica Neue Medium"/>
                </a:rPr>
                <a:t>Marius </a:t>
              </a:r>
              <a:r>
                <a:rPr lang="fr-FR" sz="4800" b="1" kern="1200" dirty="0" err="1" smtClean="0">
                  <a:solidFill>
                    <a:srgbClr val="004494"/>
                  </a:solidFill>
                  <a:latin typeface="Helvetica Neue Medium"/>
                </a:rPr>
                <a:t>Grigore</a:t>
              </a:r>
              <a:endParaRPr lang="fr-FR" sz="4800" kern="1200" dirty="0"/>
            </a:p>
          </p:txBody>
        </p:sp>
      </p:grpSp>
      <p:sp>
        <p:nvSpPr>
          <p:cNvPr id="18" name="Rectangle 17"/>
          <p:cNvSpPr/>
          <p:nvPr/>
        </p:nvSpPr>
        <p:spPr>
          <a:xfrm>
            <a:off x="7078688" y="10694995"/>
            <a:ext cx="4667835" cy="1323439"/>
          </a:xfrm>
          <a:prstGeom prst="rect">
            <a:avLst/>
          </a:prstGeom>
        </p:spPr>
        <p:txBody>
          <a:bodyPr wrap="square">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Lingolsheim</a:t>
            </a:r>
          </a:p>
          <a:p>
            <a:pPr lvl="0" algn="l"/>
            <a:r>
              <a:rPr lang="fr-FR" sz="4000" b="1" dirty="0">
                <a:ln w="1905"/>
                <a:solidFill>
                  <a:schemeClr val="tx1"/>
                </a:solidFill>
                <a:effectLst>
                  <a:innerShdw blurRad="69850" dist="43180" dir="5400000">
                    <a:srgbClr val="000000">
                      <a:alpha val="65000"/>
                    </a:srgbClr>
                  </a:innerShdw>
                </a:effectLst>
                <a:latin typeface="Helvetica Neue Medium"/>
              </a:rPr>
              <a:t>Jeudi : 19h – 22h</a:t>
            </a:r>
          </a:p>
        </p:txBody>
      </p:sp>
      <p:sp>
        <p:nvSpPr>
          <p:cNvPr id="19" name="Rectangle 18"/>
          <p:cNvSpPr/>
          <p:nvPr/>
        </p:nvSpPr>
        <p:spPr>
          <a:xfrm>
            <a:off x="15630664" y="11729073"/>
            <a:ext cx="7076936" cy="707886"/>
          </a:xfrm>
          <a:prstGeom prst="rect">
            <a:avLst/>
          </a:prstGeom>
        </p:spPr>
        <p:txBody>
          <a:bodyPr wrap="square">
            <a:spAutoFit/>
          </a:bodyPr>
          <a:lstStyle/>
          <a:p>
            <a:pPr algn="l"/>
            <a:r>
              <a:rPr lang="fr-FR" sz="4000" dirty="0" smtClean="0">
                <a:solidFill>
                  <a:srgbClr val="E30713"/>
                </a:solidFill>
                <a:latin typeface="Ubuntu"/>
                <a:hlinkClick r:id="rId8"/>
              </a:rPr>
              <a:t>ascmtir@creditmutuel.fr</a:t>
            </a:r>
            <a:endParaRPr lang="fr-FR" sz="4000" dirty="0">
              <a:solidFill>
                <a:srgbClr val="303030"/>
              </a:solidFill>
              <a:latin typeface="Ubuntu"/>
            </a:endParaRPr>
          </a:p>
        </p:txBody>
      </p:sp>
      <p:pic>
        <p:nvPicPr>
          <p:cNvPr id="5" name="Image 4">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57621" y="7464752"/>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80886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77138" y="234973"/>
            <a:ext cx="6760812" cy="2651126"/>
          </a:xfrm>
        </p:spPr>
        <p:txBody>
          <a:bodyPr/>
          <a:lstStyle/>
          <a:p>
            <a:r>
              <a:rPr lang="fr-FR" dirty="0" smtClean="0"/>
              <a:t>ULTIMATE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41</a:t>
            </a:fld>
            <a:endParaRPr lang="fr-FR"/>
          </a:p>
        </p:txBody>
      </p:sp>
      <p:pic>
        <p:nvPicPr>
          <p:cNvPr id="6" name="Image 5"/>
          <p:cNvPicPr>
            <a:picLocks noChangeAspect="1"/>
          </p:cNvPicPr>
          <p:nvPr/>
        </p:nvPicPr>
        <p:blipFill>
          <a:blip r:embed="rId3"/>
          <a:stretch>
            <a:fillRect/>
          </a:stretch>
        </p:blipFill>
        <p:spPr>
          <a:xfrm>
            <a:off x="-8319" y="329396"/>
            <a:ext cx="7087578" cy="4348650"/>
          </a:xfrm>
          <a:prstGeom prst="rect">
            <a:avLst/>
          </a:prstGeom>
        </p:spPr>
      </p:pic>
      <p:pic>
        <p:nvPicPr>
          <p:cNvPr id="7" name="Image 6"/>
          <p:cNvPicPr>
            <a:picLocks noChangeAspect="1"/>
          </p:cNvPicPr>
          <p:nvPr/>
        </p:nvPicPr>
        <p:blipFill>
          <a:blip r:embed="rId4"/>
          <a:stretch>
            <a:fillRect/>
          </a:stretch>
        </p:blipFill>
        <p:spPr>
          <a:xfrm>
            <a:off x="0" y="4781655"/>
            <a:ext cx="7079259" cy="4394842"/>
          </a:xfrm>
          <a:prstGeom prst="rect">
            <a:avLst/>
          </a:prstGeom>
        </p:spPr>
      </p:pic>
      <p:pic>
        <p:nvPicPr>
          <p:cNvPr id="8" name="Image 7"/>
          <p:cNvPicPr>
            <a:picLocks noChangeAspect="1"/>
          </p:cNvPicPr>
          <p:nvPr/>
        </p:nvPicPr>
        <p:blipFill>
          <a:blip r:embed="rId5"/>
          <a:stretch>
            <a:fillRect/>
          </a:stretch>
        </p:blipFill>
        <p:spPr>
          <a:xfrm>
            <a:off x="-8319" y="9280107"/>
            <a:ext cx="7087578" cy="4084649"/>
          </a:xfrm>
          <a:prstGeom prst="rect">
            <a:avLst/>
          </a:prstGeom>
        </p:spPr>
      </p:pic>
      <p:sp>
        <p:nvSpPr>
          <p:cNvPr id="9" name="Ellipse 8"/>
          <p:cNvSpPr/>
          <p:nvPr/>
        </p:nvSpPr>
        <p:spPr>
          <a:xfrm>
            <a:off x="7857356" y="2910031"/>
            <a:ext cx="3184852" cy="3337799"/>
          </a:xfrm>
          <a:prstGeom prst="ellipse">
            <a:avLst/>
          </a:prstGeom>
          <a:blipFill dpi="0" rotWithShape="1">
            <a:blip r:embed="rId6"/>
            <a:srcRect/>
            <a:stretch>
              <a:fillRect t="-16647" b="-16647"/>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0" name="Groupe 9"/>
          <p:cNvGrpSpPr/>
          <p:nvPr/>
        </p:nvGrpSpPr>
        <p:grpSpPr>
          <a:xfrm>
            <a:off x="10952036" y="3537152"/>
            <a:ext cx="6678710" cy="3096795"/>
            <a:chOff x="6137115" y="-1267570"/>
            <a:chExt cx="2492873" cy="3096795"/>
          </a:xfrm>
        </p:grpSpPr>
        <p:sp>
          <p:nvSpPr>
            <p:cNvPr id="11" name="Rectangle 10"/>
            <p:cNvSpPr/>
            <p:nvPr/>
          </p:nvSpPr>
          <p:spPr>
            <a:xfrm>
              <a:off x="6137115" y="306394"/>
              <a:ext cx="2285212" cy="1522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ZoneTexte 11"/>
            <p:cNvSpPr txBox="1"/>
            <p:nvPr/>
          </p:nvSpPr>
          <p:spPr>
            <a:xfrm>
              <a:off x="6344776" y="-1267570"/>
              <a:ext cx="2285212"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Nicolas </a:t>
              </a:r>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MERSTORF</a:t>
              </a:r>
              <a:endParaRPr lang="fr-FR" sz="4800" b="1" kern="1200" dirty="0">
                <a:solidFill>
                  <a:srgbClr val="004494"/>
                </a:solidFill>
                <a:latin typeface="Helvetica Neue Medium"/>
              </a:endParaRPr>
            </a:p>
          </p:txBody>
        </p:sp>
      </p:grpSp>
      <p:sp>
        <p:nvSpPr>
          <p:cNvPr id="13" name="Rectangle 12"/>
          <p:cNvSpPr/>
          <p:nvPr/>
        </p:nvSpPr>
        <p:spPr>
          <a:xfrm>
            <a:off x="7673068" y="7073179"/>
            <a:ext cx="9069911" cy="4401205"/>
          </a:xfrm>
          <a:prstGeom prst="rect">
            <a:avLst/>
          </a:prstGeom>
        </p:spPr>
        <p:txBody>
          <a:bodyPr wrap="square">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D’avril à </a:t>
            </a:r>
            <a:r>
              <a:rPr lang="fr-FR" sz="4000" b="1" dirty="0" smtClean="0">
                <a:ln w="1905"/>
                <a:solidFill>
                  <a:schemeClr val="tx1"/>
                </a:solidFill>
                <a:effectLst>
                  <a:innerShdw blurRad="69850" dist="43180" dir="5400000">
                    <a:srgbClr val="000000">
                      <a:alpha val="65000"/>
                    </a:srgbClr>
                  </a:innerShdw>
                </a:effectLst>
                <a:latin typeface="Helvetica Neue Medium"/>
              </a:rPr>
              <a:t>octobre</a:t>
            </a: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Chaque </a:t>
            </a:r>
            <a:r>
              <a:rPr lang="fr-FR" sz="4000" b="1" dirty="0">
                <a:ln w="1905"/>
                <a:solidFill>
                  <a:schemeClr val="tx1"/>
                </a:solidFill>
                <a:effectLst>
                  <a:innerShdw blurRad="69850" dist="43180" dir="5400000">
                    <a:srgbClr val="000000">
                      <a:alpha val="65000"/>
                    </a:srgbClr>
                  </a:innerShdw>
                </a:effectLst>
                <a:latin typeface="Helvetica Neue Medium"/>
              </a:rPr>
              <a:t>mardi de 12h à 13h15 </a:t>
            </a:r>
            <a:endParaRPr lang="fr-FR" sz="4000" b="1" dirty="0" smtClean="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au </a:t>
            </a:r>
            <a:r>
              <a:rPr lang="fr-FR" sz="4000" b="1" dirty="0">
                <a:ln w="1905"/>
                <a:solidFill>
                  <a:schemeClr val="tx1"/>
                </a:solidFill>
                <a:effectLst>
                  <a:innerShdw blurRad="69850" dist="43180" dir="5400000">
                    <a:srgbClr val="000000">
                      <a:alpha val="65000"/>
                    </a:srgbClr>
                  </a:innerShdw>
                </a:effectLst>
                <a:latin typeface="Helvetica Neue Medium"/>
              </a:rPr>
              <a:t>stade de l’Ill (en extérieur</a:t>
            </a:r>
            <a:r>
              <a:rPr lang="fr-FR" sz="4000" b="1" dirty="0" smtClean="0">
                <a:ln w="1905"/>
                <a:solidFill>
                  <a:schemeClr val="tx1"/>
                </a:solidFill>
                <a:effectLst>
                  <a:innerShdw blurRad="69850" dist="43180" dir="5400000">
                    <a:srgbClr val="000000">
                      <a:alpha val="65000"/>
                    </a:srgbClr>
                  </a:innerShdw>
                </a:effectLst>
                <a:latin typeface="Helvetica Neue Medium"/>
              </a:rPr>
              <a:t>)</a:t>
            </a:r>
          </a:p>
          <a:p>
            <a:pPr lvl="0" algn="l"/>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a:ln w="1905"/>
                <a:solidFill>
                  <a:schemeClr val="tx1"/>
                </a:solidFill>
                <a:effectLst>
                  <a:innerShdw blurRad="69850" dist="43180" dir="5400000">
                    <a:srgbClr val="000000">
                      <a:alpha val="65000"/>
                    </a:srgbClr>
                  </a:innerShdw>
                </a:effectLst>
                <a:latin typeface="Helvetica Neue Medium"/>
              </a:rPr>
              <a:t>De novembre à mars </a:t>
            </a:r>
            <a:endParaRPr lang="fr-FR" sz="4000" b="1" dirty="0" smtClean="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Chaque </a:t>
            </a:r>
            <a:r>
              <a:rPr lang="fr-FR" sz="4000" b="1" dirty="0">
                <a:ln w="1905"/>
                <a:solidFill>
                  <a:schemeClr val="tx1"/>
                </a:solidFill>
                <a:effectLst>
                  <a:innerShdw blurRad="69850" dist="43180" dir="5400000">
                    <a:srgbClr val="000000">
                      <a:alpha val="65000"/>
                    </a:srgbClr>
                  </a:innerShdw>
                </a:effectLst>
                <a:latin typeface="Helvetica Neue Medium"/>
              </a:rPr>
              <a:t>mercredi de 12h à 13h15 </a:t>
            </a:r>
            <a:endParaRPr lang="fr-FR" sz="4000" b="1" dirty="0" smtClean="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au </a:t>
            </a:r>
            <a:r>
              <a:rPr lang="fr-FR" sz="4000" b="1" dirty="0">
                <a:ln w="1905"/>
                <a:solidFill>
                  <a:schemeClr val="tx1"/>
                </a:solidFill>
                <a:effectLst>
                  <a:innerShdw blurRad="69850" dist="43180" dir="5400000">
                    <a:srgbClr val="000000">
                      <a:alpha val="65000"/>
                    </a:srgbClr>
                  </a:innerShdw>
                </a:effectLst>
                <a:latin typeface="Helvetica Neue Medium"/>
              </a:rPr>
              <a:t>gymnase AGR (en intérieur)</a:t>
            </a:r>
          </a:p>
        </p:txBody>
      </p:sp>
      <p:sp>
        <p:nvSpPr>
          <p:cNvPr id="14" name="Rectangle 13"/>
          <p:cNvSpPr/>
          <p:nvPr/>
        </p:nvSpPr>
        <p:spPr>
          <a:xfrm>
            <a:off x="14784884" y="12495687"/>
            <a:ext cx="7076936" cy="707886"/>
          </a:xfrm>
          <a:prstGeom prst="rect">
            <a:avLst/>
          </a:prstGeom>
        </p:spPr>
        <p:txBody>
          <a:bodyPr wrap="square">
            <a:spAutoFit/>
          </a:bodyPr>
          <a:lstStyle/>
          <a:p>
            <a:pPr algn="l"/>
            <a:r>
              <a:rPr lang="fr-FR" sz="4000" dirty="0" smtClean="0">
                <a:solidFill>
                  <a:srgbClr val="E30713"/>
                </a:solidFill>
                <a:latin typeface="Ubuntu"/>
                <a:hlinkClick r:id="rId7"/>
              </a:rPr>
              <a:t>ascmultimate@creditmutuel.fr</a:t>
            </a:r>
            <a:endParaRPr lang="fr-FR" sz="4000" dirty="0">
              <a:solidFill>
                <a:srgbClr val="303030"/>
              </a:solidFill>
              <a:latin typeface="Ubuntu"/>
            </a:endParaRPr>
          </a:p>
        </p:txBody>
      </p:sp>
      <p:sp>
        <p:nvSpPr>
          <p:cNvPr id="15" name="Rectangle 14"/>
          <p:cNvSpPr/>
          <p:nvPr/>
        </p:nvSpPr>
        <p:spPr>
          <a:xfrm>
            <a:off x="6678975" y="2022228"/>
            <a:ext cx="8546123" cy="707886"/>
          </a:xfrm>
          <a:prstGeom prst="rect">
            <a:avLst/>
          </a:prstGeom>
        </p:spPr>
        <p:txBody>
          <a:bodyPr wrap="square">
            <a:spAutoFit/>
          </a:bodyPr>
          <a:lstStyle/>
          <a:p>
            <a:pPr lvl="0"/>
            <a:r>
              <a:rPr lang="fr-FR" sz="4000" dirty="0">
                <a:solidFill>
                  <a:srgbClr val="0E4195"/>
                </a:solidFill>
                <a:latin typeface="Helvetica Neue Medium"/>
              </a:rPr>
              <a:t>Loisir </a:t>
            </a:r>
            <a:r>
              <a:rPr lang="fr-FR" sz="4000" dirty="0" smtClean="0">
                <a:solidFill>
                  <a:srgbClr val="0E4195"/>
                </a:solidFill>
                <a:latin typeface="Helvetica Neue Medium"/>
              </a:rPr>
              <a:t>mixte // Tous </a:t>
            </a:r>
            <a:r>
              <a:rPr lang="fr-FR" sz="4000" dirty="0">
                <a:solidFill>
                  <a:srgbClr val="0E4195"/>
                </a:solidFill>
                <a:latin typeface="Helvetica Neue Medium"/>
              </a:rPr>
              <a:t>niveaux</a:t>
            </a:r>
          </a:p>
        </p:txBody>
      </p:sp>
      <p:sp>
        <p:nvSpPr>
          <p:cNvPr id="16" name="ZoneTexte 15"/>
          <p:cNvSpPr txBox="1"/>
          <p:nvPr/>
        </p:nvSpPr>
        <p:spPr>
          <a:xfrm>
            <a:off x="19527238" y="3514953"/>
            <a:ext cx="6360724"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0" algn="l" defTabSz="1600200">
              <a:lnSpc>
                <a:spcPct val="90000"/>
              </a:lnSpc>
              <a:spcBef>
                <a:spcPct val="0"/>
              </a:spcBef>
              <a:spcAft>
                <a:spcPct val="35000"/>
              </a:spcAft>
            </a:pPr>
            <a:r>
              <a:rPr lang="fr-FR" sz="4800" b="1" kern="1200" dirty="0" err="1" smtClean="0">
                <a:solidFill>
                  <a:srgbClr val="004494"/>
                </a:solidFill>
                <a:latin typeface="Helvetica Neue Medium"/>
              </a:rPr>
              <a:t>Khanh-Thanh</a:t>
            </a:r>
            <a:r>
              <a:rPr lang="fr-FR" sz="4800" b="1" kern="1200" dirty="0" smtClean="0">
                <a:solidFill>
                  <a:srgbClr val="004494"/>
                </a:solidFill>
                <a:latin typeface="Helvetica Neue Medium"/>
              </a:rPr>
              <a:t> </a:t>
            </a:r>
          </a:p>
          <a:p>
            <a:pPr lvl="0" algn="l" defTabSz="1600200">
              <a:lnSpc>
                <a:spcPct val="90000"/>
              </a:lnSpc>
              <a:spcBef>
                <a:spcPct val="0"/>
              </a:spcBef>
              <a:spcAft>
                <a:spcPct val="35000"/>
              </a:spcAft>
            </a:pPr>
            <a:r>
              <a:rPr lang="fr-FR" sz="4800" b="1" kern="1200" dirty="0" smtClean="0">
                <a:solidFill>
                  <a:srgbClr val="004494"/>
                </a:solidFill>
                <a:latin typeface="Helvetica Neue Medium"/>
              </a:rPr>
              <a:t>DOAN</a:t>
            </a:r>
            <a:endParaRPr lang="fr-FR" sz="4800" kern="1200" dirty="0"/>
          </a:p>
        </p:txBody>
      </p:sp>
      <p:pic>
        <p:nvPicPr>
          <p:cNvPr id="3" name="Image 2"/>
          <p:cNvPicPr>
            <a:picLocks noChangeAspect="1"/>
          </p:cNvPicPr>
          <p:nvPr/>
        </p:nvPicPr>
        <p:blipFill>
          <a:blip r:embed="rId8"/>
          <a:stretch>
            <a:fillRect/>
          </a:stretch>
        </p:blipFill>
        <p:spPr>
          <a:xfrm>
            <a:off x="15541051" y="2920014"/>
            <a:ext cx="3429838" cy="3392957"/>
          </a:xfrm>
          <a:prstGeom prst="ellipse">
            <a:avLst/>
          </a:prstGeom>
          <a:ln>
            <a:noFill/>
          </a:ln>
          <a:effectLst>
            <a:softEdge rad="112500"/>
          </a:effectLst>
        </p:spPr>
      </p:pic>
    </p:spTree>
    <p:extLst>
      <p:ext uri="{BB962C8B-B14F-4D97-AF65-F5344CB8AC3E}">
        <p14:creationId xmlns:p14="http://schemas.microsoft.com/office/powerpoint/2010/main" val="825017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522585" y="336889"/>
            <a:ext cx="6198104" cy="1535553"/>
          </a:xfrm>
        </p:spPr>
        <p:txBody>
          <a:bodyPr/>
          <a:lstStyle/>
          <a:p>
            <a:r>
              <a:rPr lang="fr-FR" dirty="0" smtClean="0"/>
              <a:t>VOLLEY</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42</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9" y="126494"/>
            <a:ext cx="6955922" cy="463728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81" y="6099672"/>
            <a:ext cx="7012611" cy="5259458"/>
          </a:xfrm>
          <a:prstGeom prst="rect">
            <a:avLst/>
          </a:prstGeom>
        </p:spPr>
      </p:pic>
      <p:sp>
        <p:nvSpPr>
          <p:cNvPr id="9" name="Rectangle 8"/>
          <p:cNvSpPr/>
          <p:nvPr/>
        </p:nvSpPr>
        <p:spPr>
          <a:xfrm>
            <a:off x="7772400" y="1535553"/>
            <a:ext cx="12192000" cy="1323439"/>
          </a:xfrm>
          <a:prstGeom prst="rect">
            <a:avLst/>
          </a:prstGeom>
        </p:spPr>
        <p:txBody>
          <a:bodyPr>
            <a:spAutoFit/>
          </a:bodyPr>
          <a:lstStyle/>
          <a:p>
            <a:pPr lvl="0" algn="l"/>
            <a:r>
              <a:rPr lang="fr-FR" sz="4000" dirty="0">
                <a:solidFill>
                  <a:schemeClr val="accent5">
                    <a:lumMod val="75000"/>
                  </a:schemeClr>
                </a:solidFill>
                <a:latin typeface="Helvetica Neue Medium"/>
              </a:rPr>
              <a:t>Loisir et compétition Masculine/mixte et féminine</a:t>
            </a:r>
          </a:p>
          <a:p>
            <a:pPr lvl="0" algn="l"/>
            <a:r>
              <a:rPr lang="fr-FR" sz="4000" dirty="0">
                <a:solidFill>
                  <a:schemeClr val="accent5">
                    <a:lumMod val="75000"/>
                  </a:schemeClr>
                </a:solidFill>
                <a:latin typeface="Helvetica Neue Medium"/>
              </a:rPr>
              <a:t>Tous niveaux</a:t>
            </a:r>
          </a:p>
        </p:txBody>
      </p:sp>
      <p:sp>
        <p:nvSpPr>
          <p:cNvPr id="10" name="Ellipse 9"/>
          <p:cNvSpPr/>
          <p:nvPr/>
        </p:nvSpPr>
        <p:spPr>
          <a:xfrm>
            <a:off x="7254793" y="3872785"/>
            <a:ext cx="2773999" cy="2875122"/>
          </a:xfrm>
          <a:prstGeom prst="ellipse">
            <a:avLst/>
          </a:prstGeom>
          <a:blipFill dpi="0" rotWithShape="1">
            <a:blip r:embed="rId5"/>
            <a:srcRect/>
            <a:stretch>
              <a:fillRect t="-925" b="-15335"/>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120351" y="4538100"/>
            <a:ext cx="5543625" cy="2173200"/>
            <a:chOff x="4528545" y="-983520"/>
            <a:chExt cx="5543625" cy="2173200"/>
          </a:xfrm>
        </p:grpSpPr>
        <p:sp>
          <p:nvSpPr>
            <p:cNvPr id="16" name="Rectangle 15"/>
            <p:cNvSpPr/>
            <p:nvPr/>
          </p:nvSpPr>
          <p:spPr>
            <a:xfrm>
              <a:off x="5604402" y="-33576"/>
              <a:ext cx="2252106" cy="122325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4528545" y="-983520"/>
              <a:ext cx="5543625" cy="12232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6040" tIns="33020" rIns="66040" bIns="33020" numCol="1" spcCol="1270" anchor="t" anchorCtr="0">
              <a:noAutofit/>
            </a:bodyPr>
            <a:lstStyle/>
            <a:p>
              <a:pPr lvl="0" algn="l" defTabSz="1155700">
                <a:lnSpc>
                  <a:spcPct val="90000"/>
                </a:lnSpc>
                <a:spcBef>
                  <a:spcPct val="0"/>
                </a:spcBef>
                <a:spcAft>
                  <a:spcPct val="35000"/>
                </a:spcAft>
              </a:pPr>
              <a:r>
                <a:rPr lang="fr-FR" sz="4800" kern="1200" dirty="0" smtClean="0"/>
                <a:t>Responsable </a:t>
              </a:r>
              <a:r>
                <a:rPr lang="fr-FR" sz="4800" b="1" kern="1200" dirty="0" smtClean="0">
                  <a:solidFill>
                    <a:srgbClr val="004494"/>
                  </a:solidFill>
                  <a:latin typeface="Helvetica Neue Medium"/>
                </a:rPr>
                <a:t>Jacques Guerrini</a:t>
              </a:r>
              <a:endParaRPr lang="fr-FR" sz="4800" kern="1200" dirty="0"/>
            </a:p>
          </p:txBody>
        </p:sp>
      </p:grpSp>
      <p:sp>
        <p:nvSpPr>
          <p:cNvPr id="12" name="Ellipse 11"/>
          <p:cNvSpPr/>
          <p:nvPr/>
        </p:nvSpPr>
        <p:spPr>
          <a:xfrm>
            <a:off x="15362877" y="3917336"/>
            <a:ext cx="2949526" cy="2830571"/>
          </a:xfrm>
          <a:prstGeom prst="ellipse">
            <a:avLst/>
          </a:prstGeom>
          <a:blipFill dpi="0" rotWithShape="1">
            <a:blip r:embed="rId6"/>
            <a:srcRect/>
            <a:stretch>
              <a:fillRect l="2045" r="2045"/>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0497223" y="4423683"/>
            <a:ext cx="18107124" cy="3642622"/>
            <a:chOff x="5813394" y="23006"/>
            <a:chExt cx="3998864" cy="2646723"/>
          </a:xfrm>
        </p:grpSpPr>
        <p:sp>
          <p:nvSpPr>
            <p:cNvPr id="14" name="Rectangle 13"/>
            <p:cNvSpPr/>
            <p:nvPr/>
          </p:nvSpPr>
          <p:spPr>
            <a:xfrm>
              <a:off x="5813394" y="1446473"/>
              <a:ext cx="2252106" cy="122325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7560152" y="23006"/>
              <a:ext cx="2252106" cy="12232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6040" tIns="33020" rIns="66040" bIns="33020" numCol="1" spcCol="1270" anchor="t" anchorCtr="0">
              <a:noAutofit/>
            </a:bodyPr>
            <a:lstStyle/>
            <a:p>
              <a:pPr lvl="0" algn="l" defTabSz="1155700">
                <a:lnSpc>
                  <a:spcPct val="90000"/>
                </a:lnSpc>
                <a:spcBef>
                  <a:spcPct val="0"/>
                </a:spcBef>
                <a:spcAft>
                  <a:spcPct val="35000"/>
                </a:spcAft>
              </a:pPr>
              <a:r>
                <a:rPr lang="fr-FR" sz="4800" kern="1200" dirty="0" smtClean="0"/>
                <a:t>Binôme</a:t>
              </a:r>
              <a:br>
                <a:rPr lang="fr-FR" sz="4800" kern="1200" dirty="0" smtClean="0"/>
              </a:br>
              <a:r>
                <a:rPr lang="fr-FR" sz="4800" b="1" kern="1200" dirty="0" err="1" smtClean="0">
                  <a:solidFill>
                    <a:srgbClr val="004494"/>
                  </a:solidFill>
                  <a:latin typeface="Helvetica Neue Medium"/>
                </a:rPr>
                <a:t>Sèverine</a:t>
              </a:r>
              <a:r>
                <a:rPr lang="fr-FR" sz="4800" b="1" kern="1200" dirty="0" smtClean="0">
                  <a:solidFill>
                    <a:srgbClr val="004494"/>
                  </a:solidFill>
                  <a:latin typeface="Helvetica Neue Medium"/>
                </a:rPr>
                <a:t> </a:t>
              </a:r>
              <a:r>
                <a:rPr lang="fr-FR" sz="4800" b="1" kern="1200" dirty="0" err="1" smtClean="0">
                  <a:solidFill>
                    <a:srgbClr val="004494"/>
                  </a:solidFill>
                  <a:latin typeface="Helvetica Neue Medium"/>
                </a:rPr>
                <a:t>Thomières</a:t>
              </a:r>
              <a:endParaRPr lang="fr-FR" sz="4800" kern="1200" dirty="0"/>
            </a:p>
          </p:txBody>
        </p:sp>
      </p:grpSp>
      <p:sp>
        <p:nvSpPr>
          <p:cNvPr id="18" name="Rectangle 17"/>
          <p:cNvSpPr/>
          <p:nvPr/>
        </p:nvSpPr>
        <p:spPr>
          <a:xfrm>
            <a:off x="7522585" y="8805855"/>
            <a:ext cx="9836618" cy="3785652"/>
          </a:xfrm>
          <a:prstGeom prst="rect">
            <a:avLst/>
          </a:prstGeom>
        </p:spPr>
        <p:txBody>
          <a:bodyPr wrap="square">
            <a:spAutoFit/>
          </a:bodyPr>
          <a:lstStyle/>
          <a:p>
            <a:pPr lvl="0" algn="l"/>
            <a:r>
              <a:rPr lang="fr-FR" sz="4000" b="1" dirty="0">
                <a:solidFill>
                  <a:schemeClr val="tx1"/>
                </a:solidFill>
                <a:latin typeface="Helvetica Neue Medium"/>
              </a:rPr>
              <a:t>Langevin</a:t>
            </a:r>
          </a:p>
          <a:p>
            <a:pPr lvl="1" algn="l"/>
            <a:r>
              <a:rPr lang="fr-FR" sz="4000" b="1" dirty="0">
                <a:solidFill>
                  <a:schemeClr val="tx1"/>
                </a:solidFill>
                <a:latin typeface="Helvetica Neue Medium"/>
              </a:rPr>
              <a:t>Lundi : 20h – 22h</a:t>
            </a:r>
          </a:p>
          <a:p>
            <a:pPr lvl="1" algn="l"/>
            <a:r>
              <a:rPr lang="fr-FR" sz="4000" b="1" dirty="0">
                <a:solidFill>
                  <a:schemeClr val="tx1"/>
                </a:solidFill>
                <a:latin typeface="Helvetica Neue Medium"/>
              </a:rPr>
              <a:t>Jeudi  </a:t>
            </a:r>
            <a:r>
              <a:rPr lang="fr-FR" sz="4000" b="1" dirty="0" smtClean="0">
                <a:solidFill>
                  <a:schemeClr val="tx1"/>
                </a:solidFill>
                <a:latin typeface="Helvetica Neue Medium"/>
              </a:rPr>
              <a:t>:18h </a:t>
            </a:r>
            <a:r>
              <a:rPr lang="fr-FR" sz="4000" b="1" dirty="0">
                <a:solidFill>
                  <a:schemeClr val="tx1"/>
                </a:solidFill>
                <a:latin typeface="Helvetica Neue Medium"/>
              </a:rPr>
              <a:t>– </a:t>
            </a:r>
            <a:r>
              <a:rPr lang="fr-FR" sz="4000" b="1" dirty="0" smtClean="0">
                <a:solidFill>
                  <a:schemeClr val="tx1"/>
                </a:solidFill>
                <a:latin typeface="Helvetica Neue Medium"/>
              </a:rPr>
              <a:t>22h</a:t>
            </a:r>
          </a:p>
          <a:p>
            <a:pPr lvl="1" algn="l"/>
            <a:endParaRPr lang="fr-FR" sz="4000" b="1" dirty="0">
              <a:solidFill>
                <a:schemeClr val="tx1"/>
              </a:solidFill>
              <a:latin typeface="Helvetica Neue Medium"/>
            </a:endParaRPr>
          </a:p>
          <a:p>
            <a:pPr lvl="1" algn="l"/>
            <a:r>
              <a:rPr lang="fr-FR" sz="4000" b="1" dirty="0" smtClean="0">
                <a:solidFill>
                  <a:schemeClr val="tx1"/>
                </a:solidFill>
                <a:latin typeface="Helvetica Neue Medium"/>
              </a:rPr>
              <a:t>Branly</a:t>
            </a:r>
          </a:p>
          <a:p>
            <a:pPr lvl="1" algn="l"/>
            <a:r>
              <a:rPr lang="fr-FR" sz="4000" b="1" dirty="0" smtClean="0">
                <a:solidFill>
                  <a:schemeClr val="tx1"/>
                </a:solidFill>
                <a:latin typeface="Helvetica Neue Medium"/>
              </a:rPr>
              <a:t>Lundi 18h – 20h</a:t>
            </a:r>
            <a:endParaRPr lang="fr-FR" sz="4000" b="1" dirty="0">
              <a:solidFill>
                <a:schemeClr val="tx1"/>
              </a:solidFill>
              <a:latin typeface="Helvetica Neue Medium"/>
            </a:endParaRPr>
          </a:p>
        </p:txBody>
      </p:sp>
      <p:sp>
        <p:nvSpPr>
          <p:cNvPr id="19" name="Rectangle 18"/>
          <p:cNvSpPr/>
          <p:nvPr/>
        </p:nvSpPr>
        <p:spPr>
          <a:xfrm>
            <a:off x="15362877" y="11708219"/>
            <a:ext cx="7076936" cy="707886"/>
          </a:xfrm>
          <a:prstGeom prst="rect">
            <a:avLst/>
          </a:prstGeom>
        </p:spPr>
        <p:txBody>
          <a:bodyPr wrap="square">
            <a:spAutoFit/>
          </a:bodyPr>
          <a:lstStyle/>
          <a:p>
            <a:pPr algn="l"/>
            <a:r>
              <a:rPr lang="fr-FR" sz="4000" dirty="0" smtClean="0">
                <a:solidFill>
                  <a:srgbClr val="E30713"/>
                </a:solidFill>
                <a:latin typeface="Ubuntu"/>
                <a:hlinkClick r:id="rId7"/>
              </a:rPr>
              <a:t>ascmvolley@creditmutuel.fr</a:t>
            </a:r>
            <a:endParaRPr lang="fr-FR" sz="4000" dirty="0">
              <a:solidFill>
                <a:srgbClr val="303030"/>
              </a:solidFill>
              <a:latin typeface="Ubuntu"/>
            </a:endParaRPr>
          </a:p>
        </p:txBody>
      </p:sp>
      <p:pic>
        <p:nvPicPr>
          <p:cNvPr id="20" name="Image 19">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01345" y="6923388"/>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89245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939926" y="85725"/>
            <a:ext cx="11357067" cy="2047960"/>
          </a:xfrm>
        </p:spPr>
        <p:txBody>
          <a:bodyPr>
            <a:normAutofit/>
          </a:bodyPr>
          <a:lstStyle/>
          <a:p>
            <a:r>
              <a:rPr lang="fr-FR" dirty="0" smtClean="0"/>
              <a:t>YOGA (hors salle) </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43</a:t>
            </a:fld>
            <a:endParaRPr lang="fr-FR"/>
          </a:p>
        </p:txBody>
      </p:sp>
      <p:pic>
        <p:nvPicPr>
          <p:cNvPr id="7" name="Picture 2" descr="G:\ASCM-SPORTIFS\VIDEO 45\Photos 45e\Photo 45 MAxime réduite\ASCM45ème - M Urweiller (44).jpg">
            <a:hlinkClick r:id="rId3" action="ppaction://hlinkpres?slideindex=1&amp;slidetit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606389"/>
            <a:ext cx="7588882" cy="4979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ASCM-SPORTIFS\VIDEO 45\Photos 45e\ASCM45ème - E. Faivre -  (24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7588882" cy="5025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75674" y="1674235"/>
            <a:ext cx="5732585" cy="707886"/>
          </a:xfrm>
          <a:prstGeom prst="rect">
            <a:avLst/>
          </a:prstGeom>
        </p:spPr>
        <p:txBody>
          <a:bodyPr wrap="square">
            <a:spAutoFit/>
          </a:bodyPr>
          <a:lstStyle/>
          <a:p>
            <a:pPr lvl="0" algn="l"/>
            <a:r>
              <a:rPr lang="fr-FR" sz="4000" dirty="0">
                <a:solidFill>
                  <a:srgbClr val="0E4195"/>
                </a:solidFill>
                <a:latin typeface="Helvetica Neue Medium"/>
              </a:rPr>
              <a:t>Loisir </a:t>
            </a:r>
            <a:r>
              <a:rPr lang="fr-FR" sz="4000" dirty="0" smtClean="0">
                <a:solidFill>
                  <a:srgbClr val="0E4195"/>
                </a:solidFill>
                <a:latin typeface="Helvetica Neue Medium"/>
              </a:rPr>
              <a:t>// Tous </a:t>
            </a:r>
            <a:r>
              <a:rPr lang="fr-FR" sz="4000" dirty="0">
                <a:solidFill>
                  <a:srgbClr val="0E4195"/>
                </a:solidFill>
                <a:latin typeface="Helvetica Neue Medium"/>
              </a:rPr>
              <a:t>niveaux</a:t>
            </a:r>
          </a:p>
        </p:txBody>
      </p:sp>
      <p:sp>
        <p:nvSpPr>
          <p:cNvPr id="10" name="Ellipse 9"/>
          <p:cNvSpPr/>
          <p:nvPr/>
        </p:nvSpPr>
        <p:spPr>
          <a:xfrm>
            <a:off x="8175674" y="4010210"/>
            <a:ext cx="3535680" cy="3304990"/>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1998355" y="4933990"/>
            <a:ext cx="8060521" cy="2722099"/>
            <a:chOff x="7042459" y="-859565"/>
            <a:chExt cx="2096464" cy="2722099"/>
          </a:xfrm>
        </p:grpSpPr>
        <p:sp>
          <p:nvSpPr>
            <p:cNvPr id="12" name="Rectangle 11"/>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7155454" y="-859565"/>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Albert </a:t>
              </a:r>
              <a:r>
                <a:rPr lang="fr-FR" sz="4800" b="1" kern="1200" dirty="0" err="1" smtClean="0">
                  <a:solidFill>
                    <a:srgbClr val="004494"/>
                  </a:solidFill>
                  <a:latin typeface="Helvetica Neue Medium"/>
                </a:rPr>
                <a:t>Welsch</a:t>
              </a:r>
              <a:endParaRPr lang="fr-FR" sz="4800" kern="1200" dirty="0">
                <a:solidFill>
                  <a:srgbClr val="002060"/>
                </a:solidFill>
              </a:endParaRPr>
            </a:p>
          </p:txBody>
        </p:sp>
      </p:grpSp>
      <p:sp>
        <p:nvSpPr>
          <p:cNvPr id="14" name="Rectangle 13"/>
          <p:cNvSpPr/>
          <p:nvPr/>
        </p:nvSpPr>
        <p:spPr>
          <a:xfrm>
            <a:off x="8175674" y="8199236"/>
            <a:ext cx="12192000" cy="3785652"/>
          </a:xfrm>
          <a:prstGeom prst="rect">
            <a:avLst/>
          </a:prstGeom>
        </p:spPr>
        <p:txBody>
          <a:bodyPr>
            <a:spAutoFit/>
          </a:bodyPr>
          <a:lstStyle/>
          <a:p>
            <a:pPr lvl="0" algn="l"/>
            <a:r>
              <a:rPr lang="pt-BR" sz="4000" b="1" dirty="0">
                <a:ln w="1905"/>
                <a:solidFill>
                  <a:schemeClr val="tx1"/>
                </a:solidFill>
                <a:effectLst>
                  <a:innerShdw blurRad="69850" dist="43180" dir="5400000">
                    <a:srgbClr val="000000">
                      <a:alpha val="65000"/>
                    </a:srgbClr>
                  </a:innerShdw>
                </a:effectLst>
                <a:latin typeface="Helvetica Neue Medium"/>
              </a:rPr>
              <a:t>Robertsau</a:t>
            </a:r>
          </a:p>
          <a:p>
            <a:pPr lvl="0" algn="l"/>
            <a:r>
              <a:rPr lang="pt-BR" sz="4000" b="1" dirty="0">
                <a:ln w="1905"/>
                <a:solidFill>
                  <a:schemeClr val="tx1"/>
                </a:solidFill>
                <a:effectLst>
                  <a:innerShdw blurRad="69850" dist="43180" dir="5400000">
                    <a:srgbClr val="000000">
                      <a:alpha val="65000"/>
                    </a:srgbClr>
                  </a:innerShdw>
                </a:effectLst>
                <a:latin typeface="Helvetica Neue Medium"/>
              </a:rPr>
              <a:t>Lundi, Mercredi et Jeudi -  </a:t>
            </a:r>
            <a:r>
              <a:rPr lang="pt-BR" sz="4000" b="1" dirty="0" smtClean="0">
                <a:ln w="1905"/>
                <a:solidFill>
                  <a:schemeClr val="tx1"/>
                </a:solidFill>
                <a:effectLst>
                  <a:innerShdw blurRad="69850" dist="43180" dir="5400000">
                    <a:srgbClr val="000000">
                      <a:alpha val="65000"/>
                    </a:srgbClr>
                  </a:innerShdw>
                </a:effectLst>
                <a:latin typeface="Helvetica Neue Medium"/>
              </a:rPr>
              <a:t>20h-22h</a:t>
            </a:r>
          </a:p>
          <a:p>
            <a:pPr lvl="0" algn="l"/>
            <a:endParaRPr lang="pt-BR" sz="4000" b="1" dirty="0">
              <a:ln w="1905"/>
              <a:solidFill>
                <a:schemeClr val="tx1"/>
              </a:solidFill>
              <a:effectLst>
                <a:innerShdw blurRad="69850" dist="43180" dir="5400000">
                  <a:srgbClr val="000000">
                    <a:alpha val="65000"/>
                  </a:srgbClr>
                </a:innerShdw>
              </a:effectLst>
              <a:latin typeface="Helvetica Neue Medium"/>
            </a:endParaRPr>
          </a:p>
          <a:p>
            <a:pPr lvl="0" algn="l"/>
            <a:r>
              <a:rPr lang="pt-BR" sz="4000" b="1" dirty="0">
                <a:solidFill>
                  <a:schemeClr val="tx1"/>
                </a:solidFill>
                <a:latin typeface="Helvetica Neue Medium"/>
              </a:rPr>
              <a:t>La Wantzenau</a:t>
            </a:r>
          </a:p>
          <a:p>
            <a:pPr lvl="0" algn="l"/>
            <a:r>
              <a:rPr lang="pt-BR" sz="4000" b="1" dirty="0">
                <a:solidFill>
                  <a:schemeClr val="tx1"/>
                </a:solidFill>
                <a:latin typeface="Helvetica Neue Medium"/>
              </a:rPr>
              <a:t>Mardi : 18h-30 ou 20h </a:t>
            </a:r>
          </a:p>
          <a:p>
            <a:pPr lvl="0" algn="l"/>
            <a:endParaRPr lang="fr-FR" sz="4000" dirty="0">
              <a:solidFill>
                <a:schemeClr val="tx1"/>
              </a:solidFill>
            </a:endParaRPr>
          </a:p>
        </p:txBody>
      </p:sp>
      <p:sp>
        <p:nvSpPr>
          <p:cNvPr id="15" name="Rectangle 14"/>
          <p:cNvSpPr/>
          <p:nvPr/>
        </p:nvSpPr>
        <p:spPr>
          <a:xfrm>
            <a:off x="16425932" y="11286965"/>
            <a:ext cx="7076936" cy="707886"/>
          </a:xfrm>
          <a:prstGeom prst="rect">
            <a:avLst/>
          </a:prstGeom>
        </p:spPr>
        <p:txBody>
          <a:bodyPr wrap="square">
            <a:spAutoFit/>
          </a:bodyPr>
          <a:lstStyle/>
          <a:p>
            <a:pPr algn="l"/>
            <a:r>
              <a:rPr lang="fr-FR" sz="4000" dirty="0" smtClean="0">
                <a:solidFill>
                  <a:srgbClr val="E30713"/>
                </a:solidFill>
                <a:latin typeface="Ubuntu"/>
                <a:hlinkClick r:id="rId7"/>
              </a:rPr>
              <a:t>ascmyoga@creditmutuel.fr</a:t>
            </a:r>
            <a:endParaRPr lang="fr-FR" sz="4000" dirty="0">
              <a:solidFill>
                <a:srgbClr val="303030"/>
              </a:solidFill>
              <a:latin typeface="Ubuntu"/>
            </a:endParaRPr>
          </a:p>
        </p:txBody>
      </p:sp>
    </p:spTree>
    <p:extLst>
      <p:ext uri="{BB962C8B-B14F-4D97-AF65-F5344CB8AC3E}">
        <p14:creationId xmlns:p14="http://schemas.microsoft.com/office/powerpoint/2010/main" val="3396024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ctrTitle"/>
          </p:nvPr>
        </p:nvSpPr>
        <p:spPr>
          <a:xfrm>
            <a:off x="0" y="-80751"/>
            <a:ext cx="18402300" cy="1702662"/>
          </a:xfrm>
        </p:spPr>
        <p:txBody>
          <a:bodyPr>
            <a:noAutofit/>
          </a:bodyPr>
          <a:lstStyle/>
          <a:p>
            <a:pPr algn="l"/>
            <a:r>
              <a:rPr lang="fr-FR" sz="8800" dirty="0"/>
              <a:t>L</a:t>
            </a:r>
            <a:r>
              <a:rPr lang="fr-FR" sz="8800" dirty="0" smtClean="0"/>
              <a:t>es changements dans le comité</a:t>
            </a:r>
            <a:endParaRPr lang="fr-FR" sz="8800" dirty="0"/>
          </a:p>
        </p:txBody>
      </p:sp>
      <p:sp>
        <p:nvSpPr>
          <p:cNvPr id="4" name="Espace réservé du numéro de diapositive 3"/>
          <p:cNvSpPr>
            <a:spLocks noGrp="1"/>
          </p:cNvSpPr>
          <p:nvPr>
            <p:ph type="sldNum" sz="quarter" idx="12"/>
          </p:nvPr>
        </p:nvSpPr>
        <p:spPr>
          <a:xfrm>
            <a:off x="17221200" y="11806819"/>
            <a:ext cx="5486400" cy="730250"/>
          </a:xfrm>
        </p:spPr>
        <p:txBody>
          <a:bodyPr/>
          <a:lstStyle/>
          <a:p>
            <a:pPr>
              <a:defRPr/>
            </a:pPr>
            <a:fld id="{624D18DD-0A91-4BE4-9698-B7577E207BB3}" type="slidenum">
              <a:rPr lang="fr-FR" smtClean="0"/>
              <a:pPr>
                <a:defRPr/>
              </a:pPr>
              <a:t>44</a:t>
            </a:fld>
            <a:endParaRPr lang="fr-FR"/>
          </a:p>
        </p:txBody>
      </p:sp>
      <p:sp>
        <p:nvSpPr>
          <p:cNvPr id="3" name="Rectangle 2"/>
          <p:cNvSpPr/>
          <p:nvPr/>
        </p:nvSpPr>
        <p:spPr>
          <a:xfrm>
            <a:off x="5734050" y="10272852"/>
            <a:ext cx="22378443" cy="1938992"/>
          </a:xfrm>
          <a:prstGeom prst="rect">
            <a:avLst/>
          </a:prstGeom>
        </p:spPr>
        <p:txBody>
          <a:bodyPr wrap="square">
            <a:spAutoFit/>
          </a:bodyPr>
          <a:lstStyle/>
          <a:p>
            <a:pPr marL="571500" indent="-571500" algn="l">
              <a:buClr>
                <a:srgbClr val="FF0000"/>
              </a:buClr>
              <a:buFont typeface="Wingdings" panose="05000000000000000000" pitchFamily="2" charset="2"/>
              <a:buChar char="§"/>
            </a:pPr>
            <a:endParaRPr lang="fr-FR" sz="4000" dirty="0" smtClean="0">
              <a:latin typeface="Helvetica Neue Medium"/>
              <a:sym typeface="Wingdings" panose="05000000000000000000" pitchFamily="2" charset="2"/>
            </a:endParaRPr>
          </a:p>
          <a:p>
            <a:pPr algn="l">
              <a:buClr>
                <a:srgbClr val="FF0000"/>
              </a:buClr>
            </a:pPr>
            <a:endParaRPr lang="fr-FR" sz="4000" dirty="0" smtClean="0">
              <a:latin typeface="Helvetica Neue Medium"/>
              <a:sym typeface="Wingdings" panose="05000000000000000000" pitchFamily="2" charset="2"/>
            </a:endParaRPr>
          </a:p>
          <a:p>
            <a:pPr marL="457200" indent="-457200" algn="l">
              <a:buFontTx/>
              <a:buChar char="-"/>
            </a:pPr>
            <a:endParaRPr lang="fr-FR" sz="4000" dirty="0"/>
          </a:p>
        </p:txBody>
      </p:sp>
      <p:sp>
        <p:nvSpPr>
          <p:cNvPr id="2" name="Rectangle 1"/>
          <p:cNvSpPr/>
          <p:nvPr/>
        </p:nvSpPr>
        <p:spPr>
          <a:xfrm>
            <a:off x="2705100" y="2965675"/>
            <a:ext cx="21412200" cy="3233425"/>
          </a:xfrm>
          <a:prstGeom prst="rect">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fr-FR" b="1" dirty="0" smtClean="0"/>
              <a:t>FIN DE MISSION </a:t>
            </a:r>
          </a:p>
          <a:p>
            <a:pPr marL="685800" indent="-685800" algn="l">
              <a:buClr>
                <a:schemeClr val="bg1"/>
              </a:buClr>
              <a:buFont typeface="Wingdings" panose="05000000000000000000" pitchFamily="2" charset="2"/>
              <a:buChar char="§"/>
            </a:pPr>
            <a:r>
              <a:rPr lang="fr-FR" sz="4800" b="1" dirty="0" smtClean="0">
                <a:solidFill>
                  <a:srgbClr val="0E4195"/>
                </a:solidFill>
              </a:rPr>
              <a:t>AIKIDO – Bruno JOUAULT </a:t>
            </a:r>
          </a:p>
          <a:p>
            <a:pPr marL="685800" indent="-685800" algn="l">
              <a:buClr>
                <a:schemeClr val="bg1"/>
              </a:buClr>
              <a:buFont typeface="Wingdings" panose="05000000000000000000" pitchFamily="2" charset="2"/>
              <a:buChar char="§"/>
            </a:pPr>
            <a:r>
              <a:rPr lang="fr-FR" sz="4800" b="1" dirty="0" smtClean="0">
                <a:solidFill>
                  <a:srgbClr val="0E4195"/>
                </a:solidFill>
              </a:rPr>
              <a:t>DANSE – Thierry DADURE et Sonia KAUTZMANN</a:t>
            </a:r>
          </a:p>
          <a:p>
            <a:pPr marL="685800" indent="-685800" algn="l">
              <a:buClr>
                <a:schemeClr val="bg1"/>
              </a:buClr>
              <a:buFont typeface="Wingdings" panose="05000000000000000000" pitchFamily="2" charset="2"/>
              <a:buChar char="§"/>
            </a:pPr>
            <a:endParaRPr lang="fr-FR" sz="4800" b="1" dirty="0">
              <a:solidFill>
                <a:srgbClr val="0E4195"/>
              </a:solidFill>
            </a:endParaRPr>
          </a:p>
        </p:txBody>
      </p:sp>
      <p:sp>
        <p:nvSpPr>
          <p:cNvPr id="5" name="Rectangle 4"/>
          <p:cNvSpPr/>
          <p:nvPr/>
        </p:nvSpPr>
        <p:spPr>
          <a:xfrm>
            <a:off x="2705100" y="9050848"/>
            <a:ext cx="21412200" cy="177462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Clr>
                <a:srgbClr val="FF0000"/>
              </a:buClr>
            </a:pPr>
            <a:r>
              <a:rPr lang="fr-FR" sz="4800" b="1" dirty="0" smtClean="0">
                <a:sym typeface="Wingdings" panose="05000000000000000000" pitchFamily="2" charset="2"/>
              </a:rPr>
              <a:t>FIN DE MISSION</a:t>
            </a:r>
            <a:endParaRPr lang="fr-FR" sz="4800" b="1" dirty="0">
              <a:sym typeface="Wingdings" panose="05000000000000000000" pitchFamily="2" charset="2"/>
            </a:endParaRPr>
          </a:p>
          <a:p>
            <a:pPr algn="l">
              <a:buClr>
                <a:srgbClr val="FF0000"/>
              </a:buClr>
            </a:pPr>
            <a:r>
              <a:rPr lang="fr-FR" sz="4800" b="1" dirty="0">
                <a:solidFill>
                  <a:srgbClr val="0E4195"/>
                </a:solidFill>
                <a:sym typeface="Wingdings" panose="05000000000000000000" pitchFamily="2" charset="2"/>
              </a:rPr>
              <a:t>BUREAU </a:t>
            </a:r>
            <a:r>
              <a:rPr lang="fr-FR" sz="4800" b="1" dirty="0" smtClean="0">
                <a:solidFill>
                  <a:srgbClr val="0E4195"/>
                </a:solidFill>
                <a:sym typeface="Wingdings" panose="05000000000000000000" pitchFamily="2" charset="2"/>
              </a:rPr>
              <a:t>– Dominique COMBETTE</a:t>
            </a:r>
            <a:endParaRPr lang="fr-FR" sz="4800" b="1" dirty="0">
              <a:solidFill>
                <a:srgbClr val="0E4195"/>
              </a:solidFill>
              <a:sym typeface="Wingdings" panose="05000000000000000000" pitchFamily="2" charset="2"/>
            </a:endParaRPr>
          </a:p>
        </p:txBody>
      </p:sp>
      <p:sp>
        <p:nvSpPr>
          <p:cNvPr id="7" name="Rectangle 6"/>
          <p:cNvSpPr/>
          <p:nvPr/>
        </p:nvSpPr>
        <p:spPr>
          <a:xfrm>
            <a:off x="2705100" y="11041141"/>
            <a:ext cx="21412200" cy="167177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Clr>
                <a:srgbClr val="FF0000"/>
              </a:buClr>
            </a:pPr>
            <a:r>
              <a:rPr lang="fr-FR" sz="4800" b="1" dirty="0">
                <a:sym typeface="Wingdings" panose="05000000000000000000" pitchFamily="2" charset="2"/>
              </a:rPr>
              <a:t>Sections en </a:t>
            </a:r>
            <a:r>
              <a:rPr lang="fr-FR" sz="4800" b="1" dirty="0" smtClean="0">
                <a:sym typeface="Wingdings" panose="05000000000000000000" pitchFamily="2" charset="2"/>
              </a:rPr>
              <a:t>veille</a:t>
            </a:r>
          </a:p>
          <a:p>
            <a:pPr algn="l">
              <a:buClr>
                <a:srgbClr val="FF0000"/>
              </a:buClr>
            </a:pPr>
            <a:r>
              <a:rPr lang="fr-FR" sz="4800" b="1" dirty="0" smtClean="0">
                <a:solidFill>
                  <a:srgbClr val="0E4195"/>
                </a:solidFill>
                <a:sym typeface="Wingdings" panose="05000000000000000000" pitchFamily="2" charset="2"/>
              </a:rPr>
              <a:t>Danse</a:t>
            </a:r>
            <a:endParaRPr lang="fr-FR" sz="4800" b="1" dirty="0">
              <a:solidFill>
                <a:srgbClr val="0E4195"/>
              </a:solidFill>
            </a:endParaRPr>
          </a:p>
        </p:txBody>
      </p:sp>
      <p:grpSp>
        <p:nvGrpSpPr>
          <p:cNvPr id="11" name="Groupe 10"/>
          <p:cNvGrpSpPr/>
          <p:nvPr/>
        </p:nvGrpSpPr>
        <p:grpSpPr>
          <a:xfrm>
            <a:off x="460694" y="4850250"/>
            <a:ext cx="1600259" cy="1699011"/>
            <a:chOff x="1538226" y="402132"/>
            <a:chExt cx="671999" cy="699418"/>
          </a:xfrm>
        </p:grpSpPr>
        <p:sp>
          <p:nvSpPr>
            <p:cNvPr id="12" name="Rectangle à coins arrondis 11"/>
            <p:cNvSpPr/>
            <p:nvPr/>
          </p:nvSpPr>
          <p:spPr>
            <a:xfrm>
              <a:off x="1538226" y="402132"/>
              <a:ext cx="671999" cy="699418"/>
            </a:xfrm>
            <a:prstGeom prst="roundRect">
              <a:avLst>
                <a:gd name="adj" fmla="val 10000"/>
              </a:avLst>
            </a:prstGeom>
            <a:blipFill rotWithShape="0">
              <a:blip r:embed="rId3"/>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grpSp>
        <p:nvGrpSpPr>
          <p:cNvPr id="15" name="Groupe 14"/>
          <p:cNvGrpSpPr/>
          <p:nvPr/>
        </p:nvGrpSpPr>
        <p:grpSpPr>
          <a:xfrm>
            <a:off x="517406" y="8773560"/>
            <a:ext cx="1600259" cy="1699011"/>
            <a:chOff x="1538226" y="402132"/>
            <a:chExt cx="671999" cy="699418"/>
          </a:xfrm>
        </p:grpSpPr>
        <p:sp>
          <p:nvSpPr>
            <p:cNvPr id="16" name="Rectangle à coins arrondis 15"/>
            <p:cNvSpPr/>
            <p:nvPr/>
          </p:nvSpPr>
          <p:spPr>
            <a:xfrm>
              <a:off x="1538226" y="402132"/>
              <a:ext cx="671999" cy="699418"/>
            </a:xfrm>
            <a:prstGeom prst="roundRect">
              <a:avLst>
                <a:gd name="adj" fmla="val 10000"/>
              </a:avLst>
            </a:prstGeom>
            <a:blipFill rotWithShape="0">
              <a:blip r:embed="rId3"/>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7" name="Rectangle 16"/>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58" y="10845007"/>
            <a:ext cx="1931278" cy="1668420"/>
          </a:xfrm>
          <a:prstGeom prst="rect">
            <a:avLst/>
          </a:prstGeom>
        </p:spPr>
      </p:pic>
      <p:sp>
        <p:nvSpPr>
          <p:cNvPr id="19" name="Rectangle 18"/>
          <p:cNvSpPr/>
          <p:nvPr/>
        </p:nvSpPr>
        <p:spPr>
          <a:xfrm>
            <a:off x="2751993" y="6638131"/>
            <a:ext cx="21412200" cy="2248845"/>
          </a:xfrm>
          <a:prstGeom prst="rect">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fr-FR" sz="4800" b="1" dirty="0" smtClean="0"/>
              <a:t>ARRIVEE </a:t>
            </a:r>
          </a:p>
          <a:p>
            <a:pPr marL="685800" indent="-685800" algn="l">
              <a:buClr>
                <a:schemeClr val="bg1"/>
              </a:buClr>
              <a:buFont typeface="Wingdings" panose="05000000000000000000" pitchFamily="2" charset="2"/>
              <a:buChar char="§"/>
            </a:pPr>
            <a:r>
              <a:rPr lang="fr-FR" sz="4800" b="1" dirty="0" smtClean="0">
                <a:solidFill>
                  <a:srgbClr val="0E4195"/>
                </a:solidFill>
              </a:rPr>
              <a:t>AIKIDO – Christine SCHMITT RISS - Binôme</a:t>
            </a:r>
          </a:p>
        </p:txBody>
      </p:sp>
      <p:grpSp>
        <p:nvGrpSpPr>
          <p:cNvPr id="20" name="Groupe 19"/>
          <p:cNvGrpSpPr/>
          <p:nvPr/>
        </p:nvGrpSpPr>
        <p:grpSpPr>
          <a:xfrm>
            <a:off x="529130" y="6832030"/>
            <a:ext cx="1600259" cy="1699011"/>
            <a:chOff x="1538226" y="402132"/>
            <a:chExt cx="671999" cy="699418"/>
          </a:xfrm>
        </p:grpSpPr>
        <p:sp>
          <p:nvSpPr>
            <p:cNvPr id="21" name="Rectangle à coins arrondis 20"/>
            <p:cNvSpPr/>
            <p:nvPr/>
          </p:nvSpPr>
          <p:spPr>
            <a:xfrm>
              <a:off x="1538226" y="402132"/>
              <a:ext cx="671999" cy="699418"/>
            </a:xfrm>
            <a:prstGeom prst="roundRect">
              <a:avLst>
                <a:gd name="adj" fmla="val 10000"/>
              </a:avLst>
            </a:prstGeom>
            <a:blipFill rotWithShape="0">
              <a:blip r:embed="rId3"/>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spTree>
    <p:extLst>
      <p:ext uri="{BB962C8B-B14F-4D97-AF65-F5344CB8AC3E}">
        <p14:creationId xmlns:p14="http://schemas.microsoft.com/office/powerpoint/2010/main" val="1710624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0742113" y="10019276"/>
            <a:ext cx="11015662" cy="3482975"/>
          </a:xfrm>
        </p:spPr>
        <p:txBody>
          <a:bodyPr/>
          <a:lstStyle/>
          <a:p>
            <a:r>
              <a:rPr lang="fr-FR" dirty="0" smtClean="0"/>
              <a:t>Rapport financier</a:t>
            </a:r>
            <a:endParaRPr lang="fr-FR" dirty="0"/>
          </a:p>
        </p:txBody>
      </p:sp>
      <p:sp>
        <p:nvSpPr>
          <p:cNvPr id="2" name="Espace réservé du numéro de diapositive 1"/>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45</a:t>
            </a:fld>
            <a:endParaRPr lang="fr-FR" dirty="0"/>
          </a:p>
        </p:txBody>
      </p:sp>
      <p:sp>
        <p:nvSpPr>
          <p:cNvPr id="7" name="Rectangle 6">
            <a:hlinkClick r:id="rId2" action="ppaction://hlinkpres?slideindex=1&amp;slidetitle="/>
          </p:cNvPr>
          <p:cNvSpPr>
            <a:spLocks noChangeAspect="1"/>
          </p:cNvSpPr>
          <p:nvPr/>
        </p:nvSpPr>
        <p:spPr>
          <a:xfrm>
            <a:off x="15739669" y="15505614"/>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4102" y="14352479"/>
            <a:ext cx="989932" cy="114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8102" y="15505614"/>
            <a:ext cx="895110" cy="119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61240" y="1443669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5252" y="14365167"/>
            <a:ext cx="1058850" cy="11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à coins arrondis 11"/>
          <p:cNvSpPr/>
          <p:nvPr/>
        </p:nvSpPr>
        <p:spPr>
          <a:xfrm>
            <a:off x="18186898" y="15505615"/>
            <a:ext cx="1143608" cy="1193480"/>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2" name="Rectangle 21">
            <a:hlinkClick r:id="rId2" action="ppaction://hlinkpres?slideindex=1&amp;slidetitle="/>
          </p:cNvPr>
          <p:cNvSpPr>
            <a:spLocks noChangeAspect="1"/>
          </p:cNvSpPr>
          <p:nvPr/>
        </p:nvSpPr>
        <p:spPr>
          <a:xfrm>
            <a:off x="20547759" y="14314753"/>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8220" y="14252423"/>
            <a:ext cx="818521" cy="94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pres?slideindex=1&amp;slidetitle="/>
          </p:cNvPr>
          <p:cNvSpPr>
            <a:spLocks noChangeAspect="1"/>
          </p:cNvSpPr>
          <p:nvPr/>
        </p:nvSpPr>
        <p:spPr>
          <a:xfrm>
            <a:off x="21808916" y="14288082"/>
            <a:ext cx="962406" cy="1029510"/>
          </a:xfrm>
          <a:prstGeom prst="rect">
            <a:avLst/>
          </a:prstGeom>
          <a:blipFill rotWithShape="1">
            <a:blip r:embed="rId10"/>
            <a:stretch>
              <a:fillRect/>
            </a:stretch>
          </a:blipFill>
          <a:ln>
            <a:noFill/>
          </a:ln>
          <a:effectLst>
            <a:outerShdw blurRad="40000" dist="23000" dir="5400000" rotWithShape="0">
              <a:srgbClr val="000000">
                <a:alpha val="35000"/>
              </a:srgbClr>
            </a:outerShdw>
          </a:effectLst>
        </p:spPr>
      </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22588" y="15531444"/>
            <a:ext cx="910390" cy="12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40901" y="16335764"/>
            <a:ext cx="814448" cy="10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3295" y="1640578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Image 27"/>
          <p:cNvPicPr>
            <a:picLocks noChangeAspect="1"/>
          </p:cNvPicPr>
          <p:nvPr/>
        </p:nvPicPr>
        <p:blipFill>
          <a:blip r:embed="rId13"/>
          <a:stretch>
            <a:fillRect/>
          </a:stretch>
        </p:blipFill>
        <p:spPr>
          <a:xfrm>
            <a:off x="21784119" y="15256426"/>
            <a:ext cx="1116020" cy="1116020"/>
          </a:xfrm>
          <a:prstGeom prst="rect">
            <a:avLst/>
          </a:prstGeom>
        </p:spPr>
      </p:pic>
      <p:sp>
        <p:nvSpPr>
          <p:cNvPr id="29" name="Rectangle à coins arrondis 28"/>
          <p:cNvSpPr/>
          <p:nvPr/>
        </p:nvSpPr>
        <p:spPr>
          <a:xfrm>
            <a:off x="19720798" y="15273308"/>
            <a:ext cx="947662" cy="1082256"/>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25587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734098"/>
            <a:ext cx="15318890" cy="1468192"/>
          </a:xfrm>
        </p:spPr>
        <p:txBody>
          <a:bodyPr>
            <a:normAutofit/>
          </a:bodyPr>
          <a:lstStyle/>
          <a:p>
            <a:r>
              <a:rPr lang="fr-FR" sz="8000" dirty="0"/>
              <a:t>Rapport financier 1/3</a:t>
            </a: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46</a:t>
            </a:fld>
            <a:endParaRPr lang="fr-FR"/>
          </a:p>
        </p:txBody>
      </p:sp>
      <p:pic>
        <p:nvPicPr>
          <p:cNvPr id="7" name="Image 6"/>
          <p:cNvPicPr>
            <a:picLocks noChangeAspect="1"/>
          </p:cNvPicPr>
          <p:nvPr/>
        </p:nvPicPr>
        <p:blipFill>
          <a:blip r:embed="rId3"/>
          <a:stretch>
            <a:fillRect/>
          </a:stretch>
        </p:blipFill>
        <p:spPr>
          <a:xfrm>
            <a:off x="361933" y="2781954"/>
            <a:ext cx="13174824" cy="9930747"/>
          </a:xfrm>
          <a:prstGeom prst="rect">
            <a:avLst/>
          </a:prstGeom>
        </p:spPr>
      </p:pic>
      <p:pic>
        <p:nvPicPr>
          <p:cNvPr id="8" name="Image 7"/>
          <p:cNvPicPr>
            <a:picLocks noChangeAspect="1"/>
          </p:cNvPicPr>
          <p:nvPr/>
        </p:nvPicPr>
        <p:blipFill>
          <a:blip r:embed="rId4"/>
          <a:stretch>
            <a:fillRect/>
          </a:stretch>
        </p:blipFill>
        <p:spPr>
          <a:xfrm>
            <a:off x="13668531" y="1536631"/>
            <a:ext cx="7240232" cy="5792185"/>
          </a:xfrm>
          <a:prstGeom prst="rect">
            <a:avLst/>
          </a:prstGeom>
        </p:spPr>
      </p:pic>
      <p:pic>
        <p:nvPicPr>
          <p:cNvPr id="10" name="Image 9"/>
          <p:cNvPicPr>
            <a:picLocks noChangeAspect="1"/>
          </p:cNvPicPr>
          <p:nvPr/>
        </p:nvPicPr>
        <p:blipFill>
          <a:blip r:embed="rId5"/>
          <a:stretch>
            <a:fillRect/>
          </a:stretch>
        </p:blipFill>
        <p:spPr>
          <a:xfrm>
            <a:off x="13668531" y="7489369"/>
            <a:ext cx="7324432" cy="5816084"/>
          </a:xfrm>
          <a:prstGeom prst="rect">
            <a:avLst/>
          </a:prstGeom>
        </p:spPr>
      </p:pic>
    </p:spTree>
    <p:extLst>
      <p:ext uri="{BB962C8B-B14F-4D97-AF65-F5344CB8AC3E}">
        <p14:creationId xmlns:p14="http://schemas.microsoft.com/office/powerpoint/2010/main" val="22434065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2"/>
            <a:ext cx="15318890" cy="1468192"/>
          </a:xfrm>
        </p:spPr>
        <p:txBody>
          <a:bodyPr>
            <a:normAutofit/>
          </a:bodyPr>
          <a:lstStyle/>
          <a:p>
            <a:r>
              <a:rPr lang="fr-FR" sz="8000" dirty="0"/>
              <a:t>Rapport financier 2/3</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47</a:t>
            </a:fld>
            <a:endParaRPr lang="fr-FR"/>
          </a:p>
        </p:txBody>
      </p:sp>
      <p:graphicFrame>
        <p:nvGraphicFramePr>
          <p:cNvPr id="8" name="Objet 7"/>
          <p:cNvGraphicFramePr>
            <a:graphicFrameLocks noChangeAspect="1"/>
          </p:cNvGraphicFramePr>
          <p:nvPr>
            <p:extLst>
              <p:ext uri="{D42A27DB-BD31-4B8C-83A1-F6EECF244321}">
                <p14:modId xmlns:p14="http://schemas.microsoft.com/office/powerpoint/2010/main" val="2303678054"/>
              </p:ext>
            </p:extLst>
          </p:nvPr>
        </p:nvGraphicFramePr>
        <p:xfrm>
          <a:off x="4504009" y="1755686"/>
          <a:ext cx="14061488" cy="10623182"/>
        </p:xfrm>
        <a:graphic>
          <a:graphicData uri="http://schemas.openxmlformats.org/presentationml/2006/ole">
            <mc:AlternateContent xmlns:mc="http://schemas.openxmlformats.org/markup-compatibility/2006">
              <mc:Choice xmlns:v="urn:schemas-microsoft-com:vml" Requires="v">
                <p:oleObj spid="_x0000_s1111" name="Worksheet" r:id="rId4" imgW="5648441" imgH="4267307" progId="Excel.Sheet.12">
                  <p:embed/>
                </p:oleObj>
              </mc:Choice>
              <mc:Fallback>
                <p:oleObj name="Worksheet" r:id="rId4" imgW="5648441" imgH="4267307" progId="Excel.Sheet.12">
                  <p:embed/>
                  <p:pic>
                    <p:nvPicPr>
                      <p:cNvPr id="0" name=""/>
                      <p:cNvPicPr/>
                      <p:nvPr/>
                    </p:nvPicPr>
                    <p:blipFill>
                      <a:blip r:embed="rId5"/>
                      <a:stretch>
                        <a:fillRect/>
                      </a:stretch>
                    </p:blipFill>
                    <p:spPr>
                      <a:xfrm>
                        <a:off x="4504009" y="1755686"/>
                        <a:ext cx="14061488" cy="10623182"/>
                      </a:xfrm>
                      <a:prstGeom prst="rect">
                        <a:avLst/>
                      </a:prstGeom>
                    </p:spPr>
                  </p:pic>
                </p:oleObj>
              </mc:Fallback>
            </mc:AlternateContent>
          </a:graphicData>
        </a:graphic>
      </p:graphicFrame>
    </p:spTree>
    <p:extLst>
      <p:ext uri="{BB962C8B-B14F-4D97-AF65-F5344CB8AC3E}">
        <p14:creationId xmlns:p14="http://schemas.microsoft.com/office/powerpoint/2010/main" val="24924201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48</a:t>
            </a:fld>
            <a:endParaRPr lang="fr-FR"/>
          </a:p>
        </p:txBody>
      </p:sp>
      <p:cxnSp>
        <p:nvCxnSpPr>
          <p:cNvPr id="7" name="Connecteur droit 6"/>
          <p:cNvCxnSpPr/>
          <p:nvPr/>
        </p:nvCxnSpPr>
        <p:spPr>
          <a:xfrm>
            <a:off x="8336240" y="1484350"/>
            <a:ext cx="2488922" cy="195809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8336240" y="4019427"/>
            <a:ext cx="2488568" cy="775103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itre 1"/>
          <p:cNvSpPr txBox="1">
            <a:spLocks/>
          </p:cNvSpPr>
          <p:nvPr/>
        </p:nvSpPr>
        <p:spPr>
          <a:xfrm>
            <a:off x="-1" y="2"/>
            <a:ext cx="15318890" cy="1468192"/>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b="1" i="0" kern="1200">
                <a:solidFill>
                  <a:srgbClr val="D90015"/>
                </a:solidFill>
                <a:latin typeface="Helvetica Neue Condensed" charset="0"/>
                <a:ea typeface="Helvetica Neue Condensed" charset="0"/>
                <a:cs typeface="Helvetica Neue Condensed" charset="0"/>
              </a:defRPr>
            </a:lvl1pPr>
          </a:lstStyle>
          <a:p>
            <a:r>
              <a:rPr lang="fr-FR" sz="8000" dirty="0"/>
              <a:t>Rapport financier </a:t>
            </a:r>
            <a:r>
              <a:rPr lang="fr-FR" sz="8000" dirty="0" smtClean="0"/>
              <a:t>3/3</a:t>
            </a:r>
            <a:endParaRPr lang="fr-FR" sz="8000" dirty="0"/>
          </a:p>
        </p:txBody>
      </p:sp>
      <p:graphicFrame>
        <p:nvGraphicFramePr>
          <p:cNvPr id="6" name="Objet 5"/>
          <p:cNvGraphicFramePr>
            <a:graphicFrameLocks noChangeAspect="1"/>
          </p:cNvGraphicFramePr>
          <p:nvPr>
            <p:extLst>
              <p:ext uri="{D42A27DB-BD31-4B8C-83A1-F6EECF244321}">
                <p14:modId xmlns:p14="http://schemas.microsoft.com/office/powerpoint/2010/main" val="86000252"/>
              </p:ext>
            </p:extLst>
          </p:nvPr>
        </p:nvGraphicFramePr>
        <p:xfrm>
          <a:off x="440699" y="1523468"/>
          <a:ext cx="7895541" cy="10246998"/>
        </p:xfrm>
        <a:graphic>
          <a:graphicData uri="http://schemas.openxmlformats.org/presentationml/2006/ole">
            <mc:AlternateContent xmlns:mc="http://schemas.openxmlformats.org/markup-compatibility/2006">
              <mc:Choice xmlns:v="urn:schemas-microsoft-com:vml" Requires="v">
                <p:oleObj spid="_x0000_s2184" name="Worksheet" r:id="rId4" imgW="3933896" imgH="5105373" progId="Excel.Sheet.12">
                  <p:embed/>
                </p:oleObj>
              </mc:Choice>
              <mc:Fallback>
                <p:oleObj name="Worksheet" r:id="rId4" imgW="3933896" imgH="5105373" progId="Excel.Sheet.12">
                  <p:embed/>
                  <p:pic>
                    <p:nvPicPr>
                      <p:cNvPr id="0" name=""/>
                      <p:cNvPicPr/>
                      <p:nvPr/>
                    </p:nvPicPr>
                    <p:blipFill>
                      <a:blip r:embed="rId5"/>
                      <a:stretch>
                        <a:fillRect/>
                      </a:stretch>
                    </p:blipFill>
                    <p:spPr>
                      <a:xfrm>
                        <a:off x="440699" y="1523468"/>
                        <a:ext cx="7895541" cy="10246998"/>
                      </a:xfrm>
                      <a:prstGeom prst="rect">
                        <a:avLst/>
                      </a:prstGeom>
                    </p:spPr>
                  </p:pic>
                </p:oleObj>
              </mc:Fallback>
            </mc:AlternateContent>
          </a:graphicData>
        </a:graphic>
      </p:graphicFrame>
      <p:pic>
        <p:nvPicPr>
          <p:cNvPr id="11" name="Image 10"/>
          <p:cNvPicPr>
            <a:picLocks noChangeAspect="1"/>
          </p:cNvPicPr>
          <p:nvPr/>
        </p:nvPicPr>
        <p:blipFill>
          <a:blip r:embed="rId6"/>
          <a:stretch>
            <a:fillRect/>
          </a:stretch>
        </p:blipFill>
        <p:spPr>
          <a:xfrm>
            <a:off x="10825162" y="1581149"/>
            <a:ext cx="12903841" cy="10404475"/>
          </a:xfrm>
          <a:prstGeom prst="rect">
            <a:avLst/>
          </a:prstGeom>
        </p:spPr>
      </p:pic>
    </p:spTree>
    <p:extLst>
      <p:ext uri="{BB962C8B-B14F-4D97-AF65-F5344CB8AC3E}">
        <p14:creationId xmlns:p14="http://schemas.microsoft.com/office/powerpoint/2010/main" val="22469839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1974"/>
            <a:ext cx="19627404" cy="1468192"/>
          </a:xfrm>
        </p:spPr>
        <p:txBody>
          <a:bodyPr>
            <a:normAutofit/>
          </a:bodyPr>
          <a:lstStyle/>
          <a:p>
            <a:r>
              <a:rPr lang="fr-FR" sz="8000" dirty="0"/>
              <a:t>Rapport des réviseurs aux comptes</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49</a:t>
            </a:fld>
            <a:endParaRPr lang="fr-FR"/>
          </a:p>
        </p:txBody>
      </p:sp>
      <p:pic>
        <p:nvPicPr>
          <p:cNvPr id="10" name="Image 9"/>
          <p:cNvPicPr>
            <a:picLocks noChangeAspect="1"/>
          </p:cNvPicPr>
          <p:nvPr/>
        </p:nvPicPr>
        <p:blipFill>
          <a:blip r:embed="rId3"/>
          <a:stretch>
            <a:fillRect/>
          </a:stretch>
        </p:blipFill>
        <p:spPr>
          <a:xfrm>
            <a:off x="430295" y="1790166"/>
            <a:ext cx="9383407" cy="3517207"/>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a:blip r:embed="rId4"/>
          <a:stretch>
            <a:fillRect/>
          </a:stretch>
        </p:blipFill>
        <p:spPr>
          <a:xfrm>
            <a:off x="10744833" y="1769100"/>
            <a:ext cx="11853905" cy="1095180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898476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organisation inédite</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5</a:t>
            </a:fld>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3858" y="3205856"/>
            <a:ext cx="7105884" cy="2105447"/>
          </a:xfrm>
          <a:prstGeom prst="rect">
            <a:avLst/>
          </a:prstGeom>
        </p:spPr>
      </p:pic>
      <p:sp>
        <p:nvSpPr>
          <p:cNvPr id="7" name="Espace réservé du contenu 2"/>
          <p:cNvSpPr>
            <a:spLocks noGrp="1"/>
          </p:cNvSpPr>
          <p:nvPr>
            <p:ph idx="1"/>
          </p:nvPr>
        </p:nvSpPr>
        <p:spPr>
          <a:xfrm>
            <a:off x="378542" y="3099986"/>
            <a:ext cx="10121292" cy="3767969"/>
          </a:xfrm>
        </p:spPr>
        <p:txBody>
          <a:bodyPr>
            <a:noAutofit/>
          </a:bodyPr>
          <a:lstStyle/>
          <a:p>
            <a:pPr algn="just"/>
            <a:r>
              <a:rPr lang="fr-FR" dirty="0"/>
              <a:t>Pour cet événement, nous voulons nous assurer </a:t>
            </a:r>
            <a:r>
              <a:rPr lang="fr-FR" dirty="0" smtClean="0"/>
              <a:t>de vous tenir en éveil, de </a:t>
            </a:r>
            <a:r>
              <a:rPr lang="fr-FR" dirty="0"/>
              <a:t>prendre en compte vos </a:t>
            </a:r>
            <a:r>
              <a:rPr lang="fr-FR" dirty="0" smtClean="0"/>
              <a:t>questions et avis et permettre le plus d’interaction possible. </a:t>
            </a:r>
            <a:endParaRPr lang="fr-FR" dirty="0"/>
          </a:p>
        </p:txBody>
      </p:sp>
      <p:sp>
        <p:nvSpPr>
          <p:cNvPr id="8" name="Rectangle 7"/>
          <p:cNvSpPr/>
          <p:nvPr/>
        </p:nvSpPr>
        <p:spPr>
          <a:xfrm>
            <a:off x="378542" y="9991202"/>
            <a:ext cx="10121292" cy="2677656"/>
          </a:xfrm>
          <a:prstGeom prst="rect">
            <a:avLst/>
          </a:prstGeom>
        </p:spPr>
        <p:txBody>
          <a:bodyPr wrap="square">
            <a:spAutoFit/>
          </a:bodyPr>
          <a:lstStyle/>
          <a:p>
            <a:pPr algn="just"/>
            <a:r>
              <a:rPr lang="fr-FR" sz="5600" kern="1200" dirty="0">
                <a:solidFill>
                  <a:srgbClr val="004494"/>
                </a:solidFill>
                <a:latin typeface="Helvetica Neue" charset="0"/>
                <a:ea typeface="Helvetica Neue" charset="0"/>
                <a:cs typeface="Helvetica Neue" charset="0"/>
              </a:rPr>
              <a:t>Nous vous demandons donc de garder votre </a:t>
            </a:r>
            <a:r>
              <a:rPr lang="fr-FR" sz="5600" kern="1200" dirty="0" smtClean="0">
                <a:solidFill>
                  <a:srgbClr val="004494"/>
                </a:solidFill>
                <a:latin typeface="Helvetica Neue" charset="0"/>
                <a:ea typeface="Helvetica Neue" charset="0"/>
                <a:cs typeface="Helvetica Neue" charset="0"/>
              </a:rPr>
              <a:t>téléphone près </a:t>
            </a:r>
            <a:r>
              <a:rPr lang="fr-FR" sz="5600" kern="1200" dirty="0">
                <a:solidFill>
                  <a:srgbClr val="004494"/>
                </a:solidFill>
                <a:latin typeface="Helvetica Neue" charset="0"/>
                <a:ea typeface="Helvetica Neue" charset="0"/>
                <a:cs typeface="Helvetica Neue" charset="0"/>
              </a:rPr>
              <a:t>de vous</a:t>
            </a:r>
            <a:r>
              <a:rPr lang="fr-FR" sz="5600" kern="1200" dirty="0" smtClean="0">
                <a:solidFill>
                  <a:srgbClr val="004494"/>
                </a:solidFill>
                <a:latin typeface="Helvetica Neue" charset="0"/>
                <a:ea typeface="Helvetica Neue" charset="0"/>
                <a:cs typeface="Helvetica Neue" charset="0"/>
              </a:rPr>
              <a:t>. </a:t>
            </a:r>
            <a:endParaRPr lang="fr-FR" sz="5600" kern="1200" dirty="0">
              <a:solidFill>
                <a:srgbClr val="004494"/>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6147630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78542" y="-33205"/>
            <a:ext cx="23665888" cy="2651126"/>
          </a:xfrm>
        </p:spPr>
        <p:txBody>
          <a:bodyPr>
            <a:normAutofit/>
          </a:bodyPr>
          <a:lstStyle/>
          <a:p>
            <a:r>
              <a:rPr lang="fr-FR" sz="6600" dirty="0"/>
              <a:t>Approbation des comptes de l’exercice </a:t>
            </a:r>
            <a:r>
              <a:rPr lang="fr-FR" sz="6600" dirty="0" smtClean="0"/>
              <a:t>2019/2020</a:t>
            </a:r>
            <a:br>
              <a:rPr lang="fr-FR" sz="6600" dirty="0" smtClean="0"/>
            </a:br>
            <a:r>
              <a:rPr lang="fr-FR" sz="6600" dirty="0" smtClean="0"/>
              <a:t> </a:t>
            </a:r>
            <a:r>
              <a:rPr lang="fr-FR" sz="6600" dirty="0"/>
              <a:t>et décharge au comité</a:t>
            </a:r>
          </a:p>
        </p:txBody>
      </p:sp>
      <p:sp>
        <p:nvSpPr>
          <p:cNvPr id="4" name="Espace réservé du contenu 3"/>
          <p:cNvSpPr>
            <a:spLocks noGrp="1"/>
          </p:cNvSpPr>
          <p:nvPr>
            <p:ph idx="1"/>
          </p:nvPr>
        </p:nvSpPr>
        <p:spPr/>
        <p:txBody>
          <a:bodyPr>
            <a:normAutofit/>
          </a:bodyPr>
          <a:lstStyle/>
          <a:p>
            <a:r>
              <a:rPr lang="fr-FR" sz="4800" dirty="0">
                <a:latin typeface="Helvetica Neue Medium"/>
                <a:ea typeface="Times New Roman"/>
                <a:cs typeface="Times New Roman"/>
              </a:rPr>
              <a:t>Toutes les questions peuvent être posées pour la clarté des comptes, y en </a:t>
            </a:r>
            <a:r>
              <a:rPr lang="fr-FR" sz="4800" dirty="0" err="1">
                <a:latin typeface="Helvetica Neue Medium"/>
                <a:ea typeface="Times New Roman"/>
                <a:cs typeface="Times New Roman"/>
              </a:rPr>
              <a:t>a-t-il</a:t>
            </a:r>
            <a:r>
              <a:rPr lang="fr-FR" sz="4800" dirty="0">
                <a:latin typeface="Helvetica Neue Medium"/>
                <a:ea typeface="Times New Roman"/>
                <a:cs typeface="Times New Roman"/>
              </a:rPr>
              <a:t> ? </a:t>
            </a:r>
            <a:endParaRPr lang="fr-FR" sz="2800" dirty="0">
              <a:latin typeface="Helvetica Neue Medium"/>
              <a:ea typeface="Times New Roman"/>
            </a:endParaRPr>
          </a:p>
          <a:p>
            <a:endParaRPr lang="fr-FR" sz="2800" dirty="0">
              <a:latin typeface="Helvetica Neue Medium"/>
              <a:ea typeface="Times New Roman"/>
              <a:cs typeface="Times New Roman"/>
            </a:endParaRPr>
          </a:p>
          <a:p>
            <a:r>
              <a:rPr lang="fr-FR" sz="4800" i="1" dirty="0">
                <a:latin typeface="Helvetica Neue Medium"/>
                <a:ea typeface="Times New Roman"/>
                <a:cs typeface="Times New Roman"/>
              </a:rPr>
              <a:t>VOTE	</a:t>
            </a:r>
            <a:r>
              <a:rPr lang="fr-FR" sz="4800" dirty="0">
                <a:latin typeface="Helvetica Neue Medium"/>
                <a:ea typeface="Times New Roman"/>
                <a:cs typeface="Times New Roman"/>
              </a:rPr>
              <a:t>DECHARGE au COMITE &amp;  aux TRESORIERS </a:t>
            </a:r>
            <a:endParaRPr lang="fr-FR" sz="2800" dirty="0">
              <a:latin typeface="Helvetica Neue Medium"/>
              <a:ea typeface="Times New Roman"/>
            </a:endParaRPr>
          </a:p>
        </p:txBody>
      </p:sp>
      <p:graphicFrame>
        <p:nvGraphicFramePr>
          <p:cNvPr id="8" name="Diagramme 7"/>
          <p:cNvGraphicFramePr/>
          <p:nvPr>
            <p:extLst>
              <p:ext uri="{D42A27DB-BD31-4B8C-83A1-F6EECF244321}">
                <p14:modId xmlns:p14="http://schemas.microsoft.com/office/powerpoint/2010/main" val="1604676581"/>
              </p:ext>
            </p:extLst>
          </p:nvPr>
        </p:nvGraphicFramePr>
        <p:xfrm>
          <a:off x="11650932" y="7157732"/>
          <a:ext cx="11060785" cy="5688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8688" y="7921878"/>
            <a:ext cx="7020878" cy="2080260"/>
          </a:xfrm>
          <a:prstGeom prst="rect">
            <a:avLst/>
          </a:prstGeom>
        </p:spPr>
      </p:pic>
    </p:spTree>
    <p:extLst>
      <p:ext uri="{BB962C8B-B14F-4D97-AF65-F5344CB8AC3E}">
        <p14:creationId xmlns:p14="http://schemas.microsoft.com/office/powerpoint/2010/main" val="41172194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3090" y="2825554"/>
            <a:ext cx="17352912" cy="707886"/>
          </a:xfrm>
          <a:prstGeom prst="rect">
            <a:avLst/>
          </a:prstGeom>
        </p:spPr>
        <p:txBody>
          <a:bodyPr wrap="square">
            <a:spAutoFit/>
          </a:bodyPr>
          <a:lstStyle/>
          <a:p>
            <a:r>
              <a:rPr lang="fr-FR" sz="4000" dirty="0"/>
              <a:t>	</a:t>
            </a:r>
          </a:p>
        </p:txBody>
      </p:sp>
      <p:sp>
        <p:nvSpPr>
          <p:cNvPr id="2" name="Titre 1"/>
          <p:cNvSpPr>
            <a:spLocks noGrp="1"/>
          </p:cNvSpPr>
          <p:nvPr>
            <p:ph type="title"/>
          </p:nvPr>
        </p:nvSpPr>
        <p:spPr>
          <a:xfrm>
            <a:off x="0" y="38647"/>
            <a:ext cx="23989552" cy="2651126"/>
          </a:xfrm>
        </p:spPr>
        <p:txBody>
          <a:bodyPr>
            <a:normAutofit/>
          </a:bodyPr>
          <a:lstStyle/>
          <a:p>
            <a:r>
              <a:rPr lang="fr-FR" sz="5600" dirty="0"/>
              <a:t>Désignation des réviseurs aux comptes </a:t>
            </a:r>
            <a:r>
              <a:rPr lang="fr-FR" sz="5600" dirty="0" smtClean="0"/>
              <a:t/>
            </a:r>
            <a:br>
              <a:rPr lang="fr-FR" sz="5600" dirty="0" smtClean="0"/>
            </a:br>
            <a:r>
              <a:rPr lang="fr-FR" sz="5600" dirty="0" smtClean="0"/>
              <a:t>pour </a:t>
            </a:r>
            <a:r>
              <a:rPr lang="fr-FR" sz="5600" dirty="0"/>
              <a:t>l’exercice </a:t>
            </a:r>
            <a:r>
              <a:rPr lang="fr-FR" sz="5600" dirty="0" smtClean="0"/>
              <a:t>2020/2021</a:t>
            </a:r>
            <a:endParaRPr lang="fr-FR" sz="5600" dirty="0"/>
          </a:p>
        </p:txBody>
      </p:sp>
      <p:sp>
        <p:nvSpPr>
          <p:cNvPr id="3" name="Espace réservé du contenu 2"/>
          <p:cNvSpPr>
            <a:spLocks noGrp="1"/>
          </p:cNvSpPr>
          <p:nvPr>
            <p:ph idx="1"/>
          </p:nvPr>
        </p:nvSpPr>
        <p:spPr>
          <a:xfrm>
            <a:off x="503194" y="1721500"/>
            <a:ext cx="22295476" cy="9664154"/>
          </a:xfrm>
        </p:spPr>
        <p:txBody>
          <a:bodyPr/>
          <a:lstStyle/>
          <a:p>
            <a:endParaRPr lang="fr-FR" sz="3600" dirty="0"/>
          </a:p>
          <a:p>
            <a:r>
              <a:rPr lang="fr-FR" sz="3600" dirty="0"/>
              <a:t>Nous proposons, avec leurs accords que : </a:t>
            </a:r>
          </a:p>
          <a:p>
            <a:pPr marL="685800" indent="-685800">
              <a:buFont typeface="Arial" panose="020B0604020202020204" pitchFamily="34" charset="0"/>
              <a:buChar char="•"/>
            </a:pPr>
            <a:r>
              <a:rPr lang="de-DE" sz="3600" dirty="0"/>
              <a:t>Alain FISCHER </a:t>
            </a:r>
            <a:r>
              <a:rPr lang="de-DE" sz="3600" dirty="0" err="1"/>
              <a:t>renouvelle</a:t>
            </a:r>
            <a:r>
              <a:rPr lang="de-DE" sz="3600" dirty="0"/>
              <a:t> </a:t>
            </a:r>
            <a:r>
              <a:rPr lang="de-DE" sz="3600" dirty="0" err="1"/>
              <a:t>son</a:t>
            </a:r>
            <a:r>
              <a:rPr lang="de-DE" sz="3600" dirty="0"/>
              <a:t> </a:t>
            </a:r>
            <a:r>
              <a:rPr lang="de-DE" sz="3600" dirty="0" err="1"/>
              <a:t>mandat</a:t>
            </a:r>
            <a:endParaRPr lang="de-DE" sz="3600" dirty="0"/>
          </a:p>
          <a:p>
            <a:pPr marL="685800" indent="-685800">
              <a:buFont typeface="Arial" panose="020B0604020202020204" pitchFamily="34" charset="0"/>
              <a:buChar char="•"/>
            </a:pPr>
            <a:r>
              <a:rPr lang="de-DE" sz="3600" dirty="0"/>
              <a:t>Stéphane BERNARD (Taekwondo) </a:t>
            </a:r>
            <a:r>
              <a:rPr lang="fr-FR" sz="3600" dirty="0"/>
              <a:t>renouvelle son mandat</a:t>
            </a:r>
          </a:p>
          <a:p>
            <a:r>
              <a:rPr lang="de-DE" sz="3600" dirty="0"/>
              <a:t> </a:t>
            </a:r>
            <a:endParaRPr lang="fr-FR" sz="3600" dirty="0"/>
          </a:p>
          <a:p>
            <a:r>
              <a:rPr lang="fr-FR" sz="3600" dirty="0"/>
              <a:t>Y </a:t>
            </a:r>
            <a:r>
              <a:rPr lang="fr-FR" sz="3600" dirty="0" err="1"/>
              <a:t>a-t-il</a:t>
            </a:r>
            <a:r>
              <a:rPr lang="fr-FR" sz="3600" dirty="0"/>
              <a:t> d’autres candidats, pour suppléer le cas échéant ?</a:t>
            </a:r>
          </a:p>
          <a:p>
            <a:r>
              <a:rPr lang="fr-FR" sz="3600" dirty="0"/>
              <a:t>  </a:t>
            </a:r>
          </a:p>
          <a:p>
            <a:r>
              <a:rPr lang="fr-FR" sz="3600" b="1" i="1" dirty="0"/>
              <a:t>VOTE pour désigner les réviseurs aux comptes</a:t>
            </a:r>
            <a:endParaRPr lang="fr-FR" sz="3600" dirty="0"/>
          </a:p>
          <a:p>
            <a:endParaRPr lang="fr-FR" dirty="0"/>
          </a:p>
        </p:txBody>
      </p:sp>
      <p:graphicFrame>
        <p:nvGraphicFramePr>
          <p:cNvPr id="10" name="Diagramme 9"/>
          <p:cNvGraphicFramePr/>
          <p:nvPr>
            <p:extLst>
              <p:ext uri="{D42A27DB-BD31-4B8C-83A1-F6EECF244321}">
                <p14:modId xmlns:p14="http://schemas.microsoft.com/office/powerpoint/2010/main" val="3374029029"/>
              </p:ext>
            </p:extLst>
          </p:nvPr>
        </p:nvGraphicFramePr>
        <p:xfrm>
          <a:off x="11650932" y="7157732"/>
          <a:ext cx="11060785" cy="5688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272" y="9441175"/>
            <a:ext cx="7020878" cy="2080260"/>
          </a:xfrm>
          <a:prstGeom prst="rect">
            <a:avLst/>
          </a:prstGeom>
        </p:spPr>
      </p:pic>
    </p:spTree>
    <p:extLst>
      <p:ext uri="{BB962C8B-B14F-4D97-AF65-F5344CB8AC3E}">
        <p14:creationId xmlns:p14="http://schemas.microsoft.com/office/powerpoint/2010/main" val="722908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0742113" y="10019276"/>
            <a:ext cx="11015662" cy="3482975"/>
          </a:xfrm>
        </p:spPr>
        <p:txBody>
          <a:bodyPr/>
          <a:lstStyle/>
          <a:p>
            <a:r>
              <a:rPr lang="fr-FR" dirty="0" smtClean="0"/>
              <a:t>Election du comité et du bureau</a:t>
            </a:r>
            <a:endParaRPr lang="fr-FR" dirty="0"/>
          </a:p>
        </p:txBody>
      </p:sp>
      <p:sp>
        <p:nvSpPr>
          <p:cNvPr id="2" name="Espace réservé du numéro de diapositive 1"/>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52</a:t>
            </a:fld>
            <a:endParaRPr lang="fr-FR" dirty="0"/>
          </a:p>
        </p:txBody>
      </p:sp>
      <p:sp>
        <p:nvSpPr>
          <p:cNvPr id="7" name="Rectangle 6">
            <a:hlinkClick r:id="rId2" action="ppaction://hlinkpres?slideindex=1&amp;slidetitle="/>
          </p:cNvPr>
          <p:cNvSpPr>
            <a:spLocks noChangeAspect="1"/>
          </p:cNvSpPr>
          <p:nvPr/>
        </p:nvSpPr>
        <p:spPr>
          <a:xfrm>
            <a:off x="15739669" y="15505614"/>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4102" y="14352479"/>
            <a:ext cx="989932" cy="114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8102" y="15505614"/>
            <a:ext cx="895110" cy="119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61240" y="1443669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5252" y="14365167"/>
            <a:ext cx="1058850" cy="11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à coins arrondis 11"/>
          <p:cNvSpPr/>
          <p:nvPr/>
        </p:nvSpPr>
        <p:spPr>
          <a:xfrm>
            <a:off x="18186898" y="15505615"/>
            <a:ext cx="1143608" cy="1193480"/>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2" name="Rectangle 21">
            <a:hlinkClick r:id="rId2" action="ppaction://hlinkpres?slideindex=1&amp;slidetitle="/>
          </p:cNvPr>
          <p:cNvSpPr>
            <a:spLocks noChangeAspect="1"/>
          </p:cNvSpPr>
          <p:nvPr/>
        </p:nvSpPr>
        <p:spPr>
          <a:xfrm>
            <a:off x="20547759" y="14314753"/>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8220" y="14252423"/>
            <a:ext cx="818521" cy="94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pres?slideindex=1&amp;slidetitle="/>
          </p:cNvPr>
          <p:cNvSpPr>
            <a:spLocks noChangeAspect="1"/>
          </p:cNvSpPr>
          <p:nvPr/>
        </p:nvSpPr>
        <p:spPr>
          <a:xfrm>
            <a:off x="21808916" y="14288082"/>
            <a:ext cx="962406" cy="1029510"/>
          </a:xfrm>
          <a:prstGeom prst="rect">
            <a:avLst/>
          </a:prstGeom>
          <a:blipFill rotWithShape="1">
            <a:blip r:embed="rId10"/>
            <a:stretch>
              <a:fillRect/>
            </a:stretch>
          </a:blipFill>
          <a:ln>
            <a:noFill/>
          </a:ln>
          <a:effectLst>
            <a:outerShdw blurRad="40000" dist="23000" dir="5400000" rotWithShape="0">
              <a:srgbClr val="000000">
                <a:alpha val="35000"/>
              </a:srgbClr>
            </a:outerShdw>
          </a:effectLst>
        </p:spPr>
      </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22588" y="15531444"/>
            <a:ext cx="910390" cy="12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40901" y="16335764"/>
            <a:ext cx="814448" cy="10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3295" y="1640578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Image 27"/>
          <p:cNvPicPr>
            <a:picLocks noChangeAspect="1"/>
          </p:cNvPicPr>
          <p:nvPr/>
        </p:nvPicPr>
        <p:blipFill>
          <a:blip r:embed="rId13"/>
          <a:stretch>
            <a:fillRect/>
          </a:stretch>
        </p:blipFill>
        <p:spPr>
          <a:xfrm>
            <a:off x="21784119" y="15256426"/>
            <a:ext cx="1116020" cy="1116020"/>
          </a:xfrm>
          <a:prstGeom prst="rect">
            <a:avLst/>
          </a:prstGeom>
        </p:spPr>
      </p:pic>
      <p:sp>
        <p:nvSpPr>
          <p:cNvPr id="29" name="Rectangle à coins arrondis 28"/>
          <p:cNvSpPr/>
          <p:nvPr/>
        </p:nvSpPr>
        <p:spPr>
          <a:xfrm>
            <a:off x="19720798" y="15273308"/>
            <a:ext cx="947662" cy="1082256"/>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4999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départ marquant </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53</a:t>
            </a:fld>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05840" y="2947988"/>
            <a:ext cx="7018357" cy="9351962"/>
          </a:xfrm>
          <a:prstGeom prst="rect">
            <a:avLst/>
          </a:prstGeom>
        </p:spPr>
      </p:pic>
    </p:spTree>
    <p:extLst>
      <p:ext uri="{BB962C8B-B14F-4D97-AF65-F5344CB8AC3E}">
        <p14:creationId xmlns:p14="http://schemas.microsoft.com/office/powerpoint/2010/main" val="8103957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Election du bureau</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54</a:t>
            </a:fld>
            <a:endParaRPr lang="fr-FR"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34" y="7672323"/>
            <a:ext cx="3444049" cy="4725968"/>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67571" y="2693393"/>
            <a:ext cx="4675900" cy="3506925"/>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870168" y="7355667"/>
            <a:ext cx="4221599" cy="3166199"/>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491232" y="7414404"/>
            <a:ext cx="4159301" cy="3119476"/>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3957956" y="2671035"/>
            <a:ext cx="4231804" cy="3173853"/>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184955" y="7474299"/>
            <a:ext cx="4206123" cy="3154592"/>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249993" y="2693394"/>
            <a:ext cx="4675899" cy="3506924"/>
          </a:xfrm>
          <a:prstGeom prst="rect">
            <a:avLst/>
          </a:prstGeom>
        </p:spPr>
      </p:pic>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7381291" y="2629053"/>
            <a:ext cx="4182835" cy="3142544"/>
          </a:xfrm>
          <a:prstGeom prst="rect">
            <a:avLst/>
          </a:prstGeom>
        </p:spPr>
      </p:pic>
      <p:pic>
        <p:nvPicPr>
          <p:cNvPr id="19" name="Imag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556459" y="2632781"/>
            <a:ext cx="4190978" cy="3143233"/>
          </a:xfrm>
          <a:prstGeom prst="rect">
            <a:avLst/>
          </a:prstGeom>
        </p:spPr>
      </p:pic>
      <p:pic>
        <p:nvPicPr>
          <p:cNvPr id="22" name="Imag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09130" y="10892433"/>
            <a:ext cx="3542766" cy="2657074"/>
          </a:xfrm>
          <a:prstGeom prst="rect">
            <a:avLst/>
          </a:prstGeom>
        </p:spPr>
      </p:pic>
      <p:pic>
        <p:nvPicPr>
          <p:cNvPr id="23" name="Imag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51960" y="6874996"/>
            <a:ext cx="4224052" cy="4338214"/>
          </a:xfrm>
          <a:prstGeom prst="rect">
            <a:avLst/>
          </a:prstGeom>
        </p:spPr>
      </p:pic>
      <p:pic>
        <p:nvPicPr>
          <p:cNvPr id="24" name="Imag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41405" y="2108905"/>
            <a:ext cx="3083024" cy="3925375"/>
          </a:xfrm>
          <a:prstGeom prst="rect">
            <a:avLst/>
          </a:prstGeom>
        </p:spPr>
      </p:pic>
      <p:pic>
        <p:nvPicPr>
          <p:cNvPr id="26" name="Image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739840" y="6849242"/>
            <a:ext cx="3092849" cy="297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Imag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367" y="2108906"/>
            <a:ext cx="3560309" cy="5336295"/>
          </a:xfrm>
          <a:prstGeom prst="rect">
            <a:avLst/>
          </a:prstGeom>
        </p:spPr>
      </p:pic>
      <p:sp>
        <p:nvSpPr>
          <p:cNvPr id="28" name="ZoneTexte 27"/>
          <p:cNvSpPr txBox="1"/>
          <p:nvPr/>
        </p:nvSpPr>
        <p:spPr>
          <a:xfrm>
            <a:off x="7720452" y="11146512"/>
            <a:ext cx="11816861" cy="206210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3200" i="1" dirty="0" smtClean="0">
                <a:solidFill>
                  <a:srgbClr val="0E4195"/>
                </a:solidFill>
                <a:latin typeface="Helvetica Light"/>
              </a:rPr>
              <a:t>Jacques </a:t>
            </a:r>
            <a:r>
              <a:rPr lang="fr-FR" sz="3200" i="1" dirty="0" err="1" smtClean="0">
                <a:solidFill>
                  <a:srgbClr val="0E4195"/>
                </a:solidFill>
                <a:latin typeface="Helvetica Light"/>
              </a:rPr>
              <a:t>Guerrini</a:t>
            </a:r>
            <a:r>
              <a:rPr lang="fr-FR" sz="3200" i="1" dirty="0" smtClean="0">
                <a:solidFill>
                  <a:srgbClr val="0E4195"/>
                </a:solidFill>
                <a:latin typeface="Helvetica Light"/>
              </a:rPr>
              <a:t>, Yves </a:t>
            </a:r>
            <a:r>
              <a:rPr lang="fr-FR" sz="3200" i="1" dirty="0" err="1" smtClean="0">
                <a:solidFill>
                  <a:srgbClr val="0E4195"/>
                </a:solidFill>
                <a:latin typeface="Helvetica Light"/>
              </a:rPr>
              <a:t>Tazelmati</a:t>
            </a:r>
            <a:r>
              <a:rPr lang="fr-FR" sz="3200" i="1" dirty="0" smtClean="0">
                <a:solidFill>
                  <a:srgbClr val="0E4195"/>
                </a:solidFill>
                <a:latin typeface="Helvetica Light"/>
              </a:rPr>
              <a:t>, Emanuelle Renaud, Philippe Soudier, Frédéric </a:t>
            </a:r>
            <a:r>
              <a:rPr lang="fr-FR" sz="3200" i="1" dirty="0" err="1" smtClean="0">
                <a:solidFill>
                  <a:srgbClr val="0E4195"/>
                </a:solidFill>
                <a:latin typeface="Helvetica Light"/>
              </a:rPr>
              <a:t>Bier</a:t>
            </a:r>
            <a:r>
              <a:rPr lang="fr-FR" sz="3200" i="1" dirty="0" smtClean="0">
                <a:solidFill>
                  <a:srgbClr val="0E4195"/>
                </a:solidFill>
                <a:latin typeface="Helvetica Light"/>
              </a:rPr>
              <a:t>, Laurent </a:t>
            </a:r>
            <a:r>
              <a:rPr lang="fr-FR" sz="3200" i="1" dirty="0" err="1" smtClean="0">
                <a:solidFill>
                  <a:srgbClr val="0E4195"/>
                </a:solidFill>
                <a:latin typeface="Helvetica Light"/>
              </a:rPr>
              <a:t>Martz</a:t>
            </a:r>
            <a:r>
              <a:rPr lang="fr-FR" sz="3200" i="1" dirty="0" smtClean="0">
                <a:solidFill>
                  <a:srgbClr val="0E4195"/>
                </a:solidFill>
                <a:latin typeface="Helvetica Light"/>
              </a:rPr>
              <a:t>, Cédric Michel, Laure </a:t>
            </a:r>
            <a:r>
              <a:rPr lang="fr-FR" sz="3200" i="1" dirty="0" err="1" smtClean="0">
                <a:solidFill>
                  <a:srgbClr val="0E4195"/>
                </a:solidFill>
                <a:latin typeface="Helvetica Light"/>
              </a:rPr>
              <a:t>Dollinger</a:t>
            </a:r>
            <a:r>
              <a:rPr lang="fr-FR" sz="3200" i="1" dirty="0" smtClean="0">
                <a:solidFill>
                  <a:srgbClr val="0E4195"/>
                </a:solidFill>
                <a:latin typeface="Helvetica Light"/>
              </a:rPr>
              <a:t>, Gilles André, Valentine Rheims, Virginie Soudier, José Spengler, Clotilde de Lourtioux</a:t>
            </a:r>
            <a:endParaRPr lang="fr-FR" sz="3200" i="1" dirty="0">
              <a:solidFill>
                <a:srgbClr val="0E4195"/>
              </a:solidFill>
              <a:latin typeface="Helvetica Light"/>
            </a:endParaRPr>
          </a:p>
        </p:txBody>
      </p:sp>
    </p:spTree>
    <p:extLst>
      <p:ext uri="{BB962C8B-B14F-4D97-AF65-F5344CB8AC3E}">
        <p14:creationId xmlns:p14="http://schemas.microsoft.com/office/powerpoint/2010/main" val="31930848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21974"/>
            <a:ext cx="24160766" cy="1468192"/>
          </a:xfrm>
        </p:spPr>
        <p:txBody>
          <a:bodyPr>
            <a:normAutofit/>
          </a:bodyPr>
          <a:lstStyle/>
          <a:p>
            <a:r>
              <a:rPr lang="fr-FR" sz="8000" dirty="0"/>
              <a:t>Election du </a:t>
            </a:r>
            <a:r>
              <a:rPr lang="fr-FR" sz="8000" dirty="0" smtClean="0"/>
              <a:t>comité</a:t>
            </a:r>
            <a:endParaRPr lang="fr-FR" sz="8000" dirty="0"/>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55</a:t>
            </a:fld>
            <a:endParaRPr lang="fr-FR"/>
          </a:p>
        </p:txBody>
      </p:sp>
      <p:sp>
        <p:nvSpPr>
          <p:cNvPr id="15" name="Espace réservé du numéro de diapositive 3"/>
          <p:cNvSpPr txBox="1">
            <a:spLocks/>
          </p:cNvSpPr>
          <p:nvPr/>
        </p:nvSpPr>
        <p:spPr>
          <a:xfrm>
            <a:off x="33323512" y="22700132"/>
            <a:ext cx="10972800" cy="1460500"/>
          </a:xfrm>
          <a:prstGeom prst="rect">
            <a:avLst/>
          </a:prstGeom>
        </p:spPr>
        <p:txBody>
          <a:bodyPr vert="horz" lIns="182880" tIns="91440" rIns="182880" bIns="91440" rtlCol="0" anchor="ctr"/>
          <a:lstStyle>
            <a:defPPr>
              <a:defRPr lang="fr-FR"/>
            </a:defPPr>
            <a:lvl1pPr marL="0" algn="r" defTabSz="914400" rtl="0" eaLnBrk="1" latinLnBrk="0" hangingPunct="1">
              <a:defRPr sz="1200" b="0" i="0" kern="1200">
                <a:solidFill>
                  <a:srgbClr val="004494"/>
                </a:solidFill>
                <a:latin typeface="Helvetica Neue UltraLight" charset="0"/>
                <a:ea typeface="Helvetica Neue UltraLight" charset="0"/>
                <a:cs typeface="Helvetica Neue Ultra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24D18DD-0A91-4BE4-9698-B7577E207BB3}" type="slidenum">
              <a:rPr lang="fr-FR" sz="2400"/>
              <a:pPr>
                <a:defRPr/>
              </a:pPr>
              <a:t>55</a:t>
            </a:fld>
            <a:endParaRPr lang="fr-FR" sz="2400"/>
          </a:p>
        </p:txBody>
      </p:sp>
      <p:pic>
        <p:nvPicPr>
          <p:cNvPr id="19" name="Imag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9644" y="575085"/>
            <a:ext cx="881616" cy="126047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0813950" y="8220300"/>
            <a:ext cx="5219700"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4800" i="1" dirty="0" smtClean="0">
                <a:solidFill>
                  <a:srgbClr val="0E4195"/>
                </a:solidFill>
                <a:latin typeface="Helvetica Light"/>
              </a:rPr>
              <a:t>Référents Salle</a:t>
            </a:r>
            <a:endParaRPr lang="fr-FR" sz="4800" i="1" dirty="0">
              <a:solidFill>
                <a:srgbClr val="0E4195"/>
              </a:solidFill>
              <a:latin typeface="Helvetica Light"/>
            </a:endParaRPr>
          </a:p>
        </p:txBody>
      </p:sp>
      <p:pic>
        <p:nvPicPr>
          <p:cNvPr id="4" name="Image 3"/>
          <p:cNvPicPr>
            <a:picLocks noChangeAspect="1"/>
          </p:cNvPicPr>
          <p:nvPr/>
        </p:nvPicPr>
        <p:blipFill>
          <a:blip r:embed="rId4"/>
          <a:stretch>
            <a:fillRect/>
          </a:stretch>
        </p:blipFill>
        <p:spPr>
          <a:xfrm>
            <a:off x="318147" y="2078909"/>
            <a:ext cx="9645002" cy="10047607"/>
          </a:xfrm>
          <a:prstGeom prst="rect">
            <a:avLst/>
          </a:prstGeom>
        </p:spPr>
      </p:pic>
      <p:pic>
        <p:nvPicPr>
          <p:cNvPr id="7" name="Image 6"/>
          <p:cNvPicPr>
            <a:picLocks noChangeAspect="1"/>
          </p:cNvPicPr>
          <p:nvPr/>
        </p:nvPicPr>
        <p:blipFill>
          <a:blip r:embed="rId5"/>
          <a:stretch>
            <a:fillRect/>
          </a:stretch>
        </p:blipFill>
        <p:spPr>
          <a:xfrm>
            <a:off x="11075525" y="2521146"/>
            <a:ext cx="9916251" cy="3929081"/>
          </a:xfrm>
          <a:prstGeom prst="rect">
            <a:avLst/>
          </a:prstGeom>
        </p:spPr>
      </p:pic>
      <p:pic>
        <p:nvPicPr>
          <p:cNvPr id="8" name="Image 7"/>
          <p:cNvPicPr>
            <a:picLocks noChangeAspect="1"/>
          </p:cNvPicPr>
          <p:nvPr/>
        </p:nvPicPr>
        <p:blipFill>
          <a:blip r:embed="rId6"/>
          <a:stretch>
            <a:fillRect/>
          </a:stretch>
        </p:blipFill>
        <p:spPr>
          <a:xfrm>
            <a:off x="15722953" y="8651187"/>
            <a:ext cx="5268823" cy="1860553"/>
          </a:xfrm>
          <a:prstGeom prst="rect">
            <a:avLst/>
          </a:prstGeom>
        </p:spPr>
      </p:pic>
    </p:spTree>
    <p:extLst>
      <p:ext uri="{BB962C8B-B14F-4D97-AF65-F5344CB8AC3E}">
        <p14:creationId xmlns:p14="http://schemas.microsoft.com/office/powerpoint/2010/main" val="40093586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6498" y="1995131"/>
            <a:ext cx="17857984" cy="2062103"/>
          </a:xfrm>
          <a:prstGeom prst="rect">
            <a:avLst/>
          </a:prstGeom>
        </p:spPr>
        <p:txBody>
          <a:bodyPr wrap="square">
            <a:spAutoFit/>
          </a:bodyPr>
          <a:lstStyle/>
          <a:p>
            <a:r>
              <a:rPr lang="fr-FR" sz="6400" b="1" i="1" dirty="0"/>
              <a:t>VOTE pour le comité </a:t>
            </a:r>
          </a:p>
          <a:p>
            <a:r>
              <a:rPr lang="fr-FR" sz="6400" dirty="0"/>
              <a:t>	</a:t>
            </a:r>
          </a:p>
        </p:txBody>
      </p:sp>
      <p:sp>
        <p:nvSpPr>
          <p:cNvPr id="4" name="Rectangle 3"/>
          <p:cNvSpPr/>
          <p:nvPr/>
        </p:nvSpPr>
        <p:spPr>
          <a:xfrm>
            <a:off x="3022866" y="8039871"/>
            <a:ext cx="17857984" cy="1077218"/>
          </a:xfrm>
          <a:prstGeom prst="rect">
            <a:avLst/>
          </a:prstGeom>
        </p:spPr>
        <p:txBody>
          <a:bodyPr wrap="square">
            <a:spAutoFit/>
          </a:bodyPr>
          <a:lstStyle/>
          <a:p>
            <a:r>
              <a:rPr lang="fr-FR" sz="6400" b="1" i="1" dirty="0"/>
              <a:t>VOTE pour le bureau (concerne le comité) </a:t>
            </a:r>
          </a:p>
        </p:txBody>
      </p:sp>
      <p:sp>
        <p:nvSpPr>
          <p:cNvPr id="12" name="Titre 1"/>
          <p:cNvSpPr txBox="1">
            <a:spLocks/>
          </p:cNvSpPr>
          <p:nvPr/>
        </p:nvSpPr>
        <p:spPr>
          <a:xfrm>
            <a:off x="182452" y="-325439"/>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b="1" i="0" kern="1200">
                <a:solidFill>
                  <a:srgbClr val="D90015"/>
                </a:solidFill>
                <a:latin typeface="Helvetica Neue Condensed" charset="0"/>
                <a:ea typeface="Helvetica Neue Condensed" charset="0"/>
                <a:cs typeface="Helvetica Neue Condensed" charset="0"/>
              </a:defRPr>
            </a:lvl1pPr>
          </a:lstStyle>
          <a:p>
            <a:r>
              <a:rPr lang="fr-FR" sz="8000" dirty="0"/>
              <a:t>Election du bureau et du comité</a:t>
            </a:r>
          </a:p>
        </p:txBody>
      </p:sp>
      <p:graphicFrame>
        <p:nvGraphicFramePr>
          <p:cNvPr id="11" name="Diagramme 10"/>
          <p:cNvGraphicFramePr/>
          <p:nvPr>
            <p:extLst>
              <p:ext uri="{D42A27DB-BD31-4B8C-83A1-F6EECF244321}">
                <p14:modId xmlns:p14="http://schemas.microsoft.com/office/powerpoint/2010/main" val="680036275"/>
              </p:ext>
            </p:extLst>
          </p:nvPr>
        </p:nvGraphicFramePr>
        <p:xfrm>
          <a:off x="8723871" y="3253067"/>
          <a:ext cx="8512314" cy="4506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452" y="3893419"/>
            <a:ext cx="7020878" cy="2080260"/>
          </a:xfrm>
          <a:prstGeom prst="rect">
            <a:avLst/>
          </a:prstGeom>
        </p:spPr>
      </p:pic>
      <p:graphicFrame>
        <p:nvGraphicFramePr>
          <p:cNvPr id="14" name="Diagramme 13"/>
          <p:cNvGraphicFramePr/>
          <p:nvPr>
            <p:extLst>
              <p:ext uri="{D42A27DB-BD31-4B8C-83A1-F6EECF244321}">
                <p14:modId xmlns:p14="http://schemas.microsoft.com/office/powerpoint/2010/main" val="1649180835"/>
              </p:ext>
            </p:extLst>
          </p:nvPr>
        </p:nvGraphicFramePr>
        <p:xfrm>
          <a:off x="9094573" y="9402565"/>
          <a:ext cx="7290484" cy="38892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554078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0742113" y="10019276"/>
            <a:ext cx="11015662" cy="3482975"/>
          </a:xfrm>
        </p:spPr>
        <p:txBody>
          <a:bodyPr/>
          <a:lstStyle/>
          <a:p>
            <a:r>
              <a:rPr lang="fr-FR" dirty="0" smtClean="0"/>
              <a:t>Les événements</a:t>
            </a:r>
            <a:endParaRPr lang="fr-FR" dirty="0"/>
          </a:p>
        </p:txBody>
      </p:sp>
      <p:sp>
        <p:nvSpPr>
          <p:cNvPr id="2" name="Espace réservé du numéro de diapositive 1"/>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57</a:t>
            </a:fld>
            <a:endParaRPr lang="fr-FR" dirty="0"/>
          </a:p>
        </p:txBody>
      </p:sp>
      <p:sp>
        <p:nvSpPr>
          <p:cNvPr id="7" name="Rectangle 6">
            <a:hlinkClick r:id="rId3" action="ppaction://hlinkpres?slideindex=1&amp;slidetitle="/>
          </p:cNvPr>
          <p:cNvSpPr>
            <a:spLocks noChangeAspect="1"/>
          </p:cNvSpPr>
          <p:nvPr/>
        </p:nvSpPr>
        <p:spPr>
          <a:xfrm>
            <a:off x="15739669" y="15505614"/>
            <a:ext cx="1210016" cy="1137851"/>
          </a:xfrm>
          <a:prstGeom prst="rect">
            <a:avLst/>
          </a:prstGeom>
          <a:blipFill rotWithShape="1">
            <a:blip r:embed="rId4"/>
            <a:stretch>
              <a:fillRect/>
            </a:stretch>
          </a:blipFill>
          <a:ln>
            <a:noFill/>
          </a:ln>
          <a:effectLst>
            <a:outerShdw blurRad="40000" dist="23000" dir="5400000" rotWithShape="0">
              <a:srgbClr val="000000">
                <a:alpha val="35000"/>
              </a:srgbClr>
            </a:outerShdw>
          </a:effectLst>
        </p:spPr>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74102" y="14352479"/>
            <a:ext cx="989932" cy="114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8102" y="15505614"/>
            <a:ext cx="895110" cy="119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61240" y="1443669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15252" y="14365167"/>
            <a:ext cx="1058850" cy="11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à coins arrondis 11"/>
          <p:cNvSpPr/>
          <p:nvPr/>
        </p:nvSpPr>
        <p:spPr>
          <a:xfrm>
            <a:off x="18186898" y="15505615"/>
            <a:ext cx="1143608" cy="1193480"/>
          </a:xfrm>
          <a:prstGeom prst="roundRect">
            <a:avLst>
              <a:gd name="adj" fmla="val 10000"/>
            </a:avLst>
          </a:prstGeom>
          <a:blipFill rotWithShape="1">
            <a:blip r:embed="rId9"/>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2" name="Rectangle 21">
            <a:hlinkClick r:id="rId3" action="ppaction://hlinkpres?slideindex=1&amp;slidetitle="/>
          </p:cNvPr>
          <p:cNvSpPr>
            <a:spLocks noChangeAspect="1"/>
          </p:cNvSpPr>
          <p:nvPr/>
        </p:nvSpPr>
        <p:spPr>
          <a:xfrm>
            <a:off x="20547759" y="14314753"/>
            <a:ext cx="1210016" cy="1137851"/>
          </a:xfrm>
          <a:prstGeom prst="rect">
            <a:avLst/>
          </a:prstGeom>
          <a:blipFill rotWithShape="1">
            <a:blip r:embed="rId4"/>
            <a:stretch>
              <a:fillRect/>
            </a:stretch>
          </a:blipFill>
          <a:ln>
            <a:noFill/>
          </a:ln>
          <a:effectLst>
            <a:outerShdw blurRad="40000" dist="23000" dir="5400000" rotWithShape="0">
              <a:srgbClr val="000000">
                <a:alpha val="35000"/>
              </a:srgbClr>
            </a:outerShdw>
          </a:effectLst>
        </p:spPr>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98220" y="14252423"/>
            <a:ext cx="818521" cy="94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10" action="ppaction://hlinkpres?slideindex=1&amp;slidetitle="/>
          </p:cNvPr>
          <p:cNvSpPr>
            <a:spLocks noChangeAspect="1"/>
          </p:cNvSpPr>
          <p:nvPr/>
        </p:nvSpPr>
        <p:spPr>
          <a:xfrm>
            <a:off x="21808916" y="14288082"/>
            <a:ext cx="962406" cy="1029510"/>
          </a:xfrm>
          <a:prstGeom prst="rect">
            <a:avLst/>
          </a:prstGeom>
          <a:blipFill rotWithShape="1">
            <a:blip r:embed="rId11"/>
            <a:stretch>
              <a:fillRect/>
            </a:stretch>
          </a:blipFill>
          <a:ln>
            <a:noFill/>
          </a:ln>
          <a:effectLst>
            <a:outerShdw blurRad="40000" dist="23000" dir="5400000" rotWithShape="0">
              <a:srgbClr val="000000">
                <a:alpha val="35000"/>
              </a:srgbClr>
            </a:outerShdw>
          </a:effectLst>
        </p:spPr>
      </p:sp>
      <p:pic>
        <p:nvPicPr>
          <p:cNvPr id="2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22588" y="15531444"/>
            <a:ext cx="910390" cy="12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740901" y="16335764"/>
            <a:ext cx="814448" cy="10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13295" y="1640578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Image 27"/>
          <p:cNvPicPr>
            <a:picLocks noChangeAspect="1"/>
          </p:cNvPicPr>
          <p:nvPr/>
        </p:nvPicPr>
        <p:blipFill>
          <a:blip r:embed="rId14"/>
          <a:stretch>
            <a:fillRect/>
          </a:stretch>
        </p:blipFill>
        <p:spPr>
          <a:xfrm>
            <a:off x="21784119" y="15256426"/>
            <a:ext cx="1116020" cy="1116020"/>
          </a:xfrm>
          <a:prstGeom prst="rect">
            <a:avLst/>
          </a:prstGeom>
        </p:spPr>
      </p:pic>
      <p:sp>
        <p:nvSpPr>
          <p:cNvPr id="29" name="Rectangle à coins arrondis 28"/>
          <p:cNvSpPr/>
          <p:nvPr/>
        </p:nvSpPr>
        <p:spPr>
          <a:xfrm>
            <a:off x="19720798" y="15273308"/>
            <a:ext cx="947662" cy="1082256"/>
          </a:xfrm>
          <a:prstGeom prst="roundRect">
            <a:avLst>
              <a:gd name="adj" fmla="val 10000"/>
            </a:avLst>
          </a:prstGeom>
          <a:blipFill rotWithShape="1">
            <a:blip r:embed="rId9"/>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8" name="Espace réservé du texte 1"/>
          <p:cNvSpPr txBox="1">
            <a:spLocks/>
          </p:cNvSpPr>
          <p:nvPr/>
        </p:nvSpPr>
        <p:spPr>
          <a:xfrm>
            <a:off x="14363700" y="12211953"/>
            <a:ext cx="7772400" cy="1498600"/>
          </a:xfrm>
          <a:prstGeom prst="rect">
            <a:avLst/>
          </a:prstGeom>
        </p:spPr>
        <p:txBody>
          <a:bodyPr vert="horz" lIns="91440" tIns="45720" rIns="91440" bIns="45720" rtlCol="0">
            <a:normAutofit/>
          </a:bodyPr>
          <a:lst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FontTx/>
              <a:buBlip>
                <a:blip r:embed="rId15"/>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FontTx/>
              <a:buBlip>
                <a:blip r:embed="rId15"/>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FontTx/>
              <a:buBlip>
                <a:blip r:embed="rId15"/>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FontTx/>
              <a:buBlip>
                <a:blip r:embed="rId15"/>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r>
              <a:rPr lang="fr-FR" dirty="0" smtClean="0">
                <a:solidFill>
                  <a:schemeClr val="accent5"/>
                </a:solidFill>
              </a:rPr>
              <a:t>2019 - 2020</a:t>
            </a:r>
            <a:endParaRPr lang="fr-FR" dirty="0"/>
          </a:p>
        </p:txBody>
      </p:sp>
    </p:spTree>
    <p:extLst>
      <p:ext uri="{BB962C8B-B14F-4D97-AF65-F5344CB8AC3E}">
        <p14:creationId xmlns:p14="http://schemas.microsoft.com/office/powerpoint/2010/main" val="2041114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356139" y="12495530"/>
            <a:ext cx="5486400" cy="730250"/>
          </a:xfrm>
        </p:spPr>
        <p:txBody>
          <a:bodyPr/>
          <a:lstStyle/>
          <a:p>
            <a:fld id="{86CB4B4D-7CA3-9044-876B-883B54F8677D}" type="slidenum">
              <a:rPr lang="fr-FR" smtClean="0"/>
              <a:pPr/>
              <a:t>58</a:t>
            </a:fld>
            <a:endParaRPr lang="fr-FR" dirty="0"/>
          </a:p>
        </p:txBody>
      </p:sp>
      <p:grpSp>
        <p:nvGrpSpPr>
          <p:cNvPr id="7" name="Groupe 6"/>
          <p:cNvGrpSpPr/>
          <p:nvPr/>
        </p:nvGrpSpPr>
        <p:grpSpPr>
          <a:xfrm>
            <a:off x="710518" y="7936462"/>
            <a:ext cx="6537960" cy="6776226"/>
            <a:chOff x="594360" y="8275320"/>
            <a:chExt cx="6537960" cy="7109460"/>
          </a:xfrm>
        </p:grpSpPr>
        <p:sp>
          <p:nvSpPr>
            <p:cNvPr id="3" name="Arc plein 2"/>
            <p:cNvSpPr/>
            <p:nvPr/>
          </p:nvSpPr>
          <p:spPr>
            <a:xfrm>
              <a:off x="594360" y="8275320"/>
              <a:ext cx="6537960" cy="7109460"/>
            </a:xfrm>
            <a:prstGeom prst="blockArc">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Arc 4"/>
            <p:cNvSpPr/>
            <p:nvPr/>
          </p:nvSpPr>
          <p:spPr>
            <a:xfrm>
              <a:off x="845820" y="918972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Arc 5"/>
            <p:cNvSpPr/>
            <p:nvPr/>
          </p:nvSpPr>
          <p:spPr>
            <a:xfrm rot="15709560">
              <a:off x="1363980" y="918210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8" name="Groupe 7"/>
          <p:cNvGrpSpPr/>
          <p:nvPr/>
        </p:nvGrpSpPr>
        <p:grpSpPr>
          <a:xfrm rot="9096494">
            <a:off x="5207602" y="6205602"/>
            <a:ext cx="6537960" cy="7109460"/>
            <a:chOff x="594360" y="8275320"/>
            <a:chExt cx="6537960" cy="7109460"/>
          </a:xfrm>
        </p:grpSpPr>
        <p:sp>
          <p:nvSpPr>
            <p:cNvPr id="9" name="Arc plein 8"/>
            <p:cNvSpPr/>
            <p:nvPr/>
          </p:nvSpPr>
          <p:spPr>
            <a:xfrm>
              <a:off x="594360" y="8275320"/>
              <a:ext cx="6537960" cy="710946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Arc 9"/>
            <p:cNvSpPr/>
            <p:nvPr/>
          </p:nvSpPr>
          <p:spPr>
            <a:xfrm>
              <a:off x="845820" y="918972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Arc 10"/>
            <p:cNvSpPr/>
            <p:nvPr/>
          </p:nvSpPr>
          <p:spPr>
            <a:xfrm rot="15709560">
              <a:off x="1363980" y="918210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2" name="Groupe 11"/>
          <p:cNvGrpSpPr/>
          <p:nvPr/>
        </p:nvGrpSpPr>
        <p:grpSpPr>
          <a:xfrm>
            <a:off x="9925522" y="5325844"/>
            <a:ext cx="6737038" cy="7109460"/>
            <a:chOff x="594360" y="8275320"/>
            <a:chExt cx="6537960" cy="7109460"/>
          </a:xfrm>
        </p:grpSpPr>
        <p:sp>
          <p:nvSpPr>
            <p:cNvPr id="13" name="Arc plein 12"/>
            <p:cNvSpPr/>
            <p:nvPr/>
          </p:nvSpPr>
          <p:spPr>
            <a:xfrm>
              <a:off x="594360" y="8275320"/>
              <a:ext cx="6537960" cy="710946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Arc 13"/>
            <p:cNvSpPr/>
            <p:nvPr/>
          </p:nvSpPr>
          <p:spPr>
            <a:xfrm>
              <a:off x="845820" y="918972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p:cNvSpPr/>
            <p:nvPr/>
          </p:nvSpPr>
          <p:spPr>
            <a:xfrm rot="15709560">
              <a:off x="1363980" y="918210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6" name="Groupe 15"/>
          <p:cNvGrpSpPr/>
          <p:nvPr/>
        </p:nvGrpSpPr>
        <p:grpSpPr>
          <a:xfrm rot="9136065">
            <a:off x="14612519" y="3841766"/>
            <a:ext cx="6415856" cy="7109460"/>
            <a:chOff x="594360" y="8275320"/>
            <a:chExt cx="6537960" cy="7109460"/>
          </a:xfrm>
        </p:grpSpPr>
        <p:sp>
          <p:nvSpPr>
            <p:cNvPr id="17" name="Arc plein 16"/>
            <p:cNvSpPr/>
            <p:nvPr/>
          </p:nvSpPr>
          <p:spPr>
            <a:xfrm>
              <a:off x="594360" y="8275320"/>
              <a:ext cx="6537960" cy="710946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Arc 17"/>
            <p:cNvSpPr/>
            <p:nvPr/>
          </p:nvSpPr>
          <p:spPr>
            <a:xfrm>
              <a:off x="845820" y="918972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p:cNvSpPr/>
            <p:nvPr/>
          </p:nvSpPr>
          <p:spPr>
            <a:xfrm rot="15709560">
              <a:off x="1363980" y="918210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4" name="ZoneTexte 23"/>
          <p:cNvSpPr txBox="1"/>
          <p:nvPr/>
        </p:nvSpPr>
        <p:spPr>
          <a:xfrm>
            <a:off x="280192" y="12068526"/>
            <a:ext cx="2369402"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dirty="0" smtClean="0">
                <a:latin typeface="Arial Black" panose="020B0A04020102020204" pitchFamily="34" charset="0"/>
              </a:rPr>
              <a:t>OCT.</a:t>
            </a:r>
            <a:endParaRPr lang="fr-FR" dirty="0">
              <a:latin typeface="Arial Black" panose="020B0A04020102020204" pitchFamily="34" charset="0"/>
            </a:endParaRPr>
          </a:p>
        </p:txBody>
      </p:sp>
      <p:sp>
        <p:nvSpPr>
          <p:cNvPr id="25" name="ZoneTexte 24"/>
          <p:cNvSpPr txBox="1"/>
          <p:nvPr/>
        </p:nvSpPr>
        <p:spPr>
          <a:xfrm>
            <a:off x="22306686" y="5722310"/>
            <a:ext cx="2369402"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dirty="0" smtClean="0">
                <a:latin typeface="Arial Black" panose="020B0A04020102020204" pitchFamily="34" charset="0"/>
              </a:rPr>
              <a:t>OCT.</a:t>
            </a:r>
            <a:endParaRPr lang="fr-FR" dirty="0">
              <a:latin typeface="Arial Black" panose="020B0A04020102020204" pitchFamily="34" charset="0"/>
            </a:endParaRPr>
          </a:p>
        </p:txBody>
      </p:sp>
      <p:grpSp>
        <p:nvGrpSpPr>
          <p:cNvPr id="30" name="Groupe 29"/>
          <p:cNvGrpSpPr/>
          <p:nvPr/>
        </p:nvGrpSpPr>
        <p:grpSpPr>
          <a:xfrm rot="19913957">
            <a:off x="19087555" y="2814094"/>
            <a:ext cx="7060854" cy="7109460"/>
            <a:chOff x="594360" y="8275320"/>
            <a:chExt cx="6537960" cy="7109460"/>
          </a:xfrm>
        </p:grpSpPr>
        <p:sp>
          <p:nvSpPr>
            <p:cNvPr id="31" name="Arc plein 30"/>
            <p:cNvSpPr/>
            <p:nvPr/>
          </p:nvSpPr>
          <p:spPr>
            <a:xfrm>
              <a:off x="594360" y="8275320"/>
              <a:ext cx="6537960" cy="7109460"/>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Arc 31"/>
            <p:cNvSpPr/>
            <p:nvPr/>
          </p:nvSpPr>
          <p:spPr>
            <a:xfrm>
              <a:off x="845820" y="9189720"/>
              <a:ext cx="5554980" cy="5463540"/>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Arc 32"/>
            <p:cNvSpPr/>
            <p:nvPr/>
          </p:nvSpPr>
          <p:spPr>
            <a:xfrm rot="15709560">
              <a:off x="1598582" y="8926803"/>
              <a:ext cx="5009494" cy="5376476"/>
            </a:xfrm>
            <a:prstGeom prst="arc">
              <a:avLst>
                <a:gd name="adj1" fmla="val 16200000"/>
                <a:gd name="adj2" fmla="val 21445598"/>
              </a:avLst>
            </a:prstGeom>
            <a:ln w="1905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4" name="Titre 1"/>
          <p:cNvSpPr txBox="1">
            <a:spLocks/>
          </p:cNvSpPr>
          <p:nvPr/>
        </p:nvSpPr>
        <p:spPr>
          <a:xfrm>
            <a:off x="533400" y="419100"/>
            <a:ext cx="21031200"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Un parcours sinueux !</a:t>
            </a:r>
            <a:endParaRPr lang="fr-FR" dirty="0"/>
          </a:p>
        </p:txBody>
      </p:sp>
      <p:grpSp>
        <p:nvGrpSpPr>
          <p:cNvPr id="41" name="Groupe 40"/>
          <p:cNvGrpSpPr/>
          <p:nvPr/>
        </p:nvGrpSpPr>
        <p:grpSpPr>
          <a:xfrm>
            <a:off x="1464893" y="6204012"/>
            <a:ext cx="4108787" cy="3765267"/>
            <a:chOff x="766944" y="6247884"/>
            <a:chExt cx="4108787" cy="3765267"/>
          </a:xfrm>
        </p:grpSpPr>
        <p:cxnSp>
          <p:nvCxnSpPr>
            <p:cNvPr id="40" name="Connecteur droit 39"/>
            <p:cNvCxnSpPr/>
            <p:nvPr/>
          </p:nvCxnSpPr>
          <p:spPr>
            <a:xfrm>
              <a:off x="793118" y="6627956"/>
              <a:ext cx="0" cy="3385195"/>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rganigramme : Bande perforée 36"/>
            <p:cNvSpPr/>
            <p:nvPr/>
          </p:nvSpPr>
          <p:spPr>
            <a:xfrm>
              <a:off x="766944" y="6247884"/>
              <a:ext cx="4108787" cy="1740809"/>
            </a:xfrm>
            <a:prstGeom prst="flowChartPunchedTa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4400" dirty="0" smtClean="0">
                  <a:latin typeface="Helvetica Light"/>
                </a:rPr>
                <a:t>L’</a:t>
              </a:r>
              <a:r>
                <a:rPr lang="fr-FR" sz="4400" dirty="0" err="1" smtClean="0">
                  <a:latin typeface="Helvetica Light"/>
                </a:rPr>
                <a:t>Ekiden</a:t>
              </a:r>
              <a:endParaRPr lang="fr-FR" sz="4400" dirty="0">
                <a:latin typeface="Helvetica Light"/>
              </a:endParaRPr>
            </a:p>
          </p:txBody>
        </p:sp>
      </p:grpSp>
      <p:cxnSp>
        <p:nvCxnSpPr>
          <p:cNvPr id="42" name="Connecteur droit 41"/>
          <p:cNvCxnSpPr/>
          <p:nvPr/>
        </p:nvCxnSpPr>
        <p:spPr>
          <a:xfrm>
            <a:off x="783273" y="4644189"/>
            <a:ext cx="0" cy="654895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rganigramme : Bande perforée 35"/>
          <p:cNvSpPr/>
          <p:nvPr/>
        </p:nvSpPr>
        <p:spPr>
          <a:xfrm>
            <a:off x="720813" y="4266367"/>
            <a:ext cx="4328897" cy="1806211"/>
          </a:xfrm>
          <a:prstGeom prst="flowChartPunchedTa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4400" dirty="0" smtClean="0">
                <a:latin typeface="Helvetica Light"/>
              </a:rPr>
              <a:t>Strasbourgeoise</a:t>
            </a:r>
            <a:endParaRPr lang="fr-FR" sz="4400" dirty="0">
              <a:latin typeface="Helvetica Light"/>
            </a:endParaRPr>
          </a:p>
        </p:txBody>
      </p:sp>
      <p:cxnSp>
        <p:nvCxnSpPr>
          <p:cNvPr id="44" name="Connecteur droit 43"/>
          <p:cNvCxnSpPr/>
          <p:nvPr/>
        </p:nvCxnSpPr>
        <p:spPr>
          <a:xfrm>
            <a:off x="10279852" y="3627556"/>
            <a:ext cx="0" cy="654895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rganigramme : Bande perforée 44"/>
          <p:cNvSpPr/>
          <p:nvPr/>
        </p:nvSpPr>
        <p:spPr>
          <a:xfrm>
            <a:off x="10222168" y="3192945"/>
            <a:ext cx="4328897" cy="1806211"/>
          </a:xfrm>
          <a:prstGeom prst="flowChartPunchedTa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4400" dirty="0" smtClean="0">
                <a:latin typeface="Helvetica Light"/>
              </a:rPr>
              <a:t>Le </a:t>
            </a:r>
            <a:r>
              <a:rPr lang="fr-FR" sz="4400" dirty="0" err="1" smtClean="0">
                <a:latin typeface="Helvetica Light"/>
              </a:rPr>
              <a:t>con-finement</a:t>
            </a:r>
            <a:endParaRPr lang="fr-FR" sz="4400" dirty="0">
              <a:latin typeface="Helvetica Light"/>
            </a:endParaRPr>
          </a:p>
        </p:txBody>
      </p:sp>
      <p:sp>
        <p:nvSpPr>
          <p:cNvPr id="46" name="ZoneTexte 45"/>
          <p:cNvSpPr txBox="1"/>
          <p:nvPr/>
        </p:nvSpPr>
        <p:spPr>
          <a:xfrm>
            <a:off x="7912772" y="8488704"/>
            <a:ext cx="2369402"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dirty="0" smtClean="0">
                <a:latin typeface="Arial Black" panose="020B0A04020102020204" pitchFamily="34" charset="0"/>
              </a:rPr>
              <a:t>Mars</a:t>
            </a:r>
            <a:endParaRPr lang="fr-FR" dirty="0">
              <a:latin typeface="Arial Black" panose="020B0A04020102020204" pitchFamily="34" charset="0"/>
            </a:endParaRPr>
          </a:p>
        </p:txBody>
      </p:sp>
      <p:cxnSp>
        <p:nvCxnSpPr>
          <p:cNvPr id="35" name="Connecteur droit 34"/>
          <p:cNvCxnSpPr/>
          <p:nvPr/>
        </p:nvCxnSpPr>
        <p:spPr>
          <a:xfrm>
            <a:off x="19682022" y="1744663"/>
            <a:ext cx="0" cy="654895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rganigramme : Bande perforée 37"/>
          <p:cNvSpPr/>
          <p:nvPr/>
        </p:nvSpPr>
        <p:spPr>
          <a:xfrm>
            <a:off x="19591457" y="1181790"/>
            <a:ext cx="4328897" cy="1806211"/>
          </a:xfrm>
          <a:prstGeom prst="flowChartPunchedTa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4400" dirty="0" smtClean="0">
                <a:latin typeface="Helvetica Light"/>
              </a:rPr>
              <a:t>Au boulot à vélo</a:t>
            </a:r>
            <a:endParaRPr lang="fr-FR" sz="4400" dirty="0">
              <a:latin typeface="Helvetica Light"/>
            </a:endParaRPr>
          </a:p>
        </p:txBody>
      </p:sp>
      <p:sp>
        <p:nvSpPr>
          <p:cNvPr id="39" name="ZoneTexte 38"/>
          <p:cNvSpPr txBox="1"/>
          <p:nvPr/>
        </p:nvSpPr>
        <p:spPr>
          <a:xfrm>
            <a:off x="12791925" y="4763454"/>
            <a:ext cx="11128429"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dirty="0" smtClean="0">
                <a:latin typeface="Arial Black" panose="020B0A04020102020204" pitchFamily="34" charset="0"/>
              </a:rPr>
              <a:t>Juin</a:t>
            </a:r>
            <a:endParaRPr lang="fr-FR" dirty="0">
              <a:latin typeface="Arial Black" panose="020B0A04020102020204" pitchFamily="34" charset="0"/>
            </a:endParaRPr>
          </a:p>
        </p:txBody>
      </p:sp>
    </p:spTree>
    <p:extLst>
      <p:ext uri="{BB962C8B-B14F-4D97-AF65-F5344CB8AC3E}">
        <p14:creationId xmlns:p14="http://schemas.microsoft.com/office/powerpoint/2010/main" val="4946221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6CB4B4D-7CA3-9044-876B-883B54F8677D}" type="slidenum">
              <a:rPr lang="fr-FR" smtClean="0"/>
              <a:pPr/>
              <a:t>59</a:t>
            </a:fld>
            <a:endParaRPr lang="fr-FR" dirty="0"/>
          </a:p>
        </p:txBody>
      </p:sp>
      <p:pic>
        <p:nvPicPr>
          <p:cNvPr id="4" name="Image 3">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521" y="2922647"/>
            <a:ext cx="9910705" cy="9910705"/>
          </a:xfrm>
          <a:prstGeom prst="rect">
            <a:avLst/>
          </a:prstGeom>
        </p:spPr>
      </p:pic>
      <p:sp>
        <p:nvSpPr>
          <p:cNvPr id="5" name="Titre 1"/>
          <p:cNvSpPr txBox="1">
            <a:spLocks/>
          </p:cNvSpPr>
          <p:nvPr/>
        </p:nvSpPr>
        <p:spPr>
          <a:xfrm>
            <a:off x="182452" y="-325439"/>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b="1" i="0" kern="1200">
                <a:solidFill>
                  <a:srgbClr val="D90015"/>
                </a:solidFill>
                <a:latin typeface="Helvetica Neue Condensed" charset="0"/>
                <a:ea typeface="Helvetica Neue Condensed" charset="0"/>
                <a:cs typeface="Helvetica Neue Condensed" charset="0"/>
              </a:defRPr>
            </a:lvl1pPr>
          </a:lstStyle>
          <a:p>
            <a:r>
              <a:rPr lang="fr-FR" sz="8000" dirty="0" smtClean="0"/>
              <a:t>Le </a:t>
            </a:r>
            <a:r>
              <a:rPr lang="fr-FR" sz="8000" dirty="0" err="1" smtClean="0"/>
              <a:t>CON-finement</a:t>
            </a:r>
            <a:r>
              <a:rPr lang="fr-FR" sz="8000" dirty="0" smtClean="0"/>
              <a:t> …</a:t>
            </a:r>
            <a:endParaRPr lang="fr-FR" sz="8000" dirty="0"/>
          </a:p>
        </p:txBody>
      </p:sp>
    </p:spTree>
    <p:extLst>
      <p:ext uri="{BB962C8B-B14F-4D97-AF65-F5344CB8AC3E}">
        <p14:creationId xmlns:p14="http://schemas.microsoft.com/office/powerpoint/2010/main" val="3573562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invités d’honneur présents</a:t>
            </a:r>
            <a:endParaRPr lang="fr-FR" dirty="0"/>
          </a:p>
        </p:txBody>
      </p:sp>
      <p:sp>
        <p:nvSpPr>
          <p:cNvPr id="3" name="Espace réservé du contenu 2"/>
          <p:cNvSpPr>
            <a:spLocks noGrp="1"/>
          </p:cNvSpPr>
          <p:nvPr>
            <p:ph idx="1"/>
          </p:nvPr>
        </p:nvSpPr>
        <p:spPr>
          <a:xfrm>
            <a:off x="378542" y="2248894"/>
            <a:ext cx="23673354" cy="9352014"/>
          </a:xfrm>
        </p:spPr>
        <p:txBody>
          <a:bodyPr>
            <a:normAutofit lnSpcReduction="10000"/>
          </a:bodyPr>
          <a:lstStyle/>
          <a:p>
            <a:r>
              <a:rPr lang="fr-FR" dirty="0" smtClean="0">
                <a:sym typeface="Wingdings" panose="05000000000000000000" pitchFamily="2" charset="2"/>
              </a:rPr>
              <a:t>Isabelle </a:t>
            </a:r>
            <a:r>
              <a:rPr lang="fr-FR" dirty="0" err="1" smtClean="0">
                <a:sym typeface="Wingdings" panose="05000000000000000000" pitchFamily="2" charset="2"/>
              </a:rPr>
              <a:t>Chevelard</a:t>
            </a:r>
            <a:r>
              <a:rPr lang="fr-FR" dirty="0" smtClean="0">
                <a:sym typeface="Wingdings" panose="05000000000000000000" pitchFamily="2" charset="2"/>
              </a:rPr>
              <a:t> DRH Crédit Mutuel Alliance Fédérale</a:t>
            </a:r>
          </a:p>
          <a:p>
            <a:endParaRPr lang="fr-FR" dirty="0" smtClean="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Jean-Claude Dietrich Président d’honneur de l’ASCM</a:t>
            </a:r>
          </a:p>
          <a:p>
            <a:endParaRPr lang="fr-FR" dirty="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Pascal </a:t>
            </a:r>
            <a:r>
              <a:rPr lang="fr-FR" dirty="0" err="1" smtClean="0">
                <a:sym typeface="Wingdings" panose="05000000000000000000" pitchFamily="2" charset="2"/>
              </a:rPr>
              <a:t>Heitz</a:t>
            </a:r>
            <a:r>
              <a:rPr lang="fr-FR" dirty="0">
                <a:sym typeface="Wingdings" panose="05000000000000000000" pitchFamily="2" charset="2"/>
              </a:rPr>
              <a:t> </a:t>
            </a:r>
            <a:r>
              <a:rPr lang="fr-FR" dirty="0" smtClean="0">
                <a:sym typeface="Wingdings" panose="05000000000000000000" pitchFamily="2" charset="2"/>
              </a:rPr>
              <a:t>notre professeur de </a:t>
            </a:r>
            <a:r>
              <a:rPr lang="fr-FR" dirty="0" err="1" smtClean="0">
                <a:sym typeface="Wingdings" panose="05000000000000000000" pitchFamily="2" charset="2"/>
              </a:rPr>
              <a:t>pilates</a:t>
            </a:r>
            <a:r>
              <a:rPr lang="fr-FR" dirty="0" smtClean="0">
                <a:sym typeface="Wingdings" panose="05000000000000000000" pitchFamily="2" charset="2"/>
              </a:rPr>
              <a:t>	 </a:t>
            </a:r>
          </a:p>
          <a:p>
            <a:endParaRPr lang="fr-FR" dirty="0">
              <a:sym typeface="Wingdings" panose="05000000000000000000" pitchFamily="2" charset="2"/>
            </a:endParaRPr>
          </a:p>
          <a:p>
            <a:r>
              <a:rPr lang="fr-FR" dirty="0" smtClean="0">
                <a:sym typeface="Wingdings" panose="05000000000000000000" pitchFamily="2" charset="2"/>
              </a:rPr>
              <a:t>Michèle Albrecht notre professeur de Yoga</a:t>
            </a:r>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6</a:t>
            </a:fld>
            <a:endParaRPr lang="fr-FR"/>
          </a:p>
        </p:txBody>
      </p:sp>
      <p:sp>
        <p:nvSpPr>
          <p:cNvPr id="5" name="Rectangle 4"/>
          <p:cNvSpPr/>
          <p:nvPr/>
        </p:nvSpPr>
        <p:spPr>
          <a:xfrm>
            <a:off x="378542" y="11913934"/>
            <a:ext cx="23129158" cy="1200329"/>
          </a:xfrm>
          <a:prstGeom prst="rect">
            <a:avLst/>
          </a:prstGeom>
        </p:spPr>
        <p:txBody>
          <a:bodyPr wrap="square">
            <a:spAutoFit/>
          </a:bodyPr>
          <a:lstStyle/>
          <a:p>
            <a:pPr algn="l"/>
            <a:r>
              <a:rPr lang="fr-FR" sz="3600" dirty="0">
                <a:solidFill>
                  <a:srgbClr val="FF0000"/>
                </a:solidFill>
              </a:rPr>
              <a:t>Beaucoup n’ont pas pu se libérer pour venir nous soutenir pour cette AG mais nous savons le regret qui est le leur, </a:t>
            </a:r>
            <a:r>
              <a:rPr lang="fr-FR" sz="3600" dirty="0" smtClean="0">
                <a:solidFill>
                  <a:srgbClr val="FF0000"/>
                </a:solidFill>
              </a:rPr>
              <a:t>veuillez </a:t>
            </a:r>
            <a:r>
              <a:rPr lang="fr-FR" sz="3600" dirty="0">
                <a:solidFill>
                  <a:srgbClr val="FF0000"/>
                </a:solidFill>
              </a:rPr>
              <a:t>les </a:t>
            </a:r>
            <a:r>
              <a:rPr lang="fr-FR" sz="3600" dirty="0" smtClean="0">
                <a:solidFill>
                  <a:srgbClr val="FF0000"/>
                </a:solidFill>
              </a:rPr>
              <a:t>excuser</a:t>
            </a:r>
            <a:endParaRPr lang="fr-FR" sz="3200" dirty="0">
              <a:solidFill>
                <a:srgbClr val="FF0000"/>
              </a:solidFill>
            </a:endParaRPr>
          </a:p>
        </p:txBody>
      </p:sp>
      <p:pic>
        <p:nvPicPr>
          <p:cNvPr id="6" name="Image 5"/>
          <p:cNvPicPr>
            <a:picLocks noChangeAspect="1"/>
          </p:cNvPicPr>
          <p:nvPr/>
        </p:nvPicPr>
        <p:blipFill>
          <a:blip r:embed="rId3"/>
          <a:stretch>
            <a:fillRect/>
          </a:stretch>
        </p:blipFill>
        <p:spPr>
          <a:xfrm>
            <a:off x="19964400" y="2053419"/>
            <a:ext cx="2223297" cy="2964397"/>
          </a:xfrm>
          <a:prstGeom prst="rect">
            <a:avLst/>
          </a:prstGeom>
        </p:spPr>
      </p:pic>
      <p:pic>
        <p:nvPicPr>
          <p:cNvPr id="7" name="Image 6"/>
          <p:cNvPicPr>
            <a:picLocks noChangeAspect="1"/>
          </p:cNvPicPr>
          <p:nvPr/>
        </p:nvPicPr>
        <p:blipFill>
          <a:blip r:embed="rId4"/>
          <a:stretch>
            <a:fillRect/>
          </a:stretch>
        </p:blipFill>
        <p:spPr>
          <a:xfrm>
            <a:off x="18400295" y="5331825"/>
            <a:ext cx="2245442" cy="2379099"/>
          </a:xfrm>
          <a:prstGeom prst="rect">
            <a:avLst/>
          </a:prstGeom>
        </p:spPr>
      </p:pic>
      <p:pic>
        <p:nvPicPr>
          <p:cNvPr id="8" name="Image 7"/>
          <p:cNvPicPr>
            <a:picLocks noChangeAspect="1"/>
          </p:cNvPicPr>
          <p:nvPr/>
        </p:nvPicPr>
        <p:blipFill>
          <a:blip r:embed="rId5"/>
          <a:stretch>
            <a:fillRect/>
          </a:stretch>
        </p:blipFill>
        <p:spPr>
          <a:xfrm>
            <a:off x="14037343" y="7373037"/>
            <a:ext cx="3657600" cy="3409950"/>
          </a:xfrm>
          <a:prstGeom prst="rect">
            <a:avLst/>
          </a:prstGeom>
        </p:spPr>
      </p:pic>
    </p:spTree>
    <p:extLst>
      <p:ext uri="{BB962C8B-B14F-4D97-AF65-F5344CB8AC3E}">
        <p14:creationId xmlns:p14="http://schemas.microsoft.com/office/powerpoint/2010/main" val="34542674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endParaRPr lang="fr-FR" dirty="0"/>
          </a:p>
        </p:txBody>
      </p:sp>
      <p:sp>
        <p:nvSpPr>
          <p:cNvPr id="4" name="Titre 3"/>
          <p:cNvSpPr>
            <a:spLocks noGrp="1"/>
          </p:cNvSpPr>
          <p:nvPr>
            <p:ph type="title"/>
          </p:nvPr>
        </p:nvSpPr>
        <p:spPr>
          <a:xfrm>
            <a:off x="470240" y="411220"/>
            <a:ext cx="17949600" cy="957600"/>
          </a:xfrm>
        </p:spPr>
        <p:txBody>
          <a:bodyPr>
            <a:noAutofit/>
          </a:bodyPr>
          <a:lstStyle/>
          <a:p>
            <a:pPr algn="l"/>
            <a:r>
              <a:rPr lang="fr-FR" sz="8800" dirty="0">
                <a:solidFill>
                  <a:srgbClr val="D90015"/>
                </a:solidFill>
                <a:sym typeface="Helvetica Light"/>
              </a:rPr>
              <a:t>Le Run’Entreprise</a:t>
            </a:r>
          </a:p>
        </p:txBody>
      </p:sp>
      <p:pic>
        <p:nvPicPr>
          <p:cNvPr id="22" name="Image 21"/>
          <p:cNvPicPr>
            <a:picLocks noChangeAspect="1"/>
          </p:cNvPicPr>
          <p:nvPr/>
        </p:nvPicPr>
        <p:blipFill>
          <a:blip r:embed="rId2"/>
          <a:stretch>
            <a:fillRect/>
          </a:stretch>
        </p:blipFill>
        <p:spPr>
          <a:xfrm>
            <a:off x="888192" y="2072006"/>
            <a:ext cx="10393392" cy="6199444"/>
          </a:xfrm>
          <a:prstGeom prst="rect">
            <a:avLst/>
          </a:prstGeom>
          <a:ln>
            <a:noFill/>
          </a:ln>
          <a:effectLst>
            <a:softEdge rad="112500"/>
          </a:effectLst>
        </p:spPr>
      </p:pic>
      <p:pic>
        <p:nvPicPr>
          <p:cNvPr id="7" name="Image 6"/>
          <p:cNvPicPr>
            <a:picLocks noChangeAspect="1"/>
          </p:cNvPicPr>
          <p:nvPr/>
        </p:nvPicPr>
        <p:blipFill>
          <a:blip r:embed="rId3"/>
          <a:stretch>
            <a:fillRect/>
          </a:stretch>
        </p:blipFill>
        <p:spPr>
          <a:xfrm rot="473108">
            <a:off x="13858846" y="257090"/>
            <a:ext cx="3740905" cy="4078604"/>
          </a:xfrm>
          <a:prstGeom prst="ellipse">
            <a:avLst/>
          </a:prstGeom>
          <a:ln>
            <a:noFill/>
          </a:ln>
          <a:effectLst>
            <a:softEdge rad="112500"/>
          </a:effectLst>
        </p:spPr>
      </p:pic>
      <p:pic>
        <p:nvPicPr>
          <p:cNvPr id="9" name="Image 8"/>
          <p:cNvPicPr>
            <a:picLocks noChangeAspect="1"/>
          </p:cNvPicPr>
          <p:nvPr/>
        </p:nvPicPr>
        <p:blipFill>
          <a:blip r:embed="rId4"/>
          <a:stretch>
            <a:fillRect/>
          </a:stretch>
        </p:blipFill>
        <p:spPr>
          <a:xfrm>
            <a:off x="12721182" y="4623899"/>
            <a:ext cx="11397316" cy="6721960"/>
          </a:xfrm>
          <a:prstGeom prst="rect">
            <a:avLst/>
          </a:prstGeom>
          <a:ln>
            <a:noFill/>
          </a:ln>
          <a:effectLst>
            <a:softEdge rad="112500"/>
          </a:effectLst>
        </p:spPr>
      </p:pic>
      <p:sp>
        <p:nvSpPr>
          <p:cNvPr id="10" name="ZoneTexte 9"/>
          <p:cNvSpPr txBox="1"/>
          <p:nvPr/>
        </p:nvSpPr>
        <p:spPr>
          <a:xfrm>
            <a:off x="20529944" y="4623899"/>
            <a:ext cx="3754543" cy="1631216"/>
          </a:xfrm>
          <a:prstGeom prst="rect">
            <a:avLst/>
          </a:prstGeom>
          <a:noFill/>
        </p:spPr>
        <p:txBody>
          <a:bodyPr wrap="square" rtlCol="0">
            <a:spAutoFit/>
          </a:bodyPr>
          <a:lstStyle/>
          <a:p>
            <a:r>
              <a:rPr lang="fr-FR" sz="10000" dirty="0">
                <a:solidFill>
                  <a:schemeClr val="bg1"/>
                </a:solidFill>
              </a:rPr>
              <a:t>2019</a:t>
            </a:r>
          </a:p>
        </p:txBody>
      </p:sp>
      <p:sp>
        <p:nvSpPr>
          <p:cNvPr id="11" name="Rectangle 10"/>
          <p:cNvSpPr/>
          <p:nvPr/>
        </p:nvSpPr>
        <p:spPr>
          <a:xfrm>
            <a:off x="444032" y="9561016"/>
            <a:ext cx="21272968" cy="3970318"/>
          </a:xfrm>
          <a:prstGeom prst="rect">
            <a:avLst/>
          </a:prstGeom>
        </p:spPr>
        <p:txBody>
          <a:bodyPr wrap="square">
            <a:spAutoFit/>
          </a:bodyPr>
          <a:lstStyle/>
          <a:p>
            <a:pPr algn="l"/>
            <a:r>
              <a:rPr lang="fr-FR" sz="5400" dirty="0">
                <a:latin typeface="Helvetica Light"/>
              </a:rPr>
              <a:t>Le concept </a:t>
            </a:r>
            <a:endParaRPr lang="fr-FR" sz="5400" dirty="0" smtClean="0">
              <a:latin typeface="Helvetica Light"/>
            </a:endParaRPr>
          </a:p>
          <a:p>
            <a:pPr algn="l"/>
            <a:r>
              <a:rPr lang="fr-FR" sz="6600" dirty="0" smtClean="0">
                <a:solidFill>
                  <a:srgbClr val="0E4195"/>
                </a:solidFill>
                <a:latin typeface="Helvetica Light"/>
              </a:rPr>
              <a:t>« </a:t>
            </a:r>
            <a:r>
              <a:rPr lang="fr-FR" sz="6600" dirty="0">
                <a:solidFill>
                  <a:srgbClr val="0E4195"/>
                </a:solidFill>
                <a:latin typeface="Helvetica Light"/>
              </a:rPr>
              <a:t>On court </a:t>
            </a:r>
            <a:r>
              <a:rPr lang="fr-FR" sz="6600" b="1" dirty="0" smtClean="0">
                <a:solidFill>
                  <a:srgbClr val="FF0000"/>
                </a:solidFill>
                <a:latin typeface="Helvetica Light"/>
              </a:rPr>
              <a:t>avec</a:t>
            </a:r>
            <a:r>
              <a:rPr lang="fr-FR" sz="6600" dirty="0">
                <a:latin typeface="Helvetica Light"/>
              </a:rPr>
              <a:t> </a:t>
            </a:r>
            <a:r>
              <a:rPr lang="fr-FR" sz="6600" dirty="0" smtClean="0">
                <a:solidFill>
                  <a:srgbClr val="0E4195"/>
                </a:solidFill>
                <a:latin typeface="Helvetica Light"/>
              </a:rPr>
              <a:t>son équipe</a:t>
            </a:r>
          </a:p>
          <a:p>
            <a:pPr algn="l"/>
            <a:r>
              <a:rPr lang="fr-FR" sz="6600" dirty="0" smtClean="0">
                <a:solidFill>
                  <a:srgbClr val="0E4195"/>
                </a:solidFill>
                <a:latin typeface="Helvetica Light"/>
              </a:rPr>
              <a:t>On </a:t>
            </a:r>
            <a:r>
              <a:rPr lang="fr-FR" sz="6600" dirty="0">
                <a:solidFill>
                  <a:srgbClr val="0E4195"/>
                </a:solidFill>
                <a:latin typeface="Helvetica Light"/>
              </a:rPr>
              <a:t>court </a:t>
            </a:r>
            <a:r>
              <a:rPr lang="fr-FR" sz="6600" b="1" dirty="0">
                <a:solidFill>
                  <a:srgbClr val="FF0000"/>
                </a:solidFill>
                <a:latin typeface="Helvetica Light"/>
              </a:rPr>
              <a:t>pour</a:t>
            </a:r>
            <a:r>
              <a:rPr lang="fr-FR" sz="6600" dirty="0">
                <a:latin typeface="Helvetica Light"/>
              </a:rPr>
              <a:t> </a:t>
            </a:r>
            <a:r>
              <a:rPr lang="fr-FR" sz="6600" dirty="0">
                <a:solidFill>
                  <a:srgbClr val="0E4195"/>
                </a:solidFill>
                <a:latin typeface="Helvetica Light"/>
              </a:rPr>
              <a:t>son équipe  et surtout </a:t>
            </a:r>
            <a:endParaRPr lang="fr-FR" sz="6600" dirty="0" smtClean="0">
              <a:solidFill>
                <a:srgbClr val="0E4195"/>
              </a:solidFill>
              <a:latin typeface="Helvetica Light"/>
            </a:endParaRPr>
          </a:p>
          <a:p>
            <a:pPr algn="l"/>
            <a:r>
              <a:rPr lang="fr-FR" sz="6600" dirty="0" smtClean="0">
                <a:solidFill>
                  <a:srgbClr val="0E4195"/>
                </a:solidFill>
                <a:latin typeface="Helvetica Light"/>
              </a:rPr>
              <a:t>On </a:t>
            </a:r>
            <a:r>
              <a:rPr lang="fr-FR" sz="6600" dirty="0">
                <a:solidFill>
                  <a:srgbClr val="0E4195"/>
                </a:solidFill>
                <a:latin typeface="Helvetica Light"/>
              </a:rPr>
              <a:t>court </a:t>
            </a:r>
            <a:r>
              <a:rPr lang="fr-FR" sz="6600" b="1" dirty="0">
                <a:solidFill>
                  <a:srgbClr val="FF0000"/>
                </a:solidFill>
                <a:latin typeface="Helvetica Light"/>
              </a:rPr>
              <a:t>en étant soutenu </a:t>
            </a:r>
            <a:r>
              <a:rPr lang="fr-FR" sz="6600" dirty="0">
                <a:solidFill>
                  <a:srgbClr val="0E4195"/>
                </a:solidFill>
                <a:latin typeface="Helvetica Light"/>
              </a:rPr>
              <a:t>par son équipe. » </a:t>
            </a:r>
          </a:p>
        </p:txBody>
      </p:sp>
    </p:spTree>
    <p:extLst>
      <p:ext uri="{BB962C8B-B14F-4D97-AF65-F5344CB8AC3E}">
        <p14:creationId xmlns:p14="http://schemas.microsoft.com/office/powerpoint/2010/main" val="40133113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253" y="256949"/>
            <a:ext cx="21879879" cy="2651126"/>
          </a:xfrm>
        </p:spPr>
        <p:txBody>
          <a:bodyPr/>
          <a:lstStyle/>
          <a:p>
            <a:r>
              <a:rPr lang="fr-FR" dirty="0" smtClean="0"/>
              <a:t>Le </a:t>
            </a:r>
            <a:r>
              <a:rPr lang="fr-FR" dirty="0" err="1" smtClean="0"/>
              <a:t>Run’Entreprise</a:t>
            </a:r>
            <a:r>
              <a:rPr lang="fr-FR" dirty="0" smtClean="0"/>
              <a:t> : un sacré palmarès</a:t>
            </a:r>
            <a:endParaRPr lang="fr-FR" dirty="0"/>
          </a:p>
        </p:txBody>
      </p:sp>
      <p:sp>
        <p:nvSpPr>
          <p:cNvPr id="4" name="Espace réservé du numéro de diapositive 3"/>
          <p:cNvSpPr>
            <a:spLocks noGrp="1"/>
          </p:cNvSpPr>
          <p:nvPr>
            <p:ph type="sldNum" sz="quarter" idx="12"/>
          </p:nvPr>
        </p:nvSpPr>
        <p:spPr/>
        <p:txBody>
          <a:bodyPr/>
          <a:lstStyle/>
          <a:p>
            <a:fld id="{D348DF54-380C-439F-A3D8-83F6F52CA378}" type="slidenum">
              <a:rPr lang="fr-FR" smtClean="0"/>
              <a:pPr/>
              <a:t>61</a:t>
            </a:fld>
            <a:endParaRPr lang="fr-FR" dirty="0"/>
          </a:p>
        </p:txBody>
      </p:sp>
      <p:sp>
        <p:nvSpPr>
          <p:cNvPr id="5" name="ZoneTexte 4"/>
          <p:cNvSpPr txBox="1"/>
          <p:nvPr/>
        </p:nvSpPr>
        <p:spPr>
          <a:xfrm>
            <a:off x="2217226" y="3815013"/>
            <a:ext cx="5943600" cy="1938992"/>
          </a:xfrm>
          <a:prstGeom prst="rect">
            <a:avLst/>
          </a:prstGeom>
          <a:noFill/>
        </p:spPr>
        <p:txBody>
          <a:bodyPr wrap="square" rtlCol="0">
            <a:spAutoFit/>
          </a:bodyPr>
          <a:lstStyle/>
          <a:p>
            <a:r>
              <a:rPr lang="fr-FR" sz="6000" dirty="0" smtClean="0">
                <a:latin typeface="Segoe Script" panose="030B0504020000000003" pitchFamily="66" charset="0"/>
              </a:rPr>
              <a:t>Classement général</a:t>
            </a:r>
            <a:endParaRPr lang="fr-FR" sz="6000" dirty="0">
              <a:latin typeface="Segoe Script" panose="030B0504020000000003" pitchFamily="66"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179605937"/>
              </p:ext>
            </p:extLst>
          </p:nvPr>
        </p:nvGraphicFramePr>
        <p:xfrm>
          <a:off x="15722566" y="5730072"/>
          <a:ext cx="8329330" cy="5947762"/>
        </p:xfrm>
        <a:graphic>
          <a:graphicData uri="http://schemas.openxmlformats.org/drawingml/2006/table">
            <a:tbl>
              <a:tblPr firstRow="1" firstCol="1" bandRow="1">
                <a:tableStyleId>{5C22544A-7EE6-4342-B048-85BDC9FD1C3A}</a:tableStyleId>
              </a:tblPr>
              <a:tblGrid>
                <a:gridCol w="5623706">
                  <a:extLst>
                    <a:ext uri="{9D8B030D-6E8A-4147-A177-3AD203B41FA5}">
                      <a16:colId xmlns:a16="http://schemas.microsoft.com/office/drawing/2014/main" val="20000"/>
                    </a:ext>
                  </a:extLst>
                </a:gridCol>
                <a:gridCol w="2705624">
                  <a:extLst>
                    <a:ext uri="{9D8B030D-6E8A-4147-A177-3AD203B41FA5}">
                      <a16:colId xmlns:a16="http://schemas.microsoft.com/office/drawing/2014/main" val="20001"/>
                    </a:ext>
                  </a:extLst>
                </a:gridCol>
              </a:tblGrid>
              <a:tr h="758802">
                <a:tc>
                  <a:txBody>
                    <a:bodyPr/>
                    <a:lstStyle/>
                    <a:p>
                      <a:pPr algn="ctr">
                        <a:lnSpc>
                          <a:spcPct val="115000"/>
                        </a:lnSpc>
                        <a:spcAft>
                          <a:spcPts val="1000"/>
                        </a:spcAft>
                      </a:pPr>
                      <a:r>
                        <a:rPr lang="fr-FR" sz="2200" dirty="0">
                          <a:effectLst/>
                        </a:rPr>
                        <a:t>Courses</a:t>
                      </a:r>
                      <a:endParaRPr lang="fr-FR"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a:effectLst/>
                        </a:rPr>
                        <a:t>Lieu</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0"/>
                  </a:ext>
                </a:extLst>
              </a:tr>
              <a:tr h="603212">
                <a:tc>
                  <a:txBody>
                    <a:bodyPr/>
                    <a:lstStyle/>
                    <a:p>
                      <a:pPr algn="ctr">
                        <a:lnSpc>
                          <a:spcPct val="115000"/>
                        </a:lnSpc>
                        <a:spcAft>
                          <a:spcPts val="1000"/>
                        </a:spcAft>
                      </a:pPr>
                      <a:r>
                        <a:rPr lang="fr-FR" sz="2200" dirty="0">
                          <a:effectLst/>
                        </a:rPr>
                        <a:t>10 km de Schirmeck</a:t>
                      </a:r>
                      <a:endParaRPr lang="fr-FR"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a:effectLst/>
                        </a:rPr>
                        <a:t>Schirmeck</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1"/>
                  </a:ext>
                </a:extLst>
              </a:tr>
              <a:tr h="726728">
                <a:tc>
                  <a:txBody>
                    <a:bodyPr/>
                    <a:lstStyle/>
                    <a:p>
                      <a:pPr algn="ctr">
                        <a:lnSpc>
                          <a:spcPct val="115000"/>
                        </a:lnSpc>
                        <a:spcAft>
                          <a:spcPts val="1000"/>
                        </a:spcAft>
                      </a:pPr>
                      <a:r>
                        <a:rPr lang="fr-FR" sz="2200">
                          <a:effectLst/>
                        </a:rPr>
                        <a:t>Tous au Bernstein</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a:effectLst/>
                        </a:rPr>
                        <a:t>Dambach La Ville</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2"/>
                  </a:ext>
                </a:extLst>
              </a:tr>
              <a:tr h="621166">
                <a:tc>
                  <a:txBody>
                    <a:bodyPr/>
                    <a:lstStyle/>
                    <a:p>
                      <a:pPr algn="ctr">
                        <a:lnSpc>
                          <a:spcPct val="115000"/>
                        </a:lnSpc>
                        <a:spcAft>
                          <a:spcPts val="1000"/>
                        </a:spcAft>
                      </a:pPr>
                      <a:r>
                        <a:rPr lang="fr-FR" sz="2200" dirty="0">
                          <a:effectLst/>
                        </a:rPr>
                        <a:t>10 kms de Strasbourg-Europe</a:t>
                      </a:r>
                      <a:endParaRPr lang="fr-FR"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a:effectLst/>
                        </a:rPr>
                        <a:t>Strasbourg</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3"/>
                  </a:ext>
                </a:extLst>
              </a:tr>
              <a:tr h="603212">
                <a:tc>
                  <a:txBody>
                    <a:bodyPr/>
                    <a:lstStyle/>
                    <a:p>
                      <a:pPr algn="ctr">
                        <a:lnSpc>
                          <a:spcPct val="115000"/>
                        </a:lnSpc>
                        <a:spcAft>
                          <a:spcPts val="1000"/>
                        </a:spcAft>
                      </a:pPr>
                      <a:r>
                        <a:rPr lang="en-US" sz="2200">
                          <a:effectLst/>
                        </a:rPr>
                        <a:t>Marathon du vignoble</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en-US" sz="2200">
                          <a:effectLst/>
                        </a:rPr>
                        <a:t>Molsheim</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4"/>
                  </a:ext>
                </a:extLst>
              </a:tr>
              <a:tr h="621166">
                <a:tc>
                  <a:txBody>
                    <a:bodyPr/>
                    <a:lstStyle/>
                    <a:p>
                      <a:pPr algn="ctr">
                        <a:lnSpc>
                          <a:spcPct val="115000"/>
                        </a:lnSpc>
                        <a:spcAft>
                          <a:spcPts val="1000"/>
                        </a:spcAft>
                      </a:pPr>
                      <a:r>
                        <a:rPr lang="fr-FR" sz="2200" dirty="0">
                          <a:effectLst/>
                        </a:rPr>
                        <a:t>F4P 10km </a:t>
                      </a:r>
                      <a:endParaRPr lang="fr-FR"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a:effectLst/>
                        </a:rPr>
                        <a:t>Rosheim</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5"/>
                  </a:ext>
                </a:extLst>
              </a:tr>
              <a:tr h="621166">
                <a:tc>
                  <a:txBody>
                    <a:bodyPr/>
                    <a:lstStyle/>
                    <a:p>
                      <a:pPr algn="ctr">
                        <a:lnSpc>
                          <a:spcPct val="115000"/>
                        </a:lnSpc>
                        <a:spcAft>
                          <a:spcPts val="1000"/>
                        </a:spcAft>
                      </a:pPr>
                      <a:r>
                        <a:rPr lang="fr-FR" sz="2200">
                          <a:effectLst/>
                        </a:rPr>
                        <a:t>Course des châteaux d’Ottrott</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a:effectLst/>
                        </a:rPr>
                        <a:t>Ottrott</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6"/>
                  </a:ext>
                </a:extLst>
              </a:tr>
              <a:tr h="771144">
                <a:tc>
                  <a:txBody>
                    <a:bodyPr/>
                    <a:lstStyle/>
                    <a:p>
                      <a:pPr algn="ctr">
                        <a:lnSpc>
                          <a:spcPct val="115000"/>
                        </a:lnSpc>
                        <a:spcAft>
                          <a:spcPts val="1000"/>
                        </a:spcAft>
                      </a:pPr>
                      <a:r>
                        <a:rPr lang="fr-FR" sz="2200">
                          <a:effectLst/>
                        </a:rPr>
                        <a:t>Montée du Wintersberg</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a:effectLst/>
                        </a:rPr>
                        <a:t>Niederbronn les bains</a:t>
                      </a:r>
                      <a:endParaRPr lang="fr-FR"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7"/>
                  </a:ext>
                </a:extLst>
              </a:tr>
              <a:tr h="621166">
                <a:tc>
                  <a:txBody>
                    <a:bodyPr/>
                    <a:lstStyle/>
                    <a:p>
                      <a:pPr algn="ctr">
                        <a:lnSpc>
                          <a:spcPct val="115000"/>
                        </a:lnSpc>
                        <a:spcAft>
                          <a:spcPts val="1000"/>
                        </a:spcAft>
                      </a:pPr>
                      <a:r>
                        <a:rPr lang="fr-FR" sz="2200" dirty="0">
                          <a:effectLst/>
                        </a:rPr>
                        <a:t>Corrida de Noël</a:t>
                      </a:r>
                      <a:endParaRPr lang="fr-FR"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tc>
                  <a:txBody>
                    <a:bodyPr/>
                    <a:lstStyle/>
                    <a:p>
                      <a:pPr algn="ctr">
                        <a:lnSpc>
                          <a:spcPct val="115000"/>
                        </a:lnSpc>
                        <a:spcAft>
                          <a:spcPts val="1000"/>
                        </a:spcAft>
                      </a:pPr>
                      <a:r>
                        <a:rPr lang="fr-FR" sz="2200" dirty="0">
                          <a:effectLst/>
                        </a:rPr>
                        <a:t>Illkirch</a:t>
                      </a:r>
                      <a:endParaRPr lang="fr-FR"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8"/>
                  </a:ext>
                </a:extLst>
              </a:tr>
            </a:tbl>
          </a:graphicData>
        </a:graphic>
      </p:graphicFrame>
      <p:sp>
        <p:nvSpPr>
          <p:cNvPr id="14" name="Rectangle 13"/>
          <p:cNvSpPr/>
          <p:nvPr/>
        </p:nvSpPr>
        <p:spPr>
          <a:xfrm>
            <a:off x="3079268" y="5730072"/>
            <a:ext cx="4475748" cy="2386430"/>
          </a:xfrm>
          <a:prstGeom prst="rect">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5400" dirty="0">
                <a:latin typeface="Helvetica Light"/>
              </a:rPr>
              <a:t>L’équipe des </a:t>
            </a:r>
            <a:r>
              <a:rPr lang="fr-FR" sz="5400" dirty="0" err="1">
                <a:latin typeface="Helvetica Light"/>
              </a:rPr>
              <a:t>Barb’Aar</a:t>
            </a:r>
            <a:r>
              <a:rPr lang="fr-FR" sz="5400" dirty="0">
                <a:latin typeface="Helvetica Light"/>
              </a:rPr>
              <a:t> </a:t>
            </a:r>
          </a:p>
        </p:txBody>
      </p:sp>
      <p:sp>
        <p:nvSpPr>
          <p:cNvPr id="18" name="Rectangle 17"/>
          <p:cNvSpPr/>
          <p:nvPr/>
        </p:nvSpPr>
        <p:spPr>
          <a:xfrm>
            <a:off x="3079268" y="8685732"/>
            <a:ext cx="4475748" cy="2386430"/>
          </a:xfrm>
          <a:prstGeom prst="rect">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5400" dirty="0">
                <a:latin typeface="Helvetica Light"/>
              </a:rPr>
              <a:t>L’équipe des </a:t>
            </a:r>
            <a:r>
              <a:rPr lang="fr-FR" sz="5400" dirty="0" err="1" smtClean="0">
                <a:latin typeface="Helvetica Light"/>
              </a:rPr>
              <a:t>Rookies</a:t>
            </a:r>
            <a:endParaRPr lang="fr-FR" sz="5400" dirty="0">
              <a:latin typeface="Helvetica Light"/>
            </a:endParaRPr>
          </a:p>
        </p:txBody>
      </p:sp>
      <p:sp>
        <p:nvSpPr>
          <p:cNvPr id="19" name="ZoneTexte 18"/>
          <p:cNvSpPr txBox="1"/>
          <p:nvPr/>
        </p:nvSpPr>
        <p:spPr>
          <a:xfrm>
            <a:off x="9612475" y="3815013"/>
            <a:ext cx="5705336" cy="1938992"/>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7200">
                <a:latin typeface="Segoe Script" panose="030B0504020000000003" pitchFamily="66" charset="0"/>
              </a:defRPr>
            </a:lvl1pPr>
          </a:lstStyle>
          <a:p>
            <a:r>
              <a:rPr lang="fr-FR" sz="6000" dirty="0"/>
              <a:t>Classement découverte</a:t>
            </a:r>
          </a:p>
        </p:txBody>
      </p:sp>
      <p:sp>
        <p:nvSpPr>
          <p:cNvPr id="22" name="Rectangle 21"/>
          <p:cNvSpPr/>
          <p:nvPr/>
        </p:nvSpPr>
        <p:spPr>
          <a:xfrm>
            <a:off x="10440847" y="5727522"/>
            <a:ext cx="4475748" cy="2386430"/>
          </a:xfrm>
          <a:prstGeom prst="rect">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5400" dirty="0">
                <a:latin typeface="Helvetica Light"/>
              </a:rPr>
              <a:t>L’équipe des </a:t>
            </a:r>
            <a:r>
              <a:rPr lang="fr-FR" sz="5400" dirty="0" err="1">
                <a:latin typeface="Helvetica Light"/>
              </a:rPr>
              <a:t>Rookies</a:t>
            </a:r>
            <a:endParaRPr lang="fr-FR" sz="5400" dirty="0">
              <a:latin typeface="Helvetica Light"/>
            </a:endParaRPr>
          </a:p>
        </p:txBody>
      </p:sp>
      <p:pic>
        <p:nvPicPr>
          <p:cNvPr id="26" name="Imag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47" y="5730072"/>
            <a:ext cx="2751221" cy="2751221"/>
          </a:xfrm>
          <a:prstGeom prst="rect">
            <a:avLst/>
          </a:prstGeom>
        </p:spPr>
      </p:pic>
      <p:pic>
        <p:nvPicPr>
          <p:cNvPr id="27" name="Imag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395" y="5690943"/>
            <a:ext cx="2751221" cy="2751221"/>
          </a:xfrm>
          <a:prstGeom prst="rect">
            <a:avLst/>
          </a:prstGeom>
        </p:spPr>
      </p:pic>
      <p:pic>
        <p:nvPicPr>
          <p:cNvPr id="28" name="Imag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26" y="8685732"/>
            <a:ext cx="2606842" cy="2606842"/>
          </a:xfrm>
          <a:prstGeom prst="rect">
            <a:avLst/>
          </a:prstGeom>
        </p:spPr>
      </p:pic>
    </p:spTree>
    <p:extLst>
      <p:ext uri="{BB962C8B-B14F-4D97-AF65-F5344CB8AC3E}">
        <p14:creationId xmlns:p14="http://schemas.microsoft.com/office/powerpoint/2010/main" val="17814698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 </a:t>
            </a:r>
            <a:r>
              <a:rPr lang="fr-FR" dirty="0" err="1"/>
              <a:t>Run’Entreprise</a:t>
            </a:r>
            <a:endParaRPr lang="fr-FR" dirty="0"/>
          </a:p>
        </p:txBody>
      </p:sp>
      <p:sp>
        <p:nvSpPr>
          <p:cNvPr id="4" name="Espace réservé du numéro de diapositive 3"/>
          <p:cNvSpPr>
            <a:spLocks noGrp="1"/>
          </p:cNvSpPr>
          <p:nvPr>
            <p:ph type="sldNum" sz="quarter" idx="12"/>
          </p:nvPr>
        </p:nvSpPr>
        <p:spPr/>
        <p:txBody>
          <a:bodyPr/>
          <a:lstStyle/>
          <a:p>
            <a:fld id="{D348DF54-380C-439F-A3D8-83F6F52CA378}" type="slidenum">
              <a:rPr lang="fr-FR" smtClean="0"/>
              <a:pPr/>
              <a:t>62</a:t>
            </a:fld>
            <a:endParaRPr lang="fr-FR" dirty="0"/>
          </a:p>
        </p:txBody>
      </p:sp>
      <p:sp>
        <p:nvSpPr>
          <p:cNvPr id="2" name="Espace réservé du texte 1"/>
          <p:cNvSpPr>
            <a:spLocks noGrp="1"/>
          </p:cNvSpPr>
          <p:nvPr>
            <p:ph type="body" sz="half" idx="4294967295"/>
          </p:nvPr>
        </p:nvSpPr>
        <p:spPr>
          <a:xfrm>
            <a:off x="877570" y="3113368"/>
            <a:ext cx="22773262" cy="8922113"/>
          </a:xfrm>
        </p:spPr>
        <p:txBody>
          <a:bodyPr>
            <a:normAutofit fontScale="92500" lnSpcReduction="20000"/>
          </a:bodyPr>
          <a:lstStyle/>
          <a:p>
            <a:pPr marL="0" indent="0">
              <a:buNone/>
            </a:pPr>
            <a:r>
              <a:rPr lang="fr-FR" dirty="0" smtClean="0"/>
              <a:t>Nous avons pu faire des courses sur route ainsi que du </a:t>
            </a:r>
            <a:r>
              <a:rPr lang="fr-FR" dirty="0" err="1" smtClean="0"/>
              <a:t>Trail</a:t>
            </a:r>
            <a:r>
              <a:rPr lang="fr-FR" dirty="0" smtClean="0"/>
              <a:t> sur le calendrier 2019.</a:t>
            </a:r>
          </a:p>
          <a:p>
            <a:pPr marL="0" indent="0">
              <a:buNone/>
            </a:pPr>
            <a:endParaRPr lang="fr-FR" dirty="0" smtClean="0"/>
          </a:p>
          <a:p>
            <a:pPr marL="0" indent="0">
              <a:buNone/>
            </a:pPr>
            <a:r>
              <a:rPr lang="fr-FR" dirty="0" smtClean="0"/>
              <a:t>Fort de ce succès, nous avons en 2020</a:t>
            </a:r>
          </a:p>
          <a:p>
            <a:pPr marL="685800" indent="-685800">
              <a:buFont typeface="Wingdings" panose="05000000000000000000" pitchFamily="2" charset="2"/>
              <a:buChar char="§"/>
            </a:pPr>
            <a:r>
              <a:rPr lang="fr-FR" dirty="0" smtClean="0"/>
              <a:t>le challenge </a:t>
            </a:r>
            <a:r>
              <a:rPr lang="fr-FR" dirty="0" err="1" smtClean="0"/>
              <a:t>Trail’Entreprise</a:t>
            </a:r>
            <a:endParaRPr lang="fr-FR" dirty="0" smtClean="0"/>
          </a:p>
          <a:p>
            <a:pPr marL="685800" indent="-685800">
              <a:buFont typeface="Wingdings" panose="05000000000000000000" pitchFamily="2" charset="2"/>
              <a:buChar char="§"/>
            </a:pPr>
            <a:r>
              <a:rPr lang="fr-FR" dirty="0" smtClean="0"/>
              <a:t>le challenge </a:t>
            </a:r>
            <a:r>
              <a:rPr lang="fr-FR" dirty="0" err="1" smtClean="0"/>
              <a:t>Run’Entreprise</a:t>
            </a:r>
            <a:r>
              <a:rPr lang="fr-FR" dirty="0" smtClean="0"/>
              <a:t>. </a:t>
            </a:r>
          </a:p>
          <a:p>
            <a:pPr marL="0" indent="0">
              <a:buNone/>
            </a:pPr>
            <a:endParaRPr lang="fr-FR" dirty="0" smtClean="0"/>
          </a:p>
          <a:p>
            <a:pPr marL="0" indent="0">
              <a:buNone/>
            </a:pPr>
            <a:r>
              <a:rPr lang="fr-FR" dirty="0" smtClean="0"/>
              <a:t>Les </a:t>
            </a:r>
            <a:r>
              <a:rPr lang="fr-FR" dirty="0"/>
              <a:t>annulations et </a:t>
            </a:r>
            <a:r>
              <a:rPr lang="fr-FR" dirty="0" smtClean="0"/>
              <a:t>reports de courses </a:t>
            </a:r>
            <a:r>
              <a:rPr lang="fr-FR" dirty="0"/>
              <a:t>ne cessent de s’enchaîner </a:t>
            </a:r>
            <a:r>
              <a:rPr lang="fr-FR" dirty="0" smtClean="0"/>
              <a:t>suite au COVID19.</a:t>
            </a:r>
          </a:p>
          <a:p>
            <a:pPr marL="0" indent="0">
              <a:buNone/>
            </a:pPr>
            <a:r>
              <a:rPr lang="fr-FR" b="1" dirty="0" smtClean="0"/>
              <a:t>Nous avons pu démarrer le </a:t>
            </a:r>
            <a:r>
              <a:rPr lang="fr-FR" b="1" dirty="0" err="1" smtClean="0"/>
              <a:t>Run’Entreprise</a:t>
            </a:r>
            <a:r>
              <a:rPr lang="fr-FR" b="1" dirty="0" smtClean="0"/>
              <a:t> 2020 en septembre à la COW </a:t>
            </a:r>
            <a:endParaRPr lang="fr-FR" b="1" dirty="0"/>
          </a:p>
        </p:txBody>
      </p:sp>
    </p:spTree>
    <p:extLst>
      <p:ext uri="{BB962C8B-B14F-4D97-AF65-F5344CB8AC3E}">
        <p14:creationId xmlns:p14="http://schemas.microsoft.com/office/powerpoint/2010/main" val="5659315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l"/>
            <a:r>
              <a:rPr lang="fr-FR" dirty="0" smtClean="0"/>
              <a:t>Notre 1ère Run’Entreprise 2020</a:t>
            </a:r>
            <a:endParaRPr lang="fr-FR" dirty="0"/>
          </a:p>
        </p:txBody>
      </p:sp>
      <p:sp>
        <p:nvSpPr>
          <p:cNvPr id="10" name="ZoneTexte 9"/>
          <p:cNvSpPr txBox="1"/>
          <p:nvPr/>
        </p:nvSpPr>
        <p:spPr>
          <a:xfrm>
            <a:off x="21208577" y="5171728"/>
            <a:ext cx="1711282" cy="3170099"/>
          </a:xfrm>
          <a:prstGeom prst="rect">
            <a:avLst/>
          </a:prstGeom>
          <a:noFill/>
        </p:spPr>
        <p:txBody>
          <a:bodyPr wrap="square" rtlCol="0">
            <a:spAutoFit/>
          </a:bodyPr>
          <a:lstStyle/>
          <a:p>
            <a:r>
              <a:rPr lang="fr-FR" sz="10000" dirty="0">
                <a:solidFill>
                  <a:schemeClr val="bg1"/>
                </a:solidFill>
              </a:rPr>
              <a:t>2019</a:t>
            </a:r>
          </a:p>
        </p:txBody>
      </p:sp>
      <p:pic>
        <p:nvPicPr>
          <p:cNvPr id="5" name="Image 4"/>
          <p:cNvPicPr>
            <a:picLocks noChangeAspect="1"/>
          </p:cNvPicPr>
          <p:nvPr/>
        </p:nvPicPr>
        <p:blipFill>
          <a:blip r:embed="rId3"/>
          <a:stretch>
            <a:fillRect/>
          </a:stretch>
        </p:blipFill>
        <p:spPr>
          <a:xfrm>
            <a:off x="3177833" y="2842420"/>
            <a:ext cx="17657358" cy="10326880"/>
          </a:xfrm>
          <a:prstGeom prst="rect">
            <a:avLst/>
          </a:prstGeom>
        </p:spPr>
      </p:pic>
      <p:sp>
        <p:nvSpPr>
          <p:cNvPr id="6" name="ZoneTexte 5"/>
          <p:cNvSpPr txBox="1"/>
          <p:nvPr/>
        </p:nvSpPr>
        <p:spPr>
          <a:xfrm rot="21293020">
            <a:off x="-102108" y="8678467"/>
            <a:ext cx="7578812" cy="4708981"/>
          </a:xfrm>
          <a:prstGeom prst="rect">
            <a:avLst/>
          </a:prstGeom>
          <a:noFill/>
        </p:spPr>
        <p:txBody>
          <a:bodyPr wrap="square" rtlCol="0">
            <a:spAutoFit/>
          </a:bodyPr>
          <a:lstStyle/>
          <a:p>
            <a:r>
              <a:rPr lang="fr-FR" sz="10000" b="1" dirty="0">
                <a:latin typeface="+mj-lt"/>
              </a:rPr>
              <a:t>3 équipes dont 1: 100% féminine</a:t>
            </a:r>
          </a:p>
        </p:txBody>
      </p:sp>
    </p:spTree>
    <p:extLst>
      <p:ext uri="{BB962C8B-B14F-4D97-AF65-F5344CB8AC3E}">
        <p14:creationId xmlns:p14="http://schemas.microsoft.com/office/powerpoint/2010/main" val="29366657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39270" y="-330507"/>
            <a:ext cx="21031200" cy="2651126"/>
          </a:xfrm>
        </p:spPr>
        <p:txBody>
          <a:bodyPr/>
          <a:lstStyle/>
          <a:p>
            <a:r>
              <a:rPr lang="fr-FR" dirty="0" smtClean="0"/>
              <a:t>Le </a:t>
            </a:r>
            <a:r>
              <a:rPr lang="fr-FR" dirty="0" err="1" smtClean="0"/>
              <a:t>Trail’Entreprise</a:t>
            </a:r>
            <a:endParaRPr lang="fr-FR" dirty="0"/>
          </a:p>
        </p:txBody>
      </p:sp>
      <p:sp>
        <p:nvSpPr>
          <p:cNvPr id="2" name="ZoneTexte 1"/>
          <p:cNvSpPr txBox="1"/>
          <p:nvPr/>
        </p:nvSpPr>
        <p:spPr>
          <a:xfrm>
            <a:off x="18107031" y="3219464"/>
            <a:ext cx="6203092" cy="3139321"/>
          </a:xfrm>
          <a:prstGeom prst="rect">
            <a:avLst/>
          </a:prstGeom>
          <a:noFill/>
        </p:spPr>
        <p:txBody>
          <a:bodyPr wrap="square" rtlCol="0">
            <a:spAutoFit/>
          </a:bodyPr>
          <a:lstStyle/>
          <a:p>
            <a:r>
              <a:rPr lang="fr-FR" sz="6600" dirty="0">
                <a:latin typeface="+mj-lt"/>
              </a:rPr>
              <a:t>3 équipes inscrites pour 2020</a:t>
            </a:r>
          </a:p>
        </p:txBody>
      </p:sp>
      <p:sp>
        <p:nvSpPr>
          <p:cNvPr id="10" name="ZoneTexte 9"/>
          <p:cNvSpPr txBox="1"/>
          <p:nvPr/>
        </p:nvSpPr>
        <p:spPr>
          <a:xfrm>
            <a:off x="21208577" y="5171728"/>
            <a:ext cx="1711282" cy="3170099"/>
          </a:xfrm>
          <a:prstGeom prst="rect">
            <a:avLst/>
          </a:prstGeom>
          <a:noFill/>
        </p:spPr>
        <p:txBody>
          <a:bodyPr wrap="square" rtlCol="0">
            <a:spAutoFit/>
          </a:bodyPr>
          <a:lstStyle/>
          <a:p>
            <a:r>
              <a:rPr lang="fr-FR" sz="10000" smtClean="0">
                <a:solidFill>
                  <a:schemeClr val="bg1"/>
                </a:solidFill>
              </a:rPr>
              <a:t>2019</a:t>
            </a:r>
            <a:endParaRPr lang="fr-FR" sz="10000" dirty="0">
              <a:solidFill>
                <a:schemeClr val="bg1"/>
              </a:solidFill>
            </a:endParaRPr>
          </a:p>
        </p:txBody>
      </p:sp>
      <p:pic>
        <p:nvPicPr>
          <p:cNvPr id="12" name="Image 11"/>
          <p:cNvPicPr/>
          <p:nvPr/>
        </p:nvPicPr>
        <p:blipFill>
          <a:blip r:embed="rId2"/>
          <a:stretch>
            <a:fillRect/>
          </a:stretch>
        </p:blipFill>
        <p:spPr>
          <a:xfrm>
            <a:off x="4676963" y="1633659"/>
            <a:ext cx="13415454" cy="7320962"/>
          </a:xfrm>
          <a:prstGeom prst="rect">
            <a:avLst/>
          </a:prstGeom>
          <a:ln>
            <a:noFill/>
          </a:ln>
          <a:effectLst>
            <a:softEdge rad="112500"/>
          </a:effectLst>
        </p:spPr>
      </p:pic>
      <p:sp>
        <p:nvSpPr>
          <p:cNvPr id="3" name="Rectangle 2"/>
          <p:cNvSpPr/>
          <p:nvPr/>
        </p:nvSpPr>
        <p:spPr>
          <a:xfrm>
            <a:off x="723475" y="9853466"/>
            <a:ext cx="22704936" cy="3262432"/>
          </a:xfrm>
          <a:prstGeom prst="rect">
            <a:avLst/>
          </a:prstGeom>
        </p:spPr>
        <p:txBody>
          <a:bodyPr wrap="square">
            <a:spAutoFit/>
          </a:bodyPr>
          <a:lstStyle/>
          <a:p>
            <a:pPr algn="l"/>
            <a:r>
              <a:rPr lang="fr-FR" sz="4400" dirty="0">
                <a:latin typeface="Helvetica Light"/>
              </a:rPr>
              <a:t>Le concept </a:t>
            </a:r>
          </a:p>
          <a:p>
            <a:pPr algn="l"/>
            <a:r>
              <a:rPr lang="fr-FR" sz="5400" dirty="0">
                <a:solidFill>
                  <a:srgbClr val="0E4195"/>
                </a:solidFill>
                <a:latin typeface="Helvetica Light"/>
              </a:rPr>
              <a:t>« On court </a:t>
            </a:r>
            <a:r>
              <a:rPr lang="fr-FR" sz="5400" b="1" dirty="0">
                <a:solidFill>
                  <a:srgbClr val="FF0000"/>
                </a:solidFill>
                <a:latin typeface="Helvetica Light"/>
              </a:rPr>
              <a:t>avec</a:t>
            </a:r>
            <a:r>
              <a:rPr lang="fr-FR" sz="5400" dirty="0">
                <a:latin typeface="Helvetica Light"/>
              </a:rPr>
              <a:t> </a:t>
            </a:r>
            <a:r>
              <a:rPr lang="fr-FR" sz="5400" dirty="0">
                <a:solidFill>
                  <a:srgbClr val="0E4195"/>
                </a:solidFill>
                <a:latin typeface="Helvetica Light"/>
              </a:rPr>
              <a:t>son équipe</a:t>
            </a:r>
          </a:p>
          <a:p>
            <a:pPr algn="l"/>
            <a:r>
              <a:rPr lang="fr-FR" sz="5400" dirty="0">
                <a:solidFill>
                  <a:srgbClr val="0E4195"/>
                </a:solidFill>
                <a:latin typeface="Helvetica Light"/>
              </a:rPr>
              <a:t>On court </a:t>
            </a:r>
            <a:r>
              <a:rPr lang="fr-FR" sz="5400" b="1" dirty="0">
                <a:solidFill>
                  <a:srgbClr val="FF0000"/>
                </a:solidFill>
                <a:latin typeface="Helvetica Light"/>
              </a:rPr>
              <a:t>pour</a:t>
            </a:r>
            <a:r>
              <a:rPr lang="fr-FR" sz="5400" dirty="0">
                <a:latin typeface="Helvetica Light"/>
              </a:rPr>
              <a:t> </a:t>
            </a:r>
            <a:r>
              <a:rPr lang="fr-FR" sz="5400" dirty="0">
                <a:solidFill>
                  <a:srgbClr val="0E4195"/>
                </a:solidFill>
                <a:latin typeface="Helvetica Light"/>
              </a:rPr>
              <a:t>son équipe  et surtout </a:t>
            </a:r>
          </a:p>
          <a:p>
            <a:pPr algn="l"/>
            <a:r>
              <a:rPr lang="fr-FR" sz="5400" dirty="0">
                <a:solidFill>
                  <a:srgbClr val="0E4195"/>
                </a:solidFill>
                <a:latin typeface="Helvetica Light"/>
              </a:rPr>
              <a:t>On court </a:t>
            </a:r>
            <a:r>
              <a:rPr lang="fr-FR" sz="5400" b="1" dirty="0">
                <a:solidFill>
                  <a:srgbClr val="FF0000"/>
                </a:solidFill>
                <a:latin typeface="Helvetica Light"/>
              </a:rPr>
              <a:t>en étant soutenu </a:t>
            </a:r>
            <a:r>
              <a:rPr lang="fr-FR" sz="5400" dirty="0">
                <a:solidFill>
                  <a:srgbClr val="0E4195"/>
                </a:solidFill>
                <a:latin typeface="Helvetica Light"/>
              </a:rPr>
              <a:t>par son équipe. </a:t>
            </a:r>
            <a:r>
              <a:rPr lang="fr-FR" sz="5400" dirty="0" smtClean="0">
                <a:solidFill>
                  <a:srgbClr val="0E4195"/>
                </a:solidFill>
                <a:latin typeface="Helvetica Light"/>
              </a:rPr>
              <a:t>» </a:t>
            </a:r>
            <a:r>
              <a:rPr lang="fr-FR" sz="5400" dirty="0" smtClean="0">
                <a:solidFill>
                  <a:srgbClr val="FF0000"/>
                </a:solidFill>
                <a:latin typeface="Helvetica Light"/>
              </a:rPr>
              <a:t>AVEC DES BOSSES</a:t>
            </a:r>
            <a:endParaRPr lang="fr-FR" dirty="0">
              <a:solidFill>
                <a:srgbClr val="FF0000"/>
              </a:solidFill>
            </a:endParaRPr>
          </a:p>
        </p:txBody>
      </p:sp>
    </p:spTree>
    <p:extLst>
      <p:ext uri="{BB962C8B-B14F-4D97-AF65-F5344CB8AC3E}">
        <p14:creationId xmlns:p14="http://schemas.microsoft.com/office/powerpoint/2010/main" val="36393535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39270" y="462242"/>
            <a:ext cx="21031200" cy="1356891"/>
          </a:xfrm>
        </p:spPr>
        <p:txBody>
          <a:bodyPr/>
          <a:lstStyle/>
          <a:p>
            <a:r>
              <a:rPr lang="fr-FR" dirty="0" smtClean="0"/>
              <a:t>La STRASBOURGEOISE</a:t>
            </a:r>
            <a:endParaRPr lang="fr-FR" dirty="0"/>
          </a:p>
        </p:txBody>
      </p:sp>
      <p:sp>
        <p:nvSpPr>
          <p:cNvPr id="10" name="ZoneTexte 9"/>
          <p:cNvSpPr txBox="1"/>
          <p:nvPr/>
        </p:nvSpPr>
        <p:spPr>
          <a:xfrm>
            <a:off x="21208577" y="5171728"/>
            <a:ext cx="1711282" cy="3170099"/>
          </a:xfrm>
          <a:prstGeom prst="rect">
            <a:avLst/>
          </a:prstGeom>
          <a:noFill/>
        </p:spPr>
        <p:txBody>
          <a:bodyPr wrap="square" rtlCol="0">
            <a:spAutoFit/>
          </a:bodyPr>
          <a:lstStyle/>
          <a:p>
            <a:r>
              <a:rPr lang="fr-FR" sz="10000" dirty="0">
                <a:solidFill>
                  <a:schemeClr val="bg1"/>
                </a:solidFill>
              </a:rPr>
              <a:t>2019</a:t>
            </a:r>
          </a:p>
        </p:txBody>
      </p:sp>
      <p:pic>
        <p:nvPicPr>
          <p:cNvPr id="3" name="Image 2"/>
          <p:cNvPicPr>
            <a:picLocks noChangeAspect="1"/>
          </p:cNvPicPr>
          <p:nvPr/>
        </p:nvPicPr>
        <p:blipFill>
          <a:blip r:embed="rId2"/>
          <a:stretch>
            <a:fillRect/>
          </a:stretch>
        </p:blipFill>
        <p:spPr>
          <a:xfrm>
            <a:off x="972065" y="2045215"/>
            <a:ext cx="8342446" cy="5791698"/>
          </a:xfrm>
          <a:prstGeom prst="rect">
            <a:avLst/>
          </a:prstGeom>
          <a:ln>
            <a:noFill/>
          </a:ln>
          <a:effectLst>
            <a:softEdge rad="112500"/>
          </a:effectLst>
        </p:spPr>
      </p:pic>
      <p:sp>
        <p:nvSpPr>
          <p:cNvPr id="5" name="ZoneTexte 4"/>
          <p:cNvSpPr txBox="1"/>
          <p:nvPr/>
        </p:nvSpPr>
        <p:spPr>
          <a:xfrm>
            <a:off x="10414794" y="3176383"/>
            <a:ext cx="13641860" cy="8094524"/>
          </a:xfrm>
          <a:prstGeom prst="rect">
            <a:avLst/>
          </a:prstGeom>
          <a:noFill/>
        </p:spPr>
        <p:txBody>
          <a:bodyPr wrap="square" rtlCol="0">
            <a:spAutoFit/>
          </a:bodyPr>
          <a:lstStyle/>
          <a:p>
            <a:pPr algn="l"/>
            <a:r>
              <a:rPr lang="fr-FR" sz="4000" dirty="0">
                <a:latin typeface="Helvetica Light"/>
              </a:rPr>
              <a:t>Depuis plus de 20 ans, Octobre est le mois du ruban rose, le rendez-vous d’une vaste campagne d’information et de sensibilisation contre le cancer du sein. Parce qu’aujourd’hui en France 1 femme sur 8 risque de développer un cancer du sein et parce qu’anticiper, prévenir, sensibiliser permet de mieux prendre en charge cette maladie… mobilisons-nous ! La Strasbourgeoise est une manifestation organisée par l’Association des Courses de Strasbourg Europe (ACSE) et l’Office des Sports de Strasbourg en partenariat avec la société Lilly. </a:t>
            </a:r>
          </a:p>
          <a:p>
            <a:pPr algn="l"/>
            <a:endParaRPr lang="fr-FR" sz="4000" dirty="0">
              <a:latin typeface="Helvetica Light"/>
            </a:endParaRPr>
          </a:p>
          <a:p>
            <a:pPr algn="l"/>
            <a:endParaRPr lang="fr-FR" sz="4000" dirty="0">
              <a:latin typeface="Helvetica Light"/>
            </a:endParaRPr>
          </a:p>
          <a:p>
            <a:pPr algn="l"/>
            <a:r>
              <a:rPr lang="fr-FR" sz="4000" b="1" dirty="0">
                <a:latin typeface="Helvetica Light"/>
              </a:rPr>
              <a:t>85 inscrits sur la saison </a:t>
            </a:r>
            <a:r>
              <a:rPr lang="fr-FR" sz="4000" b="1" dirty="0" smtClean="0">
                <a:latin typeface="Helvetica Light"/>
              </a:rPr>
              <a:t>2019/2020</a:t>
            </a:r>
            <a:endParaRPr lang="fr-FR" sz="4000" b="1" dirty="0">
              <a:latin typeface="Helvetica Light"/>
            </a:endParaRPr>
          </a:p>
        </p:txBody>
      </p:sp>
      <p:pic>
        <p:nvPicPr>
          <p:cNvPr id="2" name="Image 1"/>
          <p:cNvPicPr>
            <a:picLocks noChangeAspect="1"/>
          </p:cNvPicPr>
          <p:nvPr/>
        </p:nvPicPr>
        <p:blipFill>
          <a:blip r:embed="rId3"/>
          <a:stretch>
            <a:fillRect/>
          </a:stretch>
        </p:blipFill>
        <p:spPr>
          <a:xfrm>
            <a:off x="922636" y="8062995"/>
            <a:ext cx="8962768" cy="4646914"/>
          </a:xfrm>
          <a:prstGeom prst="rect">
            <a:avLst/>
          </a:prstGeom>
          <a:ln>
            <a:noFill/>
          </a:ln>
          <a:effectLst>
            <a:softEdge rad="112500"/>
          </a:effectLst>
        </p:spPr>
      </p:pic>
    </p:spTree>
    <p:extLst>
      <p:ext uri="{BB962C8B-B14F-4D97-AF65-F5344CB8AC3E}">
        <p14:creationId xmlns:p14="http://schemas.microsoft.com/office/powerpoint/2010/main" val="16460448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59657" y="527475"/>
            <a:ext cx="17949600" cy="957600"/>
          </a:xfrm>
        </p:spPr>
        <p:txBody>
          <a:bodyPr>
            <a:noAutofit/>
          </a:bodyPr>
          <a:lstStyle/>
          <a:p>
            <a:pPr algn="l"/>
            <a:r>
              <a:rPr lang="fr-FR" sz="8800" dirty="0">
                <a:solidFill>
                  <a:srgbClr val="D90015"/>
                </a:solidFill>
              </a:rPr>
              <a:t>L’ </a:t>
            </a:r>
            <a:r>
              <a:rPr lang="fr-FR" sz="8800" dirty="0" err="1">
                <a:solidFill>
                  <a:srgbClr val="D90015"/>
                </a:solidFill>
              </a:rPr>
              <a:t>Ekiden</a:t>
            </a:r>
            <a:endParaRPr lang="fr-FR" sz="8800" dirty="0">
              <a:solidFill>
                <a:srgbClr val="D90015"/>
              </a:solidFill>
            </a:endParaRPr>
          </a:p>
        </p:txBody>
      </p:sp>
      <p:sp>
        <p:nvSpPr>
          <p:cNvPr id="10" name="ZoneTexte 9"/>
          <p:cNvSpPr txBox="1"/>
          <p:nvPr/>
        </p:nvSpPr>
        <p:spPr>
          <a:xfrm>
            <a:off x="21208577" y="5171728"/>
            <a:ext cx="1711282" cy="3170099"/>
          </a:xfrm>
          <a:prstGeom prst="rect">
            <a:avLst/>
          </a:prstGeom>
          <a:noFill/>
        </p:spPr>
        <p:txBody>
          <a:bodyPr wrap="square" rtlCol="0">
            <a:spAutoFit/>
          </a:bodyPr>
          <a:lstStyle/>
          <a:p>
            <a:r>
              <a:rPr lang="fr-FR" sz="10000" dirty="0">
                <a:solidFill>
                  <a:schemeClr val="bg1"/>
                </a:solidFill>
              </a:rPr>
              <a:t>2019</a:t>
            </a:r>
          </a:p>
        </p:txBody>
      </p:sp>
      <p:sp>
        <p:nvSpPr>
          <p:cNvPr id="5" name="ZoneTexte 4"/>
          <p:cNvSpPr txBox="1"/>
          <p:nvPr/>
        </p:nvSpPr>
        <p:spPr>
          <a:xfrm>
            <a:off x="10511305" y="3731842"/>
            <a:ext cx="13641860" cy="9233297"/>
          </a:xfrm>
          <a:prstGeom prst="rect">
            <a:avLst/>
          </a:prstGeom>
          <a:noFill/>
        </p:spPr>
        <p:txBody>
          <a:bodyPr wrap="square" rtlCol="0">
            <a:spAutoFit/>
          </a:bodyPr>
          <a:lstStyle/>
          <a:p>
            <a:r>
              <a:rPr lang="fr-FR" sz="6600" dirty="0" smtClean="0">
                <a:latin typeface="Helvetica Light"/>
              </a:rPr>
              <a:t>L’Alliance </a:t>
            </a:r>
            <a:r>
              <a:rPr lang="fr-FR" sz="6600" dirty="0">
                <a:latin typeface="Helvetica Light"/>
              </a:rPr>
              <a:t>Sportive Crédit Mutuel a réuni:</a:t>
            </a:r>
          </a:p>
          <a:p>
            <a:endParaRPr lang="fr-FR" sz="6600" dirty="0">
              <a:latin typeface="Helvetica Light"/>
            </a:endParaRPr>
          </a:p>
          <a:p>
            <a:r>
              <a:rPr lang="fr-FR" sz="6600" b="1" dirty="0">
                <a:latin typeface="Helvetica Light"/>
              </a:rPr>
              <a:t>34 inscrits réparties en 5 équipes de 6 relayeurs et 1 équipes de 4 relayeurs</a:t>
            </a:r>
            <a:r>
              <a:rPr lang="fr-FR" sz="6600" dirty="0">
                <a:latin typeface="Helvetica Light"/>
              </a:rPr>
              <a:t>.</a:t>
            </a:r>
          </a:p>
          <a:p>
            <a:endParaRPr lang="fr-FR" sz="6600" dirty="0">
              <a:latin typeface="Helvetica Light"/>
            </a:endParaRPr>
          </a:p>
          <a:p>
            <a:r>
              <a:rPr lang="fr-FR" sz="6600" b="1" dirty="0">
                <a:solidFill>
                  <a:srgbClr val="FF0000"/>
                </a:solidFill>
                <a:latin typeface="Helvetica Light"/>
              </a:rPr>
              <a:t>Avec un podium de nos talentueux </a:t>
            </a:r>
            <a:r>
              <a:rPr lang="fr-FR" sz="6600" b="1" dirty="0" err="1">
                <a:solidFill>
                  <a:srgbClr val="FF0000"/>
                </a:solidFill>
                <a:latin typeface="Helvetica Light"/>
              </a:rPr>
              <a:t>Barb’Aar</a:t>
            </a:r>
            <a:endParaRPr lang="fr-FR" sz="6600" b="1" dirty="0">
              <a:solidFill>
                <a:srgbClr val="FF0000"/>
              </a:solidFill>
              <a:latin typeface="Helvetica Light"/>
            </a:endParaRPr>
          </a:p>
        </p:txBody>
      </p:sp>
      <p:pic>
        <p:nvPicPr>
          <p:cNvPr id="6" name="Image 5"/>
          <p:cNvPicPr>
            <a:picLocks noChangeAspect="1"/>
          </p:cNvPicPr>
          <p:nvPr/>
        </p:nvPicPr>
        <p:blipFill>
          <a:blip r:embed="rId2"/>
          <a:stretch>
            <a:fillRect/>
          </a:stretch>
        </p:blipFill>
        <p:spPr>
          <a:xfrm>
            <a:off x="439443" y="1896967"/>
            <a:ext cx="10236794" cy="4206706"/>
          </a:xfrm>
          <a:prstGeom prst="rect">
            <a:avLst/>
          </a:prstGeom>
          <a:ln>
            <a:noFill/>
          </a:ln>
          <a:effectLst>
            <a:softEdge rad="112500"/>
          </a:effectLst>
        </p:spPr>
      </p:pic>
      <p:pic>
        <p:nvPicPr>
          <p:cNvPr id="7" name="Image 6"/>
          <p:cNvPicPr>
            <a:picLocks noChangeAspect="1"/>
          </p:cNvPicPr>
          <p:nvPr/>
        </p:nvPicPr>
        <p:blipFill>
          <a:blip r:embed="rId3"/>
          <a:stretch>
            <a:fillRect/>
          </a:stretch>
        </p:blipFill>
        <p:spPr>
          <a:xfrm>
            <a:off x="439443" y="6703837"/>
            <a:ext cx="7457138" cy="5524258"/>
          </a:xfrm>
          <a:prstGeom prst="rect">
            <a:avLst/>
          </a:prstGeom>
          <a:ln>
            <a:noFill/>
          </a:ln>
          <a:effectLst>
            <a:softEdge rad="112500"/>
          </a:effectLst>
        </p:spPr>
      </p:pic>
    </p:spTree>
    <p:extLst>
      <p:ext uri="{BB962C8B-B14F-4D97-AF65-F5344CB8AC3E}">
        <p14:creationId xmlns:p14="http://schemas.microsoft.com/office/powerpoint/2010/main" val="2424833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Lauriers 2019: 3</a:t>
            </a:r>
            <a:r>
              <a:rPr lang="fr-FR" baseline="30000" dirty="0" smtClean="0"/>
              <a:t>e</a:t>
            </a:r>
            <a:r>
              <a:rPr lang="fr-FR" dirty="0" smtClean="0"/>
              <a:t> victoire consécutive!</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761669845"/>
              </p:ext>
            </p:extLst>
          </p:nvPr>
        </p:nvGraphicFramePr>
        <p:xfrm>
          <a:off x="378540" y="6384788"/>
          <a:ext cx="21031202" cy="7206708"/>
        </p:xfrm>
        <a:graphic>
          <a:graphicData uri="http://schemas.openxmlformats.org/drawingml/2006/table">
            <a:tbl>
              <a:tblPr firstRow="1" firstCol="1" bandRow="1">
                <a:tableStyleId>{5C22544A-7EE6-4342-B048-85BDC9FD1C3A}</a:tableStyleId>
              </a:tblPr>
              <a:tblGrid>
                <a:gridCol w="1414446">
                  <a:extLst>
                    <a:ext uri="{9D8B030D-6E8A-4147-A177-3AD203B41FA5}">
                      <a16:colId xmlns:a16="http://schemas.microsoft.com/office/drawing/2014/main" val="4050635252"/>
                    </a:ext>
                  </a:extLst>
                </a:gridCol>
                <a:gridCol w="2208624">
                  <a:extLst>
                    <a:ext uri="{9D8B030D-6E8A-4147-A177-3AD203B41FA5}">
                      <a16:colId xmlns:a16="http://schemas.microsoft.com/office/drawing/2014/main" val="1762121051"/>
                    </a:ext>
                  </a:extLst>
                </a:gridCol>
                <a:gridCol w="1089820">
                  <a:extLst>
                    <a:ext uri="{9D8B030D-6E8A-4147-A177-3AD203B41FA5}">
                      <a16:colId xmlns:a16="http://schemas.microsoft.com/office/drawing/2014/main" val="1518985666"/>
                    </a:ext>
                  </a:extLst>
                </a:gridCol>
                <a:gridCol w="1089820">
                  <a:extLst>
                    <a:ext uri="{9D8B030D-6E8A-4147-A177-3AD203B41FA5}">
                      <a16:colId xmlns:a16="http://schemas.microsoft.com/office/drawing/2014/main" val="165900358"/>
                    </a:ext>
                  </a:extLst>
                </a:gridCol>
                <a:gridCol w="1089820">
                  <a:extLst>
                    <a:ext uri="{9D8B030D-6E8A-4147-A177-3AD203B41FA5}">
                      <a16:colId xmlns:a16="http://schemas.microsoft.com/office/drawing/2014/main" val="3669037368"/>
                    </a:ext>
                  </a:extLst>
                </a:gridCol>
                <a:gridCol w="1089820">
                  <a:extLst>
                    <a:ext uri="{9D8B030D-6E8A-4147-A177-3AD203B41FA5}">
                      <a16:colId xmlns:a16="http://schemas.microsoft.com/office/drawing/2014/main" val="1578244251"/>
                    </a:ext>
                  </a:extLst>
                </a:gridCol>
                <a:gridCol w="1089820">
                  <a:extLst>
                    <a:ext uri="{9D8B030D-6E8A-4147-A177-3AD203B41FA5}">
                      <a16:colId xmlns:a16="http://schemas.microsoft.com/office/drawing/2014/main" val="237492480"/>
                    </a:ext>
                  </a:extLst>
                </a:gridCol>
                <a:gridCol w="1089820">
                  <a:extLst>
                    <a:ext uri="{9D8B030D-6E8A-4147-A177-3AD203B41FA5}">
                      <a16:colId xmlns:a16="http://schemas.microsoft.com/office/drawing/2014/main" val="271930377"/>
                    </a:ext>
                  </a:extLst>
                </a:gridCol>
                <a:gridCol w="1089820">
                  <a:extLst>
                    <a:ext uri="{9D8B030D-6E8A-4147-A177-3AD203B41FA5}">
                      <a16:colId xmlns:a16="http://schemas.microsoft.com/office/drawing/2014/main" val="2089059921"/>
                    </a:ext>
                  </a:extLst>
                </a:gridCol>
                <a:gridCol w="1414446">
                  <a:extLst>
                    <a:ext uri="{9D8B030D-6E8A-4147-A177-3AD203B41FA5}">
                      <a16:colId xmlns:a16="http://schemas.microsoft.com/office/drawing/2014/main" val="1725238254"/>
                    </a:ext>
                  </a:extLst>
                </a:gridCol>
                <a:gridCol w="1398216">
                  <a:extLst>
                    <a:ext uri="{9D8B030D-6E8A-4147-A177-3AD203B41FA5}">
                      <a16:colId xmlns:a16="http://schemas.microsoft.com/office/drawing/2014/main" val="3170791473"/>
                    </a:ext>
                  </a:extLst>
                </a:gridCol>
                <a:gridCol w="1385462">
                  <a:extLst>
                    <a:ext uri="{9D8B030D-6E8A-4147-A177-3AD203B41FA5}">
                      <a16:colId xmlns:a16="http://schemas.microsoft.com/office/drawing/2014/main" val="2862643072"/>
                    </a:ext>
                  </a:extLst>
                </a:gridCol>
                <a:gridCol w="1380824">
                  <a:extLst>
                    <a:ext uri="{9D8B030D-6E8A-4147-A177-3AD203B41FA5}">
                      <a16:colId xmlns:a16="http://schemas.microsoft.com/office/drawing/2014/main" val="4126649578"/>
                    </a:ext>
                  </a:extLst>
                </a:gridCol>
                <a:gridCol w="1398216">
                  <a:extLst>
                    <a:ext uri="{9D8B030D-6E8A-4147-A177-3AD203B41FA5}">
                      <a16:colId xmlns:a16="http://schemas.microsoft.com/office/drawing/2014/main" val="1681235227"/>
                    </a:ext>
                  </a:extLst>
                </a:gridCol>
                <a:gridCol w="1408650">
                  <a:extLst>
                    <a:ext uri="{9D8B030D-6E8A-4147-A177-3AD203B41FA5}">
                      <a16:colId xmlns:a16="http://schemas.microsoft.com/office/drawing/2014/main" val="2471849332"/>
                    </a:ext>
                  </a:extLst>
                </a:gridCol>
                <a:gridCol w="1393578">
                  <a:extLst>
                    <a:ext uri="{9D8B030D-6E8A-4147-A177-3AD203B41FA5}">
                      <a16:colId xmlns:a16="http://schemas.microsoft.com/office/drawing/2014/main" val="4216075805"/>
                    </a:ext>
                  </a:extLst>
                </a:gridCol>
              </a:tblGrid>
              <a:tr h="681716">
                <a:tc>
                  <a:txBody>
                    <a:bodyPr/>
                    <a:lstStyle/>
                    <a:p>
                      <a:pPr algn="ctr">
                        <a:spcAft>
                          <a:spcPts val="0"/>
                        </a:spcAft>
                      </a:pPr>
                      <a:r>
                        <a:rPr lang="fr-FR" sz="2000">
                          <a:effectLst/>
                        </a:rPr>
                        <a:t>Classement</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Société</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Totaux</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Cognées</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Sjoelbak</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Laser</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Molkky</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Pétanque</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Canoë</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Orientation</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Rugby Toucher</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Tir à l'arc</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Tir</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Bowling</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Badminton</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Tennis de table</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2047967914"/>
                  </a:ext>
                </a:extLst>
              </a:tr>
              <a:tr h="347814">
                <a:tc>
                  <a:txBody>
                    <a:bodyPr/>
                    <a:lstStyle/>
                    <a:p>
                      <a:pPr algn="ctr">
                        <a:spcAft>
                          <a:spcPts val="0"/>
                        </a:spcAft>
                      </a:pPr>
                      <a:r>
                        <a:rPr lang="fr-FR" sz="2000">
                          <a:effectLst/>
                        </a:rPr>
                        <a:t>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CM CIC</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112,0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3065312012"/>
                  </a:ext>
                </a:extLst>
              </a:tr>
              <a:tr h="347814">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LILLY</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108,3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13,5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5,5</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11825070"/>
                  </a:ext>
                </a:extLst>
              </a:tr>
              <a:tr h="347814">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EUROMETROPOLE</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106,0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303749995"/>
                  </a:ext>
                </a:extLst>
              </a:tr>
              <a:tr h="347814">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MECATHERM</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95,7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2355761266"/>
                  </a:ext>
                </a:extLst>
              </a:tr>
              <a:tr h="347814">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ADIENT</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95,3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13</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248876526"/>
                  </a:ext>
                </a:extLst>
              </a:tr>
              <a:tr h="347814">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REGMATHERM</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85,0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2448160367"/>
                  </a:ext>
                </a:extLst>
              </a:tr>
              <a:tr h="347814">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MERCK</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60,0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3983785075"/>
                  </a:ext>
                </a:extLst>
              </a:tr>
              <a:tr h="347814">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CTS</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54,7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0,7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276843338"/>
                  </a:ext>
                </a:extLst>
              </a:tr>
              <a:tr h="347814">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MARS</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53,0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3330697726"/>
                  </a:ext>
                </a:extLst>
              </a:tr>
              <a:tr h="347814">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MMA</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50,5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a:t>
                      </a:r>
                      <a:endParaRPr lang="fr-FR" sz="2000">
                        <a:effectLst/>
                        <a:latin typeface="Calibri" panose="020F0502020204030204" pitchFamily="34" charset="0"/>
                        <a:ea typeface="Calibri" panose="020F0502020204030204" pitchFamily="34" charset="0"/>
                      </a:endParaRPr>
                    </a:p>
                  </a:txBody>
                  <a:tcPr marL="125214" marR="125214" marT="0" marB="0" anchor="ctr"/>
                </a:tc>
                <a:extLst>
                  <a:ext uri="{0D108BD9-81ED-4DB2-BD59-A6C34878D82A}">
                    <a16:rowId xmlns:a16="http://schemas.microsoft.com/office/drawing/2014/main" val="4046880730"/>
                  </a:ext>
                </a:extLst>
              </a:tr>
              <a:tr h="347814">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CPAM</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48,0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dirty="0">
                          <a:effectLst/>
                        </a:rPr>
                        <a:t>4</a:t>
                      </a:r>
                      <a:endParaRPr lang="fr-FR" sz="2000" dirty="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3393142881"/>
                  </a:ext>
                </a:extLst>
              </a:tr>
              <a:tr h="347814">
                <a:tc>
                  <a:txBody>
                    <a:bodyPr/>
                    <a:lstStyle/>
                    <a:p>
                      <a:pPr algn="ctr">
                        <a:spcAft>
                          <a:spcPts val="0"/>
                        </a:spcAft>
                      </a:pPr>
                      <a:r>
                        <a:rPr lang="fr-FR" sz="2000">
                          <a:effectLst/>
                        </a:rPr>
                        <a:t>12</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PHILIBERT</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36,0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3186382684"/>
                  </a:ext>
                </a:extLst>
              </a:tr>
              <a:tr h="347814">
                <a:tc>
                  <a:txBody>
                    <a:bodyPr/>
                    <a:lstStyle/>
                    <a:p>
                      <a:pPr algn="ctr">
                        <a:spcAft>
                          <a:spcPts val="0"/>
                        </a:spcAft>
                      </a:pPr>
                      <a:r>
                        <a:rPr lang="fr-FR" sz="2000">
                          <a:effectLst/>
                        </a:rPr>
                        <a:t>13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HAGER</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16,0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3098883303"/>
                  </a:ext>
                </a:extLst>
              </a:tr>
              <a:tr h="347814">
                <a:tc>
                  <a:txBody>
                    <a:bodyPr/>
                    <a:lstStyle/>
                    <a:p>
                      <a:pPr algn="ctr">
                        <a:spcAft>
                          <a:spcPts val="0"/>
                        </a:spcAft>
                      </a:pPr>
                      <a:r>
                        <a:rPr lang="fr-FR" sz="2000">
                          <a:effectLst/>
                        </a:rPr>
                        <a:t>14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ALCATEL</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12,0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9</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3</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3180158007"/>
                  </a:ext>
                </a:extLst>
              </a:tr>
              <a:tr h="347814">
                <a:tc>
                  <a:txBody>
                    <a:bodyPr/>
                    <a:lstStyle/>
                    <a:p>
                      <a:pPr algn="ctr">
                        <a:spcAft>
                          <a:spcPts val="0"/>
                        </a:spcAft>
                      </a:pPr>
                      <a:r>
                        <a:rPr lang="fr-FR" sz="2000">
                          <a:effectLst/>
                        </a:rPr>
                        <a:t>15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G&amp;S Concept</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6,0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834855666"/>
                  </a:ext>
                </a:extLst>
              </a:tr>
              <a:tr h="347814">
                <a:tc>
                  <a:txBody>
                    <a:bodyPr/>
                    <a:lstStyle/>
                    <a:p>
                      <a:pPr algn="ctr">
                        <a:spcAft>
                          <a:spcPts val="0"/>
                        </a:spcAft>
                      </a:pPr>
                      <a:r>
                        <a:rPr lang="fr-FR" sz="2000">
                          <a:effectLst/>
                        </a:rPr>
                        <a:t>16</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CAPSUGEL</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5,0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5</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1472028095"/>
                  </a:ext>
                </a:extLst>
              </a:tr>
              <a:tr h="347814">
                <a:tc>
                  <a:txBody>
                    <a:bodyPr/>
                    <a:lstStyle/>
                    <a:p>
                      <a:pPr algn="ctr">
                        <a:spcAft>
                          <a:spcPts val="0"/>
                        </a:spcAft>
                      </a:pPr>
                      <a:r>
                        <a:rPr lang="fr-FR" sz="2000">
                          <a:effectLst/>
                        </a:rPr>
                        <a:t>17</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ALTRAN</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4,0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4</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3226659319"/>
                  </a:ext>
                </a:extLst>
              </a:tr>
              <a:tr h="612154">
                <a:tc>
                  <a:txBody>
                    <a:bodyPr/>
                    <a:lstStyle/>
                    <a:p>
                      <a:pPr algn="ctr">
                        <a:spcAft>
                          <a:spcPts val="0"/>
                        </a:spcAft>
                      </a:pPr>
                      <a:r>
                        <a:rPr lang="fr-FR" sz="2000">
                          <a:effectLst/>
                        </a:rPr>
                        <a:t>18</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spcAft>
                          <a:spcPts val="0"/>
                        </a:spcAft>
                      </a:pPr>
                      <a:r>
                        <a:rPr lang="fr-FR" sz="2000">
                          <a:effectLst/>
                        </a:rPr>
                        <a:t>CYRIUS CONSULTING</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1,0</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 </a:t>
                      </a:r>
                      <a:endParaRPr lang="fr-FR" sz="2000">
                        <a:effectLst/>
                        <a:latin typeface="Calibri" panose="020F0502020204030204" pitchFamily="34" charset="0"/>
                        <a:ea typeface="Calibri" panose="020F0502020204030204" pitchFamily="34" charset="0"/>
                      </a:endParaRPr>
                    </a:p>
                  </a:txBody>
                  <a:tcPr marL="125214" marR="125214" marT="0" marB="0" anchor="b"/>
                </a:tc>
                <a:tc>
                  <a:txBody>
                    <a:bodyPr/>
                    <a:lstStyle/>
                    <a:p>
                      <a:pPr algn="ctr">
                        <a:spcAft>
                          <a:spcPts val="0"/>
                        </a:spcAft>
                      </a:pPr>
                      <a:r>
                        <a:rPr lang="fr-FR" sz="2000">
                          <a:effectLst/>
                        </a:rPr>
                        <a:t>1</a:t>
                      </a:r>
                      <a:endParaRPr lang="fr-FR" sz="2000">
                        <a:effectLst/>
                        <a:latin typeface="Calibri" panose="020F0502020204030204" pitchFamily="34" charset="0"/>
                        <a:ea typeface="Calibri" panose="020F0502020204030204" pitchFamily="34" charset="0"/>
                      </a:endParaRPr>
                    </a:p>
                  </a:txBody>
                  <a:tcPr marL="125214" marR="125214" marT="0" marB="0" anchor="ctr"/>
                </a:tc>
                <a:tc>
                  <a:txBody>
                    <a:bodyPr/>
                    <a:lstStyle/>
                    <a:p>
                      <a:pPr algn="ctr">
                        <a:spcAft>
                          <a:spcPts val="0"/>
                        </a:spcAft>
                      </a:pPr>
                      <a:r>
                        <a:rPr lang="fr-FR" sz="2000" dirty="0">
                          <a:effectLst/>
                        </a:rPr>
                        <a:t> </a:t>
                      </a:r>
                      <a:endParaRPr lang="fr-FR" sz="2000" dirty="0">
                        <a:effectLst/>
                        <a:latin typeface="Calibri" panose="020F0502020204030204" pitchFamily="34" charset="0"/>
                        <a:ea typeface="Calibri" panose="020F0502020204030204" pitchFamily="34" charset="0"/>
                      </a:endParaRPr>
                    </a:p>
                  </a:txBody>
                  <a:tcPr marL="125214" marR="125214" marT="0" marB="0" anchor="b"/>
                </a:tc>
                <a:extLst>
                  <a:ext uri="{0D108BD9-81ED-4DB2-BD59-A6C34878D82A}">
                    <a16:rowId xmlns:a16="http://schemas.microsoft.com/office/drawing/2014/main" val="759999834"/>
                  </a:ext>
                </a:extLst>
              </a:tr>
            </a:tbl>
          </a:graphicData>
        </a:graphic>
      </p:graphicFrame>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9569" y="2052727"/>
            <a:ext cx="3963825" cy="3963825"/>
          </a:xfrm>
          <a:prstGeom prst="rect">
            <a:avLst/>
          </a:prstGeom>
        </p:spPr>
      </p:pic>
      <p:sp>
        <p:nvSpPr>
          <p:cNvPr id="6" name="ZoneTexte 5"/>
          <p:cNvSpPr txBox="1"/>
          <p:nvPr/>
        </p:nvSpPr>
        <p:spPr>
          <a:xfrm>
            <a:off x="378540" y="2929603"/>
            <a:ext cx="12889254" cy="163121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a:r>
              <a:rPr lang="fr-FR" dirty="0" smtClean="0">
                <a:solidFill>
                  <a:srgbClr val="E7473D"/>
                </a:solidFill>
                <a:latin typeface="Helvetica Neue Light"/>
              </a:rPr>
              <a:t>LILLY doublé au dernier trimestre qui nous offre une 3</a:t>
            </a:r>
            <a:r>
              <a:rPr lang="fr-FR" baseline="30000" dirty="0" smtClean="0">
                <a:solidFill>
                  <a:srgbClr val="E7473D"/>
                </a:solidFill>
                <a:latin typeface="Helvetica Neue Light"/>
              </a:rPr>
              <a:t>e</a:t>
            </a:r>
            <a:r>
              <a:rPr lang="fr-FR" dirty="0" smtClean="0">
                <a:solidFill>
                  <a:srgbClr val="E7473D"/>
                </a:solidFill>
                <a:latin typeface="Helvetica Neue Light"/>
              </a:rPr>
              <a:t> victoire des Lauriers du Sport  !</a:t>
            </a:r>
          </a:p>
        </p:txBody>
      </p:sp>
      <p:sp>
        <p:nvSpPr>
          <p:cNvPr id="2" name="ZoneTexte 1"/>
          <p:cNvSpPr txBox="1"/>
          <p:nvPr/>
        </p:nvSpPr>
        <p:spPr>
          <a:xfrm>
            <a:off x="18993394" y="2493607"/>
            <a:ext cx="4884092" cy="315471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19900" dirty="0" smtClean="0">
                <a:latin typeface="Arial Black" panose="020B0A04020102020204" pitchFamily="34" charset="0"/>
              </a:rPr>
              <a:t>+ 1</a:t>
            </a:r>
            <a:endParaRPr lang="fr-FR" sz="19900" dirty="0">
              <a:latin typeface="Arial Black" panose="020B0A04020102020204" pitchFamily="34" charset="0"/>
            </a:endParaRPr>
          </a:p>
        </p:txBody>
      </p:sp>
    </p:spTree>
    <p:extLst>
      <p:ext uri="{BB962C8B-B14F-4D97-AF65-F5344CB8AC3E}">
        <p14:creationId xmlns:p14="http://schemas.microsoft.com/office/powerpoint/2010/main" val="18767192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9829800" y="8010525"/>
            <a:ext cx="15544800" cy="5705475"/>
          </a:xfrm>
        </p:spPr>
        <p:txBody>
          <a:bodyPr/>
          <a:lstStyle/>
          <a:p>
            <a:r>
              <a:rPr lang="fr-FR" dirty="0" smtClean="0"/>
              <a:t>Les événements</a:t>
            </a:r>
            <a:endParaRPr lang="fr-FR" dirty="0"/>
          </a:p>
        </p:txBody>
      </p:sp>
      <p:sp>
        <p:nvSpPr>
          <p:cNvPr id="2" name="Espace réservé du texte 1"/>
          <p:cNvSpPr>
            <a:spLocks noGrp="1"/>
          </p:cNvSpPr>
          <p:nvPr>
            <p:ph type="body" idx="4294967295"/>
          </p:nvPr>
        </p:nvSpPr>
        <p:spPr>
          <a:xfrm>
            <a:off x="14363700" y="11645901"/>
            <a:ext cx="7772400" cy="1498600"/>
          </a:xfrm>
        </p:spPr>
        <p:txBody>
          <a:bodyPr/>
          <a:lstStyle/>
          <a:p>
            <a:r>
              <a:rPr lang="fr-FR" dirty="0" smtClean="0">
                <a:solidFill>
                  <a:schemeClr val="accent5"/>
                </a:solidFill>
              </a:rPr>
              <a:t>2020 - 2021</a:t>
            </a:r>
            <a:endParaRPr lang="fr-FR" dirty="0"/>
          </a:p>
        </p:txBody>
      </p:sp>
    </p:spTree>
    <p:extLst>
      <p:ext uri="{BB962C8B-B14F-4D97-AF65-F5344CB8AC3E}">
        <p14:creationId xmlns:p14="http://schemas.microsoft.com/office/powerpoint/2010/main" val="238194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6CB4B4D-7CA3-9044-876B-883B54F8677D}" type="slidenum">
              <a:rPr lang="fr-FR" smtClean="0"/>
              <a:pPr/>
              <a:t>69</a:t>
            </a:fld>
            <a:endParaRPr lang="fr-FR" dirty="0"/>
          </a:p>
        </p:txBody>
      </p:sp>
      <p:sp>
        <p:nvSpPr>
          <p:cNvPr id="3" name="Ellipse 2"/>
          <p:cNvSpPr/>
          <p:nvPr/>
        </p:nvSpPr>
        <p:spPr>
          <a:xfrm>
            <a:off x="12527" y="6904260"/>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Sept</a:t>
            </a:r>
            <a:endParaRPr lang="fr-FR" sz="3200" dirty="0"/>
          </a:p>
        </p:txBody>
      </p:sp>
      <p:cxnSp>
        <p:nvCxnSpPr>
          <p:cNvPr id="13" name="Connecteur droit 12"/>
          <p:cNvCxnSpPr/>
          <p:nvPr/>
        </p:nvCxnSpPr>
        <p:spPr>
          <a:xfrm flipV="1">
            <a:off x="2218367" y="2201994"/>
            <a:ext cx="0" cy="5030417"/>
          </a:xfrm>
          <a:prstGeom prst="line">
            <a:avLst/>
          </a:prstGeom>
          <a:ln w="190500">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567112" y="2357298"/>
            <a:ext cx="4777142" cy="1200329"/>
          </a:xfrm>
          <a:prstGeom prst="rect">
            <a:avLst/>
          </a:prstGeom>
        </p:spPr>
        <p:txBody>
          <a:bodyPr wrap="square">
            <a:spAutoFit/>
          </a:bodyPr>
          <a:lstStyle/>
          <a:p>
            <a:pPr marL="571500" lvl="0" indent="-571500" algn="l">
              <a:buFont typeface="Wingdings" panose="05000000000000000000" pitchFamily="2" charset="2"/>
              <a:buChar char="§"/>
            </a:pPr>
            <a:r>
              <a:rPr lang="fr-FR" sz="3600" b="1" i="1" dirty="0" smtClean="0">
                <a:solidFill>
                  <a:srgbClr val="0E4195"/>
                </a:solidFill>
                <a:latin typeface="Helvetica Neue UltraLight"/>
              </a:rPr>
              <a:t>Le challenge contre la faim</a:t>
            </a:r>
            <a:endParaRPr lang="fr-FR" sz="3600" b="1" i="1" dirty="0">
              <a:solidFill>
                <a:srgbClr val="0E4195"/>
              </a:solidFill>
              <a:latin typeface="Helvetica Neue UltraLight"/>
            </a:endParaRPr>
          </a:p>
        </p:txBody>
      </p:sp>
      <p:sp>
        <p:nvSpPr>
          <p:cNvPr id="30" name="Ellipse 29"/>
          <p:cNvSpPr/>
          <p:nvPr/>
        </p:nvSpPr>
        <p:spPr>
          <a:xfrm>
            <a:off x="1804982" y="6984623"/>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Oct</a:t>
            </a:r>
            <a:endParaRPr lang="fr-FR" sz="3200" dirty="0"/>
          </a:p>
        </p:txBody>
      </p:sp>
      <p:sp>
        <p:nvSpPr>
          <p:cNvPr id="31" name="Ellipse 30"/>
          <p:cNvSpPr/>
          <p:nvPr/>
        </p:nvSpPr>
        <p:spPr>
          <a:xfrm>
            <a:off x="3638706" y="6924594"/>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Nov</a:t>
            </a:r>
            <a:endParaRPr lang="fr-FR" sz="3200" dirty="0"/>
          </a:p>
        </p:txBody>
      </p:sp>
      <p:sp>
        <p:nvSpPr>
          <p:cNvPr id="32" name="Ellipse 31"/>
          <p:cNvSpPr/>
          <p:nvPr/>
        </p:nvSpPr>
        <p:spPr>
          <a:xfrm>
            <a:off x="5472430" y="6904260"/>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Déc</a:t>
            </a:r>
            <a:endParaRPr lang="fr-FR" sz="3200" dirty="0">
              <a:solidFill>
                <a:schemeClr val="bg1"/>
              </a:solidFill>
            </a:endParaRPr>
          </a:p>
        </p:txBody>
      </p:sp>
      <p:sp>
        <p:nvSpPr>
          <p:cNvPr id="33" name="Ellipse 32"/>
          <p:cNvSpPr/>
          <p:nvPr/>
        </p:nvSpPr>
        <p:spPr>
          <a:xfrm>
            <a:off x="7344254" y="6984623"/>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Janv</a:t>
            </a:r>
            <a:endParaRPr lang="fr-FR" sz="3200" dirty="0"/>
          </a:p>
        </p:txBody>
      </p:sp>
      <p:sp>
        <p:nvSpPr>
          <p:cNvPr id="34" name="Ellipse 33"/>
          <p:cNvSpPr/>
          <p:nvPr/>
        </p:nvSpPr>
        <p:spPr>
          <a:xfrm>
            <a:off x="9238623" y="7000795"/>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Fév</a:t>
            </a:r>
            <a:endParaRPr lang="fr-FR" sz="3200" dirty="0"/>
          </a:p>
        </p:txBody>
      </p:sp>
      <p:sp>
        <p:nvSpPr>
          <p:cNvPr id="35" name="Ellipse 34"/>
          <p:cNvSpPr/>
          <p:nvPr/>
        </p:nvSpPr>
        <p:spPr>
          <a:xfrm>
            <a:off x="11137727" y="6934428"/>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Mars</a:t>
            </a:r>
            <a:endParaRPr lang="fr-FR" sz="3200" dirty="0"/>
          </a:p>
        </p:txBody>
      </p:sp>
      <p:sp>
        <p:nvSpPr>
          <p:cNvPr id="36" name="Ellipse 35"/>
          <p:cNvSpPr/>
          <p:nvPr/>
        </p:nvSpPr>
        <p:spPr>
          <a:xfrm>
            <a:off x="13082582" y="7014791"/>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Avril</a:t>
            </a:r>
            <a:endParaRPr lang="fr-FR" sz="3200" dirty="0"/>
          </a:p>
        </p:txBody>
      </p:sp>
      <p:sp>
        <p:nvSpPr>
          <p:cNvPr id="37" name="Ellipse 36"/>
          <p:cNvSpPr/>
          <p:nvPr/>
        </p:nvSpPr>
        <p:spPr>
          <a:xfrm>
            <a:off x="14954406" y="6954762"/>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Mai</a:t>
            </a:r>
            <a:endParaRPr lang="fr-FR" sz="3200" dirty="0"/>
          </a:p>
        </p:txBody>
      </p:sp>
      <p:sp>
        <p:nvSpPr>
          <p:cNvPr id="38" name="Ellipse 37"/>
          <p:cNvSpPr/>
          <p:nvPr/>
        </p:nvSpPr>
        <p:spPr>
          <a:xfrm>
            <a:off x="16826230" y="6934428"/>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Juin</a:t>
            </a:r>
            <a:endParaRPr lang="fr-FR" sz="3200" dirty="0"/>
          </a:p>
        </p:txBody>
      </p:sp>
      <p:sp>
        <p:nvSpPr>
          <p:cNvPr id="39" name="Ellipse 38"/>
          <p:cNvSpPr/>
          <p:nvPr/>
        </p:nvSpPr>
        <p:spPr>
          <a:xfrm>
            <a:off x="18698054" y="7014791"/>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Juil</a:t>
            </a:r>
            <a:endParaRPr lang="fr-FR" sz="3200" dirty="0"/>
          </a:p>
        </p:txBody>
      </p:sp>
      <p:sp>
        <p:nvSpPr>
          <p:cNvPr id="40" name="Ellipse 39"/>
          <p:cNvSpPr/>
          <p:nvPr/>
        </p:nvSpPr>
        <p:spPr>
          <a:xfrm>
            <a:off x="20592423" y="7030963"/>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Août</a:t>
            </a:r>
            <a:endParaRPr lang="fr-FR" sz="3200" dirty="0">
              <a:solidFill>
                <a:schemeClr val="bg1"/>
              </a:solidFill>
            </a:endParaRPr>
          </a:p>
        </p:txBody>
      </p:sp>
      <p:sp>
        <p:nvSpPr>
          <p:cNvPr id="41" name="Ellipse 40"/>
          <p:cNvSpPr/>
          <p:nvPr/>
        </p:nvSpPr>
        <p:spPr>
          <a:xfrm>
            <a:off x="22388850" y="7000795"/>
            <a:ext cx="1692000" cy="1692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Sept</a:t>
            </a:r>
            <a:endParaRPr lang="fr-FR" sz="3200" dirty="0">
              <a:solidFill>
                <a:schemeClr val="bg1"/>
              </a:solidFill>
            </a:endParaRPr>
          </a:p>
        </p:txBody>
      </p:sp>
      <p:cxnSp>
        <p:nvCxnSpPr>
          <p:cNvPr id="49" name="Connecteur droit 48"/>
          <p:cNvCxnSpPr/>
          <p:nvPr/>
        </p:nvCxnSpPr>
        <p:spPr>
          <a:xfrm>
            <a:off x="4200538" y="8596260"/>
            <a:ext cx="0" cy="2524783"/>
          </a:xfrm>
          <a:prstGeom prst="line">
            <a:avLst/>
          </a:prstGeom>
          <a:ln w="190500">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7090821" y="2512574"/>
            <a:ext cx="7445819" cy="1754326"/>
          </a:xfrm>
          <a:prstGeom prst="rect">
            <a:avLst/>
          </a:prstGeom>
        </p:spPr>
        <p:txBody>
          <a:bodyPr wrap="square">
            <a:spAutoFit/>
          </a:bodyPr>
          <a:lstStyle/>
          <a:p>
            <a:pPr marL="571500" lvl="0" indent="-571500" algn="l">
              <a:buFont typeface="Wingdings" panose="05000000000000000000" pitchFamily="2" charset="2"/>
              <a:buChar char="§"/>
            </a:pPr>
            <a:r>
              <a:rPr lang="fr-FR" sz="3600" b="1" i="1" dirty="0" smtClean="0">
                <a:solidFill>
                  <a:srgbClr val="0E4195"/>
                </a:solidFill>
                <a:latin typeface="Helvetica Neue UltraLight"/>
              </a:rPr>
              <a:t>Le MVA festif</a:t>
            </a:r>
          </a:p>
          <a:p>
            <a:pPr marL="571500" lvl="0" indent="-571500" algn="l">
              <a:buFont typeface="Wingdings" panose="05000000000000000000" pitchFamily="2" charset="2"/>
              <a:buChar char="§"/>
            </a:pPr>
            <a:r>
              <a:rPr lang="fr-FR" sz="3600" b="1" i="1" dirty="0" smtClean="0">
                <a:solidFill>
                  <a:srgbClr val="0E4195"/>
                </a:solidFill>
                <a:latin typeface="Helvetica Neue UltraLight"/>
              </a:rPr>
              <a:t>Les jeux mondiaux à Athènes</a:t>
            </a:r>
          </a:p>
          <a:p>
            <a:pPr lvl="0" algn="l"/>
            <a:endParaRPr lang="fr-FR" sz="3600" i="1" dirty="0">
              <a:solidFill>
                <a:srgbClr val="0E4195"/>
              </a:solidFill>
              <a:latin typeface="Helvetica Neue UltraLight"/>
            </a:endParaRPr>
          </a:p>
        </p:txBody>
      </p:sp>
      <p:cxnSp>
        <p:nvCxnSpPr>
          <p:cNvPr id="68" name="Connecteur droit 67"/>
          <p:cNvCxnSpPr/>
          <p:nvPr/>
        </p:nvCxnSpPr>
        <p:spPr>
          <a:xfrm flipV="1">
            <a:off x="314106" y="12712701"/>
            <a:ext cx="23411671" cy="60278"/>
          </a:xfrm>
          <a:prstGeom prst="line">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330706" y="12892750"/>
            <a:ext cx="13441777" cy="646331"/>
          </a:xfrm>
          <a:prstGeom prst="rect">
            <a:avLst/>
          </a:prstGeom>
        </p:spPr>
        <p:txBody>
          <a:bodyPr wrap="square">
            <a:spAutoFit/>
          </a:bodyPr>
          <a:lstStyle/>
          <a:p>
            <a:pPr lvl="0"/>
            <a:r>
              <a:rPr lang="fr-FR" sz="3600" b="1" i="1" dirty="0" smtClean="0">
                <a:solidFill>
                  <a:srgbClr val="0E4195"/>
                </a:solidFill>
                <a:latin typeface="Helvetica Neue UltraLight"/>
              </a:rPr>
              <a:t>Les Lauriers du  sport // Le </a:t>
            </a:r>
            <a:r>
              <a:rPr lang="fr-FR" sz="3600" b="1" i="1" dirty="0" err="1" smtClean="0">
                <a:solidFill>
                  <a:srgbClr val="0E4195"/>
                </a:solidFill>
                <a:latin typeface="Helvetica Neue UltraLight"/>
              </a:rPr>
              <a:t>Run</a:t>
            </a:r>
            <a:r>
              <a:rPr lang="fr-FR" sz="3600" b="1" i="1" dirty="0" smtClean="0">
                <a:solidFill>
                  <a:srgbClr val="0E4195"/>
                </a:solidFill>
                <a:latin typeface="Helvetica Neue UltraLight"/>
              </a:rPr>
              <a:t> Entreprise </a:t>
            </a:r>
            <a:endParaRPr lang="fr-FR" sz="3600" b="1" i="1" dirty="0">
              <a:solidFill>
                <a:srgbClr val="0E4195"/>
              </a:solidFill>
              <a:latin typeface="Helvetica Neue UltraLight"/>
            </a:endParaRPr>
          </a:p>
        </p:txBody>
      </p:sp>
      <p:sp>
        <p:nvSpPr>
          <p:cNvPr id="42" name="Titre 1"/>
          <p:cNvSpPr txBox="1">
            <a:spLocks/>
          </p:cNvSpPr>
          <p:nvPr/>
        </p:nvSpPr>
        <p:spPr>
          <a:xfrm>
            <a:off x="469648" y="235259"/>
            <a:ext cx="21031200"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Les événements à venir</a:t>
            </a:r>
            <a:endParaRPr lang="fr-FR" dirty="0"/>
          </a:p>
        </p:txBody>
      </p:sp>
      <p:sp>
        <p:nvSpPr>
          <p:cNvPr id="44" name="Rectangle 43"/>
          <p:cNvSpPr/>
          <p:nvPr/>
        </p:nvSpPr>
        <p:spPr>
          <a:xfrm>
            <a:off x="2567112" y="3822920"/>
            <a:ext cx="5492563" cy="646331"/>
          </a:xfrm>
          <a:prstGeom prst="rect">
            <a:avLst/>
          </a:prstGeom>
        </p:spPr>
        <p:txBody>
          <a:bodyPr wrap="square">
            <a:spAutoFit/>
          </a:bodyPr>
          <a:lstStyle/>
          <a:p>
            <a:pPr marL="571500" lvl="0" indent="-571500" algn="l">
              <a:buFont typeface="Wingdings" panose="05000000000000000000" pitchFamily="2" charset="2"/>
              <a:buChar char="§"/>
            </a:pPr>
            <a:r>
              <a:rPr lang="fr-FR" sz="3600" b="1" i="1" dirty="0" smtClean="0">
                <a:solidFill>
                  <a:srgbClr val="0E4195"/>
                </a:solidFill>
                <a:latin typeface="Helvetica Neue UltraLight"/>
              </a:rPr>
              <a:t>La Strasbourgeoise</a:t>
            </a:r>
            <a:endParaRPr lang="fr-FR" sz="3600" b="1" i="1" dirty="0">
              <a:solidFill>
                <a:srgbClr val="0E4195"/>
              </a:solidFill>
              <a:latin typeface="Helvetica Neue UltraLight"/>
            </a:endParaRPr>
          </a:p>
        </p:txBody>
      </p:sp>
      <p:sp>
        <p:nvSpPr>
          <p:cNvPr id="45" name="Rectangle 44"/>
          <p:cNvSpPr/>
          <p:nvPr/>
        </p:nvSpPr>
        <p:spPr>
          <a:xfrm>
            <a:off x="2484062" y="5076424"/>
            <a:ext cx="6259946" cy="1200329"/>
          </a:xfrm>
          <a:prstGeom prst="rect">
            <a:avLst/>
          </a:prstGeom>
        </p:spPr>
        <p:txBody>
          <a:bodyPr wrap="square">
            <a:spAutoFit/>
          </a:bodyPr>
          <a:lstStyle/>
          <a:p>
            <a:pPr marL="571500" lvl="0" indent="-571500" algn="l">
              <a:buFont typeface="Wingdings" panose="05000000000000000000" pitchFamily="2" charset="2"/>
              <a:buChar char="§"/>
            </a:pPr>
            <a:r>
              <a:rPr lang="fr-FR" sz="3600" b="1" i="1" dirty="0" smtClean="0">
                <a:solidFill>
                  <a:srgbClr val="0E4195"/>
                </a:solidFill>
                <a:latin typeface="Helvetica Neue UltraLight"/>
              </a:rPr>
              <a:t>Au boulot à vélo (manche automnale)</a:t>
            </a:r>
            <a:endParaRPr lang="fr-FR" sz="3600" b="1" i="1" dirty="0">
              <a:solidFill>
                <a:srgbClr val="0E4195"/>
              </a:solidFill>
              <a:latin typeface="Helvetica Neue UltraLight"/>
            </a:endParaRPr>
          </a:p>
        </p:txBody>
      </p:sp>
      <p:sp>
        <p:nvSpPr>
          <p:cNvPr id="46" name="Rectangle 45"/>
          <p:cNvSpPr/>
          <p:nvPr/>
        </p:nvSpPr>
        <p:spPr>
          <a:xfrm>
            <a:off x="4379944" y="9682498"/>
            <a:ext cx="6259946" cy="1200329"/>
          </a:xfrm>
          <a:prstGeom prst="rect">
            <a:avLst/>
          </a:prstGeom>
        </p:spPr>
        <p:txBody>
          <a:bodyPr wrap="square">
            <a:spAutoFit/>
          </a:bodyPr>
          <a:lstStyle/>
          <a:p>
            <a:pPr lvl="0" algn="l"/>
            <a:r>
              <a:rPr lang="fr-FR" sz="3600" b="1" i="1" dirty="0" smtClean="0">
                <a:solidFill>
                  <a:srgbClr val="0E4195"/>
                </a:solidFill>
                <a:latin typeface="Helvetica Neue UltraLight"/>
              </a:rPr>
              <a:t>Au boulot à vélo </a:t>
            </a:r>
          </a:p>
          <a:p>
            <a:pPr lvl="0" algn="l"/>
            <a:r>
              <a:rPr lang="fr-FR" sz="3600" b="1" i="1" dirty="0" smtClean="0">
                <a:solidFill>
                  <a:srgbClr val="0E4195"/>
                </a:solidFill>
                <a:latin typeface="Helvetica Neue UltraLight"/>
              </a:rPr>
              <a:t>(manche hivernale)</a:t>
            </a:r>
            <a:endParaRPr lang="fr-FR" sz="3600" b="1" i="1" dirty="0">
              <a:solidFill>
                <a:srgbClr val="0E4195"/>
              </a:solidFill>
              <a:latin typeface="Helvetica Neue UltraLight"/>
            </a:endParaRPr>
          </a:p>
        </p:txBody>
      </p:sp>
      <p:cxnSp>
        <p:nvCxnSpPr>
          <p:cNvPr id="50" name="Connecteur droit 49"/>
          <p:cNvCxnSpPr/>
          <p:nvPr/>
        </p:nvCxnSpPr>
        <p:spPr>
          <a:xfrm flipV="1">
            <a:off x="16910997" y="2201994"/>
            <a:ext cx="0" cy="5220782"/>
          </a:xfrm>
          <a:prstGeom prst="line">
            <a:avLst/>
          </a:prstGeom>
          <a:ln w="19050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15791902" y="8358044"/>
            <a:ext cx="0" cy="2524783"/>
          </a:xfrm>
          <a:prstGeom prst="line">
            <a:avLst/>
          </a:prstGeom>
          <a:ln w="190500">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5964580" y="9928765"/>
            <a:ext cx="7158948" cy="646331"/>
          </a:xfrm>
          <a:prstGeom prst="rect">
            <a:avLst/>
          </a:prstGeom>
        </p:spPr>
        <p:txBody>
          <a:bodyPr wrap="square">
            <a:spAutoFit/>
          </a:bodyPr>
          <a:lstStyle/>
          <a:p>
            <a:pPr marL="571500" lvl="0" indent="-571500" algn="l">
              <a:buFont typeface="Wingdings" panose="05000000000000000000" pitchFamily="2" charset="2"/>
              <a:buChar char="§"/>
            </a:pPr>
            <a:r>
              <a:rPr lang="fr-FR" sz="3600" b="1" i="1" dirty="0" smtClean="0">
                <a:solidFill>
                  <a:srgbClr val="0E4195"/>
                </a:solidFill>
                <a:latin typeface="Helvetica Neue UltraLight"/>
              </a:rPr>
              <a:t>Les jeux nationaux à Tours</a:t>
            </a:r>
          </a:p>
        </p:txBody>
      </p:sp>
    </p:spTree>
    <p:extLst>
      <p:ext uri="{BB962C8B-B14F-4D97-AF65-F5344CB8AC3E}">
        <p14:creationId xmlns:p14="http://schemas.microsoft.com/office/powerpoint/2010/main" val="687628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7</a:t>
            </a:fld>
            <a:endParaRPr lang="fr-FR" dirty="0"/>
          </a:p>
        </p:txBody>
      </p:sp>
      <p:sp>
        <p:nvSpPr>
          <p:cNvPr id="6" name="Titre 2"/>
          <p:cNvSpPr txBox="1">
            <a:spLocks/>
          </p:cNvSpPr>
          <p:nvPr/>
        </p:nvSpPr>
        <p:spPr>
          <a:xfrm>
            <a:off x="10091634" y="9948949"/>
            <a:ext cx="11015766" cy="348264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Ouverture de l’AG</a:t>
            </a:r>
            <a:endParaRPr lang="fr-FR" dirty="0"/>
          </a:p>
        </p:txBody>
      </p:sp>
    </p:spTree>
    <p:extLst>
      <p:ext uri="{BB962C8B-B14F-4D97-AF65-F5344CB8AC3E}">
        <p14:creationId xmlns:p14="http://schemas.microsoft.com/office/powerpoint/2010/main" val="16535849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70</a:t>
            </a:fld>
            <a:endParaRPr lang="fr-FR" dirty="0"/>
          </a:p>
        </p:txBody>
      </p:sp>
      <p:sp>
        <p:nvSpPr>
          <p:cNvPr id="10" name="ZoneTexte 9"/>
          <p:cNvSpPr txBox="1"/>
          <p:nvPr/>
        </p:nvSpPr>
        <p:spPr>
          <a:xfrm>
            <a:off x="0" y="383458"/>
            <a:ext cx="23073360" cy="189282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smtClean="0">
                <a:solidFill>
                  <a:srgbClr val="D90015"/>
                </a:solidFill>
                <a:latin typeface="Helvetica Neue Condensed" charset="0"/>
                <a:ea typeface="Helvetica Neue Condensed" charset="0"/>
                <a:cs typeface="Helvetica Neue Condensed" charset="0"/>
              </a:rPr>
              <a:t>La Strasbourgeoise</a:t>
            </a:r>
          </a:p>
          <a:p>
            <a:pPr algn="l" defTabSz="1828800" hangingPunct="1">
              <a:lnSpc>
                <a:spcPct val="90000"/>
              </a:lnSpc>
              <a:spcBef>
                <a:spcPct val="0"/>
              </a:spcBef>
            </a:pPr>
            <a:r>
              <a:rPr lang="fr-FR" b="1" dirty="0">
                <a:solidFill>
                  <a:srgbClr val="0E4195"/>
                </a:solidFill>
              </a:rPr>
              <a:t>La course féminine contre le cancer du sein</a:t>
            </a:r>
            <a:endParaRPr lang="fr-FR" sz="8000" b="1" kern="1200" dirty="0">
              <a:solidFill>
                <a:srgbClr val="0E4195"/>
              </a:solidFill>
              <a:latin typeface="Helvetica Neue Condensed" charset="0"/>
              <a:ea typeface="Helvetica Neue Condensed" charset="0"/>
              <a:cs typeface="Helvetica Neue Condensed" charset="0"/>
            </a:endParaRPr>
          </a:p>
        </p:txBody>
      </p:sp>
      <p:sp>
        <p:nvSpPr>
          <p:cNvPr id="3" name="Rectangle 2"/>
          <p:cNvSpPr/>
          <p:nvPr/>
        </p:nvSpPr>
        <p:spPr>
          <a:xfrm>
            <a:off x="10058399" y="3625740"/>
            <a:ext cx="14121049" cy="5826210"/>
          </a:xfrm>
          <a:prstGeom prst="rect">
            <a:avLst/>
          </a:prstGeom>
        </p:spPr>
        <p:txBody>
          <a:bodyPr wrap="square">
            <a:spAutoFit/>
          </a:bodyPr>
          <a:lstStyle/>
          <a:p>
            <a:pPr>
              <a:lnSpc>
                <a:spcPct val="115000"/>
              </a:lnSpc>
              <a:spcAft>
                <a:spcPts val="1000"/>
              </a:spcAft>
            </a:pPr>
            <a:r>
              <a:rPr lang="fr-FR" sz="5400" dirty="0">
                <a:solidFill>
                  <a:srgbClr val="0E4195"/>
                </a:solidFill>
                <a:latin typeface="Helvetica Neue Light"/>
                <a:ea typeface="Calibri" panose="020F0502020204030204" pitchFamily="34" charset="0"/>
                <a:cs typeface="Times New Roman" panose="02020603050405020304" pitchFamily="18" charset="0"/>
              </a:rPr>
              <a:t>L’alliance Sportive Crédit Mutuel a décidé de former un groupe pour </a:t>
            </a:r>
            <a:r>
              <a:rPr lang="fr-FR" sz="5400" b="1" dirty="0" smtClean="0">
                <a:solidFill>
                  <a:srgbClr val="FF33CC"/>
                </a:solidFill>
                <a:latin typeface="Helvetica Neue Light"/>
                <a:ea typeface="Calibri" panose="020F0502020204030204" pitchFamily="34" charset="0"/>
                <a:cs typeface="Times New Roman" panose="02020603050405020304" pitchFamily="18" charset="0"/>
              </a:rPr>
              <a:t>La </a:t>
            </a:r>
            <a:r>
              <a:rPr lang="fr-FR" sz="5400" b="1" dirty="0">
                <a:solidFill>
                  <a:srgbClr val="FF33CC"/>
                </a:solidFill>
                <a:latin typeface="Helvetica Neue Light"/>
                <a:ea typeface="Calibri" panose="020F0502020204030204" pitchFamily="34" charset="0"/>
                <a:cs typeface="Times New Roman" panose="02020603050405020304" pitchFamily="18" charset="0"/>
              </a:rPr>
              <a:t>Strasbourgeoise</a:t>
            </a:r>
            <a:r>
              <a:rPr lang="fr-FR" sz="5400" dirty="0">
                <a:latin typeface="Helvetica Neue Light"/>
                <a:ea typeface="Calibri" panose="020F0502020204030204" pitchFamily="34" charset="0"/>
                <a:cs typeface="Times New Roman" panose="02020603050405020304" pitchFamily="18" charset="0"/>
              </a:rPr>
              <a:t> </a:t>
            </a:r>
            <a:r>
              <a:rPr lang="fr-FR" sz="5400" dirty="0">
                <a:solidFill>
                  <a:srgbClr val="0E4195"/>
                </a:solidFill>
                <a:latin typeface="Helvetica Neue Light"/>
                <a:ea typeface="Calibri" panose="020F0502020204030204" pitchFamily="34" charset="0"/>
                <a:cs typeface="Times New Roman" panose="02020603050405020304" pitchFamily="18" charset="0"/>
              </a:rPr>
              <a:t>afin d’encourager un maximum de participantes à s’inscrire à cet évènement, que ce soit en courant ou en marchant</a:t>
            </a:r>
            <a:r>
              <a:rPr lang="fr-FR" sz="5400" dirty="0" smtClean="0">
                <a:solidFill>
                  <a:srgbClr val="0E4195"/>
                </a:solidFill>
                <a:latin typeface="Helvetica Neue Light"/>
                <a:ea typeface="Calibri" panose="020F0502020204030204" pitchFamily="34" charset="0"/>
                <a:cs typeface="Times New Roman" panose="02020603050405020304" pitchFamily="18" charset="0"/>
              </a:rPr>
              <a:t>. Nous </a:t>
            </a:r>
            <a:r>
              <a:rPr lang="fr-FR" sz="5400" dirty="0">
                <a:solidFill>
                  <a:srgbClr val="0E4195"/>
                </a:solidFill>
                <a:latin typeface="Helvetica Neue Light"/>
                <a:ea typeface="Calibri" panose="020F0502020204030204" pitchFamily="34" charset="0"/>
                <a:cs typeface="Times New Roman" panose="02020603050405020304" pitchFamily="18" charset="0"/>
              </a:rPr>
              <a:t>sommes actuellement </a:t>
            </a:r>
            <a:r>
              <a:rPr lang="fr-FR" sz="5400" b="1" dirty="0" smtClean="0">
                <a:solidFill>
                  <a:srgbClr val="FF33CC"/>
                </a:solidFill>
                <a:latin typeface="Helvetica Neue Light"/>
                <a:ea typeface="Calibri" panose="020F0502020204030204" pitchFamily="34" charset="0"/>
                <a:cs typeface="Times New Roman" panose="02020603050405020304" pitchFamily="18" charset="0"/>
              </a:rPr>
              <a:t>25 inscrits !</a:t>
            </a:r>
            <a:endParaRPr lang="fr-FR" sz="5400" b="1" dirty="0">
              <a:solidFill>
                <a:srgbClr val="FF33CC"/>
              </a:solidFill>
              <a:latin typeface="Helvetica Neue Light"/>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9" y="3625740"/>
            <a:ext cx="9565420" cy="7174065"/>
          </a:xfrm>
          <a:prstGeom prst="rect">
            <a:avLst/>
          </a:prstGeom>
        </p:spPr>
      </p:pic>
    </p:spTree>
    <p:extLst>
      <p:ext uri="{BB962C8B-B14F-4D97-AF65-F5344CB8AC3E}">
        <p14:creationId xmlns:p14="http://schemas.microsoft.com/office/powerpoint/2010/main" val="28732659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lauriers 2020, une année tronquée</a:t>
            </a:r>
            <a:endParaRPr lang="fr-FR" dirty="0"/>
          </a:p>
        </p:txBody>
      </p:sp>
      <p:pic>
        <p:nvPicPr>
          <p:cNvPr id="4" name="Espace réservé du contenu 3"/>
          <p:cNvPicPr>
            <a:picLocks noGrp="1" noChangeAspect="1"/>
          </p:cNvPicPr>
          <p:nvPr>
            <p:ph sz="half" idx="1"/>
          </p:nvPr>
        </p:nvPicPr>
        <p:blipFill>
          <a:blip r:embed="rId2"/>
          <a:stretch>
            <a:fillRect/>
          </a:stretch>
        </p:blipFill>
        <p:spPr>
          <a:xfrm>
            <a:off x="1222300" y="3767707"/>
            <a:ext cx="9283574" cy="7833656"/>
          </a:xfrm>
          <a:prstGeom prst="rect">
            <a:avLst/>
          </a:prstGeom>
        </p:spPr>
      </p:pic>
      <p:sp>
        <p:nvSpPr>
          <p:cNvPr id="5" name="Espace réservé du contenu 4"/>
          <p:cNvSpPr>
            <a:spLocks noGrp="1"/>
          </p:cNvSpPr>
          <p:nvPr>
            <p:ph sz="half" idx="2"/>
          </p:nvPr>
        </p:nvSpPr>
        <p:spPr/>
        <p:txBody>
          <a:bodyPr/>
          <a:lstStyle/>
          <a:p>
            <a:r>
              <a:rPr lang="fr-FR" dirty="0" smtClean="0"/>
              <a:t>Prochaines épreuves en suspens:</a:t>
            </a:r>
          </a:p>
          <a:p>
            <a:pPr lvl="1"/>
            <a:r>
              <a:rPr lang="fr-FR" dirty="0" err="1" smtClean="0"/>
              <a:t>Padel</a:t>
            </a:r>
            <a:r>
              <a:rPr lang="fr-FR" dirty="0" smtClean="0"/>
              <a:t> </a:t>
            </a:r>
          </a:p>
          <a:p>
            <a:pPr lvl="1"/>
            <a:r>
              <a:rPr lang="fr-FR" dirty="0" smtClean="0"/>
              <a:t>Tir </a:t>
            </a:r>
          </a:p>
          <a:p>
            <a:pPr lvl="1"/>
            <a:r>
              <a:rPr lang="fr-FR" dirty="0" smtClean="0"/>
              <a:t>Badminton </a:t>
            </a:r>
            <a:endParaRPr lang="fr-FR" dirty="0"/>
          </a:p>
        </p:txBody>
      </p:sp>
    </p:spTree>
    <p:extLst>
      <p:ext uri="{BB962C8B-B14F-4D97-AF65-F5344CB8AC3E}">
        <p14:creationId xmlns:p14="http://schemas.microsoft.com/office/powerpoint/2010/main" val="22656856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lauriers 2021, les incertitudes persistent</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3961" y="6567349"/>
            <a:ext cx="1236312" cy="1236312"/>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585" y="11454774"/>
            <a:ext cx="2284095" cy="1284169"/>
          </a:xfrm>
          <a:prstGeom prst="rect">
            <a:avLst/>
          </a:prstGeom>
        </p:spPr>
      </p:pic>
      <p:sp>
        <p:nvSpPr>
          <p:cNvPr id="6" name="Rectangle 5"/>
          <p:cNvSpPr/>
          <p:nvPr/>
        </p:nvSpPr>
        <p:spPr>
          <a:xfrm>
            <a:off x="-287663" y="3054780"/>
            <a:ext cx="21384178" cy="923330"/>
          </a:xfrm>
          <a:prstGeom prst="rect">
            <a:avLst/>
          </a:prstGeom>
        </p:spPr>
        <p:txBody>
          <a:bodyPr wrap="square">
            <a:spAutoFit/>
          </a:bodyPr>
          <a:lstStyle/>
          <a:p>
            <a:r>
              <a:rPr lang="fr-FR" sz="5400" dirty="0"/>
              <a:t>Le planning n’a pas été défini, néanmoins voici les épreuves à l’étude</a:t>
            </a:r>
            <a:endParaRPr lang="fr-FR" dirty="0"/>
          </a:p>
        </p:txBody>
      </p:sp>
      <p:sp>
        <p:nvSpPr>
          <p:cNvPr id="9" name="Ellipse 8"/>
          <p:cNvSpPr/>
          <p:nvPr/>
        </p:nvSpPr>
        <p:spPr>
          <a:xfrm>
            <a:off x="0" y="4236650"/>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Cognées</a:t>
            </a:r>
            <a:endParaRPr lang="fr-FR" dirty="0"/>
          </a:p>
        </p:txBody>
      </p:sp>
      <p:sp>
        <p:nvSpPr>
          <p:cNvPr id="10" name="Ellipse 9"/>
          <p:cNvSpPr/>
          <p:nvPr/>
        </p:nvSpPr>
        <p:spPr>
          <a:xfrm>
            <a:off x="6563736" y="9027011"/>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Lazer</a:t>
            </a:r>
            <a:r>
              <a:rPr lang="fr-FR" dirty="0" smtClean="0"/>
              <a:t> Game</a:t>
            </a:r>
            <a:endParaRPr lang="fr-FR" dirty="0"/>
          </a:p>
        </p:txBody>
      </p:sp>
      <p:sp>
        <p:nvSpPr>
          <p:cNvPr id="11" name="Ellipse 10"/>
          <p:cNvSpPr/>
          <p:nvPr/>
        </p:nvSpPr>
        <p:spPr>
          <a:xfrm>
            <a:off x="589657" y="9003935"/>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Tennis de table</a:t>
            </a:r>
            <a:endParaRPr lang="fr-FR" dirty="0"/>
          </a:p>
        </p:txBody>
      </p:sp>
      <p:sp>
        <p:nvSpPr>
          <p:cNvPr id="13" name="Ellipse 12"/>
          <p:cNvSpPr/>
          <p:nvPr/>
        </p:nvSpPr>
        <p:spPr>
          <a:xfrm>
            <a:off x="12429242" y="9027012"/>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Rugby à 5</a:t>
            </a:r>
            <a:endParaRPr lang="fr-FR" dirty="0"/>
          </a:p>
        </p:txBody>
      </p:sp>
      <p:sp>
        <p:nvSpPr>
          <p:cNvPr id="14" name="Ellipse 13"/>
          <p:cNvSpPr/>
          <p:nvPr/>
        </p:nvSpPr>
        <p:spPr>
          <a:xfrm>
            <a:off x="4615106" y="4230031"/>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Molki</a:t>
            </a:r>
            <a:endParaRPr lang="fr-FR" dirty="0"/>
          </a:p>
        </p:txBody>
      </p:sp>
      <p:sp>
        <p:nvSpPr>
          <p:cNvPr id="15" name="Ellipse 14"/>
          <p:cNvSpPr/>
          <p:nvPr/>
        </p:nvSpPr>
        <p:spPr>
          <a:xfrm>
            <a:off x="9488820" y="4266345"/>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Canoé</a:t>
            </a:r>
            <a:endParaRPr lang="fr-FR" dirty="0"/>
          </a:p>
        </p:txBody>
      </p:sp>
      <p:sp>
        <p:nvSpPr>
          <p:cNvPr id="16" name="Ellipse 15"/>
          <p:cNvSpPr/>
          <p:nvPr/>
        </p:nvSpPr>
        <p:spPr>
          <a:xfrm>
            <a:off x="14078236" y="4230032"/>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t>Course orientation</a:t>
            </a:r>
            <a:endParaRPr lang="fr-FR" sz="4000" dirty="0"/>
          </a:p>
        </p:txBody>
      </p:sp>
      <p:sp>
        <p:nvSpPr>
          <p:cNvPr id="17" name="Ellipse 16"/>
          <p:cNvSpPr/>
          <p:nvPr/>
        </p:nvSpPr>
        <p:spPr>
          <a:xfrm>
            <a:off x="18600089" y="9027012"/>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a:t>
            </a:r>
            <a:endParaRPr lang="fr-FR" dirty="0"/>
          </a:p>
        </p:txBody>
      </p:sp>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7162" y="6633869"/>
            <a:ext cx="1561512" cy="1561512"/>
          </a:xfrm>
          <a:prstGeom prst="rect">
            <a:avLst/>
          </a:prstGeom>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98654" y="6567349"/>
            <a:ext cx="1427348" cy="1427348"/>
          </a:xfrm>
          <a:prstGeom prst="rect">
            <a:avLst/>
          </a:prstGeom>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75602" y="6567349"/>
            <a:ext cx="1211343" cy="1211343"/>
          </a:xfrm>
          <a:prstGeom prst="rect">
            <a:avLst/>
          </a:prstGeom>
        </p:spPr>
      </p:pic>
      <p:pic>
        <p:nvPicPr>
          <p:cNvPr id="22" name="Imag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2547" y="10906763"/>
            <a:ext cx="2116183" cy="2116183"/>
          </a:xfrm>
          <a:prstGeom prst="rect">
            <a:avLst/>
          </a:prstGeom>
        </p:spPr>
      </p:pic>
      <p:pic>
        <p:nvPicPr>
          <p:cNvPr id="23" name="Imag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23035" y="11454774"/>
            <a:ext cx="1306286" cy="1306286"/>
          </a:xfrm>
          <a:prstGeom prst="rect">
            <a:avLst/>
          </a:prstGeom>
        </p:spPr>
      </p:pic>
      <p:pic>
        <p:nvPicPr>
          <p:cNvPr id="25" name="Imag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78112" y="6753427"/>
            <a:ext cx="2143125" cy="1524000"/>
          </a:xfrm>
          <a:prstGeom prst="rect">
            <a:avLst/>
          </a:prstGeom>
        </p:spPr>
      </p:pic>
      <p:sp>
        <p:nvSpPr>
          <p:cNvPr id="12" name="Ellipse 11"/>
          <p:cNvSpPr/>
          <p:nvPr/>
        </p:nvSpPr>
        <p:spPr>
          <a:xfrm>
            <a:off x="19134663" y="4199950"/>
            <a:ext cx="3657600" cy="3278777"/>
          </a:xfrm>
          <a:prstGeom prst="ellipse">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Ultimate</a:t>
            </a:r>
            <a:endParaRPr lang="fr-FR" dirty="0"/>
          </a:p>
        </p:txBody>
      </p:sp>
    </p:spTree>
    <p:extLst>
      <p:ext uri="{BB962C8B-B14F-4D97-AF65-F5344CB8AC3E}">
        <p14:creationId xmlns:p14="http://schemas.microsoft.com/office/powerpoint/2010/main" val="13635898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AU BOULOT A VELO</a:t>
            </a:r>
            <a:endParaRPr lang="fr-FR" dirty="0"/>
          </a:p>
        </p:txBody>
      </p:sp>
      <p:pic>
        <p:nvPicPr>
          <p:cNvPr id="5" name="Espace réservé du contenu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632528" y="4748588"/>
            <a:ext cx="1952625" cy="2857500"/>
          </a:xfrm>
        </p:spPr>
      </p:pic>
      <p:sp>
        <p:nvSpPr>
          <p:cNvPr id="2" name="Espace réservé du numéro de diapositive 1"/>
          <p:cNvSpPr>
            <a:spLocks noGrp="1"/>
          </p:cNvSpPr>
          <p:nvPr>
            <p:ph type="sldNum" sz="quarter" idx="12"/>
          </p:nvPr>
        </p:nvSpPr>
        <p:spPr/>
        <p:txBody>
          <a:bodyPr/>
          <a:lstStyle/>
          <a:p>
            <a:fld id="{86CB4B4D-7CA3-9044-876B-883B54F8677D}" type="slidenum">
              <a:rPr lang="fr-FR" smtClean="0"/>
              <a:pPr/>
              <a:t>73</a:t>
            </a:fld>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8223" y="8833344"/>
            <a:ext cx="2857500" cy="28575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2631" y="2058332"/>
            <a:ext cx="2857500" cy="1800225"/>
          </a:xfrm>
          <a:prstGeom prst="rect">
            <a:avLst/>
          </a:prstGeom>
        </p:spPr>
      </p:pic>
      <p:sp>
        <p:nvSpPr>
          <p:cNvPr id="8" name="ZoneTexte 7"/>
          <p:cNvSpPr txBox="1"/>
          <p:nvPr/>
        </p:nvSpPr>
        <p:spPr>
          <a:xfrm>
            <a:off x="10129145" y="12326396"/>
            <a:ext cx="10317247" cy="101566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pPr algn="r"/>
            <a:r>
              <a:rPr lang="fr-FR" sz="3000" dirty="0" smtClean="0"/>
              <a:t>En 2019 : Victoire Pédalier d’Or / 2</a:t>
            </a:r>
            <a:r>
              <a:rPr lang="fr-FR" sz="3000" baseline="30000" dirty="0" smtClean="0"/>
              <a:t>ème</a:t>
            </a:r>
            <a:r>
              <a:rPr lang="fr-FR" sz="3000" dirty="0" smtClean="0"/>
              <a:t> Challenge Entreprise &gt; 500</a:t>
            </a:r>
          </a:p>
          <a:p>
            <a:pPr algn="r"/>
            <a:r>
              <a:rPr lang="fr-FR" sz="3000" dirty="0" smtClean="0"/>
              <a:t>618 inscrits / moyenne de 166,5 km/cyclistes en juin 2019</a:t>
            </a:r>
            <a:endParaRPr lang="fr-FR" sz="3000" dirty="0"/>
          </a:p>
        </p:txBody>
      </p:sp>
      <p:sp>
        <p:nvSpPr>
          <p:cNvPr id="9" name="ZoneTexte 8"/>
          <p:cNvSpPr txBox="1"/>
          <p:nvPr/>
        </p:nvSpPr>
        <p:spPr>
          <a:xfrm>
            <a:off x="14825714" y="1562341"/>
            <a:ext cx="5907386" cy="1323439"/>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pPr algn="l"/>
            <a:r>
              <a:rPr lang="fr-FR" sz="4000" dirty="0" smtClean="0">
                <a:solidFill>
                  <a:srgbClr val="0E4195"/>
                </a:solidFill>
              </a:rPr>
              <a:t>Au 1</a:t>
            </a:r>
            <a:r>
              <a:rPr lang="fr-FR" sz="4000" baseline="30000" dirty="0" smtClean="0">
                <a:solidFill>
                  <a:srgbClr val="0E4195"/>
                </a:solidFill>
              </a:rPr>
              <a:t>er</a:t>
            </a:r>
            <a:r>
              <a:rPr lang="fr-FR" sz="4000" dirty="0" smtClean="0">
                <a:solidFill>
                  <a:srgbClr val="0E4195"/>
                </a:solidFill>
              </a:rPr>
              <a:t> oct. : 352 inscrits </a:t>
            </a:r>
          </a:p>
          <a:p>
            <a:pPr algn="l"/>
            <a:r>
              <a:rPr lang="fr-FR" sz="4000" dirty="0" smtClean="0">
                <a:solidFill>
                  <a:srgbClr val="0E4195"/>
                </a:solidFill>
              </a:rPr>
              <a:t>138 femmes / 206 hommes</a:t>
            </a:r>
            <a:endParaRPr lang="fr-FR" sz="4000" dirty="0">
              <a:solidFill>
                <a:srgbClr val="0E4195"/>
              </a:solidFill>
            </a:endParaRPr>
          </a:p>
        </p:txBody>
      </p:sp>
      <p:sp>
        <p:nvSpPr>
          <p:cNvPr id="10" name="ZoneTexte 9"/>
          <p:cNvSpPr txBox="1"/>
          <p:nvPr/>
        </p:nvSpPr>
        <p:spPr>
          <a:xfrm>
            <a:off x="1426101" y="3085251"/>
            <a:ext cx="17548753" cy="6555641"/>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a:r>
              <a:rPr lang="fr-FR" sz="4000" b="1" u="sng" dirty="0" smtClean="0"/>
              <a:t>3 manches : </a:t>
            </a:r>
          </a:p>
          <a:p>
            <a:pPr algn="l"/>
            <a:endParaRPr lang="fr-FR" sz="4000" b="1" u="sng" dirty="0" smtClean="0"/>
          </a:p>
          <a:p>
            <a:pPr marL="685800" indent="-685800" algn="l">
              <a:buFont typeface="Wingdings" panose="05000000000000000000" pitchFamily="2" charset="2"/>
              <a:buChar char="v"/>
            </a:pPr>
            <a:r>
              <a:rPr lang="fr-FR" sz="4000" dirty="0" smtClean="0"/>
              <a:t>Estivale : </a:t>
            </a:r>
            <a:r>
              <a:rPr lang="fr-FR" sz="4000" b="1" dirty="0" smtClean="0"/>
              <a:t>21 703 km </a:t>
            </a:r>
            <a:r>
              <a:rPr lang="fr-FR" sz="4000" dirty="0" smtClean="0"/>
              <a:t>(13 541), devant ARTE ? </a:t>
            </a:r>
            <a:r>
              <a:rPr lang="fr-FR" sz="4000" dirty="0" smtClean="0">
                <a:sym typeface="Wingdings" panose="05000000000000000000" pitchFamily="2" charset="2"/>
              </a:rPr>
              <a:t> </a:t>
            </a:r>
            <a:endParaRPr lang="fr-FR" sz="4000" dirty="0" smtClean="0"/>
          </a:p>
          <a:p>
            <a:pPr marL="685800" indent="-685800" algn="l">
              <a:buFont typeface="Wingdings" panose="05000000000000000000" pitchFamily="2" charset="2"/>
              <a:buChar char="v"/>
            </a:pPr>
            <a:r>
              <a:rPr lang="fr-FR" sz="4000" dirty="0" smtClean="0"/>
              <a:t>Automnale : </a:t>
            </a:r>
          </a:p>
          <a:p>
            <a:pPr marL="685800" lvl="4" indent="25400" algn="l">
              <a:buFont typeface="Wingdings" panose="05000000000000000000" pitchFamily="2" charset="2"/>
              <a:buChar char="ü"/>
            </a:pPr>
            <a:r>
              <a:rPr lang="fr-FR" sz="4000" dirty="0" smtClean="0">
                <a:solidFill>
                  <a:srgbClr val="00B050"/>
                </a:solidFill>
              </a:rPr>
              <a:t>Session 1 – 31 août - CHECK </a:t>
            </a:r>
            <a:r>
              <a:rPr lang="fr-FR" sz="4000" dirty="0" smtClean="0"/>
              <a:t>(3 jours !)</a:t>
            </a:r>
          </a:p>
          <a:p>
            <a:pPr marL="685800" lvl="4" indent="25400" algn="l">
              <a:buFont typeface="Wingdings" panose="05000000000000000000" pitchFamily="2" charset="2"/>
              <a:buChar char="ü"/>
            </a:pPr>
            <a:r>
              <a:rPr lang="fr-FR" sz="4000" dirty="0">
                <a:solidFill>
                  <a:srgbClr val="00B050"/>
                </a:solidFill>
              </a:rPr>
              <a:t>Session </a:t>
            </a:r>
            <a:r>
              <a:rPr lang="fr-FR" sz="4000" dirty="0" smtClean="0">
                <a:solidFill>
                  <a:srgbClr val="00B050"/>
                </a:solidFill>
              </a:rPr>
              <a:t>2 </a:t>
            </a:r>
            <a:r>
              <a:rPr lang="fr-FR" sz="4000" dirty="0">
                <a:solidFill>
                  <a:srgbClr val="00B050"/>
                </a:solidFill>
              </a:rPr>
              <a:t>– </a:t>
            </a:r>
            <a:r>
              <a:rPr lang="fr-FR" sz="4000" dirty="0" smtClean="0">
                <a:solidFill>
                  <a:srgbClr val="00B050"/>
                </a:solidFill>
              </a:rPr>
              <a:t>14 sept. </a:t>
            </a:r>
            <a:r>
              <a:rPr lang="fr-FR" sz="4000" dirty="0">
                <a:solidFill>
                  <a:srgbClr val="00B050"/>
                </a:solidFill>
              </a:rPr>
              <a:t>- CHECK </a:t>
            </a:r>
            <a:r>
              <a:rPr lang="fr-FR" sz="4000" dirty="0" smtClean="0"/>
              <a:t>(</a:t>
            </a:r>
            <a:r>
              <a:rPr lang="fr-FR" dirty="0" smtClean="0">
                <a:solidFill>
                  <a:schemeClr val="accent2">
                    <a:lumMod val="75000"/>
                  </a:schemeClr>
                </a:solidFill>
              </a:rPr>
              <a:t>2 </a:t>
            </a:r>
            <a:r>
              <a:rPr lang="fr-FR" dirty="0">
                <a:solidFill>
                  <a:schemeClr val="accent2">
                    <a:lumMod val="75000"/>
                  </a:schemeClr>
                </a:solidFill>
              </a:rPr>
              <a:t>jours </a:t>
            </a:r>
            <a:r>
              <a:rPr lang="fr-FR" dirty="0" smtClean="0">
                <a:solidFill>
                  <a:schemeClr val="accent2">
                    <a:lumMod val="75000"/>
                  </a:schemeClr>
                </a:solidFill>
              </a:rPr>
              <a:t>!</a:t>
            </a:r>
            <a:r>
              <a:rPr lang="fr-FR" sz="4000" dirty="0" smtClean="0"/>
              <a:t>)</a:t>
            </a:r>
            <a:endParaRPr lang="fr-FR" sz="4000" dirty="0"/>
          </a:p>
          <a:p>
            <a:pPr marL="685800" indent="25400" algn="l">
              <a:buFont typeface="Wingdings" panose="05000000000000000000" pitchFamily="2" charset="2"/>
              <a:buChar char="ü"/>
            </a:pPr>
            <a:r>
              <a:rPr lang="fr-FR" sz="4000" dirty="0" smtClean="0">
                <a:solidFill>
                  <a:srgbClr val="00B050"/>
                </a:solidFill>
              </a:rPr>
              <a:t>Session 3 – 28 sept. – CHECK </a:t>
            </a:r>
            <a:r>
              <a:rPr lang="fr-FR" sz="2800" b="1" dirty="0"/>
              <a:t>(</a:t>
            </a:r>
            <a:r>
              <a:rPr lang="fr-FR" b="1" dirty="0">
                <a:solidFill>
                  <a:schemeClr val="accent2">
                    <a:lumMod val="75000"/>
                  </a:schemeClr>
                </a:solidFill>
              </a:rPr>
              <a:t>2 jours </a:t>
            </a:r>
            <a:r>
              <a:rPr lang="fr-FR" b="1" dirty="0" smtClean="0">
                <a:solidFill>
                  <a:schemeClr val="accent2">
                    <a:lumMod val="75000"/>
                  </a:schemeClr>
                </a:solidFill>
              </a:rPr>
              <a:t>!</a:t>
            </a:r>
            <a:r>
              <a:rPr lang="fr-FR" sz="2800" b="1" dirty="0" smtClean="0"/>
              <a:t>)</a:t>
            </a:r>
          </a:p>
          <a:p>
            <a:pPr marL="685800" lvl="4" indent="25400" algn="l">
              <a:buFont typeface="Wingdings" panose="05000000000000000000" pitchFamily="2" charset="2"/>
              <a:buChar char="ü"/>
            </a:pPr>
            <a:r>
              <a:rPr lang="fr-FR" sz="4000" dirty="0">
                <a:solidFill>
                  <a:schemeClr val="tx1"/>
                </a:solidFill>
              </a:rPr>
              <a:t>Session 3 – 28 sept. – </a:t>
            </a:r>
            <a:r>
              <a:rPr lang="fr-FR" sz="4000" dirty="0" smtClean="0">
                <a:solidFill>
                  <a:schemeClr val="tx1"/>
                </a:solidFill>
              </a:rPr>
              <a:t>à venir…</a:t>
            </a:r>
          </a:p>
          <a:p>
            <a:pPr marL="685800" lvl="4" indent="25400" algn="l">
              <a:buFont typeface="Wingdings" panose="05000000000000000000" pitchFamily="2" charset="2"/>
              <a:buChar char="ü"/>
            </a:pPr>
            <a:endParaRPr lang="fr-FR" sz="4000" dirty="0">
              <a:solidFill>
                <a:schemeClr val="tx1"/>
              </a:solidFill>
            </a:endParaRPr>
          </a:p>
          <a:p>
            <a:pPr marL="685800" indent="-685800" algn="l">
              <a:buFont typeface="Wingdings" panose="05000000000000000000" pitchFamily="2" charset="2"/>
              <a:buChar char="v"/>
            </a:pPr>
            <a:r>
              <a:rPr lang="fr-FR" sz="4000" b="1" dirty="0" smtClean="0"/>
              <a:t>Hivernale</a:t>
            </a:r>
            <a:r>
              <a:rPr lang="fr-FR" sz="4000" dirty="0" smtClean="0"/>
              <a:t> – </a:t>
            </a:r>
            <a:r>
              <a:rPr lang="fr-FR" sz="4000" u="sng" dirty="0" smtClean="0"/>
              <a:t>23 au 29 novembre </a:t>
            </a:r>
            <a:r>
              <a:rPr lang="fr-FR" sz="4000" dirty="0" smtClean="0"/>
              <a:t>: kilomètres comptés doubles</a:t>
            </a:r>
          </a:p>
        </p:txBody>
      </p:sp>
      <p:sp>
        <p:nvSpPr>
          <p:cNvPr id="13" name="ZoneTexte 12"/>
          <p:cNvSpPr txBox="1"/>
          <p:nvPr/>
        </p:nvSpPr>
        <p:spPr>
          <a:xfrm>
            <a:off x="1241370" y="10510207"/>
            <a:ext cx="184731"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endParaRPr lang="fr-FR" dirty="0"/>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44" y="11530471"/>
            <a:ext cx="9209412" cy="1913644"/>
          </a:xfrm>
          <a:prstGeom prst="rect">
            <a:avLst/>
          </a:prstGeom>
        </p:spPr>
      </p:pic>
      <p:sp>
        <p:nvSpPr>
          <p:cNvPr id="11" name="Pensées 10"/>
          <p:cNvSpPr/>
          <p:nvPr/>
        </p:nvSpPr>
        <p:spPr>
          <a:xfrm>
            <a:off x="11952184" y="4213467"/>
            <a:ext cx="3863549" cy="2544793"/>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3000" dirty="0" smtClean="0">
                <a:ln w="0"/>
                <a:solidFill>
                  <a:schemeClr val="tx1"/>
                </a:solidFill>
                <a:effectLst>
                  <a:outerShdw blurRad="38100" dist="19050" dir="2700000" algn="tl" rotWithShape="0">
                    <a:schemeClr val="dk1">
                      <a:alpha val="40000"/>
                    </a:schemeClr>
                  </a:outerShdw>
                </a:effectLst>
              </a:rPr>
              <a:t>En 2 jours cette fois-ci, record battu !</a:t>
            </a:r>
            <a:endParaRPr lang="fr-FR" sz="3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174242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AU BOULOT A VELO</a:t>
            </a:r>
            <a:endParaRPr lang="fr-FR" dirty="0"/>
          </a:p>
        </p:txBody>
      </p:sp>
      <p:sp>
        <p:nvSpPr>
          <p:cNvPr id="2" name="Espace réservé du numéro de diapositive 1"/>
          <p:cNvSpPr>
            <a:spLocks noGrp="1"/>
          </p:cNvSpPr>
          <p:nvPr>
            <p:ph type="sldNum" sz="quarter" idx="12"/>
          </p:nvPr>
        </p:nvSpPr>
        <p:spPr/>
        <p:txBody>
          <a:bodyPr/>
          <a:lstStyle/>
          <a:p>
            <a:fld id="{86CB4B4D-7CA3-9044-876B-883B54F8677D}" type="slidenum">
              <a:rPr lang="fr-FR" smtClean="0"/>
              <a:pPr/>
              <a:t>74</a:t>
            </a:fld>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518953">
            <a:off x="19237318" y="9195052"/>
            <a:ext cx="2857500" cy="1800225"/>
          </a:xfrm>
          <a:prstGeom prst="rect">
            <a:avLst/>
          </a:prstGeom>
        </p:spPr>
      </p:pic>
      <p:sp>
        <p:nvSpPr>
          <p:cNvPr id="8" name="ZoneTexte 7"/>
          <p:cNvSpPr txBox="1"/>
          <p:nvPr/>
        </p:nvSpPr>
        <p:spPr>
          <a:xfrm>
            <a:off x="10129145" y="12326396"/>
            <a:ext cx="10317247" cy="101566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pPr algn="r"/>
            <a:r>
              <a:rPr lang="fr-FR" sz="3000" dirty="0" smtClean="0"/>
              <a:t>En 2019 : Victoire Pédalier d’Or / 2</a:t>
            </a:r>
            <a:r>
              <a:rPr lang="fr-FR" sz="3000" baseline="30000" dirty="0" smtClean="0"/>
              <a:t>ème</a:t>
            </a:r>
            <a:r>
              <a:rPr lang="fr-FR" sz="3000" dirty="0" smtClean="0"/>
              <a:t> Challenge Entreprise &gt; 500</a:t>
            </a:r>
          </a:p>
          <a:p>
            <a:pPr algn="r"/>
            <a:r>
              <a:rPr lang="fr-FR" sz="3000" dirty="0" smtClean="0"/>
              <a:t>618 inscrits / moyenne de 166,5 km/cyclistes en juin 2019</a:t>
            </a:r>
            <a:endParaRPr lang="fr-FR" sz="3000" dirty="0"/>
          </a:p>
        </p:txBody>
      </p:sp>
      <p:sp>
        <p:nvSpPr>
          <p:cNvPr id="10" name="ZoneTexte 9"/>
          <p:cNvSpPr txBox="1"/>
          <p:nvPr/>
        </p:nvSpPr>
        <p:spPr>
          <a:xfrm>
            <a:off x="1426101" y="3085251"/>
            <a:ext cx="17548753" cy="5632311"/>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marL="685800" indent="-685800" algn="l">
              <a:buFont typeface="Wingdings" panose="05000000000000000000" pitchFamily="2" charset="2"/>
              <a:buChar char="v"/>
            </a:pPr>
            <a:r>
              <a:rPr lang="fr-FR" sz="4000" b="1" dirty="0" smtClean="0">
                <a:solidFill>
                  <a:schemeClr val="accent6"/>
                </a:solidFill>
              </a:rPr>
              <a:t>Estivale</a:t>
            </a:r>
            <a:r>
              <a:rPr lang="fr-FR" sz="4000" dirty="0" smtClean="0">
                <a:solidFill>
                  <a:schemeClr val="accent6"/>
                </a:solidFill>
              </a:rPr>
              <a:t> </a:t>
            </a:r>
            <a:r>
              <a:rPr lang="fr-FR" sz="4000" dirty="0" smtClean="0"/>
              <a:t>: </a:t>
            </a:r>
            <a:r>
              <a:rPr lang="fr-FR" sz="4000" b="1" dirty="0" smtClean="0"/>
              <a:t>21 703 km </a:t>
            </a:r>
            <a:r>
              <a:rPr lang="fr-FR" sz="4000" dirty="0" smtClean="0"/>
              <a:t>(13 541) </a:t>
            </a:r>
            <a:r>
              <a:rPr lang="fr-FR" sz="4000" dirty="0" smtClean="0">
                <a:sym typeface="Wingdings" panose="05000000000000000000" pitchFamily="2" charset="2"/>
              </a:rPr>
              <a:t> 314 inscrits dont 95 nouveaux</a:t>
            </a:r>
            <a:endParaRPr lang="fr-FR" sz="4000" dirty="0" smtClean="0"/>
          </a:p>
          <a:p>
            <a:pPr marL="1795463" lvl="1" indent="-685800" algn="l">
              <a:buFont typeface="Wingdings" panose="05000000000000000000" pitchFamily="2" charset="2"/>
              <a:buChar char="Ø"/>
            </a:pPr>
            <a:r>
              <a:rPr lang="fr-FR" sz="4000" dirty="0" smtClean="0"/>
              <a:t>Dominique Werner 	389 km</a:t>
            </a:r>
          </a:p>
          <a:p>
            <a:pPr marL="1795463" lvl="1" indent="-685800" algn="l">
              <a:buFont typeface="Wingdings" panose="05000000000000000000" pitchFamily="2" charset="2"/>
              <a:buChar char="Ø"/>
            </a:pPr>
            <a:r>
              <a:rPr lang="fr-FR" sz="4000" dirty="0" smtClean="0"/>
              <a:t>Fabrice </a:t>
            </a:r>
            <a:r>
              <a:rPr lang="fr-FR" sz="4000" dirty="0" err="1" smtClean="0"/>
              <a:t>Vialet</a:t>
            </a:r>
            <a:r>
              <a:rPr lang="fr-FR" sz="4000" dirty="0" smtClean="0"/>
              <a:t> 			310 km</a:t>
            </a:r>
          </a:p>
          <a:p>
            <a:pPr marL="1795463" lvl="1" indent="-685800" algn="l">
              <a:buFont typeface="Wingdings" panose="05000000000000000000" pitchFamily="2" charset="2"/>
              <a:buChar char="Ø"/>
            </a:pPr>
            <a:endParaRPr lang="fr-FR" sz="4000" dirty="0"/>
          </a:p>
          <a:p>
            <a:pPr marL="685800" indent="-685800" algn="l">
              <a:buFont typeface="Wingdings" panose="05000000000000000000" pitchFamily="2" charset="2"/>
              <a:buChar char="v"/>
            </a:pPr>
            <a:r>
              <a:rPr lang="fr-FR" sz="4000" dirty="0" smtClean="0"/>
              <a:t>Soirée « </a:t>
            </a:r>
            <a:r>
              <a:rPr lang="fr-FR" sz="4000" b="1" dirty="0" smtClean="0">
                <a:solidFill>
                  <a:schemeClr val="accent6"/>
                </a:solidFill>
              </a:rPr>
              <a:t>Course d’Orientation</a:t>
            </a:r>
            <a:r>
              <a:rPr lang="fr-FR" sz="4000" dirty="0" smtClean="0"/>
              <a:t> » </a:t>
            </a:r>
            <a:r>
              <a:rPr lang="fr-FR" sz="4000" dirty="0" smtClean="0">
                <a:sym typeface="Wingdings" panose="05000000000000000000" pitchFamily="2" charset="2"/>
              </a:rPr>
              <a:t> </a:t>
            </a:r>
            <a:r>
              <a:rPr lang="fr-FR" sz="4000" b="1" dirty="0" smtClean="0">
                <a:sym typeface="Wingdings" panose="05000000000000000000" pitchFamily="2" charset="2"/>
              </a:rPr>
              <a:t>1 équipe </a:t>
            </a:r>
            <a:r>
              <a:rPr lang="fr-FR" sz="4000" dirty="0" smtClean="0">
                <a:sym typeface="Wingdings" panose="05000000000000000000" pitchFamily="2" charset="2"/>
              </a:rPr>
              <a:t>de 3, les </a:t>
            </a:r>
            <a:r>
              <a:rPr lang="fr-FR" sz="4000" dirty="0" err="1" smtClean="0">
                <a:sym typeface="Wingdings" panose="05000000000000000000" pitchFamily="2" charset="2"/>
              </a:rPr>
              <a:t>Vélocirapteurs</a:t>
            </a:r>
            <a:endParaRPr lang="fr-FR" sz="4000" dirty="0"/>
          </a:p>
          <a:p>
            <a:pPr marL="1795463" lvl="1" indent="-685800" algn="l">
              <a:buFont typeface="Wingdings" panose="05000000000000000000" pitchFamily="2" charset="2"/>
              <a:buChar char="Ø"/>
            </a:pPr>
            <a:r>
              <a:rPr lang="fr-FR" sz="4000" dirty="0" smtClean="0"/>
              <a:t>1h30 de course en vélo dans la ville</a:t>
            </a:r>
          </a:p>
          <a:p>
            <a:pPr marL="1795463" lvl="1" indent="-685800" algn="l">
              <a:buFont typeface="Wingdings" panose="05000000000000000000" pitchFamily="2" charset="2"/>
              <a:buChar char="Ø"/>
            </a:pPr>
            <a:r>
              <a:rPr lang="fr-FR" sz="4000" dirty="0" smtClean="0"/>
              <a:t>21 balises trouvées sur les 25</a:t>
            </a:r>
          </a:p>
          <a:p>
            <a:pPr marL="1795463" lvl="1" indent="-685800" algn="l">
              <a:buFont typeface="Wingdings" panose="05000000000000000000" pitchFamily="2" charset="2"/>
              <a:buChar char="Ø"/>
            </a:pPr>
            <a:r>
              <a:rPr lang="fr-FR" sz="4000" dirty="0" smtClean="0"/>
              <a:t>15</a:t>
            </a:r>
            <a:r>
              <a:rPr lang="fr-FR" sz="4000" baseline="30000" dirty="0" smtClean="0"/>
              <a:t>ème</a:t>
            </a:r>
            <a:r>
              <a:rPr lang="fr-FR" sz="4000" dirty="0" smtClean="0"/>
              <a:t> équipe sur les 41 engagées</a:t>
            </a:r>
            <a:endParaRPr lang="fr-FR" sz="4000" dirty="0"/>
          </a:p>
          <a:p>
            <a:pPr marL="1109663" lvl="1" indent="0" algn="l"/>
            <a:endParaRPr lang="fr-FR" sz="4000" dirty="0"/>
          </a:p>
        </p:txBody>
      </p:sp>
      <p:sp>
        <p:nvSpPr>
          <p:cNvPr id="13" name="ZoneTexte 12"/>
          <p:cNvSpPr txBox="1"/>
          <p:nvPr/>
        </p:nvSpPr>
        <p:spPr>
          <a:xfrm>
            <a:off x="1241370" y="10510207"/>
            <a:ext cx="184731"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endParaRPr lang="fr-FR" dirty="0"/>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44" y="11530471"/>
            <a:ext cx="9209412" cy="1913644"/>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706696" y="8583551"/>
            <a:ext cx="4107527" cy="3080645"/>
          </a:xfrm>
          <a:prstGeom prst="rect">
            <a:avLst/>
          </a:prstGeom>
        </p:spPr>
      </p:pic>
      <p:pic>
        <p:nvPicPr>
          <p:cNvPr id="15" name="Espace réservé du contenu 14"/>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rot="5400000">
            <a:off x="13242936" y="8599183"/>
            <a:ext cx="4089662" cy="3067247"/>
          </a:xfr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35500" y="2058332"/>
            <a:ext cx="6352117" cy="5805602"/>
          </a:xfrm>
          <a:prstGeom prst="rect">
            <a:avLst/>
          </a:prstGeom>
        </p:spPr>
      </p:pic>
    </p:spTree>
    <p:extLst>
      <p:ext uri="{BB962C8B-B14F-4D97-AF65-F5344CB8AC3E}">
        <p14:creationId xmlns:p14="http://schemas.microsoft.com/office/powerpoint/2010/main" val="22009199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AU BOULOT A VELO</a:t>
            </a:r>
            <a:endParaRPr lang="fr-FR" dirty="0"/>
          </a:p>
        </p:txBody>
      </p:sp>
      <p:sp>
        <p:nvSpPr>
          <p:cNvPr id="2" name="Espace réservé du numéro de diapositive 1"/>
          <p:cNvSpPr>
            <a:spLocks noGrp="1"/>
          </p:cNvSpPr>
          <p:nvPr>
            <p:ph type="sldNum" sz="quarter" idx="12"/>
          </p:nvPr>
        </p:nvSpPr>
        <p:spPr/>
        <p:txBody>
          <a:bodyPr/>
          <a:lstStyle/>
          <a:p>
            <a:fld id="{86CB4B4D-7CA3-9044-876B-883B54F8677D}" type="slidenum">
              <a:rPr lang="fr-FR" smtClean="0"/>
              <a:pPr/>
              <a:t>75</a:t>
            </a:fld>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2631" y="2058332"/>
            <a:ext cx="2857500" cy="1800225"/>
          </a:xfrm>
          <a:prstGeom prst="rect">
            <a:avLst/>
          </a:prstGeom>
        </p:spPr>
      </p:pic>
      <p:sp>
        <p:nvSpPr>
          <p:cNvPr id="8" name="ZoneTexte 7"/>
          <p:cNvSpPr txBox="1"/>
          <p:nvPr/>
        </p:nvSpPr>
        <p:spPr>
          <a:xfrm>
            <a:off x="10129145" y="12326396"/>
            <a:ext cx="10317247" cy="101566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pPr algn="r"/>
            <a:r>
              <a:rPr lang="fr-FR" sz="3000" dirty="0" smtClean="0"/>
              <a:t>En 2019 : Victoire Pédalier d’Or / 2</a:t>
            </a:r>
            <a:r>
              <a:rPr lang="fr-FR" sz="3000" baseline="30000" dirty="0" smtClean="0"/>
              <a:t>ème</a:t>
            </a:r>
            <a:r>
              <a:rPr lang="fr-FR" sz="3000" dirty="0" smtClean="0"/>
              <a:t> Challenge Entreprise &gt; 500</a:t>
            </a:r>
          </a:p>
          <a:p>
            <a:pPr algn="r"/>
            <a:r>
              <a:rPr lang="fr-FR" sz="3000" dirty="0" smtClean="0"/>
              <a:t>618 inscrits / moyenne de 166,5 km/cyclistes en juin 2019</a:t>
            </a:r>
            <a:endParaRPr lang="fr-FR" sz="3000" dirty="0"/>
          </a:p>
        </p:txBody>
      </p:sp>
      <p:sp>
        <p:nvSpPr>
          <p:cNvPr id="10" name="ZoneTexte 9"/>
          <p:cNvSpPr txBox="1"/>
          <p:nvPr/>
        </p:nvSpPr>
        <p:spPr>
          <a:xfrm>
            <a:off x="1426101" y="3085251"/>
            <a:ext cx="17548753" cy="3477875"/>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marL="685800" indent="-685800" algn="l">
              <a:buFont typeface="Wingdings" panose="05000000000000000000" pitchFamily="2" charset="2"/>
              <a:buChar char="v"/>
            </a:pPr>
            <a:r>
              <a:rPr lang="fr-FR" sz="4000" dirty="0"/>
              <a:t>Automnale : </a:t>
            </a:r>
          </a:p>
          <a:p>
            <a:pPr marL="685800" lvl="4" indent="25400" algn="l">
              <a:buFont typeface="Wingdings" panose="05000000000000000000" pitchFamily="2" charset="2"/>
              <a:buChar char="ü"/>
            </a:pPr>
            <a:r>
              <a:rPr lang="fr-FR" sz="4000" dirty="0">
                <a:solidFill>
                  <a:srgbClr val="00B050"/>
                </a:solidFill>
              </a:rPr>
              <a:t>Session 1 – 31 août - CHECK </a:t>
            </a:r>
            <a:r>
              <a:rPr lang="fr-FR" sz="4000" dirty="0" smtClean="0"/>
              <a:t>(3 jours !)</a:t>
            </a:r>
          </a:p>
          <a:p>
            <a:pPr marL="685800" lvl="4" indent="25400" algn="l">
              <a:buFont typeface="Wingdings" panose="05000000000000000000" pitchFamily="2" charset="2"/>
              <a:buChar char="ü"/>
            </a:pPr>
            <a:r>
              <a:rPr lang="fr-FR" sz="4000" dirty="0" smtClean="0">
                <a:solidFill>
                  <a:srgbClr val="00B050"/>
                </a:solidFill>
              </a:rPr>
              <a:t>Session 2 – 14 sept. - CHECK </a:t>
            </a:r>
            <a:r>
              <a:rPr lang="fr-FR" sz="4000" dirty="0" smtClean="0"/>
              <a:t>(</a:t>
            </a:r>
            <a:r>
              <a:rPr lang="fr-FR" dirty="0" smtClean="0">
                <a:solidFill>
                  <a:schemeClr val="accent2">
                    <a:lumMod val="75000"/>
                  </a:schemeClr>
                </a:solidFill>
              </a:rPr>
              <a:t>2 jours !</a:t>
            </a:r>
            <a:r>
              <a:rPr lang="fr-FR" sz="4000" dirty="0" smtClean="0"/>
              <a:t>)</a:t>
            </a:r>
          </a:p>
          <a:p>
            <a:pPr marL="685800" indent="25400" algn="l">
              <a:buFont typeface="Wingdings" panose="05000000000000000000" pitchFamily="2" charset="2"/>
              <a:buChar char="ü"/>
            </a:pPr>
            <a:r>
              <a:rPr lang="fr-FR" sz="4000" dirty="0" smtClean="0">
                <a:solidFill>
                  <a:srgbClr val="00B050"/>
                </a:solidFill>
              </a:rPr>
              <a:t>Session </a:t>
            </a:r>
            <a:r>
              <a:rPr lang="fr-FR" sz="4000" dirty="0">
                <a:solidFill>
                  <a:srgbClr val="00B050"/>
                </a:solidFill>
              </a:rPr>
              <a:t>3 – 28 sept. – CHECK </a:t>
            </a:r>
            <a:r>
              <a:rPr lang="fr-FR" sz="2800" b="1" dirty="0"/>
              <a:t>(</a:t>
            </a:r>
            <a:r>
              <a:rPr lang="fr-FR" b="1" dirty="0">
                <a:solidFill>
                  <a:schemeClr val="accent2">
                    <a:lumMod val="75000"/>
                  </a:schemeClr>
                </a:solidFill>
              </a:rPr>
              <a:t>2 jours !</a:t>
            </a:r>
            <a:r>
              <a:rPr lang="fr-FR" sz="2800" b="1" dirty="0"/>
              <a:t>)</a:t>
            </a:r>
          </a:p>
          <a:p>
            <a:pPr marL="685800" lvl="4" indent="25400" algn="l">
              <a:buFont typeface="Wingdings" panose="05000000000000000000" pitchFamily="2" charset="2"/>
              <a:buChar char="ü"/>
            </a:pPr>
            <a:r>
              <a:rPr lang="fr-FR" sz="4000" dirty="0">
                <a:solidFill>
                  <a:schemeClr val="tx1"/>
                </a:solidFill>
              </a:rPr>
              <a:t>Session 3 – 28 sept. – à </a:t>
            </a:r>
            <a:r>
              <a:rPr lang="fr-FR" sz="4000" dirty="0" smtClean="0">
                <a:solidFill>
                  <a:schemeClr val="tx1"/>
                </a:solidFill>
              </a:rPr>
              <a:t>venir…</a:t>
            </a:r>
            <a:endParaRPr lang="fr-FR" sz="4000" dirty="0">
              <a:solidFill>
                <a:schemeClr val="tx1"/>
              </a:solidFill>
            </a:endParaRPr>
          </a:p>
        </p:txBody>
      </p:sp>
      <p:sp>
        <p:nvSpPr>
          <p:cNvPr id="13" name="ZoneTexte 12"/>
          <p:cNvSpPr txBox="1"/>
          <p:nvPr/>
        </p:nvSpPr>
        <p:spPr>
          <a:xfrm>
            <a:off x="1241370" y="10510207"/>
            <a:ext cx="184731"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endParaRPr lang="fr-FR" dirty="0"/>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44" y="11530471"/>
            <a:ext cx="9209412" cy="1913644"/>
          </a:xfrm>
          <a:prstGeom prst="rect">
            <a:avLst/>
          </a:prstGeom>
        </p:spPr>
      </p:pic>
      <p:sp>
        <p:nvSpPr>
          <p:cNvPr id="4" name="Rectangle 3"/>
          <p:cNvSpPr/>
          <p:nvPr/>
        </p:nvSpPr>
        <p:spPr>
          <a:xfrm>
            <a:off x="367562" y="7357745"/>
            <a:ext cx="23772598" cy="3970318"/>
          </a:xfrm>
          <a:prstGeom prst="rect">
            <a:avLst/>
          </a:prstGeom>
        </p:spPr>
        <p:txBody>
          <a:bodyPr wrap="square">
            <a:spAutoFit/>
          </a:bodyPr>
          <a:lstStyle/>
          <a:p>
            <a:pPr algn="l"/>
            <a:r>
              <a:rPr lang="fr-FR" sz="3600" b="1" dirty="0">
                <a:solidFill>
                  <a:srgbClr val="00B050"/>
                </a:solidFill>
              </a:rPr>
              <a:t>Phase 1</a:t>
            </a:r>
            <a:r>
              <a:rPr lang="fr-FR" sz="3600" dirty="0"/>
              <a:t>, 6 cyclistes : </a:t>
            </a:r>
            <a:r>
              <a:rPr lang="fr-FR" sz="3600" b="1" dirty="0"/>
              <a:t>Benoit </a:t>
            </a:r>
            <a:r>
              <a:rPr lang="fr-FR" sz="3600" b="1" dirty="0" err="1"/>
              <a:t>Hétru</a:t>
            </a:r>
            <a:r>
              <a:rPr lang="fr-FR" sz="3600" dirty="0"/>
              <a:t> (10), </a:t>
            </a:r>
            <a:r>
              <a:rPr lang="fr-FR" sz="3600" b="1" dirty="0"/>
              <a:t>Clément Munch</a:t>
            </a:r>
            <a:r>
              <a:rPr lang="fr-FR" sz="3600" dirty="0"/>
              <a:t> (8) , </a:t>
            </a:r>
            <a:r>
              <a:rPr lang="fr-FR" sz="3600" b="1" dirty="0"/>
              <a:t>Frank </a:t>
            </a:r>
            <a:r>
              <a:rPr lang="fr-FR" sz="3600" b="1" dirty="0" err="1"/>
              <a:t>Perri</a:t>
            </a:r>
            <a:r>
              <a:rPr lang="fr-FR" sz="3600" dirty="0"/>
              <a:t> (3), </a:t>
            </a:r>
            <a:r>
              <a:rPr lang="fr-FR" sz="3600" b="1" dirty="0"/>
              <a:t>Christophe Loup</a:t>
            </a:r>
            <a:r>
              <a:rPr lang="fr-FR" sz="3600" dirty="0"/>
              <a:t> (2), </a:t>
            </a:r>
            <a:r>
              <a:rPr lang="fr-FR" sz="3600" dirty="0">
                <a:solidFill>
                  <a:srgbClr val="0E4195"/>
                </a:solidFill>
              </a:rPr>
              <a:t>Frédéric </a:t>
            </a:r>
            <a:r>
              <a:rPr lang="fr-FR" sz="3600" dirty="0" err="1">
                <a:solidFill>
                  <a:srgbClr val="0E4195"/>
                </a:solidFill>
              </a:rPr>
              <a:t>Jutier</a:t>
            </a:r>
            <a:r>
              <a:rPr lang="fr-FR" sz="3600" dirty="0">
                <a:solidFill>
                  <a:srgbClr val="0E4195"/>
                </a:solidFill>
              </a:rPr>
              <a:t> </a:t>
            </a:r>
            <a:r>
              <a:rPr lang="fr-FR" sz="3600" dirty="0"/>
              <a:t>(1), </a:t>
            </a:r>
            <a:r>
              <a:rPr lang="fr-FR" sz="3600" dirty="0">
                <a:solidFill>
                  <a:srgbClr val="0E4195"/>
                </a:solidFill>
              </a:rPr>
              <a:t>Maxime </a:t>
            </a:r>
            <a:r>
              <a:rPr lang="fr-FR" sz="3600" dirty="0" err="1">
                <a:solidFill>
                  <a:srgbClr val="0E4195"/>
                </a:solidFill>
              </a:rPr>
              <a:t>Killinger</a:t>
            </a:r>
            <a:r>
              <a:rPr lang="fr-FR" sz="3600" dirty="0">
                <a:solidFill>
                  <a:srgbClr val="0E4195"/>
                </a:solidFill>
              </a:rPr>
              <a:t> </a:t>
            </a:r>
            <a:r>
              <a:rPr lang="fr-FR" sz="3600" dirty="0"/>
              <a:t>(1)</a:t>
            </a:r>
          </a:p>
          <a:p>
            <a:pPr algn="l"/>
            <a:endParaRPr lang="fr-FR" sz="3600" dirty="0"/>
          </a:p>
          <a:p>
            <a:pPr algn="l"/>
            <a:r>
              <a:rPr lang="fr-FR" sz="3600" b="1" dirty="0">
                <a:solidFill>
                  <a:srgbClr val="00B050"/>
                </a:solidFill>
              </a:rPr>
              <a:t>Phase 2</a:t>
            </a:r>
            <a:r>
              <a:rPr lang="fr-FR" sz="3600" dirty="0"/>
              <a:t>, 6 cyclistes : </a:t>
            </a:r>
            <a:r>
              <a:rPr lang="fr-FR" sz="3600" b="1" dirty="0"/>
              <a:t>Benoit </a:t>
            </a:r>
            <a:r>
              <a:rPr lang="fr-FR" sz="3600" b="1" dirty="0" err="1"/>
              <a:t>Hétru</a:t>
            </a:r>
            <a:r>
              <a:rPr lang="fr-FR" sz="3600" dirty="0"/>
              <a:t> (10), </a:t>
            </a:r>
            <a:r>
              <a:rPr lang="fr-FR" sz="3600" b="1" dirty="0"/>
              <a:t>Christophe Loup</a:t>
            </a:r>
            <a:r>
              <a:rPr lang="fr-FR" sz="3600" dirty="0"/>
              <a:t> (7), </a:t>
            </a:r>
            <a:r>
              <a:rPr lang="fr-FR" sz="3600" b="1" dirty="0"/>
              <a:t>Clément Munch</a:t>
            </a:r>
            <a:r>
              <a:rPr lang="fr-FR" sz="3600" dirty="0"/>
              <a:t> (4) , </a:t>
            </a:r>
            <a:r>
              <a:rPr lang="fr-FR" sz="3600" dirty="0">
                <a:solidFill>
                  <a:srgbClr val="FF0066"/>
                </a:solidFill>
              </a:rPr>
              <a:t>Alicia Levy </a:t>
            </a:r>
            <a:r>
              <a:rPr lang="fr-FR" sz="3600" dirty="0"/>
              <a:t>(2), </a:t>
            </a:r>
            <a:r>
              <a:rPr lang="fr-FR" sz="3600" b="1" dirty="0"/>
              <a:t>Frank </a:t>
            </a:r>
            <a:r>
              <a:rPr lang="fr-FR" sz="3600" b="1" dirty="0" err="1"/>
              <a:t>Perri</a:t>
            </a:r>
            <a:r>
              <a:rPr lang="fr-FR" sz="3600" dirty="0"/>
              <a:t> (1), </a:t>
            </a:r>
            <a:r>
              <a:rPr lang="fr-FR" sz="3600" dirty="0">
                <a:solidFill>
                  <a:srgbClr val="FF0066"/>
                </a:solidFill>
              </a:rPr>
              <a:t>Dominique Werner </a:t>
            </a:r>
            <a:r>
              <a:rPr lang="fr-FR" sz="3600" dirty="0"/>
              <a:t>(1)</a:t>
            </a:r>
          </a:p>
          <a:p>
            <a:pPr algn="l"/>
            <a:endParaRPr lang="fr-FR" sz="3600" dirty="0"/>
          </a:p>
          <a:p>
            <a:pPr algn="l"/>
            <a:r>
              <a:rPr lang="fr-FR" sz="3600" b="1" dirty="0">
                <a:solidFill>
                  <a:srgbClr val="00B050"/>
                </a:solidFill>
              </a:rPr>
              <a:t>Phase 3</a:t>
            </a:r>
            <a:r>
              <a:rPr lang="fr-FR" sz="3600"/>
              <a:t>, </a:t>
            </a:r>
            <a:r>
              <a:rPr lang="fr-FR" sz="3600" smtClean="0"/>
              <a:t>5 </a:t>
            </a:r>
            <a:r>
              <a:rPr lang="fr-FR" sz="3600" dirty="0"/>
              <a:t>cyclistes : </a:t>
            </a:r>
            <a:r>
              <a:rPr lang="fr-FR" sz="3600" b="1" dirty="0"/>
              <a:t>Benoit </a:t>
            </a:r>
            <a:r>
              <a:rPr lang="fr-FR" sz="3600" b="1" dirty="0" err="1"/>
              <a:t>Hétru</a:t>
            </a:r>
            <a:r>
              <a:rPr lang="fr-FR" sz="3600" dirty="0"/>
              <a:t> (10), </a:t>
            </a:r>
            <a:r>
              <a:rPr lang="fr-FR" sz="3600" b="1" dirty="0"/>
              <a:t>Christophe Loup</a:t>
            </a:r>
            <a:r>
              <a:rPr lang="fr-FR" sz="3600" dirty="0"/>
              <a:t> (6), </a:t>
            </a:r>
            <a:r>
              <a:rPr lang="fr-FR" sz="3600" b="1" dirty="0"/>
              <a:t>Clément Munch</a:t>
            </a:r>
            <a:r>
              <a:rPr lang="fr-FR" sz="3600" dirty="0"/>
              <a:t> (4), </a:t>
            </a:r>
            <a:r>
              <a:rPr lang="fr-FR" sz="3600" b="1" dirty="0"/>
              <a:t>Frank </a:t>
            </a:r>
            <a:r>
              <a:rPr lang="fr-FR" sz="3600" b="1" dirty="0" err="1"/>
              <a:t>Perri</a:t>
            </a:r>
            <a:r>
              <a:rPr lang="fr-FR" sz="3600" dirty="0"/>
              <a:t> (3), </a:t>
            </a:r>
            <a:r>
              <a:rPr lang="fr-FR" sz="3600" dirty="0">
                <a:solidFill>
                  <a:srgbClr val="0E4195"/>
                </a:solidFill>
              </a:rPr>
              <a:t>Vincent </a:t>
            </a:r>
            <a:r>
              <a:rPr lang="fr-FR" sz="3600" dirty="0" err="1">
                <a:solidFill>
                  <a:srgbClr val="0E4195"/>
                </a:solidFill>
              </a:rPr>
              <a:t>Chadelaud</a:t>
            </a:r>
            <a:r>
              <a:rPr lang="fr-FR" sz="3600" dirty="0">
                <a:solidFill>
                  <a:srgbClr val="0E4195"/>
                </a:solidFill>
              </a:rPr>
              <a:t> </a:t>
            </a:r>
            <a:r>
              <a:rPr lang="fr-FR" sz="3600" dirty="0"/>
              <a:t>(2</a:t>
            </a:r>
            <a:r>
              <a:rPr lang="fr-FR" sz="3600" dirty="0" smtClean="0"/>
              <a:t>)</a:t>
            </a:r>
            <a:endParaRPr lang="fr-FR" sz="3600" dirty="0"/>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4298" y="3727585"/>
            <a:ext cx="2857500" cy="2857500"/>
          </a:xfrm>
          <a:prstGeom prst="rect">
            <a:avLst/>
          </a:prstGeom>
        </p:spPr>
      </p:pic>
      <p:pic>
        <p:nvPicPr>
          <p:cNvPr id="26" name="Imag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4198" y="3705626"/>
            <a:ext cx="2857500" cy="2857500"/>
          </a:xfrm>
          <a:prstGeom prst="rect">
            <a:avLst/>
          </a:prstGeom>
        </p:spPr>
      </p:pic>
      <p:pic>
        <p:nvPicPr>
          <p:cNvPr id="27" name="Imag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4098" y="3691873"/>
            <a:ext cx="2857500" cy="2857500"/>
          </a:xfrm>
          <a:prstGeom prst="rect">
            <a:avLst/>
          </a:prstGeom>
        </p:spPr>
      </p:pic>
    </p:spTree>
    <p:extLst>
      <p:ext uri="{BB962C8B-B14F-4D97-AF65-F5344CB8AC3E}">
        <p14:creationId xmlns:p14="http://schemas.microsoft.com/office/powerpoint/2010/main" val="8053200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76</a:t>
            </a:fld>
            <a:endParaRPr lang="fr-FR" dirty="0"/>
          </a:p>
        </p:txBody>
      </p:sp>
      <p:sp>
        <p:nvSpPr>
          <p:cNvPr id="10" name="ZoneTexte 9"/>
          <p:cNvSpPr txBox="1"/>
          <p:nvPr/>
        </p:nvSpPr>
        <p:spPr>
          <a:xfrm>
            <a:off x="0" y="383458"/>
            <a:ext cx="23073360" cy="1200329"/>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smtClean="0">
                <a:solidFill>
                  <a:srgbClr val="D90015"/>
                </a:solidFill>
                <a:latin typeface="Helvetica Neue Condensed" charset="0"/>
                <a:ea typeface="Helvetica Neue Condensed" charset="0"/>
                <a:cs typeface="Helvetica Neue Condensed" charset="0"/>
              </a:rPr>
              <a:t>Les Jeux Mondiaux à Athènes</a:t>
            </a:r>
            <a:endParaRPr lang="fr-FR" sz="8000" b="1" kern="1200" dirty="0">
              <a:solidFill>
                <a:srgbClr val="D90015"/>
              </a:solidFill>
              <a:latin typeface="Helvetica Neue Condensed" charset="0"/>
              <a:ea typeface="Helvetica Neue Condensed" charset="0"/>
              <a:cs typeface="Helvetica Neue Condensed" charset="0"/>
            </a:endParaRPr>
          </a:p>
        </p:txBody>
      </p:sp>
      <p:graphicFrame>
        <p:nvGraphicFramePr>
          <p:cNvPr id="3" name="Diagramme 2"/>
          <p:cNvGraphicFramePr/>
          <p:nvPr>
            <p:extLst>
              <p:ext uri="{D42A27DB-BD31-4B8C-83A1-F6EECF244321}">
                <p14:modId xmlns:p14="http://schemas.microsoft.com/office/powerpoint/2010/main" val="2189721799"/>
              </p:ext>
            </p:extLst>
          </p:nvPr>
        </p:nvGraphicFramePr>
        <p:xfrm>
          <a:off x="849086" y="1284515"/>
          <a:ext cx="18331543" cy="11282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me 4"/>
          <p:cNvGraphicFramePr/>
          <p:nvPr>
            <p:custDataLst>
              <p:custData r:id="rId1"/>
            </p:custDataLst>
            <p:extLst>
              <p:ext uri="{D42A27DB-BD31-4B8C-83A1-F6EECF244321}">
                <p14:modId xmlns:p14="http://schemas.microsoft.com/office/powerpoint/2010/main" val="297193377"/>
              </p:ext>
            </p:extLst>
          </p:nvPr>
        </p:nvGraphicFramePr>
        <p:xfrm>
          <a:off x="13411201" y="2701828"/>
          <a:ext cx="9993085" cy="84462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p:cNvSpPr txBox="1"/>
          <p:nvPr/>
        </p:nvSpPr>
        <p:spPr>
          <a:xfrm>
            <a:off x="13585371" y="352356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Où</a:t>
            </a:r>
            <a:endParaRPr lang="fr-FR" sz="2400" b="1" dirty="0">
              <a:solidFill>
                <a:schemeClr val="accent1"/>
              </a:solidFill>
            </a:endParaRPr>
          </a:p>
        </p:txBody>
      </p:sp>
      <p:sp>
        <p:nvSpPr>
          <p:cNvPr id="9" name="ZoneTexte 8"/>
          <p:cNvSpPr txBox="1"/>
          <p:nvPr/>
        </p:nvSpPr>
        <p:spPr>
          <a:xfrm>
            <a:off x="14347371" y="511449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Quand</a:t>
            </a:r>
            <a:endParaRPr lang="fr-FR" sz="2400" b="1" dirty="0">
              <a:solidFill>
                <a:schemeClr val="accent1"/>
              </a:solidFill>
            </a:endParaRPr>
          </a:p>
        </p:txBody>
      </p:sp>
      <p:sp>
        <p:nvSpPr>
          <p:cNvPr id="11" name="ZoneTexte 10"/>
          <p:cNvSpPr txBox="1"/>
          <p:nvPr/>
        </p:nvSpPr>
        <p:spPr>
          <a:xfrm>
            <a:off x="14478002" y="6694109"/>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Combien</a:t>
            </a:r>
            <a:endParaRPr lang="fr-FR" sz="2400" b="1" dirty="0">
              <a:solidFill>
                <a:schemeClr val="accent1"/>
              </a:solidFill>
            </a:endParaRPr>
          </a:p>
        </p:txBody>
      </p:sp>
      <p:sp>
        <p:nvSpPr>
          <p:cNvPr id="12" name="ZoneTexte 11"/>
          <p:cNvSpPr txBox="1"/>
          <p:nvPr/>
        </p:nvSpPr>
        <p:spPr>
          <a:xfrm>
            <a:off x="14260291" y="8261648"/>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Quoi</a:t>
            </a:r>
            <a:endParaRPr lang="fr-FR" sz="2400" b="1" dirty="0">
              <a:solidFill>
                <a:schemeClr val="accent1"/>
              </a:solidFill>
            </a:endParaRPr>
          </a:p>
        </p:txBody>
      </p:sp>
      <p:sp>
        <p:nvSpPr>
          <p:cNvPr id="13" name="ZoneTexte 12"/>
          <p:cNvSpPr txBox="1"/>
          <p:nvPr/>
        </p:nvSpPr>
        <p:spPr>
          <a:xfrm>
            <a:off x="13411201" y="9829195"/>
            <a:ext cx="1611085"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Commen</a:t>
            </a:r>
            <a:r>
              <a:rPr lang="fr-FR" sz="2400" b="1" dirty="0">
                <a:solidFill>
                  <a:schemeClr val="accent1"/>
                </a:solidFill>
              </a:rPr>
              <a:t>t</a:t>
            </a:r>
          </a:p>
        </p:txBody>
      </p:sp>
    </p:spTree>
    <p:extLst>
      <p:ext uri="{BB962C8B-B14F-4D97-AF65-F5344CB8AC3E}">
        <p14:creationId xmlns:p14="http://schemas.microsoft.com/office/powerpoint/2010/main" val="10116312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e 7"/>
          <p:cNvGraphicFramePr/>
          <p:nvPr>
            <p:extLst>
              <p:ext uri="{D42A27DB-BD31-4B8C-83A1-F6EECF244321}">
                <p14:modId xmlns:p14="http://schemas.microsoft.com/office/powerpoint/2010/main" val="3918775413"/>
              </p:ext>
            </p:extLst>
          </p:nvPr>
        </p:nvGraphicFramePr>
        <p:xfrm>
          <a:off x="849086" y="1284515"/>
          <a:ext cx="18331543" cy="11282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77</a:t>
            </a:fld>
            <a:endParaRPr lang="fr-FR" dirty="0"/>
          </a:p>
        </p:txBody>
      </p:sp>
      <p:sp>
        <p:nvSpPr>
          <p:cNvPr id="10" name="ZoneTexte 9"/>
          <p:cNvSpPr txBox="1"/>
          <p:nvPr/>
        </p:nvSpPr>
        <p:spPr>
          <a:xfrm>
            <a:off x="0" y="383458"/>
            <a:ext cx="23073360" cy="1200329"/>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smtClean="0">
                <a:solidFill>
                  <a:srgbClr val="D90015"/>
                </a:solidFill>
                <a:latin typeface="Helvetica Neue Condensed" charset="0"/>
                <a:ea typeface="Helvetica Neue Condensed" charset="0"/>
                <a:cs typeface="Helvetica Neue Condensed" charset="0"/>
              </a:rPr>
              <a:t>Les Jeux Nationaux à Tours</a:t>
            </a:r>
            <a:endParaRPr lang="fr-FR" sz="8000" b="1" kern="1200" dirty="0">
              <a:solidFill>
                <a:srgbClr val="D90015"/>
              </a:solidFill>
              <a:latin typeface="Helvetica Neue Condensed" charset="0"/>
              <a:ea typeface="Helvetica Neue Condensed" charset="0"/>
              <a:cs typeface="Helvetica Neue Condensed" charset="0"/>
            </a:endParaRPr>
          </a:p>
        </p:txBody>
      </p:sp>
      <p:graphicFrame>
        <p:nvGraphicFramePr>
          <p:cNvPr id="9" name="Diagramme 8"/>
          <p:cNvGraphicFramePr/>
          <p:nvPr>
            <p:custDataLst>
              <p:custData r:id="rId1"/>
            </p:custDataLst>
            <p:extLst>
              <p:ext uri="{D42A27DB-BD31-4B8C-83A1-F6EECF244321}">
                <p14:modId xmlns:p14="http://schemas.microsoft.com/office/powerpoint/2010/main" val="2314687542"/>
              </p:ext>
            </p:extLst>
          </p:nvPr>
        </p:nvGraphicFramePr>
        <p:xfrm>
          <a:off x="13411201" y="2701828"/>
          <a:ext cx="9993085" cy="84462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ZoneTexte 10"/>
          <p:cNvSpPr txBox="1"/>
          <p:nvPr/>
        </p:nvSpPr>
        <p:spPr>
          <a:xfrm>
            <a:off x="13585371" y="352356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Où</a:t>
            </a:r>
            <a:endParaRPr lang="fr-FR" sz="2400" b="1" dirty="0">
              <a:solidFill>
                <a:schemeClr val="accent1"/>
              </a:solidFill>
            </a:endParaRPr>
          </a:p>
        </p:txBody>
      </p:sp>
      <p:sp>
        <p:nvSpPr>
          <p:cNvPr id="12" name="ZoneTexte 11"/>
          <p:cNvSpPr txBox="1"/>
          <p:nvPr/>
        </p:nvSpPr>
        <p:spPr>
          <a:xfrm>
            <a:off x="14347371" y="511449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Quand</a:t>
            </a:r>
            <a:endParaRPr lang="fr-FR" sz="2400" b="1" dirty="0">
              <a:solidFill>
                <a:schemeClr val="accent1"/>
              </a:solidFill>
            </a:endParaRPr>
          </a:p>
        </p:txBody>
      </p:sp>
      <p:sp>
        <p:nvSpPr>
          <p:cNvPr id="13" name="ZoneTexte 12"/>
          <p:cNvSpPr txBox="1"/>
          <p:nvPr/>
        </p:nvSpPr>
        <p:spPr>
          <a:xfrm>
            <a:off x="14478002" y="6694109"/>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Combien</a:t>
            </a:r>
            <a:endParaRPr lang="fr-FR" sz="2400" b="1" dirty="0">
              <a:solidFill>
                <a:schemeClr val="accent1"/>
              </a:solidFill>
            </a:endParaRPr>
          </a:p>
        </p:txBody>
      </p:sp>
      <p:sp>
        <p:nvSpPr>
          <p:cNvPr id="14" name="ZoneTexte 13"/>
          <p:cNvSpPr txBox="1"/>
          <p:nvPr/>
        </p:nvSpPr>
        <p:spPr>
          <a:xfrm>
            <a:off x="14260291" y="8261648"/>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Quoi</a:t>
            </a:r>
            <a:endParaRPr lang="fr-FR" sz="2400" b="1" dirty="0">
              <a:solidFill>
                <a:schemeClr val="accent1"/>
              </a:solidFill>
            </a:endParaRPr>
          </a:p>
        </p:txBody>
      </p:sp>
      <p:sp>
        <p:nvSpPr>
          <p:cNvPr id="15" name="ZoneTexte 14"/>
          <p:cNvSpPr txBox="1"/>
          <p:nvPr/>
        </p:nvSpPr>
        <p:spPr>
          <a:xfrm>
            <a:off x="13411201" y="9829195"/>
            <a:ext cx="1611085"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Commen</a:t>
            </a:r>
            <a:r>
              <a:rPr lang="fr-FR" sz="2400" b="1" dirty="0">
                <a:solidFill>
                  <a:schemeClr val="accent1"/>
                </a:solidFill>
              </a:rPr>
              <a:t>t</a:t>
            </a:r>
          </a:p>
        </p:txBody>
      </p:sp>
    </p:spTree>
    <p:extLst>
      <p:ext uri="{BB962C8B-B14F-4D97-AF65-F5344CB8AC3E}">
        <p14:creationId xmlns:p14="http://schemas.microsoft.com/office/powerpoint/2010/main" val="16227158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110"/>
          <p:cNvSpPr>
            <a:spLocks noGrp="1" noChangeArrowheads="1"/>
          </p:cNvSpPr>
          <p:nvPr>
            <p:ph type="title"/>
          </p:nvPr>
        </p:nvSpPr>
        <p:spPr>
          <a:xfrm>
            <a:off x="6096000" y="5177478"/>
            <a:ext cx="13884215" cy="2651126"/>
          </a:xfrm>
        </p:spPr>
        <p:txBody>
          <a:bodyPr>
            <a:normAutofit/>
          </a:bodyPr>
          <a:lstStyle/>
          <a:p>
            <a:pPr algn="l" eaLnBrk="1" hangingPunct="1">
              <a:defRPr/>
            </a:pPr>
            <a:r>
              <a:rPr lang="es-UY" sz="7200" dirty="0" smtClean="0">
                <a:solidFill>
                  <a:srgbClr val="00B0F0"/>
                </a:solidFill>
              </a:rPr>
              <a:t>LES RENCONTRES SPORTIVES CREDIT MUTUEL </a:t>
            </a:r>
            <a:endParaRPr lang="es-ES" sz="7200" dirty="0">
              <a:solidFill>
                <a:srgbClr val="00B0F0"/>
              </a:solidFill>
            </a:endParaRPr>
          </a:p>
        </p:txBody>
      </p:sp>
      <p:sp>
        <p:nvSpPr>
          <p:cNvPr id="3" name="Espace réservé du texte 2"/>
          <p:cNvSpPr>
            <a:spLocks noGrp="1"/>
          </p:cNvSpPr>
          <p:nvPr>
            <p:ph idx="1"/>
          </p:nvPr>
        </p:nvSpPr>
        <p:spPr>
          <a:xfrm>
            <a:off x="1676400" y="2340035"/>
            <a:ext cx="21031200" cy="2973837"/>
          </a:xfrm>
        </p:spPr>
        <p:txBody>
          <a:bodyPr/>
          <a:lstStyle/>
          <a:p>
            <a:pPr algn="ctr"/>
            <a:r>
              <a:rPr lang="fr-FR" sz="8800" dirty="0">
                <a:solidFill>
                  <a:schemeClr val="tx1"/>
                </a:solidFill>
              </a:rPr>
              <a:t>Organisation d’une rencontre sportive </a:t>
            </a:r>
            <a:r>
              <a:rPr lang="fr-FR" sz="8800" dirty="0" smtClean="0">
                <a:solidFill>
                  <a:schemeClr val="tx1"/>
                </a:solidFill>
              </a:rPr>
              <a:t>inter-salariés </a:t>
            </a:r>
            <a:r>
              <a:rPr lang="fr-FR" sz="8800" dirty="0">
                <a:solidFill>
                  <a:schemeClr val="tx1"/>
                </a:solidFill>
              </a:rPr>
              <a:t>groupe</a:t>
            </a:r>
          </a:p>
        </p:txBody>
      </p:sp>
      <p:sp>
        <p:nvSpPr>
          <p:cNvPr id="2173" name="Rectangle 125"/>
          <p:cNvSpPr>
            <a:spLocks noChangeArrowheads="1"/>
          </p:cNvSpPr>
          <p:nvPr/>
        </p:nvSpPr>
        <p:spPr bwMode="auto">
          <a:xfrm>
            <a:off x="11903969" y="11610976"/>
            <a:ext cx="11559879" cy="108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s-ES" sz="4800" b="1" dirty="0">
                <a:solidFill>
                  <a:schemeClr val="tx1"/>
                </a:solidFill>
                <a:cs typeface="Arial" charset="0"/>
              </a:rPr>
              <a:t>CREDIT MUTUEL ALLIANCE FEDERALE</a:t>
            </a:r>
          </a:p>
          <a:p>
            <a:pPr>
              <a:defRPr/>
            </a:pPr>
            <a:r>
              <a:rPr lang="es-ES" sz="4800" b="1" dirty="0" smtClean="0">
                <a:solidFill>
                  <a:schemeClr val="tx1"/>
                </a:solidFill>
                <a:cs typeface="Arial" charset="0"/>
              </a:rPr>
              <a:t>2023 </a:t>
            </a:r>
            <a:r>
              <a:rPr lang="es-ES" sz="4800" b="1" dirty="0" err="1" smtClean="0">
                <a:solidFill>
                  <a:schemeClr val="tx1"/>
                </a:solidFill>
                <a:cs typeface="Arial" charset="0"/>
              </a:rPr>
              <a:t>ou</a:t>
            </a:r>
            <a:r>
              <a:rPr lang="es-ES" sz="4800" b="1" dirty="0" smtClean="0">
                <a:solidFill>
                  <a:schemeClr val="tx1"/>
                </a:solidFill>
                <a:cs typeface="Arial" charset="0"/>
              </a:rPr>
              <a:t>…</a:t>
            </a:r>
            <a:endParaRPr lang="es-ES" sz="4800" b="1" dirty="0">
              <a:solidFill>
                <a:schemeClr val="tx1"/>
              </a:solidFill>
              <a:cs typeface="Arial" charset="0"/>
            </a:endParaRPr>
          </a:p>
        </p:txBody>
      </p:sp>
      <p:pic>
        <p:nvPicPr>
          <p:cNvPr id="5" name="Image 4"/>
          <p:cNvPicPr>
            <a:picLocks noChangeAspect="1"/>
          </p:cNvPicPr>
          <p:nvPr/>
        </p:nvPicPr>
        <p:blipFill>
          <a:blip r:embed="rId3"/>
          <a:stretch>
            <a:fillRect/>
          </a:stretch>
        </p:blipFill>
        <p:spPr>
          <a:xfrm>
            <a:off x="15156403" y="7713042"/>
            <a:ext cx="4355650" cy="3078230"/>
          </a:xfrm>
          <a:prstGeom prst="rect">
            <a:avLst/>
          </a:prstGeom>
          <a:ln>
            <a:noFill/>
          </a:ln>
          <a:effectLst>
            <a:outerShdw blurRad="292100" dist="139700" dir="2700000" algn="tl" rotWithShape="0">
              <a:srgbClr val="333333">
                <a:alpha val="65000"/>
              </a:srgbClr>
            </a:outerShdw>
          </a:effectLst>
        </p:spPr>
      </p:pic>
      <p:pic>
        <p:nvPicPr>
          <p:cNvPr id="2" name="Image 1"/>
          <p:cNvPicPr>
            <a:picLocks noChangeAspect="1"/>
          </p:cNvPicPr>
          <p:nvPr/>
        </p:nvPicPr>
        <p:blipFill>
          <a:blip r:embed="rId4"/>
          <a:stretch>
            <a:fillRect/>
          </a:stretch>
        </p:blipFill>
        <p:spPr>
          <a:xfrm>
            <a:off x="3619213" y="7529040"/>
            <a:ext cx="7982969" cy="3490652"/>
          </a:xfrm>
          <a:prstGeom prst="rect">
            <a:avLst/>
          </a:prstGeom>
        </p:spPr>
      </p:pic>
      <p:pic>
        <p:nvPicPr>
          <p:cNvPr id="7" name="Image 6"/>
          <p:cNvPicPr>
            <a:picLocks noChangeAspect="1"/>
          </p:cNvPicPr>
          <p:nvPr/>
        </p:nvPicPr>
        <p:blipFill rotWithShape="1">
          <a:blip r:embed="rId5"/>
          <a:srcRect b="2137"/>
          <a:stretch/>
        </p:blipFill>
        <p:spPr>
          <a:xfrm>
            <a:off x="656487" y="3780512"/>
            <a:ext cx="4989127" cy="3932530"/>
          </a:xfrm>
          <a:prstGeom prst="rect">
            <a:avLst/>
          </a:prstGeom>
        </p:spPr>
      </p:pic>
      <p:pic>
        <p:nvPicPr>
          <p:cNvPr id="8" name="Image 7"/>
          <p:cNvPicPr>
            <a:picLocks noChangeAspect="1"/>
          </p:cNvPicPr>
          <p:nvPr/>
        </p:nvPicPr>
        <p:blipFill>
          <a:blip r:embed="rId6"/>
          <a:stretch>
            <a:fillRect/>
          </a:stretch>
        </p:blipFill>
        <p:spPr>
          <a:xfrm>
            <a:off x="20210758" y="3865404"/>
            <a:ext cx="3516755" cy="3762746"/>
          </a:xfrm>
          <a:prstGeom prst="rect">
            <a:avLst/>
          </a:prstGeom>
        </p:spPr>
      </p:pic>
    </p:spTree>
    <p:extLst>
      <p:ext uri="{BB962C8B-B14F-4D97-AF65-F5344CB8AC3E}">
        <p14:creationId xmlns:p14="http://schemas.microsoft.com/office/powerpoint/2010/main" val="26298811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projet d’entreprise sportive</a:t>
            </a:r>
            <a:endParaRPr lang="fr-FR" dirty="0"/>
          </a:p>
        </p:txBody>
      </p:sp>
      <p:sp>
        <p:nvSpPr>
          <p:cNvPr id="4" name="Espace réservé du numéro de diapositive 3"/>
          <p:cNvSpPr>
            <a:spLocks noGrp="1"/>
          </p:cNvSpPr>
          <p:nvPr>
            <p:ph type="sldNum" sz="quarter" idx="12"/>
          </p:nvPr>
        </p:nvSpPr>
        <p:spPr>
          <a:xfrm>
            <a:off x="18686058" y="12992826"/>
            <a:ext cx="5486400" cy="730250"/>
          </a:xfrm>
        </p:spPr>
        <p:txBody>
          <a:bodyPr/>
          <a:lstStyle/>
          <a:p>
            <a:fld id="{86CB4B4D-7CA3-9044-876B-883B54F8677D}" type="slidenum">
              <a:rPr lang="fr-FR" smtClean="0"/>
              <a:pPr/>
              <a:t>79</a:t>
            </a:fld>
            <a:endParaRPr lang="fr-FR" dirty="0"/>
          </a:p>
        </p:txBody>
      </p:sp>
      <p:grpSp>
        <p:nvGrpSpPr>
          <p:cNvPr id="5" name="Group 107"/>
          <p:cNvGrpSpPr>
            <a:grpSpLocks noChangeAspect="1"/>
          </p:cNvGrpSpPr>
          <p:nvPr/>
        </p:nvGrpSpPr>
        <p:grpSpPr bwMode="auto">
          <a:xfrm rot="374905">
            <a:off x="13493938" y="2204305"/>
            <a:ext cx="7418050" cy="7525208"/>
            <a:chOff x="62" y="62"/>
            <a:chExt cx="10271" cy="10418"/>
          </a:xfrm>
        </p:grpSpPr>
        <p:grpSp>
          <p:nvGrpSpPr>
            <p:cNvPr id="6" name="Group 597"/>
            <p:cNvGrpSpPr>
              <a:grpSpLocks/>
            </p:cNvGrpSpPr>
            <p:nvPr/>
          </p:nvGrpSpPr>
          <p:grpSpPr bwMode="auto">
            <a:xfrm>
              <a:off x="883" y="140"/>
              <a:ext cx="9013" cy="9272"/>
              <a:chOff x="883" y="140"/>
              <a:chExt cx="9013" cy="9272"/>
            </a:xfrm>
          </p:grpSpPr>
          <p:sp>
            <p:nvSpPr>
              <p:cNvPr id="461" name="Line 797"/>
              <p:cNvSpPr>
                <a:spLocks noChangeShapeType="1"/>
              </p:cNvSpPr>
              <p:nvPr/>
            </p:nvSpPr>
            <p:spPr bwMode="auto">
              <a:xfrm flipH="1">
                <a:off x="3530" y="3975"/>
                <a:ext cx="1" cy="1"/>
              </a:xfrm>
              <a:prstGeom prst="line">
                <a:avLst/>
              </a:prstGeom>
              <a:noFill/>
              <a:ln w="3175">
                <a:solidFill>
                  <a:srgbClr val="99CC00"/>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2" name="Freeform 796"/>
              <p:cNvSpPr>
                <a:spLocks/>
              </p:cNvSpPr>
              <p:nvPr/>
            </p:nvSpPr>
            <p:spPr bwMode="auto">
              <a:xfrm>
                <a:off x="7741" y="2218"/>
                <a:ext cx="93" cy="656"/>
              </a:xfrm>
              <a:custGeom>
                <a:avLst/>
                <a:gdLst>
                  <a:gd name="T0" fmla="*/ 143 w 187"/>
                  <a:gd name="T1" fmla="*/ 1313 h 1313"/>
                  <a:gd name="T2" fmla="*/ 125 w 187"/>
                  <a:gd name="T3" fmla="*/ 1155 h 1313"/>
                  <a:gd name="T4" fmla="*/ 0 w 187"/>
                  <a:gd name="T5" fmla="*/ 979 h 1313"/>
                  <a:gd name="T6" fmla="*/ 45 w 187"/>
                  <a:gd name="T7" fmla="*/ 751 h 1313"/>
                  <a:gd name="T8" fmla="*/ 164 w 187"/>
                  <a:gd name="T9" fmla="*/ 712 h 1313"/>
                  <a:gd name="T10" fmla="*/ 187 w 187"/>
                  <a:gd name="T11" fmla="*/ 558 h 1313"/>
                  <a:gd name="T12" fmla="*/ 87 w 187"/>
                  <a:gd name="T13" fmla="*/ 507 h 1313"/>
                  <a:gd name="T14" fmla="*/ 125 w 187"/>
                  <a:gd name="T15" fmla="*/ 350 h 1313"/>
                  <a:gd name="T16" fmla="*/ 40 w 187"/>
                  <a:gd name="T17"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313">
                    <a:moveTo>
                      <a:pt x="143" y="1313"/>
                    </a:moveTo>
                    <a:lnTo>
                      <a:pt x="125" y="1155"/>
                    </a:lnTo>
                    <a:lnTo>
                      <a:pt x="0" y="979"/>
                    </a:lnTo>
                    <a:lnTo>
                      <a:pt x="45" y="751"/>
                    </a:lnTo>
                    <a:lnTo>
                      <a:pt x="164" y="712"/>
                    </a:lnTo>
                    <a:lnTo>
                      <a:pt x="187" y="558"/>
                    </a:lnTo>
                    <a:lnTo>
                      <a:pt x="87" y="507"/>
                    </a:lnTo>
                    <a:lnTo>
                      <a:pt x="125" y="350"/>
                    </a:lnTo>
                    <a:lnTo>
                      <a:pt x="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3" name="Freeform 795"/>
              <p:cNvSpPr>
                <a:spLocks/>
              </p:cNvSpPr>
              <p:nvPr/>
            </p:nvSpPr>
            <p:spPr bwMode="auto">
              <a:xfrm>
                <a:off x="6681" y="2860"/>
                <a:ext cx="887" cy="229"/>
              </a:xfrm>
              <a:custGeom>
                <a:avLst/>
                <a:gdLst>
                  <a:gd name="T0" fmla="*/ 1773 w 1773"/>
                  <a:gd name="T1" fmla="*/ 408 h 456"/>
                  <a:gd name="T2" fmla="*/ 1643 w 1773"/>
                  <a:gd name="T3" fmla="*/ 363 h 456"/>
                  <a:gd name="T4" fmla="*/ 1547 w 1773"/>
                  <a:gd name="T5" fmla="*/ 420 h 456"/>
                  <a:gd name="T6" fmla="*/ 1436 w 1773"/>
                  <a:gd name="T7" fmla="*/ 377 h 456"/>
                  <a:gd name="T8" fmla="*/ 1381 w 1773"/>
                  <a:gd name="T9" fmla="*/ 354 h 456"/>
                  <a:gd name="T10" fmla="*/ 1328 w 1773"/>
                  <a:gd name="T11" fmla="*/ 334 h 456"/>
                  <a:gd name="T12" fmla="*/ 1228 w 1773"/>
                  <a:gd name="T13" fmla="*/ 256 h 456"/>
                  <a:gd name="T14" fmla="*/ 1214 w 1773"/>
                  <a:gd name="T15" fmla="*/ 20 h 456"/>
                  <a:gd name="T16" fmla="*/ 1091 w 1773"/>
                  <a:gd name="T17" fmla="*/ 0 h 456"/>
                  <a:gd name="T18" fmla="*/ 840 w 1773"/>
                  <a:gd name="T19" fmla="*/ 34 h 456"/>
                  <a:gd name="T20" fmla="*/ 476 w 1773"/>
                  <a:gd name="T21" fmla="*/ 329 h 456"/>
                  <a:gd name="T22" fmla="*/ 476 w 1773"/>
                  <a:gd name="T23" fmla="*/ 456 h 456"/>
                  <a:gd name="T24" fmla="*/ 126 w 1773"/>
                  <a:gd name="T25" fmla="*/ 411 h 456"/>
                  <a:gd name="T26" fmla="*/ 0 w 1773"/>
                  <a:gd name="T27" fmla="*/ 23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3" h="456">
                    <a:moveTo>
                      <a:pt x="1773" y="408"/>
                    </a:moveTo>
                    <a:lnTo>
                      <a:pt x="1643" y="363"/>
                    </a:lnTo>
                    <a:lnTo>
                      <a:pt x="1547" y="420"/>
                    </a:lnTo>
                    <a:lnTo>
                      <a:pt x="1436" y="377"/>
                    </a:lnTo>
                    <a:lnTo>
                      <a:pt x="1381" y="354"/>
                    </a:lnTo>
                    <a:lnTo>
                      <a:pt x="1328" y="334"/>
                    </a:lnTo>
                    <a:lnTo>
                      <a:pt x="1228" y="256"/>
                    </a:lnTo>
                    <a:lnTo>
                      <a:pt x="1214" y="20"/>
                    </a:lnTo>
                    <a:lnTo>
                      <a:pt x="1091" y="0"/>
                    </a:lnTo>
                    <a:lnTo>
                      <a:pt x="840" y="34"/>
                    </a:lnTo>
                    <a:lnTo>
                      <a:pt x="476" y="329"/>
                    </a:lnTo>
                    <a:lnTo>
                      <a:pt x="476" y="456"/>
                    </a:lnTo>
                    <a:lnTo>
                      <a:pt x="126" y="411"/>
                    </a:lnTo>
                    <a:lnTo>
                      <a:pt x="0" y="23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4" name="Freeform 794"/>
              <p:cNvSpPr>
                <a:spLocks/>
              </p:cNvSpPr>
              <p:nvPr/>
            </p:nvSpPr>
            <p:spPr bwMode="auto">
              <a:xfrm>
                <a:off x="7568" y="2874"/>
                <a:ext cx="245" cy="190"/>
              </a:xfrm>
              <a:custGeom>
                <a:avLst/>
                <a:gdLst>
                  <a:gd name="T0" fmla="*/ 489 w 489"/>
                  <a:gd name="T1" fmla="*/ 0 h 381"/>
                  <a:gd name="T2" fmla="*/ 157 w 489"/>
                  <a:gd name="T3" fmla="*/ 86 h 381"/>
                  <a:gd name="T4" fmla="*/ 243 w 489"/>
                  <a:gd name="T5" fmla="*/ 181 h 381"/>
                  <a:gd name="T6" fmla="*/ 153 w 489"/>
                  <a:gd name="T7" fmla="*/ 269 h 381"/>
                  <a:gd name="T8" fmla="*/ 181 w 489"/>
                  <a:gd name="T9" fmla="*/ 379 h 381"/>
                  <a:gd name="T10" fmla="*/ 0 w 489"/>
                  <a:gd name="T11" fmla="*/ 381 h 381"/>
                </a:gdLst>
                <a:ahLst/>
                <a:cxnLst>
                  <a:cxn ang="0">
                    <a:pos x="T0" y="T1"/>
                  </a:cxn>
                  <a:cxn ang="0">
                    <a:pos x="T2" y="T3"/>
                  </a:cxn>
                  <a:cxn ang="0">
                    <a:pos x="T4" y="T5"/>
                  </a:cxn>
                  <a:cxn ang="0">
                    <a:pos x="T6" y="T7"/>
                  </a:cxn>
                  <a:cxn ang="0">
                    <a:pos x="T8" y="T9"/>
                  </a:cxn>
                  <a:cxn ang="0">
                    <a:pos x="T10" y="T11"/>
                  </a:cxn>
                </a:cxnLst>
                <a:rect l="0" t="0" r="r" b="b"/>
                <a:pathLst>
                  <a:path w="489" h="381">
                    <a:moveTo>
                      <a:pt x="489" y="0"/>
                    </a:moveTo>
                    <a:lnTo>
                      <a:pt x="157" y="86"/>
                    </a:lnTo>
                    <a:lnTo>
                      <a:pt x="243" y="181"/>
                    </a:lnTo>
                    <a:lnTo>
                      <a:pt x="153" y="269"/>
                    </a:lnTo>
                    <a:lnTo>
                      <a:pt x="181" y="379"/>
                    </a:lnTo>
                    <a:lnTo>
                      <a:pt x="0" y="38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5" name="Freeform 793"/>
              <p:cNvSpPr>
                <a:spLocks/>
              </p:cNvSpPr>
              <p:nvPr/>
            </p:nvSpPr>
            <p:spPr bwMode="auto">
              <a:xfrm>
                <a:off x="7813" y="2874"/>
                <a:ext cx="393" cy="301"/>
              </a:xfrm>
              <a:custGeom>
                <a:avLst/>
                <a:gdLst>
                  <a:gd name="T0" fmla="*/ 787 w 787"/>
                  <a:gd name="T1" fmla="*/ 601 h 601"/>
                  <a:gd name="T2" fmla="*/ 132 w 787"/>
                  <a:gd name="T3" fmla="*/ 200 h 601"/>
                  <a:gd name="T4" fmla="*/ 0 w 787"/>
                  <a:gd name="T5" fmla="*/ 0 h 601"/>
                </a:gdLst>
                <a:ahLst/>
                <a:cxnLst>
                  <a:cxn ang="0">
                    <a:pos x="T0" y="T1"/>
                  </a:cxn>
                  <a:cxn ang="0">
                    <a:pos x="T2" y="T3"/>
                  </a:cxn>
                  <a:cxn ang="0">
                    <a:pos x="T4" y="T5"/>
                  </a:cxn>
                </a:cxnLst>
                <a:rect l="0" t="0" r="r" b="b"/>
                <a:pathLst>
                  <a:path w="787" h="601">
                    <a:moveTo>
                      <a:pt x="787" y="601"/>
                    </a:moveTo>
                    <a:lnTo>
                      <a:pt x="132" y="20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6" name="Freeform 792"/>
              <p:cNvSpPr>
                <a:spLocks/>
              </p:cNvSpPr>
              <p:nvPr/>
            </p:nvSpPr>
            <p:spPr bwMode="auto">
              <a:xfrm>
                <a:off x="7613" y="3175"/>
                <a:ext cx="952" cy="1012"/>
              </a:xfrm>
              <a:custGeom>
                <a:avLst/>
                <a:gdLst>
                  <a:gd name="T0" fmla="*/ 0 w 1904"/>
                  <a:gd name="T1" fmla="*/ 998 h 2025"/>
                  <a:gd name="T2" fmla="*/ 138 w 1904"/>
                  <a:gd name="T3" fmla="*/ 1026 h 2025"/>
                  <a:gd name="T4" fmla="*/ 159 w 1904"/>
                  <a:gd name="T5" fmla="*/ 1131 h 2025"/>
                  <a:gd name="T6" fmla="*/ 259 w 1904"/>
                  <a:gd name="T7" fmla="*/ 1170 h 2025"/>
                  <a:gd name="T8" fmla="*/ 245 w 1904"/>
                  <a:gd name="T9" fmla="*/ 1282 h 2025"/>
                  <a:gd name="T10" fmla="*/ 359 w 1904"/>
                  <a:gd name="T11" fmla="*/ 1293 h 2025"/>
                  <a:gd name="T12" fmla="*/ 428 w 1904"/>
                  <a:gd name="T13" fmla="*/ 1379 h 2025"/>
                  <a:gd name="T14" fmla="*/ 468 w 1904"/>
                  <a:gd name="T15" fmla="*/ 1498 h 2025"/>
                  <a:gd name="T16" fmla="*/ 359 w 1904"/>
                  <a:gd name="T17" fmla="*/ 1591 h 2025"/>
                  <a:gd name="T18" fmla="*/ 449 w 1904"/>
                  <a:gd name="T19" fmla="*/ 1777 h 2025"/>
                  <a:gd name="T20" fmla="*/ 806 w 1904"/>
                  <a:gd name="T21" fmla="*/ 1854 h 2025"/>
                  <a:gd name="T22" fmla="*/ 921 w 1904"/>
                  <a:gd name="T23" fmla="*/ 1915 h 2025"/>
                  <a:gd name="T24" fmla="*/ 921 w 1904"/>
                  <a:gd name="T25" fmla="*/ 2025 h 2025"/>
                  <a:gd name="T26" fmla="*/ 1108 w 1904"/>
                  <a:gd name="T27" fmla="*/ 1951 h 2025"/>
                  <a:gd name="T28" fmla="*/ 1154 w 1904"/>
                  <a:gd name="T29" fmla="*/ 1854 h 2025"/>
                  <a:gd name="T30" fmla="*/ 1408 w 1904"/>
                  <a:gd name="T31" fmla="*/ 1705 h 2025"/>
                  <a:gd name="T32" fmla="*/ 1494 w 1904"/>
                  <a:gd name="T33" fmla="*/ 1773 h 2025"/>
                  <a:gd name="T34" fmla="*/ 1613 w 1904"/>
                  <a:gd name="T35" fmla="*/ 1734 h 2025"/>
                  <a:gd name="T36" fmla="*/ 1625 w 1904"/>
                  <a:gd name="T37" fmla="*/ 1412 h 2025"/>
                  <a:gd name="T38" fmla="*/ 1706 w 1904"/>
                  <a:gd name="T39" fmla="*/ 1317 h 2025"/>
                  <a:gd name="T40" fmla="*/ 1816 w 1904"/>
                  <a:gd name="T41" fmla="*/ 1332 h 2025"/>
                  <a:gd name="T42" fmla="*/ 1904 w 1904"/>
                  <a:gd name="T43" fmla="*/ 1208 h 2025"/>
                  <a:gd name="T44" fmla="*/ 1896 w 1904"/>
                  <a:gd name="T45" fmla="*/ 1151 h 2025"/>
                  <a:gd name="T46" fmla="*/ 1896 w 1904"/>
                  <a:gd name="T47" fmla="*/ 1150 h 2025"/>
                  <a:gd name="T48" fmla="*/ 1846 w 1904"/>
                  <a:gd name="T49" fmla="*/ 1053 h 2025"/>
                  <a:gd name="T50" fmla="*/ 1742 w 1904"/>
                  <a:gd name="T51" fmla="*/ 1095 h 2025"/>
                  <a:gd name="T52" fmla="*/ 1734 w 1904"/>
                  <a:gd name="T53" fmla="*/ 972 h 2025"/>
                  <a:gd name="T54" fmla="*/ 1522 w 1904"/>
                  <a:gd name="T55" fmla="*/ 791 h 2025"/>
                  <a:gd name="T56" fmla="*/ 1591 w 1904"/>
                  <a:gd name="T57" fmla="*/ 462 h 2025"/>
                  <a:gd name="T58" fmla="*/ 1094 w 1904"/>
                  <a:gd name="T59" fmla="*/ 94 h 2025"/>
                  <a:gd name="T60" fmla="*/ 1187 w 1904"/>
                  <a:gd name="T61"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4" h="2025">
                    <a:moveTo>
                      <a:pt x="0" y="998"/>
                    </a:moveTo>
                    <a:lnTo>
                      <a:pt x="138" y="1026"/>
                    </a:lnTo>
                    <a:lnTo>
                      <a:pt x="159" y="1131"/>
                    </a:lnTo>
                    <a:lnTo>
                      <a:pt x="259" y="1170"/>
                    </a:lnTo>
                    <a:lnTo>
                      <a:pt x="245" y="1282"/>
                    </a:lnTo>
                    <a:lnTo>
                      <a:pt x="359" y="1293"/>
                    </a:lnTo>
                    <a:lnTo>
                      <a:pt x="428" y="1379"/>
                    </a:lnTo>
                    <a:lnTo>
                      <a:pt x="468" y="1498"/>
                    </a:lnTo>
                    <a:lnTo>
                      <a:pt x="359" y="1591"/>
                    </a:lnTo>
                    <a:lnTo>
                      <a:pt x="449" y="1777"/>
                    </a:lnTo>
                    <a:lnTo>
                      <a:pt x="806" y="1854"/>
                    </a:lnTo>
                    <a:lnTo>
                      <a:pt x="921" y="1915"/>
                    </a:lnTo>
                    <a:lnTo>
                      <a:pt x="921" y="2025"/>
                    </a:lnTo>
                    <a:lnTo>
                      <a:pt x="1108" y="1951"/>
                    </a:lnTo>
                    <a:lnTo>
                      <a:pt x="1154" y="1854"/>
                    </a:lnTo>
                    <a:lnTo>
                      <a:pt x="1408" y="1705"/>
                    </a:lnTo>
                    <a:lnTo>
                      <a:pt x="1494" y="1773"/>
                    </a:lnTo>
                    <a:lnTo>
                      <a:pt x="1613" y="1734"/>
                    </a:lnTo>
                    <a:lnTo>
                      <a:pt x="1625" y="1412"/>
                    </a:lnTo>
                    <a:lnTo>
                      <a:pt x="1706" y="1317"/>
                    </a:lnTo>
                    <a:lnTo>
                      <a:pt x="1816" y="1332"/>
                    </a:lnTo>
                    <a:lnTo>
                      <a:pt x="1904" y="1208"/>
                    </a:lnTo>
                    <a:lnTo>
                      <a:pt x="1896" y="1151"/>
                    </a:lnTo>
                    <a:lnTo>
                      <a:pt x="1896" y="1150"/>
                    </a:lnTo>
                    <a:lnTo>
                      <a:pt x="1846" y="1053"/>
                    </a:lnTo>
                    <a:lnTo>
                      <a:pt x="1742" y="1095"/>
                    </a:lnTo>
                    <a:lnTo>
                      <a:pt x="1734" y="972"/>
                    </a:lnTo>
                    <a:lnTo>
                      <a:pt x="1522" y="791"/>
                    </a:lnTo>
                    <a:lnTo>
                      <a:pt x="1591" y="462"/>
                    </a:lnTo>
                    <a:lnTo>
                      <a:pt x="1094" y="94"/>
                    </a:lnTo>
                    <a:lnTo>
                      <a:pt x="118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7" name="Freeform 791"/>
              <p:cNvSpPr>
                <a:spLocks/>
              </p:cNvSpPr>
              <p:nvPr/>
            </p:nvSpPr>
            <p:spPr bwMode="auto">
              <a:xfrm>
                <a:off x="7555" y="3064"/>
                <a:ext cx="165" cy="610"/>
              </a:xfrm>
              <a:custGeom>
                <a:avLst/>
                <a:gdLst>
                  <a:gd name="T0" fmla="*/ 26 w 331"/>
                  <a:gd name="T1" fmla="*/ 0 h 1218"/>
                  <a:gd name="T2" fmla="*/ 0 w 331"/>
                  <a:gd name="T3" fmla="*/ 131 h 1218"/>
                  <a:gd name="T4" fmla="*/ 93 w 331"/>
                  <a:gd name="T5" fmla="*/ 332 h 1218"/>
                  <a:gd name="T6" fmla="*/ 310 w 331"/>
                  <a:gd name="T7" fmla="*/ 448 h 1218"/>
                  <a:gd name="T8" fmla="*/ 331 w 331"/>
                  <a:gd name="T9" fmla="*/ 830 h 1218"/>
                  <a:gd name="T10" fmla="*/ 326 w 331"/>
                  <a:gd name="T11" fmla="*/ 936 h 1218"/>
                  <a:gd name="T12" fmla="*/ 110 w 331"/>
                  <a:gd name="T13" fmla="*/ 1032 h 1218"/>
                  <a:gd name="T14" fmla="*/ 115 w 331"/>
                  <a:gd name="T15" fmla="*/ 1218 h 1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 h="1218">
                    <a:moveTo>
                      <a:pt x="26" y="0"/>
                    </a:moveTo>
                    <a:lnTo>
                      <a:pt x="0" y="131"/>
                    </a:lnTo>
                    <a:lnTo>
                      <a:pt x="93" y="332"/>
                    </a:lnTo>
                    <a:lnTo>
                      <a:pt x="310" y="448"/>
                    </a:lnTo>
                    <a:lnTo>
                      <a:pt x="331" y="830"/>
                    </a:lnTo>
                    <a:lnTo>
                      <a:pt x="326" y="936"/>
                    </a:lnTo>
                    <a:lnTo>
                      <a:pt x="110" y="1032"/>
                    </a:lnTo>
                    <a:lnTo>
                      <a:pt x="115" y="121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8" name="Freeform 790"/>
              <p:cNvSpPr>
                <a:spLocks/>
              </p:cNvSpPr>
              <p:nvPr/>
            </p:nvSpPr>
            <p:spPr bwMode="auto">
              <a:xfrm>
                <a:off x="7286" y="3664"/>
                <a:ext cx="327" cy="132"/>
              </a:xfrm>
              <a:custGeom>
                <a:avLst/>
                <a:gdLst>
                  <a:gd name="T0" fmla="*/ 653 w 653"/>
                  <a:gd name="T1" fmla="*/ 19 h 264"/>
                  <a:gd name="T2" fmla="*/ 653 w 653"/>
                  <a:gd name="T3" fmla="*/ 21 h 264"/>
                  <a:gd name="T4" fmla="*/ 505 w 653"/>
                  <a:gd name="T5" fmla="*/ 0 h 264"/>
                  <a:gd name="T6" fmla="*/ 324 w 653"/>
                  <a:gd name="T7" fmla="*/ 152 h 264"/>
                  <a:gd name="T8" fmla="*/ 86 w 653"/>
                  <a:gd name="T9" fmla="*/ 188 h 264"/>
                  <a:gd name="T10" fmla="*/ 0 w 653"/>
                  <a:gd name="T11" fmla="*/ 264 h 264"/>
                </a:gdLst>
                <a:ahLst/>
                <a:cxnLst>
                  <a:cxn ang="0">
                    <a:pos x="T0" y="T1"/>
                  </a:cxn>
                  <a:cxn ang="0">
                    <a:pos x="T2" y="T3"/>
                  </a:cxn>
                  <a:cxn ang="0">
                    <a:pos x="T4" y="T5"/>
                  </a:cxn>
                  <a:cxn ang="0">
                    <a:pos x="T6" y="T7"/>
                  </a:cxn>
                  <a:cxn ang="0">
                    <a:pos x="T8" y="T9"/>
                  </a:cxn>
                  <a:cxn ang="0">
                    <a:pos x="T10" y="T11"/>
                  </a:cxn>
                </a:cxnLst>
                <a:rect l="0" t="0" r="r" b="b"/>
                <a:pathLst>
                  <a:path w="653" h="264">
                    <a:moveTo>
                      <a:pt x="653" y="19"/>
                    </a:moveTo>
                    <a:lnTo>
                      <a:pt x="653" y="21"/>
                    </a:lnTo>
                    <a:lnTo>
                      <a:pt x="505" y="0"/>
                    </a:lnTo>
                    <a:lnTo>
                      <a:pt x="324" y="152"/>
                    </a:lnTo>
                    <a:lnTo>
                      <a:pt x="86" y="188"/>
                    </a:lnTo>
                    <a:lnTo>
                      <a:pt x="0" y="2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9" name="Freeform 789"/>
              <p:cNvSpPr>
                <a:spLocks/>
              </p:cNvSpPr>
              <p:nvPr/>
            </p:nvSpPr>
            <p:spPr bwMode="auto">
              <a:xfrm>
                <a:off x="8206" y="3075"/>
                <a:ext cx="230" cy="100"/>
              </a:xfrm>
              <a:custGeom>
                <a:avLst/>
                <a:gdLst>
                  <a:gd name="T0" fmla="*/ 460 w 460"/>
                  <a:gd name="T1" fmla="*/ 0 h 199"/>
                  <a:gd name="T2" fmla="*/ 385 w 460"/>
                  <a:gd name="T3" fmla="*/ 87 h 199"/>
                  <a:gd name="T4" fmla="*/ 269 w 460"/>
                  <a:gd name="T5" fmla="*/ 67 h 199"/>
                  <a:gd name="T6" fmla="*/ 0 w 460"/>
                  <a:gd name="T7" fmla="*/ 199 h 199"/>
                </a:gdLst>
                <a:ahLst/>
                <a:cxnLst>
                  <a:cxn ang="0">
                    <a:pos x="T0" y="T1"/>
                  </a:cxn>
                  <a:cxn ang="0">
                    <a:pos x="T2" y="T3"/>
                  </a:cxn>
                  <a:cxn ang="0">
                    <a:pos x="T4" y="T5"/>
                  </a:cxn>
                  <a:cxn ang="0">
                    <a:pos x="T6" y="T7"/>
                  </a:cxn>
                </a:cxnLst>
                <a:rect l="0" t="0" r="r" b="b"/>
                <a:pathLst>
                  <a:path w="460" h="199">
                    <a:moveTo>
                      <a:pt x="460" y="0"/>
                    </a:moveTo>
                    <a:lnTo>
                      <a:pt x="385" y="87"/>
                    </a:lnTo>
                    <a:lnTo>
                      <a:pt x="269" y="67"/>
                    </a:lnTo>
                    <a:lnTo>
                      <a:pt x="0" y="19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0" name="Freeform 788"/>
              <p:cNvSpPr>
                <a:spLocks/>
              </p:cNvSpPr>
              <p:nvPr/>
            </p:nvSpPr>
            <p:spPr bwMode="auto">
              <a:xfrm>
                <a:off x="8560" y="3640"/>
                <a:ext cx="759" cy="206"/>
              </a:xfrm>
              <a:custGeom>
                <a:avLst/>
                <a:gdLst>
                  <a:gd name="T0" fmla="*/ 1517 w 1517"/>
                  <a:gd name="T1" fmla="*/ 412 h 412"/>
                  <a:gd name="T2" fmla="*/ 1193 w 1517"/>
                  <a:gd name="T3" fmla="*/ 155 h 412"/>
                  <a:gd name="T4" fmla="*/ 997 w 1517"/>
                  <a:gd name="T5" fmla="*/ 241 h 412"/>
                  <a:gd name="T6" fmla="*/ 807 w 1517"/>
                  <a:gd name="T7" fmla="*/ 100 h 412"/>
                  <a:gd name="T8" fmla="*/ 586 w 1517"/>
                  <a:gd name="T9" fmla="*/ 164 h 412"/>
                  <a:gd name="T10" fmla="*/ 314 w 1517"/>
                  <a:gd name="T11" fmla="*/ 0 h 412"/>
                  <a:gd name="T12" fmla="*/ 0 w 1517"/>
                  <a:gd name="T13" fmla="*/ 220 h 412"/>
                </a:gdLst>
                <a:ahLst/>
                <a:cxnLst>
                  <a:cxn ang="0">
                    <a:pos x="T0" y="T1"/>
                  </a:cxn>
                  <a:cxn ang="0">
                    <a:pos x="T2" y="T3"/>
                  </a:cxn>
                  <a:cxn ang="0">
                    <a:pos x="T4" y="T5"/>
                  </a:cxn>
                  <a:cxn ang="0">
                    <a:pos x="T6" y="T7"/>
                  </a:cxn>
                  <a:cxn ang="0">
                    <a:pos x="T8" y="T9"/>
                  </a:cxn>
                  <a:cxn ang="0">
                    <a:pos x="T10" y="T11"/>
                  </a:cxn>
                  <a:cxn ang="0">
                    <a:pos x="T12" y="T13"/>
                  </a:cxn>
                </a:cxnLst>
                <a:rect l="0" t="0" r="r" b="b"/>
                <a:pathLst>
                  <a:path w="1517" h="412">
                    <a:moveTo>
                      <a:pt x="1517" y="412"/>
                    </a:moveTo>
                    <a:lnTo>
                      <a:pt x="1193" y="155"/>
                    </a:lnTo>
                    <a:lnTo>
                      <a:pt x="997" y="241"/>
                    </a:lnTo>
                    <a:lnTo>
                      <a:pt x="807" y="100"/>
                    </a:lnTo>
                    <a:lnTo>
                      <a:pt x="586" y="164"/>
                    </a:lnTo>
                    <a:lnTo>
                      <a:pt x="314" y="0"/>
                    </a:lnTo>
                    <a:lnTo>
                      <a:pt x="0" y="22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1" name="Freeform 787"/>
              <p:cNvSpPr>
                <a:spLocks/>
              </p:cNvSpPr>
              <p:nvPr/>
            </p:nvSpPr>
            <p:spPr bwMode="auto">
              <a:xfrm>
                <a:off x="9356" y="2328"/>
                <a:ext cx="514" cy="652"/>
              </a:xfrm>
              <a:custGeom>
                <a:avLst/>
                <a:gdLst>
                  <a:gd name="T0" fmla="*/ 1028 w 1028"/>
                  <a:gd name="T1" fmla="*/ 10 h 1304"/>
                  <a:gd name="T2" fmla="*/ 1026 w 1028"/>
                  <a:gd name="T3" fmla="*/ 13 h 1304"/>
                  <a:gd name="T4" fmla="*/ 974 w 1028"/>
                  <a:gd name="T5" fmla="*/ 175 h 1304"/>
                  <a:gd name="T6" fmla="*/ 921 w 1028"/>
                  <a:gd name="T7" fmla="*/ 275 h 1304"/>
                  <a:gd name="T8" fmla="*/ 572 w 1028"/>
                  <a:gd name="T9" fmla="*/ 286 h 1304"/>
                  <a:gd name="T10" fmla="*/ 224 w 1028"/>
                  <a:gd name="T11" fmla="*/ 108 h 1304"/>
                  <a:gd name="T12" fmla="*/ 189 w 1028"/>
                  <a:gd name="T13" fmla="*/ 0 h 1304"/>
                  <a:gd name="T14" fmla="*/ 0 w 1028"/>
                  <a:gd name="T15" fmla="*/ 418 h 1304"/>
                  <a:gd name="T16" fmla="*/ 212 w 1028"/>
                  <a:gd name="T17" fmla="*/ 513 h 1304"/>
                  <a:gd name="T18" fmla="*/ 148 w 1028"/>
                  <a:gd name="T19" fmla="*/ 610 h 1304"/>
                  <a:gd name="T20" fmla="*/ 238 w 1028"/>
                  <a:gd name="T21" fmla="*/ 672 h 1304"/>
                  <a:gd name="T22" fmla="*/ 291 w 1028"/>
                  <a:gd name="T23" fmla="*/ 575 h 1304"/>
                  <a:gd name="T24" fmla="*/ 401 w 1028"/>
                  <a:gd name="T25" fmla="*/ 591 h 1304"/>
                  <a:gd name="T26" fmla="*/ 571 w 1028"/>
                  <a:gd name="T27" fmla="*/ 720 h 1304"/>
                  <a:gd name="T28" fmla="*/ 455 w 1028"/>
                  <a:gd name="T29" fmla="*/ 1237 h 1304"/>
                  <a:gd name="T30" fmla="*/ 369 w 1028"/>
                  <a:gd name="T31" fmla="*/ 1304 h 1304"/>
                  <a:gd name="T32" fmla="*/ 234 w 1028"/>
                  <a:gd name="T33" fmla="*/ 1292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8" h="1304">
                    <a:moveTo>
                      <a:pt x="1028" y="10"/>
                    </a:moveTo>
                    <a:lnTo>
                      <a:pt x="1026" y="13"/>
                    </a:lnTo>
                    <a:lnTo>
                      <a:pt x="974" y="175"/>
                    </a:lnTo>
                    <a:lnTo>
                      <a:pt x="921" y="275"/>
                    </a:lnTo>
                    <a:lnTo>
                      <a:pt x="572" y="286"/>
                    </a:lnTo>
                    <a:lnTo>
                      <a:pt x="224" y="108"/>
                    </a:lnTo>
                    <a:lnTo>
                      <a:pt x="189" y="0"/>
                    </a:lnTo>
                    <a:lnTo>
                      <a:pt x="0" y="418"/>
                    </a:lnTo>
                    <a:lnTo>
                      <a:pt x="212" y="513"/>
                    </a:lnTo>
                    <a:lnTo>
                      <a:pt x="148" y="610"/>
                    </a:lnTo>
                    <a:lnTo>
                      <a:pt x="238" y="672"/>
                    </a:lnTo>
                    <a:lnTo>
                      <a:pt x="291" y="575"/>
                    </a:lnTo>
                    <a:lnTo>
                      <a:pt x="401" y="591"/>
                    </a:lnTo>
                    <a:lnTo>
                      <a:pt x="571" y="720"/>
                    </a:lnTo>
                    <a:lnTo>
                      <a:pt x="455" y="1237"/>
                    </a:lnTo>
                    <a:lnTo>
                      <a:pt x="369" y="1304"/>
                    </a:lnTo>
                    <a:lnTo>
                      <a:pt x="234" y="129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2" name="Freeform 786"/>
              <p:cNvSpPr>
                <a:spLocks/>
              </p:cNvSpPr>
              <p:nvPr/>
            </p:nvSpPr>
            <p:spPr bwMode="auto">
              <a:xfrm>
                <a:off x="9585" y="3237"/>
                <a:ext cx="311" cy="203"/>
              </a:xfrm>
              <a:custGeom>
                <a:avLst/>
                <a:gdLst>
                  <a:gd name="T0" fmla="*/ 622 w 622"/>
                  <a:gd name="T1" fmla="*/ 406 h 406"/>
                  <a:gd name="T2" fmla="*/ 464 w 622"/>
                  <a:gd name="T3" fmla="*/ 330 h 406"/>
                  <a:gd name="T4" fmla="*/ 448 w 622"/>
                  <a:gd name="T5" fmla="*/ 225 h 406"/>
                  <a:gd name="T6" fmla="*/ 120 w 622"/>
                  <a:gd name="T7" fmla="*/ 6 h 406"/>
                  <a:gd name="T8" fmla="*/ 0 w 622"/>
                  <a:gd name="T9" fmla="*/ 0 h 406"/>
                </a:gdLst>
                <a:ahLst/>
                <a:cxnLst>
                  <a:cxn ang="0">
                    <a:pos x="T0" y="T1"/>
                  </a:cxn>
                  <a:cxn ang="0">
                    <a:pos x="T2" y="T3"/>
                  </a:cxn>
                  <a:cxn ang="0">
                    <a:pos x="T4" y="T5"/>
                  </a:cxn>
                  <a:cxn ang="0">
                    <a:pos x="T6" y="T7"/>
                  </a:cxn>
                  <a:cxn ang="0">
                    <a:pos x="T8" y="T9"/>
                  </a:cxn>
                </a:cxnLst>
                <a:rect l="0" t="0" r="r" b="b"/>
                <a:pathLst>
                  <a:path w="622" h="406">
                    <a:moveTo>
                      <a:pt x="622" y="406"/>
                    </a:moveTo>
                    <a:lnTo>
                      <a:pt x="464" y="330"/>
                    </a:lnTo>
                    <a:lnTo>
                      <a:pt x="448" y="225"/>
                    </a:lnTo>
                    <a:lnTo>
                      <a:pt x="120" y="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3" name="Freeform 785"/>
              <p:cNvSpPr>
                <a:spLocks/>
              </p:cNvSpPr>
              <p:nvPr/>
            </p:nvSpPr>
            <p:spPr bwMode="auto">
              <a:xfrm>
                <a:off x="9485" y="2999"/>
                <a:ext cx="100" cy="238"/>
              </a:xfrm>
              <a:custGeom>
                <a:avLst/>
                <a:gdLst>
                  <a:gd name="T0" fmla="*/ 50 w 200"/>
                  <a:gd name="T1" fmla="*/ 0 h 476"/>
                  <a:gd name="T2" fmla="*/ 0 w 200"/>
                  <a:gd name="T3" fmla="*/ 388 h 476"/>
                  <a:gd name="T4" fmla="*/ 200 w 200"/>
                  <a:gd name="T5" fmla="*/ 476 h 476"/>
                </a:gdLst>
                <a:ahLst/>
                <a:cxnLst>
                  <a:cxn ang="0">
                    <a:pos x="T0" y="T1"/>
                  </a:cxn>
                  <a:cxn ang="0">
                    <a:pos x="T2" y="T3"/>
                  </a:cxn>
                  <a:cxn ang="0">
                    <a:pos x="T4" y="T5"/>
                  </a:cxn>
                </a:cxnLst>
                <a:rect l="0" t="0" r="r" b="b"/>
                <a:pathLst>
                  <a:path w="200" h="476">
                    <a:moveTo>
                      <a:pt x="50" y="0"/>
                    </a:moveTo>
                    <a:lnTo>
                      <a:pt x="0" y="388"/>
                    </a:lnTo>
                    <a:lnTo>
                      <a:pt x="200" y="47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4" name="Freeform 784"/>
              <p:cNvSpPr>
                <a:spLocks/>
              </p:cNvSpPr>
              <p:nvPr/>
            </p:nvSpPr>
            <p:spPr bwMode="auto">
              <a:xfrm>
                <a:off x="9337" y="3237"/>
                <a:ext cx="248" cy="596"/>
              </a:xfrm>
              <a:custGeom>
                <a:avLst/>
                <a:gdLst>
                  <a:gd name="T0" fmla="*/ 495 w 495"/>
                  <a:gd name="T1" fmla="*/ 0 h 1192"/>
                  <a:gd name="T2" fmla="*/ 453 w 495"/>
                  <a:gd name="T3" fmla="*/ 34 h 1192"/>
                  <a:gd name="T4" fmla="*/ 293 w 495"/>
                  <a:gd name="T5" fmla="*/ 560 h 1192"/>
                  <a:gd name="T6" fmla="*/ 110 w 495"/>
                  <a:gd name="T7" fmla="*/ 861 h 1192"/>
                  <a:gd name="T8" fmla="*/ 107 w 495"/>
                  <a:gd name="T9" fmla="*/ 1101 h 1192"/>
                  <a:gd name="T10" fmla="*/ 0 w 495"/>
                  <a:gd name="T11" fmla="*/ 1192 h 1192"/>
                </a:gdLst>
                <a:ahLst/>
                <a:cxnLst>
                  <a:cxn ang="0">
                    <a:pos x="T0" y="T1"/>
                  </a:cxn>
                  <a:cxn ang="0">
                    <a:pos x="T2" y="T3"/>
                  </a:cxn>
                  <a:cxn ang="0">
                    <a:pos x="T4" y="T5"/>
                  </a:cxn>
                  <a:cxn ang="0">
                    <a:pos x="T6" y="T7"/>
                  </a:cxn>
                  <a:cxn ang="0">
                    <a:pos x="T8" y="T9"/>
                  </a:cxn>
                  <a:cxn ang="0">
                    <a:pos x="T10" y="T11"/>
                  </a:cxn>
                </a:cxnLst>
                <a:rect l="0" t="0" r="r" b="b"/>
                <a:pathLst>
                  <a:path w="495" h="1192">
                    <a:moveTo>
                      <a:pt x="495" y="0"/>
                    </a:moveTo>
                    <a:lnTo>
                      <a:pt x="453" y="34"/>
                    </a:lnTo>
                    <a:lnTo>
                      <a:pt x="293" y="560"/>
                    </a:lnTo>
                    <a:lnTo>
                      <a:pt x="110" y="861"/>
                    </a:lnTo>
                    <a:lnTo>
                      <a:pt x="107" y="1101"/>
                    </a:lnTo>
                    <a:lnTo>
                      <a:pt x="0" y="119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5" name="Line 783"/>
              <p:cNvSpPr>
                <a:spLocks noChangeShapeType="1"/>
              </p:cNvSpPr>
              <p:nvPr/>
            </p:nvSpPr>
            <p:spPr bwMode="auto">
              <a:xfrm flipH="1">
                <a:off x="9319" y="3833"/>
                <a:ext cx="18" cy="13"/>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6" name="Freeform 782"/>
              <p:cNvSpPr>
                <a:spLocks/>
              </p:cNvSpPr>
              <p:nvPr/>
            </p:nvSpPr>
            <p:spPr bwMode="auto">
              <a:xfrm>
                <a:off x="9275" y="3846"/>
                <a:ext cx="49" cy="301"/>
              </a:xfrm>
              <a:custGeom>
                <a:avLst/>
                <a:gdLst>
                  <a:gd name="T0" fmla="*/ 87 w 96"/>
                  <a:gd name="T1" fmla="*/ 0 h 601"/>
                  <a:gd name="T2" fmla="*/ 0 w 96"/>
                  <a:gd name="T3" fmla="*/ 219 h 601"/>
                  <a:gd name="T4" fmla="*/ 96 w 96"/>
                  <a:gd name="T5" fmla="*/ 601 h 601"/>
                </a:gdLst>
                <a:ahLst/>
                <a:cxnLst>
                  <a:cxn ang="0">
                    <a:pos x="T0" y="T1"/>
                  </a:cxn>
                  <a:cxn ang="0">
                    <a:pos x="T2" y="T3"/>
                  </a:cxn>
                  <a:cxn ang="0">
                    <a:pos x="T4" y="T5"/>
                  </a:cxn>
                </a:cxnLst>
                <a:rect l="0" t="0" r="r" b="b"/>
                <a:pathLst>
                  <a:path w="96" h="601">
                    <a:moveTo>
                      <a:pt x="87" y="0"/>
                    </a:moveTo>
                    <a:lnTo>
                      <a:pt x="0" y="219"/>
                    </a:lnTo>
                    <a:lnTo>
                      <a:pt x="96" y="60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7" name="Freeform 781"/>
              <p:cNvSpPr>
                <a:spLocks/>
              </p:cNvSpPr>
              <p:nvPr/>
            </p:nvSpPr>
            <p:spPr bwMode="auto">
              <a:xfrm>
                <a:off x="9324" y="3833"/>
                <a:ext cx="265" cy="459"/>
              </a:xfrm>
              <a:custGeom>
                <a:avLst/>
                <a:gdLst>
                  <a:gd name="T0" fmla="*/ 0 w 531"/>
                  <a:gd name="T1" fmla="*/ 627 h 918"/>
                  <a:gd name="T2" fmla="*/ 2 w 531"/>
                  <a:gd name="T3" fmla="*/ 627 h 918"/>
                  <a:gd name="T4" fmla="*/ 233 w 531"/>
                  <a:gd name="T5" fmla="*/ 729 h 918"/>
                  <a:gd name="T6" fmla="*/ 181 w 531"/>
                  <a:gd name="T7" fmla="*/ 825 h 918"/>
                  <a:gd name="T8" fmla="*/ 228 w 531"/>
                  <a:gd name="T9" fmla="*/ 913 h 918"/>
                  <a:gd name="T10" fmla="*/ 233 w 531"/>
                  <a:gd name="T11" fmla="*/ 918 h 918"/>
                  <a:gd name="T12" fmla="*/ 378 w 531"/>
                  <a:gd name="T13" fmla="*/ 758 h 918"/>
                  <a:gd name="T14" fmla="*/ 381 w 531"/>
                  <a:gd name="T15" fmla="*/ 751 h 918"/>
                  <a:gd name="T16" fmla="*/ 531 w 531"/>
                  <a:gd name="T17" fmla="*/ 732 h 918"/>
                  <a:gd name="T18" fmla="*/ 449 w 531"/>
                  <a:gd name="T19" fmla="*/ 537 h 918"/>
                  <a:gd name="T20" fmla="*/ 340 w 531"/>
                  <a:gd name="T21" fmla="*/ 543 h 918"/>
                  <a:gd name="T22" fmla="*/ 323 w 531"/>
                  <a:gd name="T23" fmla="*/ 195 h 918"/>
                  <a:gd name="T24" fmla="*/ 28 w 531"/>
                  <a:gd name="T25" fmla="*/ 0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918">
                    <a:moveTo>
                      <a:pt x="0" y="627"/>
                    </a:moveTo>
                    <a:lnTo>
                      <a:pt x="2" y="627"/>
                    </a:lnTo>
                    <a:lnTo>
                      <a:pt x="233" y="729"/>
                    </a:lnTo>
                    <a:lnTo>
                      <a:pt x="181" y="825"/>
                    </a:lnTo>
                    <a:lnTo>
                      <a:pt x="228" y="913"/>
                    </a:lnTo>
                    <a:lnTo>
                      <a:pt x="233" y="918"/>
                    </a:lnTo>
                    <a:lnTo>
                      <a:pt x="378" y="758"/>
                    </a:lnTo>
                    <a:lnTo>
                      <a:pt x="381" y="751"/>
                    </a:lnTo>
                    <a:lnTo>
                      <a:pt x="531" y="732"/>
                    </a:lnTo>
                    <a:lnTo>
                      <a:pt x="449" y="537"/>
                    </a:lnTo>
                    <a:lnTo>
                      <a:pt x="340" y="543"/>
                    </a:lnTo>
                    <a:lnTo>
                      <a:pt x="323" y="195"/>
                    </a:lnTo>
                    <a:lnTo>
                      <a:pt x="2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8" name="Freeform 780"/>
              <p:cNvSpPr>
                <a:spLocks/>
              </p:cNvSpPr>
              <p:nvPr/>
            </p:nvSpPr>
            <p:spPr bwMode="auto">
              <a:xfrm>
                <a:off x="8447" y="4132"/>
                <a:ext cx="877" cy="413"/>
              </a:xfrm>
              <a:custGeom>
                <a:avLst/>
                <a:gdLst>
                  <a:gd name="T0" fmla="*/ 1754 w 1754"/>
                  <a:gd name="T1" fmla="*/ 29 h 827"/>
                  <a:gd name="T2" fmla="*/ 1749 w 1754"/>
                  <a:gd name="T3" fmla="*/ 29 h 827"/>
                  <a:gd name="T4" fmla="*/ 1520 w 1754"/>
                  <a:gd name="T5" fmla="*/ 0 h 827"/>
                  <a:gd name="T6" fmla="*/ 1501 w 1754"/>
                  <a:gd name="T7" fmla="*/ 107 h 827"/>
                  <a:gd name="T8" fmla="*/ 1378 w 1754"/>
                  <a:gd name="T9" fmla="*/ 126 h 827"/>
                  <a:gd name="T10" fmla="*/ 1306 w 1754"/>
                  <a:gd name="T11" fmla="*/ 208 h 827"/>
                  <a:gd name="T12" fmla="*/ 1199 w 1754"/>
                  <a:gd name="T13" fmla="*/ 176 h 827"/>
                  <a:gd name="T14" fmla="*/ 981 w 1754"/>
                  <a:gd name="T15" fmla="*/ 248 h 827"/>
                  <a:gd name="T16" fmla="*/ 866 w 1754"/>
                  <a:gd name="T17" fmla="*/ 432 h 827"/>
                  <a:gd name="T18" fmla="*/ 0 w 1754"/>
                  <a:gd name="T19" fmla="*/ 82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4" h="827">
                    <a:moveTo>
                      <a:pt x="1754" y="29"/>
                    </a:moveTo>
                    <a:lnTo>
                      <a:pt x="1749" y="29"/>
                    </a:lnTo>
                    <a:lnTo>
                      <a:pt x="1520" y="0"/>
                    </a:lnTo>
                    <a:lnTo>
                      <a:pt x="1501" y="107"/>
                    </a:lnTo>
                    <a:lnTo>
                      <a:pt x="1378" y="126"/>
                    </a:lnTo>
                    <a:lnTo>
                      <a:pt x="1306" y="208"/>
                    </a:lnTo>
                    <a:lnTo>
                      <a:pt x="1199" y="176"/>
                    </a:lnTo>
                    <a:lnTo>
                      <a:pt x="981" y="248"/>
                    </a:lnTo>
                    <a:lnTo>
                      <a:pt x="866" y="432"/>
                    </a:lnTo>
                    <a:lnTo>
                      <a:pt x="0" y="82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9" name="Freeform 779"/>
              <p:cNvSpPr>
                <a:spLocks/>
              </p:cNvSpPr>
              <p:nvPr/>
            </p:nvSpPr>
            <p:spPr bwMode="auto">
              <a:xfrm>
                <a:off x="8622" y="6120"/>
                <a:ext cx="816" cy="283"/>
              </a:xfrm>
              <a:custGeom>
                <a:avLst/>
                <a:gdLst>
                  <a:gd name="T0" fmla="*/ 1631 w 1631"/>
                  <a:gd name="T1" fmla="*/ 289 h 565"/>
                  <a:gd name="T2" fmla="*/ 1628 w 1631"/>
                  <a:gd name="T3" fmla="*/ 303 h 565"/>
                  <a:gd name="T4" fmla="*/ 1542 w 1631"/>
                  <a:gd name="T5" fmla="*/ 361 h 565"/>
                  <a:gd name="T6" fmla="*/ 1304 w 1631"/>
                  <a:gd name="T7" fmla="*/ 275 h 565"/>
                  <a:gd name="T8" fmla="*/ 1218 w 1631"/>
                  <a:gd name="T9" fmla="*/ 203 h 565"/>
                  <a:gd name="T10" fmla="*/ 1238 w 1631"/>
                  <a:gd name="T11" fmla="*/ 87 h 565"/>
                  <a:gd name="T12" fmla="*/ 1145 w 1631"/>
                  <a:gd name="T13" fmla="*/ 24 h 565"/>
                  <a:gd name="T14" fmla="*/ 780 w 1631"/>
                  <a:gd name="T15" fmla="*/ 565 h 565"/>
                  <a:gd name="T16" fmla="*/ 602 w 1631"/>
                  <a:gd name="T17" fmla="*/ 427 h 565"/>
                  <a:gd name="T18" fmla="*/ 476 w 1631"/>
                  <a:gd name="T19" fmla="*/ 394 h 565"/>
                  <a:gd name="T20" fmla="*/ 374 w 1631"/>
                  <a:gd name="T21" fmla="*/ 456 h 565"/>
                  <a:gd name="T22" fmla="*/ 259 w 1631"/>
                  <a:gd name="T23" fmla="*/ 391 h 565"/>
                  <a:gd name="T24" fmla="*/ 210 w 1631"/>
                  <a:gd name="T25" fmla="*/ 294 h 565"/>
                  <a:gd name="T26" fmla="*/ 105 w 1631"/>
                  <a:gd name="T27" fmla="*/ 258 h 565"/>
                  <a:gd name="T28" fmla="*/ 0 w 1631"/>
                  <a:gd name="T29"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1" h="565">
                    <a:moveTo>
                      <a:pt x="1631" y="289"/>
                    </a:moveTo>
                    <a:lnTo>
                      <a:pt x="1628" y="303"/>
                    </a:lnTo>
                    <a:lnTo>
                      <a:pt x="1542" y="361"/>
                    </a:lnTo>
                    <a:lnTo>
                      <a:pt x="1304" y="275"/>
                    </a:lnTo>
                    <a:lnTo>
                      <a:pt x="1218" y="203"/>
                    </a:lnTo>
                    <a:lnTo>
                      <a:pt x="1238" y="87"/>
                    </a:lnTo>
                    <a:lnTo>
                      <a:pt x="1145" y="24"/>
                    </a:lnTo>
                    <a:lnTo>
                      <a:pt x="780" y="565"/>
                    </a:lnTo>
                    <a:lnTo>
                      <a:pt x="602" y="427"/>
                    </a:lnTo>
                    <a:lnTo>
                      <a:pt x="476" y="394"/>
                    </a:lnTo>
                    <a:lnTo>
                      <a:pt x="374" y="456"/>
                    </a:lnTo>
                    <a:lnTo>
                      <a:pt x="259" y="391"/>
                    </a:lnTo>
                    <a:lnTo>
                      <a:pt x="210" y="294"/>
                    </a:lnTo>
                    <a:lnTo>
                      <a:pt x="105" y="25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0" name="Freeform 778"/>
              <p:cNvSpPr>
                <a:spLocks/>
              </p:cNvSpPr>
              <p:nvPr/>
            </p:nvSpPr>
            <p:spPr bwMode="auto">
              <a:xfrm>
                <a:off x="8297" y="4503"/>
                <a:ext cx="150" cy="42"/>
              </a:xfrm>
              <a:custGeom>
                <a:avLst/>
                <a:gdLst>
                  <a:gd name="T0" fmla="*/ 298 w 298"/>
                  <a:gd name="T1" fmla="*/ 85 h 85"/>
                  <a:gd name="T2" fmla="*/ 88 w 298"/>
                  <a:gd name="T3" fmla="*/ 81 h 85"/>
                  <a:gd name="T4" fmla="*/ 0 w 298"/>
                  <a:gd name="T5" fmla="*/ 0 h 85"/>
                </a:gdLst>
                <a:ahLst/>
                <a:cxnLst>
                  <a:cxn ang="0">
                    <a:pos x="T0" y="T1"/>
                  </a:cxn>
                  <a:cxn ang="0">
                    <a:pos x="T2" y="T3"/>
                  </a:cxn>
                  <a:cxn ang="0">
                    <a:pos x="T4" y="T5"/>
                  </a:cxn>
                </a:cxnLst>
                <a:rect l="0" t="0" r="r" b="b"/>
                <a:pathLst>
                  <a:path w="298" h="85">
                    <a:moveTo>
                      <a:pt x="298" y="85"/>
                    </a:moveTo>
                    <a:lnTo>
                      <a:pt x="88" y="8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1" name="Freeform 777"/>
              <p:cNvSpPr>
                <a:spLocks/>
              </p:cNvSpPr>
              <p:nvPr/>
            </p:nvSpPr>
            <p:spPr bwMode="auto">
              <a:xfrm>
                <a:off x="8447" y="4545"/>
                <a:ext cx="441" cy="823"/>
              </a:xfrm>
              <a:custGeom>
                <a:avLst/>
                <a:gdLst>
                  <a:gd name="T0" fmla="*/ 780 w 883"/>
                  <a:gd name="T1" fmla="*/ 1645 h 1645"/>
                  <a:gd name="T2" fmla="*/ 662 w 883"/>
                  <a:gd name="T3" fmla="*/ 1523 h 1645"/>
                  <a:gd name="T4" fmla="*/ 800 w 883"/>
                  <a:gd name="T5" fmla="*/ 1235 h 1645"/>
                  <a:gd name="T6" fmla="*/ 883 w 883"/>
                  <a:gd name="T7" fmla="*/ 1146 h 1645"/>
                  <a:gd name="T8" fmla="*/ 721 w 883"/>
                  <a:gd name="T9" fmla="*/ 991 h 1645"/>
                  <a:gd name="T10" fmla="*/ 609 w 883"/>
                  <a:gd name="T11" fmla="*/ 970 h 1645"/>
                  <a:gd name="T12" fmla="*/ 386 w 883"/>
                  <a:gd name="T13" fmla="*/ 581 h 1645"/>
                  <a:gd name="T14" fmla="*/ 267 w 883"/>
                  <a:gd name="T15" fmla="*/ 610 h 1645"/>
                  <a:gd name="T16" fmla="*/ 209 w 883"/>
                  <a:gd name="T17" fmla="*/ 512 h 1645"/>
                  <a:gd name="T18" fmla="*/ 131 w 883"/>
                  <a:gd name="T19" fmla="*/ 596 h 1645"/>
                  <a:gd name="T20" fmla="*/ 86 w 883"/>
                  <a:gd name="T21" fmla="*/ 498 h 1645"/>
                  <a:gd name="T22" fmla="*/ 202 w 883"/>
                  <a:gd name="T23" fmla="*/ 298 h 1645"/>
                  <a:gd name="T24" fmla="*/ 0 w 883"/>
                  <a:gd name="T25" fmla="*/ 0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3" h="1645">
                    <a:moveTo>
                      <a:pt x="780" y="1645"/>
                    </a:moveTo>
                    <a:lnTo>
                      <a:pt x="662" y="1523"/>
                    </a:lnTo>
                    <a:lnTo>
                      <a:pt x="800" y="1235"/>
                    </a:lnTo>
                    <a:lnTo>
                      <a:pt x="883" y="1146"/>
                    </a:lnTo>
                    <a:lnTo>
                      <a:pt x="721" y="991"/>
                    </a:lnTo>
                    <a:lnTo>
                      <a:pt x="609" y="970"/>
                    </a:lnTo>
                    <a:lnTo>
                      <a:pt x="386" y="581"/>
                    </a:lnTo>
                    <a:lnTo>
                      <a:pt x="267" y="610"/>
                    </a:lnTo>
                    <a:lnTo>
                      <a:pt x="209" y="512"/>
                    </a:lnTo>
                    <a:lnTo>
                      <a:pt x="131" y="596"/>
                    </a:lnTo>
                    <a:lnTo>
                      <a:pt x="86" y="498"/>
                    </a:lnTo>
                    <a:lnTo>
                      <a:pt x="202" y="29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2" name="Freeform 776"/>
              <p:cNvSpPr>
                <a:spLocks/>
              </p:cNvSpPr>
              <p:nvPr/>
            </p:nvSpPr>
            <p:spPr bwMode="auto">
              <a:xfrm>
                <a:off x="8166" y="4118"/>
                <a:ext cx="131" cy="385"/>
              </a:xfrm>
              <a:custGeom>
                <a:avLst/>
                <a:gdLst>
                  <a:gd name="T0" fmla="*/ 262 w 262"/>
                  <a:gd name="T1" fmla="*/ 770 h 770"/>
                  <a:gd name="T2" fmla="*/ 110 w 262"/>
                  <a:gd name="T3" fmla="*/ 455 h 770"/>
                  <a:gd name="T4" fmla="*/ 8 w 262"/>
                  <a:gd name="T5" fmla="*/ 398 h 770"/>
                  <a:gd name="T6" fmla="*/ 193 w 262"/>
                  <a:gd name="T7" fmla="*/ 243 h 770"/>
                  <a:gd name="T8" fmla="*/ 184 w 262"/>
                  <a:gd name="T9" fmla="*/ 119 h 770"/>
                  <a:gd name="T10" fmla="*/ 107 w 262"/>
                  <a:gd name="T11" fmla="*/ 0 h 770"/>
                  <a:gd name="T12" fmla="*/ 0 w 262"/>
                  <a:gd name="T13" fmla="*/ 64 h 770"/>
                </a:gdLst>
                <a:ahLst/>
                <a:cxnLst>
                  <a:cxn ang="0">
                    <a:pos x="T0" y="T1"/>
                  </a:cxn>
                  <a:cxn ang="0">
                    <a:pos x="T2" y="T3"/>
                  </a:cxn>
                  <a:cxn ang="0">
                    <a:pos x="T4" y="T5"/>
                  </a:cxn>
                  <a:cxn ang="0">
                    <a:pos x="T6" y="T7"/>
                  </a:cxn>
                  <a:cxn ang="0">
                    <a:pos x="T8" y="T9"/>
                  </a:cxn>
                  <a:cxn ang="0">
                    <a:pos x="T10" y="T11"/>
                  </a:cxn>
                  <a:cxn ang="0">
                    <a:pos x="T12" y="T13"/>
                  </a:cxn>
                </a:cxnLst>
                <a:rect l="0" t="0" r="r" b="b"/>
                <a:pathLst>
                  <a:path w="262" h="770">
                    <a:moveTo>
                      <a:pt x="262" y="770"/>
                    </a:moveTo>
                    <a:lnTo>
                      <a:pt x="110" y="455"/>
                    </a:lnTo>
                    <a:lnTo>
                      <a:pt x="8" y="398"/>
                    </a:lnTo>
                    <a:lnTo>
                      <a:pt x="193" y="243"/>
                    </a:lnTo>
                    <a:lnTo>
                      <a:pt x="184" y="119"/>
                    </a:lnTo>
                    <a:lnTo>
                      <a:pt x="107" y="0"/>
                    </a:lnTo>
                    <a:lnTo>
                      <a:pt x="0" y="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3" name="Freeform 775"/>
              <p:cNvSpPr>
                <a:spLocks/>
              </p:cNvSpPr>
              <p:nvPr/>
            </p:nvSpPr>
            <p:spPr bwMode="auto">
              <a:xfrm>
                <a:off x="8098" y="4503"/>
                <a:ext cx="199" cy="395"/>
              </a:xfrm>
              <a:custGeom>
                <a:avLst/>
                <a:gdLst>
                  <a:gd name="T0" fmla="*/ 399 w 399"/>
                  <a:gd name="T1" fmla="*/ 0 h 790"/>
                  <a:gd name="T2" fmla="*/ 354 w 399"/>
                  <a:gd name="T3" fmla="*/ 52 h 790"/>
                  <a:gd name="T4" fmla="*/ 283 w 399"/>
                  <a:gd name="T5" fmla="*/ 371 h 790"/>
                  <a:gd name="T6" fmla="*/ 43 w 399"/>
                  <a:gd name="T7" fmla="*/ 631 h 790"/>
                  <a:gd name="T8" fmla="*/ 0 w 399"/>
                  <a:gd name="T9" fmla="*/ 790 h 790"/>
                </a:gdLst>
                <a:ahLst/>
                <a:cxnLst>
                  <a:cxn ang="0">
                    <a:pos x="T0" y="T1"/>
                  </a:cxn>
                  <a:cxn ang="0">
                    <a:pos x="T2" y="T3"/>
                  </a:cxn>
                  <a:cxn ang="0">
                    <a:pos x="T4" y="T5"/>
                  </a:cxn>
                  <a:cxn ang="0">
                    <a:pos x="T6" y="T7"/>
                  </a:cxn>
                  <a:cxn ang="0">
                    <a:pos x="T8" y="T9"/>
                  </a:cxn>
                </a:cxnLst>
                <a:rect l="0" t="0" r="r" b="b"/>
                <a:pathLst>
                  <a:path w="399" h="790">
                    <a:moveTo>
                      <a:pt x="399" y="0"/>
                    </a:moveTo>
                    <a:lnTo>
                      <a:pt x="354" y="52"/>
                    </a:lnTo>
                    <a:lnTo>
                      <a:pt x="283" y="371"/>
                    </a:lnTo>
                    <a:lnTo>
                      <a:pt x="43" y="631"/>
                    </a:lnTo>
                    <a:lnTo>
                      <a:pt x="0" y="79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4" name="Freeform 774"/>
              <p:cNvSpPr>
                <a:spLocks/>
              </p:cNvSpPr>
              <p:nvPr/>
            </p:nvSpPr>
            <p:spPr bwMode="auto">
              <a:xfrm>
                <a:off x="7240" y="4716"/>
                <a:ext cx="858" cy="291"/>
              </a:xfrm>
              <a:custGeom>
                <a:avLst/>
                <a:gdLst>
                  <a:gd name="T0" fmla="*/ 1716 w 1716"/>
                  <a:gd name="T1" fmla="*/ 364 h 582"/>
                  <a:gd name="T2" fmla="*/ 1716 w 1716"/>
                  <a:gd name="T3" fmla="*/ 362 h 582"/>
                  <a:gd name="T4" fmla="*/ 1133 w 1716"/>
                  <a:gd name="T5" fmla="*/ 419 h 582"/>
                  <a:gd name="T6" fmla="*/ 794 w 1716"/>
                  <a:gd name="T7" fmla="*/ 582 h 582"/>
                  <a:gd name="T8" fmla="*/ 578 w 1716"/>
                  <a:gd name="T9" fmla="*/ 338 h 582"/>
                  <a:gd name="T10" fmla="*/ 364 w 1716"/>
                  <a:gd name="T11" fmla="*/ 265 h 582"/>
                  <a:gd name="T12" fmla="*/ 312 w 1716"/>
                  <a:gd name="T13" fmla="*/ 164 h 582"/>
                  <a:gd name="T14" fmla="*/ 93 w 1716"/>
                  <a:gd name="T15" fmla="*/ 96 h 582"/>
                  <a:gd name="T16" fmla="*/ 0 w 1716"/>
                  <a:gd name="T17"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6" h="582">
                    <a:moveTo>
                      <a:pt x="1716" y="364"/>
                    </a:moveTo>
                    <a:lnTo>
                      <a:pt x="1716" y="362"/>
                    </a:lnTo>
                    <a:lnTo>
                      <a:pt x="1133" y="419"/>
                    </a:lnTo>
                    <a:lnTo>
                      <a:pt x="794" y="582"/>
                    </a:lnTo>
                    <a:lnTo>
                      <a:pt x="578" y="338"/>
                    </a:lnTo>
                    <a:lnTo>
                      <a:pt x="364" y="265"/>
                    </a:lnTo>
                    <a:lnTo>
                      <a:pt x="312" y="164"/>
                    </a:lnTo>
                    <a:lnTo>
                      <a:pt x="93" y="9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5" name="Freeform 773"/>
              <p:cNvSpPr>
                <a:spLocks/>
              </p:cNvSpPr>
              <p:nvPr/>
            </p:nvSpPr>
            <p:spPr bwMode="auto">
              <a:xfrm>
                <a:off x="8098" y="4898"/>
                <a:ext cx="168" cy="633"/>
              </a:xfrm>
              <a:custGeom>
                <a:avLst/>
                <a:gdLst>
                  <a:gd name="T0" fmla="*/ 140 w 337"/>
                  <a:gd name="T1" fmla="*/ 1266 h 1266"/>
                  <a:gd name="T2" fmla="*/ 247 w 337"/>
                  <a:gd name="T3" fmla="*/ 1225 h 1266"/>
                  <a:gd name="T4" fmla="*/ 216 w 337"/>
                  <a:gd name="T5" fmla="*/ 1020 h 1266"/>
                  <a:gd name="T6" fmla="*/ 325 w 337"/>
                  <a:gd name="T7" fmla="*/ 827 h 1266"/>
                  <a:gd name="T8" fmla="*/ 240 w 337"/>
                  <a:gd name="T9" fmla="*/ 491 h 1266"/>
                  <a:gd name="T10" fmla="*/ 144 w 337"/>
                  <a:gd name="T11" fmla="*/ 429 h 1266"/>
                  <a:gd name="T12" fmla="*/ 337 w 337"/>
                  <a:gd name="T13" fmla="*/ 284 h 1266"/>
                  <a:gd name="T14" fmla="*/ 18 w 337"/>
                  <a:gd name="T15" fmla="*/ 115 h 1266"/>
                  <a:gd name="T16" fmla="*/ 0 w 337"/>
                  <a:gd name="T17" fmla="*/ 0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 h="1266">
                    <a:moveTo>
                      <a:pt x="140" y="1266"/>
                    </a:moveTo>
                    <a:lnTo>
                      <a:pt x="247" y="1225"/>
                    </a:lnTo>
                    <a:lnTo>
                      <a:pt x="216" y="1020"/>
                    </a:lnTo>
                    <a:lnTo>
                      <a:pt x="325" y="827"/>
                    </a:lnTo>
                    <a:lnTo>
                      <a:pt x="240" y="491"/>
                    </a:lnTo>
                    <a:lnTo>
                      <a:pt x="144" y="429"/>
                    </a:lnTo>
                    <a:lnTo>
                      <a:pt x="337" y="284"/>
                    </a:lnTo>
                    <a:lnTo>
                      <a:pt x="18" y="115"/>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6" name="Freeform 772"/>
              <p:cNvSpPr>
                <a:spLocks/>
              </p:cNvSpPr>
              <p:nvPr/>
            </p:nvSpPr>
            <p:spPr bwMode="auto">
              <a:xfrm>
                <a:off x="7742" y="5464"/>
                <a:ext cx="426" cy="404"/>
              </a:xfrm>
              <a:custGeom>
                <a:avLst/>
                <a:gdLst>
                  <a:gd name="T0" fmla="*/ 852 w 852"/>
                  <a:gd name="T1" fmla="*/ 134 h 808"/>
                  <a:gd name="T2" fmla="*/ 664 w 852"/>
                  <a:gd name="T3" fmla="*/ 8 h 808"/>
                  <a:gd name="T4" fmla="*/ 455 w 852"/>
                  <a:gd name="T5" fmla="*/ 56 h 808"/>
                  <a:gd name="T6" fmla="*/ 228 w 852"/>
                  <a:gd name="T7" fmla="*/ 0 h 808"/>
                  <a:gd name="T8" fmla="*/ 0 w 852"/>
                  <a:gd name="T9" fmla="*/ 808 h 808"/>
                </a:gdLst>
                <a:ahLst/>
                <a:cxnLst>
                  <a:cxn ang="0">
                    <a:pos x="T0" y="T1"/>
                  </a:cxn>
                  <a:cxn ang="0">
                    <a:pos x="T2" y="T3"/>
                  </a:cxn>
                  <a:cxn ang="0">
                    <a:pos x="T4" y="T5"/>
                  </a:cxn>
                  <a:cxn ang="0">
                    <a:pos x="T6" y="T7"/>
                  </a:cxn>
                  <a:cxn ang="0">
                    <a:pos x="T8" y="T9"/>
                  </a:cxn>
                </a:cxnLst>
                <a:rect l="0" t="0" r="r" b="b"/>
                <a:pathLst>
                  <a:path w="852" h="808">
                    <a:moveTo>
                      <a:pt x="852" y="134"/>
                    </a:moveTo>
                    <a:lnTo>
                      <a:pt x="664" y="8"/>
                    </a:lnTo>
                    <a:lnTo>
                      <a:pt x="455" y="56"/>
                    </a:lnTo>
                    <a:lnTo>
                      <a:pt x="228" y="0"/>
                    </a:lnTo>
                    <a:lnTo>
                      <a:pt x="0" y="80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7" name="Freeform 771"/>
              <p:cNvSpPr>
                <a:spLocks/>
              </p:cNvSpPr>
              <p:nvPr/>
            </p:nvSpPr>
            <p:spPr bwMode="auto">
              <a:xfrm>
                <a:off x="8168" y="5531"/>
                <a:ext cx="620" cy="208"/>
              </a:xfrm>
              <a:custGeom>
                <a:avLst/>
                <a:gdLst>
                  <a:gd name="T0" fmla="*/ 1240 w 1240"/>
                  <a:gd name="T1" fmla="*/ 26 h 417"/>
                  <a:gd name="T2" fmla="*/ 1059 w 1240"/>
                  <a:gd name="T3" fmla="*/ 279 h 417"/>
                  <a:gd name="T4" fmla="*/ 847 w 1240"/>
                  <a:gd name="T5" fmla="*/ 403 h 417"/>
                  <a:gd name="T6" fmla="*/ 697 w 1240"/>
                  <a:gd name="T7" fmla="*/ 410 h 417"/>
                  <a:gd name="T8" fmla="*/ 680 w 1240"/>
                  <a:gd name="T9" fmla="*/ 305 h 417"/>
                  <a:gd name="T10" fmla="*/ 552 w 1240"/>
                  <a:gd name="T11" fmla="*/ 241 h 417"/>
                  <a:gd name="T12" fmla="*/ 395 w 1240"/>
                  <a:gd name="T13" fmla="*/ 410 h 417"/>
                  <a:gd name="T14" fmla="*/ 281 w 1240"/>
                  <a:gd name="T15" fmla="*/ 417 h 417"/>
                  <a:gd name="T16" fmla="*/ 279 w 1240"/>
                  <a:gd name="T17" fmla="*/ 302 h 417"/>
                  <a:gd name="T18" fmla="*/ 166 w 1240"/>
                  <a:gd name="T19" fmla="*/ 302 h 417"/>
                  <a:gd name="T20" fmla="*/ 0 w 1240"/>
                  <a:gd name="T2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0" h="417">
                    <a:moveTo>
                      <a:pt x="1240" y="26"/>
                    </a:moveTo>
                    <a:lnTo>
                      <a:pt x="1059" y="279"/>
                    </a:lnTo>
                    <a:lnTo>
                      <a:pt x="847" y="403"/>
                    </a:lnTo>
                    <a:lnTo>
                      <a:pt x="697" y="410"/>
                    </a:lnTo>
                    <a:lnTo>
                      <a:pt x="680" y="305"/>
                    </a:lnTo>
                    <a:lnTo>
                      <a:pt x="552" y="241"/>
                    </a:lnTo>
                    <a:lnTo>
                      <a:pt x="395" y="410"/>
                    </a:lnTo>
                    <a:lnTo>
                      <a:pt x="281" y="417"/>
                    </a:lnTo>
                    <a:lnTo>
                      <a:pt x="279" y="302"/>
                    </a:lnTo>
                    <a:lnTo>
                      <a:pt x="166" y="30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8" name="Freeform 770"/>
              <p:cNvSpPr>
                <a:spLocks/>
              </p:cNvSpPr>
              <p:nvPr/>
            </p:nvSpPr>
            <p:spPr bwMode="auto">
              <a:xfrm>
                <a:off x="7415" y="5720"/>
                <a:ext cx="327" cy="148"/>
              </a:xfrm>
              <a:custGeom>
                <a:avLst/>
                <a:gdLst>
                  <a:gd name="T0" fmla="*/ 654 w 654"/>
                  <a:gd name="T1" fmla="*/ 297 h 297"/>
                  <a:gd name="T2" fmla="*/ 433 w 654"/>
                  <a:gd name="T3" fmla="*/ 0 h 297"/>
                  <a:gd name="T4" fmla="*/ 371 w 654"/>
                  <a:gd name="T5" fmla="*/ 90 h 297"/>
                  <a:gd name="T6" fmla="*/ 273 w 654"/>
                  <a:gd name="T7" fmla="*/ 30 h 297"/>
                  <a:gd name="T8" fmla="*/ 187 w 654"/>
                  <a:gd name="T9" fmla="*/ 95 h 297"/>
                  <a:gd name="T10" fmla="*/ 104 w 654"/>
                  <a:gd name="T11" fmla="*/ 24 h 297"/>
                  <a:gd name="T12" fmla="*/ 12 w 654"/>
                  <a:gd name="T13" fmla="*/ 99 h 297"/>
                  <a:gd name="T14" fmla="*/ 0 w 654"/>
                  <a:gd name="T15" fmla="*/ 214 h 2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4" h="297">
                    <a:moveTo>
                      <a:pt x="654" y="297"/>
                    </a:moveTo>
                    <a:lnTo>
                      <a:pt x="433" y="0"/>
                    </a:lnTo>
                    <a:lnTo>
                      <a:pt x="371" y="90"/>
                    </a:lnTo>
                    <a:lnTo>
                      <a:pt x="273" y="30"/>
                    </a:lnTo>
                    <a:lnTo>
                      <a:pt x="187" y="95"/>
                    </a:lnTo>
                    <a:lnTo>
                      <a:pt x="104" y="24"/>
                    </a:lnTo>
                    <a:lnTo>
                      <a:pt x="12" y="99"/>
                    </a:lnTo>
                    <a:lnTo>
                      <a:pt x="0" y="21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9" name="Freeform 769"/>
              <p:cNvSpPr>
                <a:spLocks/>
              </p:cNvSpPr>
              <p:nvPr/>
            </p:nvSpPr>
            <p:spPr bwMode="auto">
              <a:xfrm>
                <a:off x="7713" y="5868"/>
                <a:ext cx="309" cy="433"/>
              </a:xfrm>
              <a:custGeom>
                <a:avLst/>
                <a:gdLst>
                  <a:gd name="T0" fmla="*/ 620 w 620"/>
                  <a:gd name="T1" fmla="*/ 847 h 866"/>
                  <a:gd name="T2" fmla="*/ 371 w 620"/>
                  <a:gd name="T3" fmla="*/ 866 h 866"/>
                  <a:gd name="T4" fmla="*/ 230 w 620"/>
                  <a:gd name="T5" fmla="*/ 648 h 866"/>
                  <a:gd name="T6" fmla="*/ 119 w 620"/>
                  <a:gd name="T7" fmla="*/ 667 h 866"/>
                  <a:gd name="T8" fmla="*/ 0 w 620"/>
                  <a:gd name="T9" fmla="*/ 310 h 866"/>
                  <a:gd name="T10" fmla="*/ 59 w 620"/>
                  <a:gd name="T11" fmla="*/ 0 h 866"/>
                </a:gdLst>
                <a:ahLst/>
                <a:cxnLst>
                  <a:cxn ang="0">
                    <a:pos x="T0" y="T1"/>
                  </a:cxn>
                  <a:cxn ang="0">
                    <a:pos x="T2" y="T3"/>
                  </a:cxn>
                  <a:cxn ang="0">
                    <a:pos x="T4" y="T5"/>
                  </a:cxn>
                  <a:cxn ang="0">
                    <a:pos x="T6" y="T7"/>
                  </a:cxn>
                  <a:cxn ang="0">
                    <a:pos x="T8" y="T9"/>
                  </a:cxn>
                  <a:cxn ang="0">
                    <a:pos x="T10" y="T11"/>
                  </a:cxn>
                </a:cxnLst>
                <a:rect l="0" t="0" r="r" b="b"/>
                <a:pathLst>
                  <a:path w="620" h="866">
                    <a:moveTo>
                      <a:pt x="620" y="847"/>
                    </a:moveTo>
                    <a:lnTo>
                      <a:pt x="371" y="866"/>
                    </a:lnTo>
                    <a:lnTo>
                      <a:pt x="230" y="648"/>
                    </a:lnTo>
                    <a:lnTo>
                      <a:pt x="119" y="667"/>
                    </a:lnTo>
                    <a:lnTo>
                      <a:pt x="0" y="310"/>
                    </a:lnTo>
                    <a:lnTo>
                      <a:pt x="5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0" name="Freeform 768"/>
              <p:cNvSpPr>
                <a:spLocks/>
              </p:cNvSpPr>
              <p:nvPr/>
            </p:nvSpPr>
            <p:spPr bwMode="auto">
              <a:xfrm>
                <a:off x="8608" y="5883"/>
                <a:ext cx="109" cy="237"/>
              </a:xfrm>
              <a:custGeom>
                <a:avLst/>
                <a:gdLst>
                  <a:gd name="T0" fmla="*/ 29 w 219"/>
                  <a:gd name="T1" fmla="*/ 474 h 474"/>
                  <a:gd name="T2" fmla="*/ 29 w 219"/>
                  <a:gd name="T3" fmla="*/ 472 h 474"/>
                  <a:gd name="T4" fmla="*/ 0 w 219"/>
                  <a:gd name="T5" fmla="*/ 112 h 474"/>
                  <a:gd name="T6" fmla="*/ 112 w 219"/>
                  <a:gd name="T7" fmla="*/ 112 h 474"/>
                  <a:gd name="T8" fmla="*/ 219 w 219"/>
                  <a:gd name="T9" fmla="*/ 0 h 474"/>
                </a:gdLst>
                <a:ahLst/>
                <a:cxnLst>
                  <a:cxn ang="0">
                    <a:pos x="T0" y="T1"/>
                  </a:cxn>
                  <a:cxn ang="0">
                    <a:pos x="T2" y="T3"/>
                  </a:cxn>
                  <a:cxn ang="0">
                    <a:pos x="T4" y="T5"/>
                  </a:cxn>
                  <a:cxn ang="0">
                    <a:pos x="T6" y="T7"/>
                  </a:cxn>
                  <a:cxn ang="0">
                    <a:pos x="T8" y="T9"/>
                  </a:cxn>
                </a:cxnLst>
                <a:rect l="0" t="0" r="r" b="b"/>
                <a:pathLst>
                  <a:path w="219" h="474">
                    <a:moveTo>
                      <a:pt x="29" y="474"/>
                    </a:moveTo>
                    <a:lnTo>
                      <a:pt x="29" y="472"/>
                    </a:lnTo>
                    <a:lnTo>
                      <a:pt x="0" y="112"/>
                    </a:lnTo>
                    <a:lnTo>
                      <a:pt x="112" y="112"/>
                    </a:lnTo>
                    <a:lnTo>
                      <a:pt x="21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1" name="Freeform 767"/>
              <p:cNvSpPr>
                <a:spLocks/>
              </p:cNvSpPr>
              <p:nvPr/>
            </p:nvSpPr>
            <p:spPr bwMode="auto">
              <a:xfrm>
                <a:off x="8468" y="6512"/>
                <a:ext cx="561" cy="556"/>
              </a:xfrm>
              <a:custGeom>
                <a:avLst/>
                <a:gdLst>
                  <a:gd name="T0" fmla="*/ 0 w 1121"/>
                  <a:gd name="T1" fmla="*/ 0 h 1111"/>
                  <a:gd name="T2" fmla="*/ 250 w 1121"/>
                  <a:gd name="T3" fmla="*/ 408 h 1111"/>
                  <a:gd name="T4" fmla="*/ 490 w 1121"/>
                  <a:gd name="T5" fmla="*/ 415 h 1111"/>
                  <a:gd name="T6" fmla="*/ 502 w 1121"/>
                  <a:gd name="T7" fmla="*/ 306 h 1111"/>
                  <a:gd name="T8" fmla="*/ 869 w 1121"/>
                  <a:gd name="T9" fmla="*/ 389 h 1111"/>
                  <a:gd name="T10" fmla="*/ 973 w 1121"/>
                  <a:gd name="T11" fmla="*/ 634 h 1111"/>
                  <a:gd name="T12" fmla="*/ 882 w 1121"/>
                  <a:gd name="T13" fmla="*/ 844 h 1111"/>
                  <a:gd name="T14" fmla="*/ 925 w 1121"/>
                  <a:gd name="T15" fmla="*/ 1052 h 1111"/>
                  <a:gd name="T16" fmla="*/ 1121 w 1121"/>
                  <a:gd name="T17" fmla="*/ 1111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1" h="1111">
                    <a:moveTo>
                      <a:pt x="0" y="0"/>
                    </a:moveTo>
                    <a:lnTo>
                      <a:pt x="250" y="408"/>
                    </a:lnTo>
                    <a:lnTo>
                      <a:pt x="490" y="415"/>
                    </a:lnTo>
                    <a:lnTo>
                      <a:pt x="502" y="306"/>
                    </a:lnTo>
                    <a:lnTo>
                      <a:pt x="869" y="389"/>
                    </a:lnTo>
                    <a:lnTo>
                      <a:pt x="973" y="634"/>
                    </a:lnTo>
                    <a:lnTo>
                      <a:pt x="882" y="844"/>
                    </a:lnTo>
                    <a:lnTo>
                      <a:pt x="925" y="1052"/>
                    </a:lnTo>
                    <a:lnTo>
                      <a:pt x="1121" y="111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2" name="Freeform 766"/>
              <p:cNvSpPr>
                <a:spLocks/>
              </p:cNvSpPr>
              <p:nvPr/>
            </p:nvSpPr>
            <p:spPr bwMode="auto">
              <a:xfrm>
                <a:off x="8468" y="6120"/>
                <a:ext cx="154" cy="392"/>
              </a:xfrm>
              <a:custGeom>
                <a:avLst/>
                <a:gdLst>
                  <a:gd name="T0" fmla="*/ 309 w 309"/>
                  <a:gd name="T1" fmla="*/ 0 h 784"/>
                  <a:gd name="T2" fmla="*/ 221 w 309"/>
                  <a:gd name="T3" fmla="*/ 525 h 784"/>
                  <a:gd name="T4" fmla="*/ 0 w 309"/>
                  <a:gd name="T5" fmla="*/ 784 h 784"/>
                </a:gdLst>
                <a:ahLst/>
                <a:cxnLst>
                  <a:cxn ang="0">
                    <a:pos x="T0" y="T1"/>
                  </a:cxn>
                  <a:cxn ang="0">
                    <a:pos x="T2" y="T3"/>
                  </a:cxn>
                  <a:cxn ang="0">
                    <a:pos x="T4" y="T5"/>
                  </a:cxn>
                </a:cxnLst>
                <a:rect l="0" t="0" r="r" b="b"/>
                <a:pathLst>
                  <a:path w="309" h="784">
                    <a:moveTo>
                      <a:pt x="309" y="0"/>
                    </a:moveTo>
                    <a:lnTo>
                      <a:pt x="221" y="525"/>
                    </a:lnTo>
                    <a:lnTo>
                      <a:pt x="0" y="78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3" name="Freeform 765"/>
              <p:cNvSpPr>
                <a:spLocks/>
              </p:cNvSpPr>
              <p:nvPr/>
            </p:nvSpPr>
            <p:spPr bwMode="auto">
              <a:xfrm>
                <a:off x="8664" y="7068"/>
                <a:ext cx="454" cy="519"/>
              </a:xfrm>
              <a:custGeom>
                <a:avLst/>
                <a:gdLst>
                  <a:gd name="T0" fmla="*/ 729 w 909"/>
                  <a:gd name="T1" fmla="*/ 0 h 1037"/>
                  <a:gd name="T2" fmla="*/ 671 w 909"/>
                  <a:gd name="T3" fmla="*/ 150 h 1037"/>
                  <a:gd name="T4" fmla="*/ 738 w 909"/>
                  <a:gd name="T5" fmla="*/ 308 h 1037"/>
                  <a:gd name="T6" fmla="*/ 909 w 909"/>
                  <a:gd name="T7" fmla="*/ 429 h 1037"/>
                  <a:gd name="T8" fmla="*/ 895 w 909"/>
                  <a:gd name="T9" fmla="*/ 656 h 1037"/>
                  <a:gd name="T10" fmla="*/ 774 w 909"/>
                  <a:gd name="T11" fmla="*/ 613 h 1037"/>
                  <a:gd name="T12" fmla="*/ 286 w 909"/>
                  <a:gd name="T13" fmla="*/ 762 h 1037"/>
                  <a:gd name="T14" fmla="*/ 250 w 909"/>
                  <a:gd name="T15" fmla="*/ 870 h 1037"/>
                  <a:gd name="T16" fmla="*/ 38 w 909"/>
                  <a:gd name="T17" fmla="*/ 917 h 1037"/>
                  <a:gd name="T18" fmla="*/ 0 w 909"/>
                  <a:gd name="T19" fmla="*/ 1037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9" h="1037">
                    <a:moveTo>
                      <a:pt x="729" y="0"/>
                    </a:moveTo>
                    <a:lnTo>
                      <a:pt x="671" y="150"/>
                    </a:lnTo>
                    <a:lnTo>
                      <a:pt x="738" y="308"/>
                    </a:lnTo>
                    <a:lnTo>
                      <a:pt x="909" y="429"/>
                    </a:lnTo>
                    <a:lnTo>
                      <a:pt x="895" y="656"/>
                    </a:lnTo>
                    <a:lnTo>
                      <a:pt x="774" y="613"/>
                    </a:lnTo>
                    <a:lnTo>
                      <a:pt x="286" y="762"/>
                    </a:lnTo>
                    <a:lnTo>
                      <a:pt x="250" y="870"/>
                    </a:lnTo>
                    <a:lnTo>
                      <a:pt x="38" y="917"/>
                    </a:lnTo>
                    <a:lnTo>
                      <a:pt x="0" y="103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4" name="Freeform 764"/>
              <p:cNvSpPr>
                <a:spLocks/>
              </p:cNvSpPr>
              <p:nvPr/>
            </p:nvSpPr>
            <p:spPr bwMode="auto">
              <a:xfrm>
                <a:off x="9029" y="7068"/>
                <a:ext cx="307" cy="67"/>
              </a:xfrm>
              <a:custGeom>
                <a:avLst/>
                <a:gdLst>
                  <a:gd name="T0" fmla="*/ 616 w 616"/>
                  <a:gd name="T1" fmla="*/ 12 h 134"/>
                  <a:gd name="T2" fmla="*/ 614 w 616"/>
                  <a:gd name="T3" fmla="*/ 12 h 134"/>
                  <a:gd name="T4" fmla="*/ 380 w 616"/>
                  <a:gd name="T5" fmla="*/ 59 h 134"/>
                  <a:gd name="T6" fmla="*/ 302 w 616"/>
                  <a:gd name="T7" fmla="*/ 134 h 134"/>
                  <a:gd name="T8" fmla="*/ 0 w 616"/>
                  <a:gd name="T9" fmla="*/ 0 h 134"/>
                </a:gdLst>
                <a:ahLst/>
                <a:cxnLst>
                  <a:cxn ang="0">
                    <a:pos x="T0" y="T1"/>
                  </a:cxn>
                  <a:cxn ang="0">
                    <a:pos x="T2" y="T3"/>
                  </a:cxn>
                  <a:cxn ang="0">
                    <a:pos x="T4" y="T5"/>
                  </a:cxn>
                  <a:cxn ang="0">
                    <a:pos x="T6" y="T7"/>
                  </a:cxn>
                  <a:cxn ang="0">
                    <a:pos x="T8" y="T9"/>
                  </a:cxn>
                </a:cxnLst>
                <a:rect l="0" t="0" r="r" b="b"/>
                <a:pathLst>
                  <a:path w="616" h="134">
                    <a:moveTo>
                      <a:pt x="616" y="12"/>
                    </a:moveTo>
                    <a:lnTo>
                      <a:pt x="614" y="12"/>
                    </a:lnTo>
                    <a:lnTo>
                      <a:pt x="380" y="59"/>
                    </a:lnTo>
                    <a:lnTo>
                      <a:pt x="302" y="13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5" name="Freeform 763"/>
              <p:cNvSpPr>
                <a:spLocks/>
              </p:cNvSpPr>
              <p:nvPr/>
            </p:nvSpPr>
            <p:spPr bwMode="auto">
              <a:xfrm>
                <a:off x="7749" y="6292"/>
                <a:ext cx="281" cy="436"/>
              </a:xfrm>
              <a:custGeom>
                <a:avLst/>
                <a:gdLst>
                  <a:gd name="T0" fmla="*/ 0 w 562"/>
                  <a:gd name="T1" fmla="*/ 872 h 872"/>
                  <a:gd name="T2" fmla="*/ 171 w 562"/>
                  <a:gd name="T3" fmla="*/ 719 h 872"/>
                  <a:gd name="T4" fmla="*/ 98 w 562"/>
                  <a:gd name="T5" fmla="*/ 622 h 872"/>
                  <a:gd name="T6" fmla="*/ 195 w 562"/>
                  <a:gd name="T7" fmla="*/ 526 h 872"/>
                  <a:gd name="T8" fmla="*/ 460 w 562"/>
                  <a:gd name="T9" fmla="*/ 469 h 872"/>
                  <a:gd name="T10" fmla="*/ 562 w 562"/>
                  <a:gd name="T11" fmla="*/ 276 h 872"/>
                  <a:gd name="T12" fmla="*/ 547 w 562"/>
                  <a:gd name="T13" fmla="*/ 0 h 872"/>
                </a:gdLst>
                <a:ahLst/>
                <a:cxnLst>
                  <a:cxn ang="0">
                    <a:pos x="T0" y="T1"/>
                  </a:cxn>
                  <a:cxn ang="0">
                    <a:pos x="T2" y="T3"/>
                  </a:cxn>
                  <a:cxn ang="0">
                    <a:pos x="T4" y="T5"/>
                  </a:cxn>
                  <a:cxn ang="0">
                    <a:pos x="T6" y="T7"/>
                  </a:cxn>
                  <a:cxn ang="0">
                    <a:pos x="T8" y="T9"/>
                  </a:cxn>
                  <a:cxn ang="0">
                    <a:pos x="T10" y="T11"/>
                  </a:cxn>
                  <a:cxn ang="0">
                    <a:pos x="T12" y="T13"/>
                  </a:cxn>
                </a:cxnLst>
                <a:rect l="0" t="0" r="r" b="b"/>
                <a:pathLst>
                  <a:path w="562" h="872">
                    <a:moveTo>
                      <a:pt x="0" y="872"/>
                    </a:moveTo>
                    <a:lnTo>
                      <a:pt x="171" y="719"/>
                    </a:lnTo>
                    <a:lnTo>
                      <a:pt x="98" y="622"/>
                    </a:lnTo>
                    <a:lnTo>
                      <a:pt x="195" y="526"/>
                    </a:lnTo>
                    <a:lnTo>
                      <a:pt x="460" y="469"/>
                    </a:lnTo>
                    <a:lnTo>
                      <a:pt x="562" y="276"/>
                    </a:lnTo>
                    <a:lnTo>
                      <a:pt x="54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6" name="Freeform 762"/>
              <p:cNvSpPr>
                <a:spLocks/>
              </p:cNvSpPr>
              <p:nvPr/>
            </p:nvSpPr>
            <p:spPr bwMode="auto">
              <a:xfrm>
                <a:off x="8022" y="6219"/>
                <a:ext cx="446" cy="293"/>
              </a:xfrm>
              <a:custGeom>
                <a:avLst/>
                <a:gdLst>
                  <a:gd name="T0" fmla="*/ 891 w 891"/>
                  <a:gd name="T1" fmla="*/ 586 h 586"/>
                  <a:gd name="T2" fmla="*/ 458 w 891"/>
                  <a:gd name="T3" fmla="*/ 0 h 586"/>
                  <a:gd name="T4" fmla="*/ 350 w 891"/>
                  <a:gd name="T5" fmla="*/ 24 h 586"/>
                  <a:gd name="T6" fmla="*/ 234 w 891"/>
                  <a:gd name="T7" fmla="*/ 222 h 586"/>
                  <a:gd name="T8" fmla="*/ 0 w 891"/>
                  <a:gd name="T9" fmla="*/ 144 h 586"/>
                </a:gdLst>
                <a:ahLst/>
                <a:cxnLst>
                  <a:cxn ang="0">
                    <a:pos x="T0" y="T1"/>
                  </a:cxn>
                  <a:cxn ang="0">
                    <a:pos x="T2" y="T3"/>
                  </a:cxn>
                  <a:cxn ang="0">
                    <a:pos x="T4" y="T5"/>
                  </a:cxn>
                  <a:cxn ang="0">
                    <a:pos x="T6" y="T7"/>
                  </a:cxn>
                  <a:cxn ang="0">
                    <a:pos x="T8" y="T9"/>
                  </a:cxn>
                </a:cxnLst>
                <a:rect l="0" t="0" r="r" b="b"/>
                <a:pathLst>
                  <a:path w="891" h="586">
                    <a:moveTo>
                      <a:pt x="891" y="586"/>
                    </a:moveTo>
                    <a:lnTo>
                      <a:pt x="458" y="0"/>
                    </a:lnTo>
                    <a:lnTo>
                      <a:pt x="350" y="24"/>
                    </a:lnTo>
                    <a:lnTo>
                      <a:pt x="234" y="222"/>
                    </a:lnTo>
                    <a:lnTo>
                      <a:pt x="0" y="14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7" name="Freeform 761"/>
              <p:cNvSpPr>
                <a:spLocks/>
              </p:cNvSpPr>
              <p:nvPr/>
            </p:nvSpPr>
            <p:spPr bwMode="auto">
              <a:xfrm>
                <a:off x="7331" y="5827"/>
                <a:ext cx="418" cy="901"/>
              </a:xfrm>
              <a:custGeom>
                <a:avLst/>
                <a:gdLst>
                  <a:gd name="T0" fmla="*/ 169 w 837"/>
                  <a:gd name="T1" fmla="*/ 0 h 1802"/>
                  <a:gd name="T2" fmla="*/ 171 w 837"/>
                  <a:gd name="T3" fmla="*/ 0 h 1802"/>
                  <a:gd name="T4" fmla="*/ 250 w 837"/>
                  <a:gd name="T5" fmla="*/ 115 h 1802"/>
                  <a:gd name="T6" fmla="*/ 64 w 837"/>
                  <a:gd name="T7" fmla="*/ 248 h 1802"/>
                  <a:gd name="T8" fmla="*/ 0 w 837"/>
                  <a:gd name="T9" fmla="*/ 582 h 1802"/>
                  <a:gd name="T10" fmla="*/ 202 w 837"/>
                  <a:gd name="T11" fmla="*/ 844 h 1802"/>
                  <a:gd name="T12" fmla="*/ 135 w 837"/>
                  <a:gd name="T13" fmla="*/ 1068 h 1802"/>
                  <a:gd name="T14" fmla="*/ 223 w 837"/>
                  <a:gd name="T15" fmla="*/ 1134 h 1802"/>
                  <a:gd name="T16" fmla="*/ 175 w 837"/>
                  <a:gd name="T17" fmla="*/ 1230 h 1802"/>
                  <a:gd name="T18" fmla="*/ 219 w 837"/>
                  <a:gd name="T19" fmla="*/ 1344 h 1802"/>
                  <a:gd name="T20" fmla="*/ 397 w 837"/>
                  <a:gd name="T21" fmla="*/ 1504 h 1802"/>
                  <a:gd name="T22" fmla="*/ 626 w 837"/>
                  <a:gd name="T23" fmla="*/ 1587 h 1802"/>
                  <a:gd name="T24" fmla="*/ 659 w 837"/>
                  <a:gd name="T25" fmla="*/ 1702 h 1802"/>
                  <a:gd name="T26" fmla="*/ 837 w 837"/>
                  <a:gd name="T27" fmla="*/ 1802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7" h="1802">
                    <a:moveTo>
                      <a:pt x="169" y="0"/>
                    </a:moveTo>
                    <a:lnTo>
                      <a:pt x="171" y="0"/>
                    </a:lnTo>
                    <a:lnTo>
                      <a:pt x="250" y="115"/>
                    </a:lnTo>
                    <a:lnTo>
                      <a:pt x="64" y="248"/>
                    </a:lnTo>
                    <a:lnTo>
                      <a:pt x="0" y="582"/>
                    </a:lnTo>
                    <a:lnTo>
                      <a:pt x="202" y="844"/>
                    </a:lnTo>
                    <a:lnTo>
                      <a:pt x="135" y="1068"/>
                    </a:lnTo>
                    <a:lnTo>
                      <a:pt x="223" y="1134"/>
                    </a:lnTo>
                    <a:lnTo>
                      <a:pt x="175" y="1230"/>
                    </a:lnTo>
                    <a:lnTo>
                      <a:pt x="219" y="1344"/>
                    </a:lnTo>
                    <a:lnTo>
                      <a:pt x="397" y="1504"/>
                    </a:lnTo>
                    <a:lnTo>
                      <a:pt x="626" y="1587"/>
                    </a:lnTo>
                    <a:lnTo>
                      <a:pt x="659" y="1702"/>
                    </a:lnTo>
                    <a:lnTo>
                      <a:pt x="837" y="180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8" name="Freeform 760"/>
              <p:cNvSpPr>
                <a:spLocks/>
              </p:cNvSpPr>
              <p:nvPr/>
            </p:nvSpPr>
            <p:spPr bwMode="auto">
              <a:xfrm>
                <a:off x="7526" y="6728"/>
                <a:ext cx="226" cy="268"/>
              </a:xfrm>
              <a:custGeom>
                <a:avLst/>
                <a:gdLst>
                  <a:gd name="T0" fmla="*/ 0 w 452"/>
                  <a:gd name="T1" fmla="*/ 538 h 538"/>
                  <a:gd name="T2" fmla="*/ 133 w 452"/>
                  <a:gd name="T3" fmla="*/ 507 h 538"/>
                  <a:gd name="T4" fmla="*/ 259 w 452"/>
                  <a:gd name="T5" fmla="*/ 319 h 538"/>
                  <a:gd name="T6" fmla="*/ 450 w 452"/>
                  <a:gd name="T7" fmla="*/ 214 h 538"/>
                  <a:gd name="T8" fmla="*/ 452 w 452"/>
                  <a:gd name="T9" fmla="*/ 42 h 538"/>
                  <a:gd name="T10" fmla="*/ 445 w 452"/>
                  <a:gd name="T11" fmla="*/ 0 h 538"/>
                  <a:gd name="T12" fmla="*/ 447 w 452"/>
                  <a:gd name="T13" fmla="*/ 0 h 538"/>
                </a:gdLst>
                <a:ahLst/>
                <a:cxnLst>
                  <a:cxn ang="0">
                    <a:pos x="T0" y="T1"/>
                  </a:cxn>
                  <a:cxn ang="0">
                    <a:pos x="T2" y="T3"/>
                  </a:cxn>
                  <a:cxn ang="0">
                    <a:pos x="T4" y="T5"/>
                  </a:cxn>
                  <a:cxn ang="0">
                    <a:pos x="T6" y="T7"/>
                  </a:cxn>
                  <a:cxn ang="0">
                    <a:pos x="T8" y="T9"/>
                  </a:cxn>
                  <a:cxn ang="0">
                    <a:pos x="T10" y="T11"/>
                  </a:cxn>
                  <a:cxn ang="0">
                    <a:pos x="T12" y="T13"/>
                  </a:cxn>
                </a:cxnLst>
                <a:rect l="0" t="0" r="r" b="b"/>
                <a:pathLst>
                  <a:path w="452" h="538">
                    <a:moveTo>
                      <a:pt x="0" y="538"/>
                    </a:moveTo>
                    <a:lnTo>
                      <a:pt x="133" y="507"/>
                    </a:lnTo>
                    <a:lnTo>
                      <a:pt x="259" y="319"/>
                    </a:lnTo>
                    <a:lnTo>
                      <a:pt x="450" y="214"/>
                    </a:lnTo>
                    <a:lnTo>
                      <a:pt x="452" y="42"/>
                    </a:lnTo>
                    <a:lnTo>
                      <a:pt x="445" y="0"/>
                    </a:lnTo>
                    <a:lnTo>
                      <a:pt x="44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9" name="Line 759"/>
              <p:cNvSpPr>
                <a:spLocks noChangeShapeType="1"/>
              </p:cNvSpPr>
              <p:nvPr/>
            </p:nvSpPr>
            <p:spPr bwMode="auto">
              <a:xfrm flipH="1" flipV="1">
                <a:off x="7751" y="6834"/>
                <a:ext cx="40" cy="8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0" name="Freeform 758"/>
              <p:cNvSpPr>
                <a:spLocks/>
              </p:cNvSpPr>
              <p:nvPr/>
            </p:nvSpPr>
            <p:spPr bwMode="auto">
              <a:xfrm>
                <a:off x="8436" y="2974"/>
                <a:ext cx="1074" cy="263"/>
              </a:xfrm>
              <a:custGeom>
                <a:avLst/>
                <a:gdLst>
                  <a:gd name="T0" fmla="*/ 0 w 2148"/>
                  <a:gd name="T1" fmla="*/ 202 h 526"/>
                  <a:gd name="T2" fmla="*/ 221 w 2148"/>
                  <a:gd name="T3" fmla="*/ 226 h 526"/>
                  <a:gd name="T4" fmla="*/ 218 w 2148"/>
                  <a:gd name="T5" fmla="*/ 339 h 526"/>
                  <a:gd name="T6" fmla="*/ 378 w 2148"/>
                  <a:gd name="T7" fmla="*/ 526 h 526"/>
                  <a:gd name="T8" fmla="*/ 601 w 2148"/>
                  <a:gd name="T9" fmla="*/ 496 h 526"/>
                  <a:gd name="T10" fmla="*/ 642 w 2148"/>
                  <a:gd name="T11" fmla="*/ 389 h 526"/>
                  <a:gd name="T12" fmla="*/ 851 w 2148"/>
                  <a:gd name="T13" fmla="*/ 314 h 526"/>
                  <a:gd name="T14" fmla="*/ 944 w 2148"/>
                  <a:gd name="T15" fmla="*/ 381 h 526"/>
                  <a:gd name="T16" fmla="*/ 1178 w 2148"/>
                  <a:gd name="T17" fmla="*/ 341 h 526"/>
                  <a:gd name="T18" fmla="*/ 1382 w 2148"/>
                  <a:gd name="T19" fmla="*/ 196 h 526"/>
                  <a:gd name="T20" fmla="*/ 1442 w 2148"/>
                  <a:gd name="T21" fmla="*/ 298 h 526"/>
                  <a:gd name="T22" fmla="*/ 1679 w 2148"/>
                  <a:gd name="T23" fmla="*/ 362 h 526"/>
                  <a:gd name="T24" fmla="*/ 2089 w 2148"/>
                  <a:gd name="T25" fmla="*/ 67 h 526"/>
                  <a:gd name="T26" fmla="*/ 2148 w 2148"/>
                  <a:gd name="T27" fmla="*/ 50 h 526"/>
                  <a:gd name="T28" fmla="*/ 2075 w 2148"/>
                  <a:gd name="T29"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8" h="526">
                    <a:moveTo>
                      <a:pt x="0" y="202"/>
                    </a:moveTo>
                    <a:lnTo>
                      <a:pt x="221" y="226"/>
                    </a:lnTo>
                    <a:lnTo>
                      <a:pt x="218" y="339"/>
                    </a:lnTo>
                    <a:lnTo>
                      <a:pt x="378" y="526"/>
                    </a:lnTo>
                    <a:lnTo>
                      <a:pt x="601" y="496"/>
                    </a:lnTo>
                    <a:lnTo>
                      <a:pt x="642" y="389"/>
                    </a:lnTo>
                    <a:lnTo>
                      <a:pt x="851" y="314"/>
                    </a:lnTo>
                    <a:lnTo>
                      <a:pt x="944" y="381"/>
                    </a:lnTo>
                    <a:lnTo>
                      <a:pt x="1178" y="341"/>
                    </a:lnTo>
                    <a:lnTo>
                      <a:pt x="1382" y="196"/>
                    </a:lnTo>
                    <a:lnTo>
                      <a:pt x="1442" y="298"/>
                    </a:lnTo>
                    <a:lnTo>
                      <a:pt x="1679" y="362"/>
                    </a:lnTo>
                    <a:lnTo>
                      <a:pt x="2089" y="67"/>
                    </a:lnTo>
                    <a:lnTo>
                      <a:pt x="2148" y="50"/>
                    </a:lnTo>
                    <a:lnTo>
                      <a:pt x="207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1" name="Freeform 757"/>
              <p:cNvSpPr>
                <a:spLocks/>
              </p:cNvSpPr>
              <p:nvPr/>
            </p:nvSpPr>
            <p:spPr bwMode="auto">
              <a:xfrm>
                <a:off x="7015" y="6996"/>
                <a:ext cx="511" cy="599"/>
              </a:xfrm>
              <a:custGeom>
                <a:avLst/>
                <a:gdLst>
                  <a:gd name="T0" fmla="*/ 1021 w 1021"/>
                  <a:gd name="T1" fmla="*/ 0 h 1197"/>
                  <a:gd name="T2" fmla="*/ 985 w 1021"/>
                  <a:gd name="T3" fmla="*/ 160 h 1197"/>
                  <a:gd name="T4" fmla="*/ 985 w 1021"/>
                  <a:gd name="T5" fmla="*/ 279 h 1197"/>
                  <a:gd name="T6" fmla="*/ 885 w 1021"/>
                  <a:gd name="T7" fmla="*/ 233 h 1197"/>
                  <a:gd name="T8" fmla="*/ 828 w 1021"/>
                  <a:gd name="T9" fmla="*/ 436 h 1197"/>
                  <a:gd name="T10" fmla="*/ 726 w 1021"/>
                  <a:gd name="T11" fmla="*/ 522 h 1197"/>
                  <a:gd name="T12" fmla="*/ 752 w 1021"/>
                  <a:gd name="T13" fmla="*/ 632 h 1197"/>
                  <a:gd name="T14" fmla="*/ 619 w 1021"/>
                  <a:gd name="T15" fmla="*/ 648 h 1197"/>
                  <a:gd name="T16" fmla="*/ 488 w 1021"/>
                  <a:gd name="T17" fmla="*/ 877 h 1197"/>
                  <a:gd name="T18" fmla="*/ 261 w 1021"/>
                  <a:gd name="T19" fmla="*/ 948 h 1197"/>
                  <a:gd name="T20" fmla="*/ 0 w 1021"/>
                  <a:gd name="T21" fmla="*/ 1197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1" h="1197">
                    <a:moveTo>
                      <a:pt x="1021" y="0"/>
                    </a:moveTo>
                    <a:lnTo>
                      <a:pt x="985" y="160"/>
                    </a:lnTo>
                    <a:lnTo>
                      <a:pt x="985" y="279"/>
                    </a:lnTo>
                    <a:lnTo>
                      <a:pt x="885" y="233"/>
                    </a:lnTo>
                    <a:lnTo>
                      <a:pt x="828" y="436"/>
                    </a:lnTo>
                    <a:lnTo>
                      <a:pt x="726" y="522"/>
                    </a:lnTo>
                    <a:lnTo>
                      <a:pt x="752" y="632"/>
                    </a:lnTo>
                    <a:lnTo>
                      <a:pt x="619" y="648"/>
                    </a:lnTo>
                    <a:lnTo>
                      <a:pt x="488" y="877"/>
                    </a:lnTo>
                    <a:lnTo>
                      <a:pt x="261" y="948"/>
                    </a:lnTo>
                    <a:lnTo>
                      <a:pt x="0" y="119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2" name="Freeform 756"/>
              <p:cNvSpPr>
                <a:spLocks/>
              </p:cNvSpPr>
              <p:nvPr/>
            </p:nvSpPr>
            <p:spPr bwMode="auto">
              <a:xfrm>
                <a:off x="7697" y="6915"/>
                <a:ext cx="176" cy="1155"/>
              </a:xfrm>
              <a:custGeom>
                <a:avLst/>
                <a:gdLst>
                  <a:gd name="T0" fmla="*/ 0 w 352"/>
                  <a:gd name="T1" fmla="*/ 2309 h 2309"/>
                  <a:gd name="T2" fmla="*/ 80 w 352"/>
                  <a:gd name="T3" fmla="*/ 1752 h 2309"/>
                  <a:gd name="T4" fmla="*/ 195 w 352"/>
                  <a:gd name="T5" fmla="*/ 1525 h 2309"/>
                  <a:gd name="T6" fmla="*/ 161 w 352"/>
                  <a:gd name="T7" fmla="*/ 1249 h 2309"/>
                  <a:gd name="T8" fmla="*/ 295 w 352"/>
                  <a:gd name="T9" fmla="*/ 1075 h 2309"/>
                  <a:gd name="T10" fmla="*/ 352 w 352"/>
                  <a:gd name="T11" fmla="*/ 836 h 2309"/>
                  <a:gd name="T12" fmla="*/ 207 w 352"/>
                  <a:gd name="T13" fmla="*/ 400 h 2309"/>
                  <a:gd name="T14" fmla="*/ 188 w 352"/>
                  <a:gd name="T15" fmla="*/ 0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2309">
                    <a:moveTo>
                      <a:pt x="0" y="2309"/>
                    </a:moveTo>
                    <a:lnTo>
                      <a:pt x="80" y="1752"/>
                    </a:lnTo>
                    <a:lnTo>
                      <a:pt x="195" y="1525"/>
                    </a:lnTo>
                    <a:lnTo>
                      <a:pt x="161" y="1249"/>
                    </a:lnTo>
                    <a:lnTo>
                      <a:pt x="295" y="1075"/>
                    </a:lnTo>
                    <a:lnTo>
                      <a:pt x="352" y="836"/>
                    </a:lnTo>
                    <a:lnTo>
                      <a:pt x="207" y="400"/>
                    </a:lnTo>
                    <a:lnTo>
                      <a:pt x="18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3" name="Freeform 755"/>
              <p:cNvSpPr>
                <a:spLocks/>
              </p:cNvSpPr>
              <p:nvPr/>
            </p:nvSpPr>
            <p:spPr bwMode="auto">
              <a:xfrm>
                <a:off x="7791" y="6856"/>
                <a:ext cx="873" cy="731"/>
              </a:xfrm>
              <a:custGeom>
                <a:avLst/>
                <a:gdLst>
                  <a:gd name="T0" fmla="*/ 1746 w 1746"/>
                  <a:gd name="T1" fmla="*/ 1461 h 1461"/>
                  <a:gd name="T2" fmla="*/ 1518 w 1746"/>
                  <a:gd name="T3" fmla="*/ 1428 h 1461"/>
                  <a:gd name="T4" fmla="*/ 1309 w 1746"/>
                  <a:gd name="T5" fmla="*/ 1275 h 1461"/>
                  <a:gd name="T6" fmla="*/ 1194 w 1746"/>
                  <a:gd name="T7" fmla="*/ 1298 h 1461"/>
                  <a:gd name="T8" fmla="*/ 1159 w 1746"/>
                  <a:gd name="T9" fmla="*/ 619 h 1461"/>
                  <a:gd name="T10" fmla="*/ 1044 w 1746"/>
                  <a:gd name="T11" fmla="*/ 682 h 1461"/>
                  <a:gd name="T12" fmla="*/ 726 w 1746"/>
                  <a:gd name="T13" fmla="*/ 608 h 1461"/>
                  <a:gd name="T14" fmla="*/ 623 w 1746"/>
                  <a:gd name="T15" fmla="*/ 648 h 1461"/>
                  <a:gd name="T16" fmla="*/ 663 w 1746"/>
                  <a:gd name="T17" fmla="*/ 407 h 1461"/>
                  <a:gd name="T18" fmla="*/ 537 w 1746"/>
                  <a:gd name="T19" fmla="*/ 102 h 1461"/>
                  <a:gd name="T20" fmla="*/ 347 w 1746"/>
                  <a:gd name="T21" fmla="*/ 0 h 1461"/>
                  <a:gd name="T22" fmla="*/ 0 w 1746"/>
                  <a:gd name="T23" fmla="*/ 119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6" h="1461">
                    <a:moveTo>
                      <a:pt x="1746" y="1461"/>
                    </a:moveTo>
                    <a:lnTo>
                      <a:pt x="1518" y="1428"/>
                    </a:lnTo>
                    <a:lnTo>
                      <a:pt x="1309" y="1275"/>
                    </a:lnTo>
                    <a:lnTo>
                      <a:pt x="1194" y="1298"/>
                    </a:lnTo>
                    <a:lnTo>
                      <a:pt x="1159" y="619"/>
                    </a:lnTo>
                    <a:lnTo>
                      <a:pt x="1044" y="682"/>
                    </a:lnTo>
                    <a:lnTo>
                      <a:pt x="726" y="608"/>
                    </a:lnTo>
                    <a:lnTo>
                      <a:pt x="623" y="648"/>
                    </a:lnTo>
                    <a:lnTo>
                      <a:pt x="663" y="407"/>
                    </a:lnTo>
                    <a:lnTo>
                      <a:pt x="537" y="102"/>
                    </a:lnTo>
                    <a:lnTo>
                      <a:pt x="347" y="0"/>
                    </a:lnTo>
                    <a:lnTo>
                      <a:pt x="0" y="11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4" name="Freeform 754"/>
              <p:cNvSpPr>
                <a:spLocks/>
              </p:cNvSpPr>
              <p:nvPr/>
            </p:nvSpPr>
            <p:spPr bwMode="auto">
              <a:xfrm>
                <a:off x="7137" y="7930"/>
                <a:ext cx="562" cy="213"/>
              </a:xfrm>
              <a:custGeom>
                <a:avLst/>
                <a:gdLst>
                  <a:gd name="T0" fmla="*/ 1125 w 1125"/>
                  <a:gd name="T1" fmla="*/ 422 h 425"/>
                  <a:gd name="T2" fmla="*/ 892 w 1125"/>
                  <a:gd name="T3" fmla="*/ 291 h 425"/>
                  <a:gd name="T4" fmla="*/ 785 w 1125"/>
                  <a:gd name="T5" fmla="*/ 291 h 425"/>
                  <a:gd name="T6" fmla="*/ 687 w 1125"/>
                  <a:gd name="T7" fmla="*/ 377 h 425"/>
                  <a:gd name="T8" fmla="*/ 682 w 1125"/>
                  <a:gd name="T9" fmla="*/ 255 h 425"/>
                  <a:gd name="T10" fmla="*/ 409 w 1125"/>
                  <a:gd name="T11" fmla="*/ 425 h 425"/>
                  <a:gd name="T12" fmla="*/ 106 w 1125"/>
                  <a:gd name="T13" fmla="*/ 231 h 425"/>
                  <a:gd name="T14" fmla="*/ 0 w 1125"/>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25">
                    <a:moveTo>
                      <a:pt x="1125" y="422"/>
                    </a:moveTo>
                    <a:lnTo>
                      <a:pt x="892" y="291"/>
                    </a:lnTo>
                    <a:lnTo>
                      <a:pt x="785" y="291"/>
                    </a:lnTo>
                    <a:lnTo>
                      <a:pt x="687" y="377"/>
                    </a:lnTo>
                    <a:lnTo>
                      <a:pt x="682" y="255"/>
                    </a:lnTo>
                    <a:lnTo>
                      <a:pt x="409" y="425"/>
                    </a:lnTo>
                    <a:lnTo>
                      <a:pt x="106" y="23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5" name="Freeform 753"/>
              <p:cNvSpPr>
                <a:spLocks/>
              </p:cNvSpPr>
              <p:nvPr/>
            </p:nvSpPr>
            <p:spPr bwMode="auto">
              <a:xfrm>
                <a:off x="7699" y="8141"/>
                <a:ext cx="178" cy="413"/>
              </a:xfrm>
              <a:custGeom>
                <a:avLst/>
                <a:gdLst>
                  <a:gd name="T0" fmla="*/ 179 w 355"/>
                  <a:gd name="T1" fmla="*/ 825 h 825"/>
                  <a:gd name="T2" fmla="*/ 355 w 355"/>
                  <a:gd name="T3" fmla="*/ 634 h 825"/>
                  <a:gd name="T4" fmla="*/ 108 w 355"/>
                  <a:gd name="T5" fmla="*/ 386 h 825"/>
                  <a:gd name="T6" fmla="*/ 102 w 355"/>
                  <a:gd name="T7" fmla="*/ 174 h 825"/>
                  <a:gd name="T8" fmla="*/ 0 w 355"/>
                  <a:gd name="T9" fmla="*/ 0 h 825"/>
                </a:gdLst>
                <a:ahLst/>
                <a:cxnLst>
                  <a:cxn ang="0">
                    <a:pos x="T0" y="T1"/>
                  </a:cxn>
                  <a:cxn ang="0">
                    <a:pos x="T2" y="T3"/>
                  </a:cxn>
                  <a:cxn ang="0">
                    <a:pos x="T4" y="T5"/>
                  </a:cxn>
                  <a:cxn ang="0">
                    <a:pos x="T6" y="T7"/>
                  </a:cxn>
                  <a:cxn ang="0">
                    <a:pos x="T8" y="T9"/>
                  </a:cxn>
                </a:cxnLst>
                <a:rect l="0" t="0" r="r" b="b"/>
                <a:pathLst>
                  <a:path w="355" h="825">
                    <a:moveTo>
                      <a:pt x="179" y="825"/>
                    </a:moveTo>
                    <a:lnTo>
                      <a:pt x="355" y="634"/>
                    </a:lnTo>
                    <a:lnTo>
                      <a:pt x="108" y="386"/>
                    </a:lnTo>
                    <a:lnTo>
                      <a:pt x="102" y="17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6" name="Line 752"/>
              <p:cNvSpPr>
                <a:spLocks noChangeShapeType="1"/>
              </p:cNvSpPr>
              <p:nvPr/>
            </p:nvSpPr>
            <p:spPr bwMode="auto">
              <a:xfrm flipH="1" flipV="1">
                <a:off x="7697" y="8070"/>
                <a:ext cx="2" cy="7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7" name="Freeform 751"/>
              <p:cNvSpPr>
                <a:spLocks/>
              </p:cNvSpPr>
              <p:nvPr/>
            </p:nvSpPr>
            <p:spPr bwMode="auto">
              <a:xfrm>
                <a:off x="7697" y="8070"/>
                <a:ext cx="738" cy="233"/>
              </a:xfrm>
              <a:custGeom>
                <a:avLst/>
                <a:gdLst>
                  <a:gd name="T0" fmla="*/ 1477 w 1477"/>
                  <a:gd name="T1" fmla="*/ 465 h 465"/>
                  <a:gd name="T2" fmla="*/ 1277 w 1477"/>
                  <a:gd name="T3" fmla="*/ 377 h 465"/>
                  <a:gd name="T4" fmla="*/ 1271 w 1477"/>
                  <a:gd name="T5" fmla="*/ 265 h 465"/>
                  <a:gd name="T6" fmla="*/ 909 w 1477"/>
                  <a:gd name="T7" fmla="*/ 234 h 465"/>
                  <a:gd name="T8" fmla="*/ 890 w 1477"/>
                  <a:gd name="T9" fmla="*/ 12 h 465"/>
                  <a:gd name="T10" fmla="*/ 794 w 1477"/>
                  <a:gd name="T11" fmla="*/ 95 h 465"/>
                  <a:gd name="T12" fmla="*/ 699 w 1477"/>
                  <a:gd name="T13" fmla="*/ 41 h 465"/>
                  <a:gd name="T14" fmla="*/ 363 w 1477"/>
                  <a:gd name="T15" fmla="*/ 193 h 465"/>
                  <a:gd name="T16" fmla="*/ 228 w 1477"/>
                  <a:gd name="T17" fmla="*/ 27 h 465"/>
                  <a:gd name="T18" fmla="*/ 0 w 1477"/>
                  <a:gd name="T1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7" h="465">
                    <a:moveTo>
                      <a:pt x="1477" y="465"/>
                    </a:moveTo>
                    <a:lnTo>
                      <a:pt x="1277" y="377"/>
                    </a:lnTo>
                    <a:lnTo>
                      <a:pt x="1271" y="265"/>
                    </a:lnTo>
                    <a:lnTo>
                      <a:pt x="909" y="234"/>
                    </a:lnTo>
                    <a:lnTo>
                      <a:pt x="890" y="12"/>
                    </a:lnTo>
                    <a:lnTo>
                      <a:pt x="794" y="95"/>
                    </a:lnTo>
                    <a:lnTo>
                      <a:pt x="699" y="41"/>
                    </a:lnTo>
                    <a:lnTo>
                      <a:pt x="363" y="193"/>
                    </a:lnTo>
                    <a:lnTo>
                      <a:pt x="228" y="2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8" name="Freeform 750"/>
              <p:cNvSpPr>
                <a:spLocks/>
              </p:cNvSpPr>
              <p:nvPr/>
            </p:nvSpPr>
            <p:spPr bwMode="auto">
              <a:xfrm>
                <a:off x="7894" y="7944"/>
                <a:ext cx="163" cy="145"/>
              </a:xfrm>
              <a:custGeom>
                <a:avLst/>
                <a:gdLst>
                  <a:gd name="T0" fmla="*/ 326 w 326"/>
                  <a:gd name="T1" fmla="*/ 105 h 290"/>
                  <a:gd name="T2" fmla="*/ 232 w 326"/>
                  <a:gd name="T3" fmla="*/ 245 h 290"/>
                  <a:gd name="T4" fmla="*/ 77 w 326"/>
                  <a:gd name="T5" fmla="*/ 290 h 290"/>
                  <a:gd name="T6" fmla="*/ 0 w 326"/>
                  <a:gd name="T7" fmla="*/ 204 h 290"/>
                  <a:gd name="T8" fmla="*/ 48 w 326"/>
                  <a:gd name="T9" fmla="*/ 86 h 290"/>
                  <a:gd name="T10" fmla="*/ 151 w 326"/>
                  <a:gd name="T11" fmla="*/ 0 h 290"/>
                  <a:gd name="T12" fmla="*/ 326 w 326"/>
                  <a:gd name="T13" fmla="*/ 105 h 290"/>
                </a:gdLst>
                <a:ahLst/>
                <a:cxnLst>
                  <a:cxn ang="0">
                    <a:pos x="T0" y="T1"/>
                  </a:cxn>
                  <a:cxn ang="0">
                    <a:pos x="T2" y="T3"/>
                  </a:cxn>
                  <a:cxn ang="0">
                    <a:pos x="T4" y="T5"/>
                  </a:cxn>
                  <a:cxn ang="0">
                    <a:pos x="T6" y="T7"/>
                  </a:cxn>
                  <a:cxn ang="0">
                    <a:pos x="T8" y="T9"/>
                  </a:cxn>
                  <a:cxn ang="0">
                    <a:pos x="T10" y="T11"/>
                  </a:cxn>
                  <a:cxn ang="0">
                    <a:pos x="T12" y="T13"/>
                  </a:cxn>
                </a:cxnLst>
                <a:rect l="0" t="0" r="r" b="b"/>
                <a:pathLst>
                  <a:path w="326" h="290">
                    <a:moveTo>
                      <a:pt x="326" y="105"/>
                    </a:moveTo>
                    <a:lnTo>
                      <a:pt x="232" y="245"/>
                    </a:lnTo>
                    <a:lnTo>
                      <a:pt x="77" y="290"/>
                    </a:lnTo>
                    <a:lnTo>
                      <a:pt x="0" y="204"/>
                    </a:lnTo>
                    <a:lnTo>
                      <a:pt x="48" y="86"/>
                    </a:lnTo>
                    <a:lnTo>
                      <a:pt x="151" y="0"/>
                    </a:lnTo>
                    <a:lnTo>
                      <a:pt x="326" y="10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9" name="Freeform 749"/>
              <p:cNvSpPr>
                <a:spLocks/>
              </p:cNvSpPr>
              <p:nvPr/>
            </p:nvSpPr>
            <p:spPr bwMode="auto">
              <a:xfrm>
                <a:off x="8364" y="7587"/>
                <a:ext cx="300" cy="616"/>
              </a:xfrm>
              <a:custGeom>
                <a:avLst/>
                <a:gdLst>
                  <a:gd name="T0" fmla="*/ 600 w 600"/>
                  <a:gd name="T1" fmla="*/ 0 h 1234"/>
                  <a:gd name="T2" fmla="*/ 586 w 600"/>
                  <a:gd name="T3" fmla="*/ 129 h 1234"/>
                  <a:gd name="T4" fmla="*/ 363 w 600"/>
                  <a:gd name="T5" fmla="*/ 143 h 1234"/>
                  <a:gd name="T6" fmla="*/ 267 w 600"/>
                  <a:gd name="T7" fmla="*/ 403 h 1234"/>
                  <a:gd name="T8" fmla="*/ 382 w 600"/>
                  <a:gd name="T9" fmla="*/ 491 h 1234"/>
                  <a:gd name="T10" fmla="*/ 286 w 600"/>
                  <a:gd name="T11" fmla="*/ 590 h 1234"/>
                  <a:gd name="T12" fmla="*/ 125 w 600"/>
                  <a:gd name="T13" fmla="*/ 534 h 1234"/>
                  <a:gd name="T14" fmla="*/ 0 w 600"/>
                  <a:gd name="T15" fmla="*/ 729 h 1234"/>
                  <a:gd name="T16" fmla="*/ 58 w 600"/>
                  <a:gd name="T17" fmla="*/ 834 h 1234"/>
                  <a:gd name="T18" fmla="*/ 446 w 600"/>
                  <a:gd name="T19" fmla="*/ 1053 h 1234"/>
                  <a:gd name="T20" fmla="*/ 438 w 600"/>
                  <a:gd name="T21" fmla="*/ 1234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1234">
                    <a:moveTo>
                      <a:pt x="600" y="0"/>
                    </a:moveTo>
                    <a:lnTo>
                      <a:pt x="586" y="129"/>
                    </a:lnTo>
                    <a:lnTo>
                      <a:pt x="363" y="143"/>
                    </a:lnTo>
                    <a:lnTo>
                      <a:pt x="267" y="403"/>
                    </a:lnTo>
                    <a:lnTo>
                      <a:pt x="382" y="491"/>
                    </a:lnTo>
                    <a:lnTo>
                      <a:pt x="286" y="590"/>
                    </a:lnTo>
                    <a:lnTo>
                      <a:pt x="125" y="534"/>
                    </a:lnTo>
                    <a:lnTo>
                      <a:pt x="0" y="729"/>
                    </a:lnTo>
                    <a:lnTo>
                      <a:pt x="58" y="834"/>
                    </a:lnTo>
                    <a:lnTo>
                      <a:pt x="446" y="1053"/>
                    </a:lnTo>
                    <a:lnTo>
                      <a:pt x="438" y="123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0" name="Freeform 748"/>
              <p:cNvSpPr>
                <a:spLocks/>
              </p:cNvSpPr>
              <p:nvPr/>
            </p:nvSpPr>
            <p:spPr bwMode="auto">
              <a:xfrm>
                <a:off x="8583" y="7595"/>
                <a:ext cx="1054" cy="608"/>
              </a:xfrm>
              <a:custGeom>
                <a:avLst/>
                <a:gdLst>
                  <a:gd name="T0" fmla="*/ 2109 w 2109"/>
                  <a:gd name="T1" fmla="*/ 0 h 1217"/>
                  <a:gd name="T2" fmla="*/ 2102 w 2109"/>
                  <a:gd name="T3" fmla="*/ 11 h 1217"/>
                  <a:gd name="T4" fmla="*/ 1869 w 2109"/>
                  <a:gd name="T5" fmla="*/ 140 h 1217"/>
                  <a:gd name="T6" fmla="*/ 1519 w 2109"/>
                  <a:gd name="T7" fmla="*/ 535 h 1217"/>
                  <a:gd name="T8" fmla="*/ 1090 w 2109"/>
                  <a:gd name="T9" fmla="*/ 405 h 1217"/>
                  <a:gd name="T10" fmla="*/ 945 w 2109"/>
                  <a:gd name="T11" fmla="*/ 567 h 1217"/>
                  <a:gd name="T12" fmla="*/ 917 w 2109"/>
                  <a:gd name="T13" fmla="*/ 716 h 1217"/>
                  <a:gd name="T14" fmla="*/ 783 w 2109"/>
                  <a:gd name="T15" fmla="*/ 538 h 1217"/>
                  <a:gd name="T16" fmla="*/ 653 w 2109"/>
                  <a:gd name="T17" fmla="*/ 569 h 1217"/>
                  <a:gd name="T18" fmla="*/ 450 w 2109"/>
                  <a:gd name="T19" fmla="*/ 724 h 1217"/>
                  <a:gd name="T20" fmla="*/ 395 w 2109"/>
                  <a:gd name="T21" fmla="*/ 1058 h 1217"/>
                  <a:gd name="T22" fmla="*/ 243 w 2109"/>
                  <a:gd name="T23" fmla="*/ 1014 h 1217"/>
                  <a:gd name="T24" fmla="*/ 376 w 2109"/>
                  <a:gd name="T25" fmla="*/ 1203 h 1217"/>
                  <a:gd name="T26" fmla="*/ 231 w 2109"/>
                  <a:gd name="T27" fmla="*/ 1164 h 1217"/>
                  <a:gd name="T28" fmla="*/ 0 w 2109"/>
                  <a:gd name="T29" fmla="*/ 1217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9" h="1217">
                    <a:moveTo>
                      <a:pt x="2109" y="0"/>
                    </a:moveTo>
                    <a:lnTo>
                      <a:pt x="2102" y="11"/>
                    </a:lnTo>
                    <a:lnTo>
                      <a:pt x="1869" y="140"/>
                    </a:lnTo>
                    <a:lnTo>
                      <a:pt x="1519" y="535"/>
                    </a:lnTo>
                    <a:lnTo>
                      <a:pt x="1090" y="405"/>
                    </a:lnTo>
                    <a:lnTo>
                      <a:pt x="945" y="567"/>
                    </a:lnTo>
                    <a:lnTo>
                      <a:pt x="917" y="716"/>
                    </a:lnTo>
                    <a:lnTo>
                      <a:pt x="783" y="538"/>
                    </a:lnTo>
                    <a:lnTo>
                      <a:pt x="653" y="569"/>
                    </a:lnTo>
                    <a:lnTo>
                      <a:pt x="450" y="724"/>
                    </a:lnTo>
                    <a:lnTo>
                      <a:pt x="395" y="1058"/>
                    </a:lnTo>
                    <a:lnTo>
                      <a:pt x="243" y="1014"/>
                    </a:lnTo>
                    <a:lnTo>
                      <a:pt x="376" y="1203"/>
                    </a:lnTo>
                    <a:lnTo>
                      <a:pt x="231" y="1164"/>
                    </a:lnTo>
                    <a:lnTo>
                      <a:pt x="0" y="121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1" name="Freeform 747"/>
              <p:cNvSpPr>
                <a:spLocks/>
              </p:cNvSpPr>
              <p:nvPr/>
            </p:nvSpPr>
            <p:spPr bwMode="auto">
              <a:xfrm>
                <a:off x="8435" y="8203"/>
                <a:ext cx="148" cy="100"/>
              </a:xfrm>
              <a:custGeom>
                <a:avLst/>
                <a:gdLst>
                  <a:gd name="T0" fmla="*/ 295 w 295"/>
                  <a:gd name="T1" fmla="*/ 0 h 198"/>
                  <a:gd name="T2" fmla="*/ 257 w 295"/>
                  <a:gd name="T3" fmla="*/ 12 h 198"/>
                  <a:gd name="T4" fmla="*/ 165 w 295"/>
                  <a:gd name="T5" fmla="*/ 14 h 198"/>
                  <a:gd name="T6" fmla="*/ 0 w 295"/>
                  <a:gd name="T7" fmla="*/ 198 h 198"/>
                </a:gdLst>
                <a:ahLst/>
                <a:cxnLst>
                  <a:cxn ang="0">
                    <a:pos x="T0" y="T1"/>
                  </a:cxn>
                  <a:cxn ang="0">
                    <a:pos x="T2" y="T3"/>
                  </a:cxn>
                  <a:cxn ang="0">
                    <a:pos x="T4" y="T5"/>
                  </a:cxn>
                  <a:cxn ang="0">
                    <a:pos x="T6" y="T7"/>
                  </a:cxn>
                </a:cxnLst>
                <a:rect l="0" t="0" r="r" b="b"/>
                <a:pathLst>
                  <a:path w="295" h="198">
                    <a:moveTo>
                      <a:pt x="295" y="0"/>
                    </a:moveTo>
                    <a:lnTo>
                      <a:pt x="257" y="12"/>
                    </a:lnTo>
                    <a:lnTo>
                      <a:pt x="165" y="14"/>
                    </a:lnTo>
                    <a:lnTo>
                      <a:pt x="0" y="19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2" name="Freeform 746"/>
              <p:cNvSpPr>
                <a:spLocks/>
              </p:cNvSpPr>
              <p:nvPr/>
            </p:nvSpPr>
            <p:spPr bwMode="auto">
              <a:xfrm>
                <a:off x="9432" y="7954"/>
                <a:ext cx="237" cy="691"/>
              </a:xfrm>
              <a:custGeom>
                <a:avLst/>
                <a:gdLst>
                  <a:gd name="T0" fmla="*/ 351 w 475"/>
                  <a:gd name="T1" fmla="*/ 0 h 1382"/>
                  <a:gd name="T2" fmla="*/ 114 w 475"/>
                  <a:gd name="T3" fmla="*/ 267 h 1382"/>
                  <a:gd name="T4" fmla="*/ 37 w 475"/>
                  <a:gd name="T5" fmla="*/ 474 h 1382"/>
                  <a:gd name="T6" fmla="*/ 202 w 475"/>
                  <a:gd name="T7" fmla="*/ 803 h 1382"/>
                  <a:gd name="T8" fmla="*/ 475 w 475"/>
                  <a:gd name="T9" fmla="*/ 1103 h 1382"/>
                  <a:gd name="T10" fmla="*/ 269 w 475"/>
                  <a:gd name="T11" fmla="*/ 1077 h 1382"/>
                  <a:gd name="T12" fmla="*/ 69 w 475"/>
                  <a:gd name="T13" fmla="*/ 1224 h 1382"/>
                  <a:gd name="T14" fmla="*/ 118 w 475"/>
                  <a:gd name="T15" fmla="*/ 1325 h 1382"/>
                  <a:gd name="T16" fmla="*/ 0 w 475"/>
                  <a:gd name="T17"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1382">
                    <a:moveTo>
                      <a:pt x="351" y="0"/>
                    </a:moveTo>
                    <a:lnTo>
                      <a:pt x="114" y="267"/>
                    </a:lnTo>
                    <a:lnTo>
                      <a:pt x="37" y="474"/>
                    </a:lnTo>
                    <a:lnTo>
                      <a:pt x="202" y="803"/>
                    </a:lnTo>
                    <a:lnTo>
                      <a:pt x="475" y="1103"/>
                    </a:lnTo>
                    <a:lnTo>
                      <a:pt x="269" y="1077"/>
                    </a:lnTo>
                    <a:lnTo>
                      <a:pt x="69" y="1224"/>
                    </a:lnTo>
                    <a:lnTo>
                      <a:pt x="118" y="1325"/>
                    </a:lnTo>
                    <a:lnTo>
                      <a:pt x="0" y="138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3" name="Freeform 745"/>
              <p:cNvSpPr>
                <a:spLocks/>
              </p:cNvSpPr>
              <p:nvPr/>
            </p:nvSpPr>
            <p:spPr bwMode="auto">
              <a:xfrm>
                <a:off x="5516" y="140"/>
                <a:ext cx="851" cy="1132"/>
              </a:xfrm>
              <a:custGeom>
                <a:avLst/>
                <a:gdLst>
                  <a:gd name="T0" fmla="*/ 0 w 1700"/>
                  <a:gd name="T1" fmla="*/ 0 h 2264"/>
                  <a:gd name="T2" fmla="*/ 260 w 1700"/>
                  <a:gd name="T3" fmla="*/ 494 h 2264"/>
                  <a:gd name="T4" fmla="*/ 472 w 1700"/>
                  <a:gd name="T5" fmla="*/ 594 h 2264"/>
                  <a:gd name="T6" fmla="*/ 446 w 1700"/>
                  <a:gd name="T7" fmla="*/ 705 h 2264"/>
                  <a:gd name="T8" fmla="*/ 605 w 1700"/>
                  <a:gd name="T9" fmla="*/ 867 h 2264"/>
                  <a:gd name="T10" fmla="*/ 1055 w 1700"/>
                  <a:gd name="T11" fmla="*/ 886 h 2264"/>
                  <a:gd name="T12" fmla="*/ 1122 w 1700"/>
                  <a:gd name="T13" fmla="*/ 799 h 2264"/>
                  <a:gd name="T14" fmla="*/ 1171 w 1700"/>
                  <a:gd name="T15" fmla="*/ 898 h 2264"/>
                  <a:gd name="T16" fmla="*/ 1133 w 1700"/>
                  <a:gd name="T17" fmla="*/ 1134 h 2264"/>
                  <a:gd name="T18" fmla="*/ 1360 w 1700"/>
                  <a:gd name="T19" fmla="*/ 1170 h 2264"/>
                  <a:gd name="T20" fmla="*/ 1511 w 1700"/>
                  <a:gd name="T21" fmla="*/ 1375 h 2264"/>
                  <a:gd name="T22" fmla="*/ 1390 w 1700"/>
                  <a:gd name="T23" fmla="*/ 1437 h 2264"/>
                  <a:gd name="T24" fmla="*/ 1540 w 1700"/>
                  <a:gd name="T25" fmla="*/ 1638 h 2264"/>
                  <a:gd name="T26" fmla="*/ 1514 w 1700"/>
                  <a:gd name="T27" fmla="*/ 1745 h 2264"/>
                  <a:gd name="T28" fmla="*/ 1630 w 1700"/>
                  <a:gd name="T29" fmla="*/ 1761 h 2264"/>
                  <a:gd name="T30" fmla="*/ 1700 w 1700"/>
                  <a:gd name="T31" fmla="*/ 1850 h 2264"/>
                  <a:gd name="T32" fmla="*/ 1562 w 1700"/>
                  <a:gd name="T33" fmla="*/ 2264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0" h="2264">
                    <a:moveTo>
                      <a:pt x="0" y="0"/>
                    </a:moveTo>
                    <a:lnTo>
                      <a:pt x="260" y="494"/>
                    </a:lnTo>
                    <a:lnTo>
                      <a:pt x="472" y="594"/>
                    </a:lnTo>
                    <a:lnTo>
                      <a:pt x="446" y="705"/>
                    </a:lnTo>
                    <a:lnTo>
                      <a:pt x="605" y="867"/>
                    </a:lnTo>
                    <a:lnTo>
                      <a:pt x="1055" y="886"/>
                    </a:lnTo>
                    <a:lnTo>
                      <a:pt x="1122" y="799"/>
                    </a:lnTo>
                    <a:lnTo>
                      <a:pt x="1171" y="898"/>
                    </a:lnTo>
                    <a:lnTo>
                      <a:pt x="1133" y="1134"/>
                    </a:lnTo>
                    <a:lnTo>
                      <a:pt x="1360" y="1170"/>
                    </a:lnTo>
                    <a:lnTo>
                      <a:pt x="1511" y="1375"/>
                    </a:lnTo>
                    <a:lnTo>
                      <a:pt x="1390" y="1437"/>
                    </a:lnTo>
                    <a:lnTo>
                      <a:pt x="1540" y="1638"/>
                    </a:lnTo>
                    <a:lnTo>
                      <a:pt x="1514" y="1745"/>
                    </a:lnTo>
                    <a:lnTo>
                      <a:pt x="1630" y="1761"/>
                    </a:lnTo>
                    <a:lnTo>
                      <a:pt x="1700" y="1850"/>
                    </a:lnTo>
                    <a:lnTo>
                      <a:pt x="1562" y="22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4" name="Freeform 744"/>
              <p:cNvSpPr>
                <a:spLocks/>
              </p:cNvSpPr>
              <p:nvPr/>
            </p:nvSpPr>
            <p:spPr bwMode="auto">
              <a:xfrm>
                <a:off x="6229" y="1133"/>
                <a:ext cx="67" cy="64"/>
              </a:xfrm>
              <a:custGeom>
                <a:avLst/>
                <a:gdLst>
                  <a:gd name="T0" fmla="*/ 135 w 135"/>
                  <a:gd name="T1" fmla="*/ 0 h 127"/>
                  <a:gd name="T2" fmla="*/ 107 w 135"/>
                  <a:gd name="T3" fmla="*/ 98 h 127"/>
                  <a:gd name="T4" fmla="*/ 0 w 135"/>
                  <a:gd name="T5" fmla="*/ 127 h 127"/>
                  <a:gd name="T6" fmla="*/ 135 w 135"/>
                  <a:gd name="T7" fmla="*/ 0 h 127"/>
                </a:gdLst>
                <a:ahLst/>
                <a:cxnLst>
                  <a:cxn ang="0">
                    <a:pos x="T0" y="T1"/>
                  </a:cxn>
                  <a:cxn ang="0">
                    <a:pos x="T2" y="T3"/>
                  </a:cxn>
                  <a:cxn ang="0">
                    <a:pos x="T4" y="T5"/>
                  </a:cxn>
                  <a:cxn ang="0">
                    <a:pos x="T6" y="T7"/>
                  </a:cxn>
                </a:cxnLst>
                <a:rect l="0" t="0" r="r" b="b"/>
                <a:pathLst>
                  <a:path w="135" h="127">
                    <a:moveTo>
                      <a:pt x="135" y="0"/>
                    </a:moveTo>
                    <a:lnTo>
                      <a:pt x="107" y="98"/>
                    </a:lnTo>
                    <a:lnTo>
                      <a:pt x="0" y="127"/>
                    </a:lnTo>
                    <a:lnTo>
                      <a:pt x="13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5" name="Line 743"/>
              <p:cNvSpPr>
                <a:spLocks noChangeShapeType="1"/>
              </p:cNvSpPr>
              <p:nvPr/>
            </p:nvSpPr>
            <p:spPr bwMode="auto">
              <a:xfrm flipH="1" flipV="1">
                <a:off x="6298" y="1272"/>
                <a:ext cx="64" cy="50"/>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6" name="Freeform 742"/>
              <p:cNvSpPr>
                <a:spLocks/>
              </p:cNvSpPr>
              <p:nvPr/>
            </p:nvSpPr>
            <p:spPr bwMode="auto">
              <a:xfrm>
                <a:off x="6279" y="1322"/>
                <a:ext cx="83" cy="366"/>
              </a:xfrm>
              <a:custGeom>
                <a:avLst/>
                <a:gdLst>
                  <a:gd name="T0" fmla="*/ 90 w 168"/>
                  <a:gd name="T1" fmla="*/ 730 h 730"/>
                  <a:gd name="T2" fmla="*/ 0 w 168"/>
                  <a:gd name="T3" fmla="*/ 458 h 730"/>
                  <a:gd name="T4" fmla="*/ 150 w 168"/>
                  <a:gd name="T5" fmla="*/ 145 h 730"/>
                  <a:gd name="T6" fmla="*/ 168 w 168"/>
                  <a:gd name="T7" fmla="*/ 0 h 730"/>
                </a:gdLst>
                <a:ahLst/>
                <a:cxnLst>
                  <a:cxn ang="0">
                    <a:pos x="T0" y="T1"/>
                  </a:cxn>
                  <a:cxn ang="0">
                    <a:pos x="T2" y="T3"/>
                  </a:cxn>
                  <a:cxn ang="0">
                    <a:pos x="T4" y="T5"/>
                  </a:cxn>
                  <a:cxn ang="0">
                    <a:pos x="T6" y="T7"/>
                  </a:cxn>
                </a:cxnLst>
                <a:rect l="0" t="0" r="r" b="b"/>
                <a:pathLst>
                  <a:path w="168" h="730">
                    <a:moveTo>
                      <a:pt x="90" y="730"/>
                    </a:moveTo>
                    <a:lnTo>
                      <a:pt x="0" y="458"/>
                    </a:lnTo>
                    <a:lnTo>
                      <a:pt x="150" y="145"/>
                    </a:lnTo>
                    <a:lnTo>
                      <a:pt x="16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7" name="Freeform 741"/>
              <p:cNvSpPr>
                <a:spLocks/>
              </p:cNvSpPr>
              <p:nvPr/>
            </p:nvSpPr>
            <p:spPr bwMode="auto">
              <a:xfrm>
                <a:off x="6362" y="1266"/>
                <a:ext cx="744" cy="83"/>
              </a:xfrm>
              <a:custGeom>
                <a:avLst/>
                <a:gdLst>
                  <a:gd name="T0" fmla="*/ 0 w 1486"/>
                  <a:gd name="T1" fmla="*/ 112 h 165"/>
                  <a:gd name="T2" fmla="*/ 486 w 1486"/>
                  <a:gd name="T3" fmla="*/ 89 h 165"/>
                  <a:gd name="T4" fmla="*/ 586 w 1486"/>
                  <a:gd name="T5" fmla="*/ 3 h 165"/>
                  <a:gd name="T6" fmla="*/ 677 w 1486"/>
                  <a:gd name="T7" fmla="*/ 71 h 165"/>
                  <a:gd name="T8" fmla="*/ 877 w 1486"/>
                  <a:gd name="T9" fmla="*/ 0 h 165"/>
                  <a:gd name="T10" fmla="*/ 1485 w 1486"/>
                  <a:gd name="T11" fmla="*/ 162 h 165"/>
                  <a:gd name="T12" fmla="*/ 1486 w 1486"/>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1486" h="165">
                    <a:moveTo>
                      <a:pt x="0" y="112"/>
                    </a:moveTo>
                    <a:lnTo>
                      <a:pt x="486" y="89"/>
                    </a:lnTo>
                    <a:lnTo>
                      <a:pt x="586" y="3"/>
                    </a:lnTo>
                    <a:lnTo>
                      <a:pt x="677" y="71"/>
                    </a:lnTo>
                    <a:lnTo>
                      <a:pt x="877" y="0"/>
                    </a:lnTo>
                    <a:lnTo>
                      <a:pt x="1485" y="162"/>
                    </a:lnTo>
                    <a:lnTo>
                      <a:pt x="1486" y="16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8" name="Freeform 740"/>
              <p:cNvSpPr>
                <a:spLocks/>
              </p:cNvSpPr>
              <p:nvPr/>
            </p:nvSpPr>
            <p:spPr bwMode="auto">
              <a:xfrm>
                <a:off x="5182" y="922"/>
                <a:ext cx="1116" cy="385"/>
              </a:xfrm>
              <a:custGeom>
                <a:avLst/>
                <a:gdLst>
                  <a:gd name="T0" fmla="*/ 2231 w 2231"/>
                  <a:gd name="T1" fmla="*/ 701 h 770"/>
                  <a:gd name="T2" fmla="*/ 1902 w 2231"/>
                  <a:gd name="T3" fmla="*/ 770 h 770"/>
                  <a:gd name="T4" fmla="*/ 1867 w 2231"/>
                  <a:gd name="T5" fmla="*/ 646 h 770"/>
                  <a:gd name="T6" fmla="*/ 1778 w 2231"/>
                  <a:gd name="T7" fmla="*/ 713 h 770"/>
                  <a:gd name="T8" fmla="*/ 1667 w 2231"/>
                  <a:gd name="T9" fmla="*/ 534 h 770"/>
                  <a:gd name="T10" fmla="*/ 1636 w 2231"/>
                  <a:gd name="T11" fmla="*/ 641 h 770"/>
                  <a:gd name="T12" fmla="*/ 1310 w 2231"/>
                  <a:gd name="T13" fmla="*/ 506 h 770"/>
                  <a:gd name="T14" fmla="*/ 1215 w 2231"/>
                  <a:gd name="T15" fmla="*/ 627 h 770"/>
                  <a:gd name="T16" fmla="*/ 1148 w 2231"/>
                  <a:gd name="T17" fmla="*/ 505 h 770"/>
                  <a:gd name="T18" fmla="*/ 1248 w 2231"/>
                  <a:gd name="T19" fmla="*/ 284 h 770"/>
                  <a:gd name="T20" fmla="*/ 786 w 2231"/>
                  <a:gd name="T21" fmla="*/ 380 h 770"/>
                  <a:gd name="T22" fmla="*/ 507 w 2231"/>
                  <a:gd name="T23" fmla="*/ 160 h 770"/>
                  <a:gd name="T24" fmla="*/ 472 w 2231"/>
                  <a:gd name="T25" fmla="*/ 41 h 770"/>
                  <a:gd name="T26" fmla="*/ 0 w 2231"/>
                  <a:gd name="T27" fmla="*/ 0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1" h="770">
                    <a:moveTo>
                      <a:pt x="2231" y="701"/>
                    </a:moveTo>
                    <a:lnTo>
                      <a:pt x="1902" y="770"/>
                    </a:lnTo>
                    <a:lnTo>
                      <a:pt x="1867" y="646"/>
                    </a:lnTo>
                    <a:lnTo>
                      <a:pt x="1778" y="713"/>
                    </a:lnTo>
                    <a:lnTo>
                      <a:pt x="1667" y="534"/>
                    </a:lnTo>
                    <a:lnTo>
                      <a:pt x="1636" y="641"/>
                    </a:lnTo>
                    <a:lnTo>
                      <a:pt x="1310" y="506"/>
                    </a:lnTo>
                    <a:lnTo>
                      <a:pt x="1215" y="627"/>
                    </a:lnTo>
                    <a:lnTo>
                      <a:pt x="1148" y="505"/>
                    </a:lnTo>
                    <a:lnTo>
                      <a:pt x="1248" y="284"/>
                    </a:lnTo>
                    <a:lnTo>
                      <a:pt x="786" y="380"/>
                    </a:lnTo>
                    <a:lnTo>
                      <a:pt x="507" y="160"/>
                    </a:lnTo>
                    <a:lnTo>
                      <a:pt x="472" y="4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9" name="Freeform 739"/>
              <p:cNvSpPr>
                <a:spLocks/>
              </p:cNvSpPr>
              <p:nvPr/>
            </p:nvSpPr>
            <p:spPr bwMode="auto">
              <a:xfrm>
                <a:off x="5290" y="1627"/>
                <a:ext cx="1033" cy="223"/>
              </a:xfrm>
              <a:custGeom>
                <a:avLst/>
                <a:gdLst>
                  <a:gd name="T0" fmla="*/ 0 w 2066"/>
                  <a:gd name="T1" fmla="*/ 0 h 444"/>
                  <a:gd name="T2" fmla="*/ 0 w 2066"/>
                  <a:gd name="T3" fmla="*/ 2 h 444"/>
                  <a:gd name="T4" fmla="*/ 160 w 2066"/>
                  <a:gd name="T5" fmla="*/ 143 h 444"/>
                  <a:gd name="T6" fmla="*/ 283 w 2066"/>
                  <a:gd name="T7" fmla="*/ 100 h 444"/>
                  <a:gd name="T8" fmla="*/ 838 w 2066"/>
                  <a:gd name="T9" fmla="*/ 181 h 444"/>
                  <a:gd name="T10" fmla="*/ 1335 w 2066"/>
                  <a:gd name="T11" fmla="*/ 444 h 444"/>
                  <a:gd name="T12" fmla="*/ 1666 w 2066"/>
                  <a:gd name="T13" fmla="*/ 177 h 444"/>
                  <a:gd name="T14" fmla="*/ 2066 w 2066"/>
                  <a:gd name="T15" fmla="*/ 12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6" h="444">
                    <a:moveTo>
                      <a:pt x="0" y="0"/>
                    </a:moveTo>
                    <a:lnTo>
                      <a:pt x="0" y="2"/>
                    </a:lnTo>
                    <a:lnTo>
                      <a:pt x="160" y="143"/>
                    </a:lnTo>
                    <a:lnTo>
                      <a:pt x="283" y="100"/>
                    </a:lnTo>
                    <a:lnTo>
                      <a:pt x="838" y="181"/>
                    </a:lnTo>
                    <a:lnTo>
                      <a:pt x="1335" y="444"/>
                    </a:lnTo>
                    <a:lnTo>
                      <a:pt x="1666" y="177"/>
                    </a:lnTo>
                    <a:lnTo>
                      <a:pt x="2066" y="12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0" name="Freeform 738"/>
              <p:cNvSpPr>
                <a:spLocks/>
              </p:cNvSpPr>
              <p:nvPr/>
            </p:nvSpPr>
            <p:spPr bwMode="auto">
              <a:xfrm>
                <a:off x="6209" y="1688"/>
                <a:ext cx="150" cy="702"/>
              </a:xfrm>
              <a:custGeom>
                <a:avLst/>
                <a:gdLst>
                  <a:gd name="T0" fmla="*/ 169 w 300"/>
                  <a:gd name="T1" fmla="*/ 1405 h 1405"/>
                  <a:gd name="T2" fmla="*/ 253 w 300"/>
                  <a:gd name="T3" fmla="*/ 1341 h 1405"/>
                  <a:gd name="T4" fmla="*/ 234 w 300"/>
                  <a:gd name="T5" fmla="*/ 1231 h 1405"/>
                  <a:gd name="T6" fmla="*/ 120 w 300"/>
                  <a:gd name="T7" fmla="*/ 1189 h 1405"/>
                  <a:gd name="T8" fmla="*/ 29 w 300"/>
                  <a:gd name="T9" fmla="*/ 1246 h 1405"/>
                  <a:gd name="T10" fmla="*/ 0 w 300"/>
                  <a:gd name="T11" fmla="*/ 1134 h 1405"/>
                  <a:gd name="T12" fmla="*/ 115 w 300"/>
                  <a:gd name="T13" fmla="*/ 1145 h 1405"/>
                  <a:gd name="T14" fmla="*/ 5 w 300"/>
                  <a:gd name="T15" fmla="*/ 965 h 1405"/>
                  <a:gd name="T16" fmla="*/ 107 w 300"/>
                  <a:gd name="T17" fmla="*/ 903 h 1405"/>
                  <a:gd name="T18" fmla="*/ 200 w 300"/>
                  <a:gd name="T19" fmla="*/ 681 h 1405"/>
                  <a:gd name="T20" fmla="*/ 300 w 300"/>
                  <a:gd name="T21" fmla="*/ 638 h 1405"/>
                  <a:gd name="T22" fmla="*/ 213 w 300"/>
                  <a:gd name="T23" fmla="*/ 567 h 1405"/>
                  <a:gd name="T24" fmla="*/ 243 w 300"/>
                  <a:gd name="T25" fmla="*/ 395 h 1405"/>
                  <a:gd name="T26" fmla="*/ 229 w 300"/>
                  <a:gd name="T27"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1405">
                    <a:moveTo>
                      <a:pt x="169" y="1405"/>
                    </a:moveTo>
                    <a:lnTo>
                      <a:pt x="253" y="1341"/>
                    </a:lnTo>
                    <a:lnTo>
                      <a:pt x="234" y="1231"/>
                    </a:lnTo>
                    <a:lnTo>
                      <a:pt x="120" y="1189"/>
                    </a:lnTo>
                    <a:lnTo>
                      <a:pt x="29" y="1246"/>
                    </a:lnTo>
                    <a:lnTo>
                      <a:pt x="0" y="1134"/>
                    </a:lnTo>
                    <a:lnTo>
                      <a:pt x="115" y="1145"/>
                    </a:lnTo>
                    <a:lnTo>
                      <a:pt x="5" y="965"/>
                    </a:lnTo>
                    <a:lnTo>
                      <a:pt x="107" y="903"/>
                    </a:lnTo>
                    <a:lnTo>
                      <a:pt x="200" y="681"/>
                    </a:lnTo>
                    <a:lnTo>
                      <a:pt x="300" y="638"/>
                    </a:lnTo>
                    <a:lnTo>
                      <a:pt x="213" y="567"/>
                    </a:lnTo>
                    <a:lnTo>
                      <a:pt x="243" y="395"/>
                    </a:lnTo>
                    <a:lnTo>
                      <a:pt x="22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1" name="Freeform 737"/>
              <p:cNvSpPr>
                <a:spLocks/>
              </p:cNvSpPr>
              <p:nvPr/>
            </p:nvSpPr>
            <p:spPr bwMode="auto">
              <a:xfrm>
                <a:off x="7045" y="1376"/>
                <a:ext cx="151" cy="659"/>
              </a:xfrm>
              <a:custGeom>
                <a:avLst/>
                <a:gdLst>
                  <a:gd name="T0" fmla="*/ 13 w 301"/>
                  <a:gd name="T1" fmla="*/ 1318 h 1318"/>
                  <a:gd name="T2" fmla="*/ 0 w 301"/>
                  <a:gd name="T3" fmla="*/ 766 h 1318"/>
                  <a:gd name="T4" fmla="*/ 106 w 301"/>
                  <a:gd name="T5" fmla="*/ 753 h 1318"/>
                  <a:gd name="T6" fmla="*/ 301 w 301"/>
                  <a:gd name="T7" fmla="*/ 475 h 1318"/>
                  <a:gd name="T8" fmla="*/ 248 w 301"/>
                  <a:gd name="T9" fmla="*/ 356 h 1318"/>
                  <a:gd name="T10" fmla="*/ 301 w 301"/>
                  <a:gd name="T11" fmla="*/ 222 h 1318"/>
                  <a:gd name="T12" fmla="*/ 269 w 301"/>
                  <a:gd name="T13" fmla="*/ 0 h 1318"/>
                </a:gdLst>
                <a:ahLst/>
                <a:cxnLst>
                  <a:cxn ang="0">
                    <a:pos x="T0" y="T1"/>
                  </a:cxn>
                  <a:cxn ang="0">
                    <a:pos x="T2" y="T3"/>
                  </a:cxn>
                  <a:cxn ang="0">
                    <a:pos x="T4" y="T5"/>
                  </a:cxn>
                  <a:cxn ang="0">
                    <a:pos x="T6" y="T7"/>
                  </a:cxn>
                  <a:cxn ang="0">
                    <a:pos x="T8" y="T9"/>
                  </a:cxn>
                  <a:cxn ang="0">
                    <a:pos x="T10" y="T11"/>
                  </a:cxn>
                  <a:cxn ang="0">
                    <a:pos x="T12" y="T13"/>
                  </a:cxn>
                </a:cxnLst>
                <a:rect l="0" t="0" r="r" b="b"/>
                <a:pathLst>
                  <a:path w="301" h="1318">
                    <a:moveTo>
                      <a:pt x="13" y="1318"/>
                    </a:moveTo>
                    <a:lnTo>
                      <a:pt x="0" y="766"/>
                    </a:lnTo>
                    <a:lnTo>
                      <a:pt x="106" y="753"/>
                    </a:lnTo>
                    <a:lnTo>
                      <a:pt x="301" y="475"/>
                    </a:lnTo>
                    <a:lnTo>
                      <a:pt x="248" y="356"/>
                    </a:lnTo>
                    <a:lnTo>
                      <a:pt x="301" y="222"/>
                    </a:lnTo>
                    <a:lnTo>
                      <a:pt x="26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2" name="Freeform 735"/>
              <p:cNvSpPr>
                <a:spLocks/>
              </p:cNvSpPr>
              <p:nvPr/>
            </p:nvSpPr>
            <p:spPr bwMode="auto">
              <a:xfrm>
                <a:off x="4129" y="1940"/>
                <a:ext cx="1104" cy="635"/>
              </a:xfrm>
              <a:custGeom>
                <a:avLst/>
                <a:gdLst>
                  <a:gd name="T0" fmla="*/ 2207 w 2207"/>
                  <a:gd name="T1" fmla="*/ 205 h 1270"/>
                  <a:gd name="T2" fmla="*/ 1700 w 2207"/>
                  <a:gd name="T3" fmla="*/ 74 h 1270"/>
                  <a:gd name="T4" fmla="*/ 1514 w 2207"/>
                  <a:gd name="T5" fmla="*/ 348 h 1270"/>
                  <a:gd name="T6" fmla="*/ 1197 w 2207"/>
                  <a:gd name="T7" fmla="*/ 447 h 1270"/>
                  <a:gd name="T8" fmla="*/ 1141 w 2207"/>
                  <a:gd name="T9" fmla="*/ 547 h 1270"/>
                  <a:gd name="T10" fmla="*/ 934 w 2207"/>
                  <a:gd name="T11" fmla="*/ 455 h 1270"/>
                  <a:gd name="T12" fmla="*/ 853 w 2207"/>
                  <a:gd name="T13" fmla="*/ 374 h 1270"/>
                  <a:gd name="T14" fmla="*/ 924 w 2207"/>
                  <a:gd name="T15" fmla="*/ 279 h 1270"/>
                  <a:gd name="T16" fmla="*/ 734 w 2207"/>
                  <a:gd name="T17" fmla="*/ 164 h 1270"/>
                  <a:gd name="T18" fmla="*/ 605 w 2207"/>
                  <a:gd name="T19" fmla="*/ 193 h 1270"/>
                  <a:gd name="T20" fmla="*/ 310 w 2207"/>
                  <a:gd name="T21" fmla="*/ 0 h 1270"/>
                  <a:gd name="T22" fmla="*/ 53 w 2207"/>
                  <a:gd name="T23" fmla="*/ 100 h 1270"/>
                  <a:gd name="T24" fmla="*/ 0 w 2207"/>
                  <a:gd name="T25" fmla="*/ 123 h 1270"/>
                  <a:gd name="T26" fmla="*/ 0 w 2207"/>
                  <a:gd name="T27" fmla="*/ 126 h 1270"/>
                  <a:gd name="T28" fmla="*/ 14 w 2207"/>
                  <a:gd name="T29" fmla="*/ 466 h 1270"/>
                  <a:gd name="T30" fmla="*/ 122 w 2207"/>
                  <a:gd name="T31" fmla="*/ 466 h 1270"/>
                  <a:gd name="T32" fmla="*/ 36 w 2207"/>
                  <a:gd name="T33" fmla="*/ 545 h 1270"/>
                  <a:gd name="T34" fmla="*/ 141 w 2207"/>
                  <a:gd name="T35" fmla="*/ 908 h 1270"/>
                  <a:gd name="T36" fmla="*/ 86 w 2207"/>
                  <a:gd name="T37" fmla="*/ 1024 h 1270"/>
                  <a:gd name="T38" fmla="*/ 177 w 2207"/>
                  <a:gd name="T39" fmla="*/ 1184 h 1270"/>
                  <a:gd name="T40" fmla="*/ 151 w 2207"/>
                  <a:gd name="T41" fmla="*/ 1270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7" h="1270">
                    <a:moveTo>
                      <a:pt x="2207" y="205"/>
                    </a:moveTo>
                    <a:lnTo>
                      <a:pt x="1700" y="74"/>
                    </a:lnTo>
                    <a:lnTo>
                      <a:pt x="1514" y="348"/>
                    </a:lnTo>
                    <a:lnTo>
                      <a:pt x="1197" y="447"/>
                    </a:lnTo>
                    <a:lnTo>
                      <a:pt x="1141" y="547"/>
                    </a:lnTo>
                    <a:lnTo>
                      <a:pt x="934" y="455"/>
                    </a:lnTo>
                    <a:lnTo>
                      <a:pt x="853" y="374"/>
                    </a:lnTo>
                    <a:lnTo>
                      <a:pt x="924" y="279"/>
                    </a:lnTo>
                    <a:lnTo>
                      <a:pt x="734" y="164"/>
                    </a:lnTo>
                    <a:lnTo>
                      <a:pt x="605" y="193"/>
                    </a:lnTo>
                    <a:lnTo>
                      <a:pt x="310" y="0"/>
                    </a:lnTo>
                    <a:lnTo>
                      <a:pt x="53" y="100"/>
                    </a:lnTo>
                    <a:lnTo>
                      <a:pt x="0" y="123"/>
                    </a:lnTo>
                    <a:lnTo>
                      <a:pt x="0" y="126"/>
                    </a:lnTo>
                    <a:lnTo>
                      <a:pt x="14" y="466"/>
                    </a:lnTo>
                    <a:lnTo>
                      <a:pt x="122" y="466"/>
                    </a:lnTo>
                    <a:lnTo>
                      <a:pt x="36" y="545"/>
                    </a:lnTo>
                    <a:lnTo>
                      <a:pt x="141" y="908"/>
                    </a:lnTo>
                    <a:lnTo>
                      <a:pt x="86" y="1024"/>
                    </a:lnTo>
                    <a:lnTo>
                      <a:pt x="177" y="1184"/>
                    </a:lnTo>
                    <a:lnTo>
                      <a:pt x="151" y="127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3" name="Freeform 734"/>
              <p:cNvSpPr>
                <a:spLocks/>
              </p:cNvSpPr>
              <p:nvPr/>
            </p:nvSpPr>
            <p:spPr bwMode="auto">
              <a:xfrm>
                <a:off x="4981" y="1257"/>
                <a:ext cx="309" cy="370"/>
              </a:xfrm>
              <a:custGeom>
                <a:avLst/>
                <a:gdLst>
                  <a:gd name="T0" fmla="*/ 0 w 619"/>
                  <a:gd name="T1" fmla="*/ 0 h 741"/>
                  <a:gd name="T2" fmla="*/ 1 w 619"/>
                  <a:gd name="T3" fmla="*/ 3 h 741"/>
                  <a:gd name="T4" fmla="*/ 488 w 619"/>
                  <a:gd name="T5" fmla="*/ 415 h 741"/>
                  <a:gd name="T6" fmla="*/ 619 w 619"/>
                  <a:gd name="T7" fmla="*/ 741 h 741"/>
                </a:gdLst>
                <a:ahLst/>
                <a:cxnLst>
                  <a:cxn ang="0">
                    <a:pos x="T0" y="T1"/>
                  </a:cxn>
                  <a:cxn ang="0">
                    <a:pos x="T2" y="T3"/>
                  </a:cxn>
                  <a:cxn ang="0">
                    <a:pos x="T4" y="T5"/>
                  </a:cxn>
                  <a:cxn ang="0">
                    <a:pos x="T6" y="T7"/>
                  </a:cxn>
                </a:cxnLst>
                <a:rect l="0" t="0" r="r" b="b"/>
                <a:pathLst>
                  <a:path w="619" h="741">
                    <a:moveTo>
                      <a:pt x="0" y="0"/>
                    </a:moveTo>
                    <a:lnTo>
                      <a:pt x="1" y="3"/>
                    </a:lnTo>
                    <a:lnTo>
                      <a:pt x="488" y="415"/>
                    </a:lnTo>
                    <a:lnTo>
                      <a:pt x="619" y="74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4" name="Freeform 733"/>
              <p:cNvSpPr>
                <a:spLocks/>
              </p:cNvSpPr>
              <p:nvPr/>
            </p:nvSpPr>
            <p:spPr bwMode="auto">
              <a:xfrm>
                <a:off x="5232" y="1627"/>
                <a:ext cx="58" cy="416"/>
              </a:xfrm>
              <a:custGeom>
                <a:avLst/>
                <a:gdLst>
                  <a:gd name="T0" fmla="*/ 1 w 117"/>
                  <a:gd name="T1" fmla="*/ 830 h 830"/>
                  <a:gd name="T2" fmla="*/ 53 w 117"/>
                  <a:gd name="T3" fmla="*/ 520 h 830"/>
                  <a:gd name="T4" fmla="*/ 0 w 117"/>
                  <a:gd name="T5" fmla="*/ 181 h 830"/>
                  <a:gd name="T6" fmla="*/ 117 w 117"/>
                  <a:gd name="T7" fmla="*/ 0 h 830"/>
                </a:gdLst>
                <a:ahLst/>
                <a:cxnLst>
                  <a:cxn ang="0">
                    <a:pos x="T0" y="T1"/>
                  </a:cxn>
                  <a:cxn ang="0">
                    <a:pos x="T2" y="T3"/>
                  </a:cxn>
                  <a:cxn ang="0">
                    <a:pos x="T4" y="T5"/>
                  </a:cxn>
                  <a:cxn ang="0">
                    <a:pos x="T6" y="T7"/>
                  </a:cxn>
                </a:cxnLst>
                <a:rect l="0" t="0" r="r" b="b"/>
                <a:pathLst>
                  <a:path w="117" h="830">
                    <a:moveTo>
                      <a:pt x="1" y="830"/>
                    </a:moveTo>
                    <a:lnTo>
                      <a:pt x="53" y="520"/>
                    </a:lnTo>
                    <a:lnTo>
                      <a:pt x="0" y="181"/>
                    </a:lnTo>
                    <a:lnTo>
                      <a:pt x="11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5" name="Freeform 732"/>
              <p:cNvSpPr>
                <a:spLocks/>
              </p:cNvSpPr>
              <p:nvPr/>
            </p:nvSpPr>
            <p:spPr bwMode="auto">
              <a:xfrm>
                <a:off x="5223" y="2255"/>
                <a:ext cx="693" cy="184"/>
              </a:xfrm>
              <a:custGeom>
                <a:avLst/>
                <a:gdLst>
                  <a:gd name="T0" fmla="*/ 1385 w 1385"/>
                  <a:gd name="T1" fmla="*/ 369 h 369"/>
                  <a:gd name="T2" fmla="*/ 966 w 1385"/>
                  <a:gd name="T3" fmla="*/ 119 h 369"/>
                  <a:gd name="T4" fmla="*/ 878 w 1385"/>
                  <a:gd name="T5" fmla="*/ 183 h 369"/>
                  <a:gd name="T6" fmla="*/ 523 w 1385"/>
                  <a:gd name="T7" fmla="*/ 97 h 369"/>
                  <a:gd name="T8" fmla="*/ 278 w 1385"/>
                  <a:gd name="T9" fmla="*/ 169 h 369"/>
                  <a:gd name="T10" fmla="*/ 61 w 1385"/>
                  <a:gd name="T11" fmla="*/ 126 h 369"/>
                  <a:gd name="T12" fmla="*/ 0 w 1385"/>
                  <a:gd name="T13" fmla="*/ 0 h 369"/>
                </a:gdLst>
                <a:ahLst/>
                <a:cxnLst>
                  <a:cxn ang="0">
                    <a:pos x="T0" y="T1"/>
                  </a:cxn>
                  <a:cxn ang="0">
                    <a:pos x="T2" y="T3"/>
                  </a:cxn>
                  <a:cxn ang="0">
                    <a:pos x="T4" y="T5"/>
                  </a:cxn>
                  <a:cxn ang="0">
                    <a:pos x="T6" y="T7"/>
                  </a:cxn>
                  <a:cxn ang="0">
                    <a:pos x="T8" y="T9"/>
                  </a:cxn>
                  <a:cxn ang="0">
                    <a:pos x="T10" y="T11"/>
                  </a:cxn>
                  <a:cxn ang="0">
                    <a:pos x="T12" y="T13"/>
                  </a:cxn>
                </a:cxnLst>
                <a:rect l="0" t="0" r="r" b="b"/>
                <a:pathLst>
                  <a:path w="1385" h="369">
                    <a:moveTo>
                      <a:pt x="1385" y="369"/>
                    </a:moveTo>
                    <a:lnTo>
                      <a:pt x="966" y="119"/>
                    </a:lnTo>
                    <a:lnTo>
                      <a:pt x="878" y="183"/>
                    </a:lnTo>
                    <a:lnTo>
                      <a:pt x="523" y="97"/>
                    </a:lnTo>
                    <a:lnTo>
                      <a:pt x="278" y="169"/>
                    </a:lnTo>
                    <a:lnTo>
                      <a:pt x="61" y="12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6" name="Line 731"/>
              <p:cNvSpPr>
                <a:spLocks noChangeShapeType="1"/>
              </p:cNvSpPr>
              <p:nvPr/>
            </p:nvSpPr>
            <p:spPr bwMode="auto">
              <a:xfrm flipV="1">
                <a:off x="5146" y="2255"/>
                <a:ext cx="77" cy="184"/>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7" name="Freeform 730"/>
              <p:cNvSpPr>
                <a:spLocks/>
              </p:cNvSpPr>
              <p:nvPr/>
            </p:nvSpPr>
            <p:spPr bwMode="auto">
              <a:xfrm>
                <a:off x="5028" y="2437"/>
                <a:ext cx="118" cy="162"/>
              </a:xfrm>
              <a:custGeom>
                <a:avLst/>
                <a:gdLst>
                  <a:gd name="T0" fmla="*/ 67 w 236"/>
                  <a:gd name="T1" fmla="*/ 323 h 323"/>
                  <a:gd name="T2" fmla="*/ 0 w 236"/>
                  <a:gd name="T3" fmla="*/ 99 h 323"/>
                  <a:gd name="T4" fmla="*/ 87 w 236"/>
                  <a:gd name="T5" fmla="*/ 0 h 323"/>
                  <a:gd name="T6" fmla="*/ 236 w 236"/>
                  <a:gd name="T7" fmla="*/ 3 h 323"/>
                </a:gdLst>
                <a:ahLst/>
                <a:cxnLst>
                  <a:cxn ang="0">
                    <a:pos x="T0" y="T1"/>
                  </a:cxn>
                  <a:cxn ang="0">
                    <a:pos x="T2" y="T3"/>
                  </a:cxn>
                  <a:cxn ang="0">
                    <a:pos x="T4" y="T5"/>
                  </a:cxn>
                  <a:cxn ang="0">
                    <a:pos x="T6" y="T7"/>
                  </a:cxn>
                </a:cxnLst>
                <a:rect l="0" t="0" r="r" b="b"/>
                <a:pathLst>
                  <a:path w="236" h="323">
                    <a:moveTo>
                      <a:pt x="67" y="323"/>
                    </a:moveTo>
                    <a:lnTo>
                      <a:pt x="0" y="99"/>
                    </a:lnTo>
                    <a:lnTo>
                      <a:pt x="87" y="0"/>
                    </a:lnTo>
                    <a:lnTo>
                      <a:pt x="236" y="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8" name="Freeform 729"/>
              <p:cNvSpPr>
                <a:spLocks/>
              </p:cNvSpPr>
              <p:nvPr/>
            </p:nvSpPr>
            <p:spPr bwMode="auto">
              <a:xfrm>
                <a:off x="5146" y="2439"/>
                <a:ext cx="464" cy="203"/>
              </a:xfrm>
              <a:custGeom>
                <a:avLst/>
                <a:gdLst>
                  <a:gd name="T0" fmla="*/ 0 w 928"/>
                  <a:gd name="T1" fmla="*/ 0 h 407"/>
                  <a:gd name="T2" fmla="*/ 365 w 928"/>
                  <a:gd name="T3" fmla="*/ 31 h 407"/>
                  <a:gd name="T4" fmla="*/ 716 w 928"/>
                  <a:gd name="T5" fmla="*/ 172 h 407"/>
                  <a:gd name="T6" fmla="*/ 928 w 928"/>
                  <a:gd name="T7" fmla="*/ 407 h 407"/>
                  <a:gd name="T8" fmla="*/ 928 w 928"/>
                  <a:gd name="T9" fmla="*/ 405 h 407"/>
                </a:gdLst>
                <a:ahLst/>
                <a:cxnLst>
                  <a:cxn ang="0">
                    <a:pos x="T0" y="T1"/>
                  </a:cxn>
                  <a:cxn ang="0">
                    <a:pos x="T2" y="T3"/>
                  </a:cxn>
                  <a:cxn ang="0">
                    <a:pos x="T4" y="T5"/>
                  </a:cxn>
                  <a:cxn ang="0">
                    <a:pos x="T6" y="T7"/>
                  </a:cxn>
                  <a:cxn ang="0">
                    <a:pos x="T8" y="T9"/>
                  </a:cxn>
                </a:cxnLst>
                <a:rect l="0" t="0" r="r" b="b"/>
                <a:pathLst>
                  <a:path w="928" h="407">
                    <a:moveTo>
                      <a:pt x="0" y="0"/>
                    </a:moveTo>
                    <a:lnTo>
                      <a:pt x="365" y="31"/>
                    </a:lnTo>
                    <a:lnTo>
                      <a:pt x="716" y="172"/>
                    </a:lnTo>
                    <a:lnTo>
                      <a:pt x="928" y="407"/>
                    </a:lnTo>
                    <a:lnTo>
                      <a:pt x="928" y="40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9" name="Freeform 728"/>
              <p:cNvSpPr>
                <a:spLocks/>
              </p:cNvSpPr>
              <p:nvPr/>
            </p:nvSpPr>
            <p:spPr bwMode="auto">
              <a:xfrm>
                <a:off x="5223" y="2043"/>
                <a:ext cx="77" cy="212"/>
              </a:xfrm>
              <a:custGeom>
                <a:avLst/>
                <a:gdLst>
                  <a:gd name="T0" fmla="*/ 0 w 154"/>
                  <a:gd name="T1" fmla="*/ 424 h 424"/>
                  <a:gd name="T2" fmla="*/ 154 w 154"/>
                  <a:gd name="T3" fmla="*/ 324 h 424"/>
                  <a:gd name="T4" fmla="*/ 19 w 154"/>
                  <a:gd name="T5" fmla="*/ 0 h 424"/>
                </a:gdLst>
                <a:ahLst/>
                <a:cxnLst>
                  <a:cxn ang="0">
                    <a:pos x="T0" y="T1"/>
                  </a:cxn>
                  <a:cxn ang="0">
                    <a:pos x="T2" y="T3"/>
                  </a:cxn>
                  <a:cxn ang="0">
                    <a:pos x="T4" y="T5"/>
                  </a:cxn>
                </a:cxnLst>
                <a:rect l="0" t="0" r="r" b="b"/>
                <a:pathLst>
                  <a:path w="154" h="424">
                    <a:moveTo>
                      <a:pt x="0" y="424"/>
                    </a:moveTo>
                    <a:lnTo>
                      <a:pt x="154" y="324"/>
                    </a:lnTo>
                    <a:lnTo>
                      <a:pt x="1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0" name="Freeform 727"/>
              <p:cNvSpPr>
                <a:spLocks/>
              </p:cNvSpPr>
              <p:nvPr/>
            </p:nvSpPr>
            <p:spPr bwMode="auto">
              <a:xfrm>
                <a:off x="5062" y="2599"/>
                <a:ext cx="328" cy="594"/>
              </a:xfrm>
              <a:custGeom>
                <a:avLst/>
                <a:gdLst>
                  <a:gd name="T0" fmla="*/ 655 w 655"/>
                  <a:gd name="T1" fmla="*/ 1162 h 1188"/>
                  <a:gd name="T2" fmla="*/ 534 w 655"/>
                  <a:gd name="T3" fmla="*/ 1188 h 1188"/>
                  <a:gd name="T4" fmla="*/ 448 w 655"/>
                  <a:gd name="T5" fmla="*/ 1103 h 1188"/>
                  <a:gd name="T6" fmla="*/ 400 w 655"/>
                  <a:gd name="T7" fmla="*/ 886 h 1188"/>
                  <a:gd name="T8" fmla="*/ 160 w 655"/>
                  <a:gd name="T9" fmla="*/ 678 h 1188"/>
                  <a:gd name="T10" fmla="*/ 141 w 655"/>
                  <a:gd name="T11" fmla="*/ 257 h 1188"/>
                  <a:gd name="T12" fmla="*/ 0 w 655"/>
                  <a:gd name="T13" fmla="*/ 0 h 1188"/>
                </a:gdLst>
                <a:ahLst/>
                <a:cxnLst>
                  <a:cxn ang="0">
                    <a:pos x="T0" y="T1"/>
                  </a:cxn>
                  <a:cxn ang="0">
                    <a:pos x="T2" y="T3"/>
                  </a:cxn>
                  <a:cxn ang="0">
                    <a:pos x="T4" y="T5"/>
                  </a:cxn>
                  <a:cxn ang="0">
                    <a:pos x="T6" y="T7"/>
                  </a:cxn>
                  <a:cxn ang="0">
                    <a:pos x="T8" y="T9"/>
                  </a:cxn>
                  <a:cxn ang="0">
                    <a:pos x="T10" y="T11"/>
                  </a:cxn>
                  <a:cxn ang="0">
                    <a:pos x="T12" y="T13"/>
                  </a:cxn>
                </a:cxnLst>
                <a:rect l="0" t="0" r="r" b="b"/>
                <a:pathLst>
                  <a:path w="655" h="1188">
                    <a:moveTo>
                      <a:pt x="655" y="1162"/>
                    </a:moveTo>
                    <a:lnTo>
                      <a:pt x="534" y="1188"/>
                    </a:lnTo>
                    <a:lnTo>
                      <a:pt x="448" y="1103"/>
                    </a:lnTo>
                    <a:lnTo>
                      <a:pt x="400" y="886"/>
                    </a:lnTo>
                    <a:lnTo>
                      <a:pt x="160" y="678"/>
                    </a:lnTo>
                    <a:lnTo>
                      <a:pt x="141" y="25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1" name="Freeform 726"/>
              <p:cNvSpPr>
                <a:spLocks/>
              </p:cNvSpPr>
              <p:nvPr/>
            </p:nvSpPr>
            <p:spPr bwMode="auto">
              <a:xfrm>
                <a:off x="4514" y="2599"/>
                <a:ext cx="548" cy="315"/>
              </a:xfrm>
              <a:custGeom>
                <a:avLst/>
                <a:gdLst>
                  <a:gd name="T0" fmla="*/ 0 w 1095"/>
                  <a:gd name="T1" fmla="*/ 629 h 629"/>
                  <a:gd name="T2" fmla="*/ 93 w 1095"/>
                  <a:gd name="T3" fmla="*/ 531 h 629"/>
                  <a:gd name="T4" fmla="*/ 324 w 1095"/>
                  <a:gd name="T5" fmla="*/ 490 h 629"/>
                  <a:gd name="T6" fmla="*/ 529 w 1095"/>
                  <a:gd name="T7" fmla="*/ 366 h 629"/>
                  <a:gd name="T8" fmla="*/ 639 w 1095"/>
                  <a:gd name="T9" fmla="*/ 428 h 629"/>
                  <a:gd name="T10" fmla="*/ 872 w 1095"/>
                  <a:gd name="T11" fmla="*/ 376 h 629"/>
                  <a:gd name="T12" fmla="*/ 864 w 1095"/>
                  <a:gd name="T13" fmla="*/ 268 h 629"/>
                  <a:gd name="T14" fmla="*/ 1095 w 1095"/>
                  <a:gd name="T15" fmla="*/ 0 h 6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5" h="629">
                    <a:moveTo>
                      <a:pt x="0" y="629"/>
                    </a:moveTo>
                    <a:lnTo>
                      <a:pt x="93" y="531"/>
                    </a:lnTo>
                    <a:lnTo>
                      <a:pt x="324" y="490"/>
                    </a:lnTo>
                    <a:lnTo>
                      <a:pt x="529" y="366"/>
                    </a:lnTo>
                    <a:lnTo>
                      <a:pt x="639" y="428"/>
                    </a:lnTo>
                    <a:lnTo>
                      <a:pt x="872" y="376"/>
                    </a:lnTo>
                    <a:lnTo>
                      <a:pt x="864" y="268"/>
                    </a:lnTo>
                    <a:lnTo>
                      <a:pt x="109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2" name="Freeform 725"/>
              <p:cNvSpPr>
                <a:spLocks/>
              </p:cNvSpPr>
              <p:nvPr/>
            </p:nvSpPr>
            <p:spPr bwMode="auto">
              <a:xfrm>
                <a:off x="5610" y="2523"/>
                <a:ext cx="276" cy="118"/>
              </a:xfrm>
              <a:custGeom>
                <a:avLst/>
                <a:gdLst>
                  <a:gd name="T0" fmla="*/ 552 w 552"/>
                  <a:gd name="T1" fmla="*/ 0 h 238"/>
                  <a:gd name="T2" fmla="*/ 510 w 552"/>
                  <a:gd name="T3" fmla="*/ 28 h 238"/>
                  <a:gd name="T4" fmla="*/ 472 w 552"/>
                  <a:gd name="T5" fmla="*/ 57 h 238"/>
                  <a:gd name="T6" fmla="*/ 369 w 552"/>
                  <a:gd name="T7" fmla="*/ 129 h 238"/>
                  <a:gd name="T8" fmla="*/ 269 w 552"/>
                  <a:gd name="T9" fmla="*/ 86 h 238"/>
                  <a:gd name="T10" fmla="*/ 139 w 552"/>
                  <a:gd name="T11" fmla="*/ 140 h 238"/>
                  <a:gd name="T12" fmla="*/ 1 w 552"/>
                  <a:gd name="T13" fmla="*/ 238 h 238"/>
                  <a:gd name="T14" fmla="*/ 0 w 552"/>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238">
                    <a:moveTo>
                      <a:pt x="552" y="0"/>
                    </a:moveTo>
                    <a:lnTo>
                      <a:pt x="510" y="28"/>
                    </a:lnTo>
                    <a:lnTo>
                      <a:pt x="472" y="57"/>
                    </a:lnTo>
                    <a:lnTo>
                      <a:pt x="369" y="129"/>
                    </a:lnTo>
                    <a:lnTo>
                      <a:pt x="269" y="86"/>
                    </a:lnTo>
                    <a:lnTo>
                      <a:pt x="139" y="140"/>
                    </a:lnTo>
                    <a:lnTo>
                      <a:pt x="1" y="238"/>
                    </a:lnTo>
                    <a:lnTo>
                      <a:pt x="0" y="23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3" name="Freeform 724"/>
              <p:cNvSpPr>
                <a:spLocks/>
              </p:cNvSpPr>
              <p:nvPr/>
            </p:nvSpPr>
            <p:spPr bwMode="auto">
              <a:xfrm>
                <a:off x="5572" y="2641"/>
                <a:ext cx="61" cy="161"/>
              </a:xfrm>
              <a:custGeom>
                <a:avLst/>
                <a:gdLst>
                  <a:gd name="T0" fmla="*/ 76 w 121"/>
                  <a:gd name="T1" fmla="*/ 0 h 320"/>
                  <a:gd name="T2" fmla="*/ 0 w 121"/>
                  <a:gd name="T3" fmla="*/ 120 h 320"/>
                  <a:gd name="T4" fmla="*/ 121 w 121"/>
                  <a:gd name="T5" fmla="*/ 320 h 320"/>
                </a:gdLst>
                <a:ahLst/>
                <a:cxnLst>
                  <a:cxn ang="0">
                    <a:pos x="T0" y="T1"/>
                  </a:cxn>
                  <a:cxn ang="0">
                    <a:pos x="T2" y="T3"/>
                  </a:cxn>
                  <a:cxn ang="0">
                    <a:pos x="T4" y="T5"/>
                  </a:cxn>
                </a:cxnLst>
                <a:rect l="0" t="0" r="r" b="b"/>
                <a:pathLst>
                  <a:path w="121" h="320">
                    <a:moveTo>
                      <a:pt x="76" y="0"/>
                    </a:moveTo>
                    <a:lnTo>
                      <a:pt x="0" y="120"/>
                    </a:lnTo>
                    <a:lnTo>
                      <a:pt x="121" y="32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4" name="Freeform 723"/>
              <p:cNvSpPr>
                <a:spLocks/>
              </p:cNvSpPr>
              <p:nvPr/>
            </p:nvSpPr>
            <p:spPr bwMode="auto">
              <a:xfrm>
                <a:off x="5633" y="2802"/>
                <a:ext cx="271" cy="99"/>
              </a:xfrm>
              <a:custGeom>
                <a:avLst/>
                <a:gdLst>
                  <a:gd name="T0" fmla="*/ 541 w 541"/>
                  <a:gd name="T1" fmla="*/ 199 h 199"/>
                  <a:gd name="T2" fmla="*/ 451 w 541"/>
                  <a:gd name="T3" fmla="*/ 109 h 199"/>
                  <a:gd name="T4" fmla="*/ 343 w 541"/>
                  <a:gd name="T5" fmla="*/ 143 h 199"/>
                  <a:gd name="T6" fmla="*/ 1 w 541"/>
                  <a:gd name="T7" fmla="*/ 0 h 199"/>
                  <a:gd name="T8" fmla="*/ 0 w 541"/>
                  <a:gd name="T9" fmla="*/ 0 h 199"/>
                </a:gdLst>
                <a:ahLst/>
                <a:cxnLst>
                  <a:cxn ang="0">
                    <a:pos x="T0" y="T1"/>
                  </a:cxn>
                  <a:cxn ang="0">
                    <a:pos x="T2" y="T3"/>
                  </a:cxn>
                  <a:cxn ang="0">
                    <a:pos x="T4" y="T5"/>
                  </a:cxn>
                  <a:cxn ang="0">
                    <a:pos x="T6" y="T7"/>
                  </a:cxn>
                  <a:cxn ang="0">
                    <a:pos x="T8" y="T9"/>
                  </a:cxn>
                </a:cxnLst>
                <a:rect l="0" t="0" r="r" b="b"/>
                <a:pathLst>
                  <a:path w="541" h="199">
                    <a:moveTo>
                      <a:pt x="541" y="199"/>
                    </a:moveTo>
                    <a:lnTo>
                      <a:pt x="451" y="109"/>
                    </a:lnTo>
                    <a:lnTo>
                      <a:pt x="343" y="143"/>
                    </a:lnTo>
                    <a:lnTo>
                      <a:pt x="1" y="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5" name="Freeform 722"/>
              <p:cNvSpPr>
                <a:spLocks/>
              </p:cNvSpPr>
              <p:nvPr/>
            </p:nvSpPr>
            <p:spPr bwMode="auto">
              <a:xfrm>
                <a:off x="5390" y="2802"/>
                <a:ext cx="243" cy="378"/>
              </a:xfrm>
              <a:custGeom>
                <a:avLst/>
                <a:gdLst>
                  <a:gd name="T0" fmla="*/ 487 w 487"/>
                  <a:gd name="T1" fmla="*/ 0 h 757"/>
                  <a:gd name="T2" fmla="*/ 212 w 487"/>
                  <a:gd name="T3" fmla="*/ 211 h 757"/>
                  <a:gd name="T4" fmla="*/ 154 w 487"/>
                  <a:gd name="T5" fmla="*/ 311 h 757"/>
                  <a:gd name="T6" fmla="*/ 178 w 487"/>
                  <a:gd name="T7" fmla="*/ 421 h 757"/>
                  <a:gd name="T8" fmla="*/ 0 w 487"/>
                  <a:gd name="T9" fmla="*/ 757 h 757"/>
                </a:gdLst>
                <a:ahLst/>
                <a:cxnLst>
                  <a:cxn ang="0">
                    <a:pos x="T0" y="T1"/>
                  </a:cxn>
                  <a:cxn ang="0">
                    <a:pos x="T2" y="T3"/>
                  </a:cxn>
                  <a:cxn ang="0">
                    <a:pos x="T4" y="T5"/>
                  </a:cxn>
                  <a:cxn ang="0">
                    <a:pos x="T6" y="T7"/>
                  </a:cxn>
                  <a:cxn ang="0">
                    <a:pos x="T8" y="T9"/>
                  </a:cxn>
                </a:cxnLst>
                <a:rect l="0" t="0" r="r" b="b"/>
                <a:pathLst>
                  <a:path w="487" h="757">
                    <a:moveTo>
                      <a:pt x="487" y="0"/>
                    </a:moveTo>
                    <a:lnTo>
                      <a:pt x="212" y="211"/>
                    </a:lnTo>
                    <a:lnTo>
                      <a:pt x="154" y="311"/>
                    </a:lnTo>
                    <a:lnTo>
                      <a:pt x="178" y="421"/>
                    </a:lnTo>
                    <a:lnTo>
                      <a:pt x="0" y="75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6" name="Freeform 721"/>
              <p:cNvSpPr>
                <a:spLocks/>
              </p:cNvSpPr>
              <p:nvPr/>
            </p:nvSpPr>
            <p:spPr bwMode="auto">
              <a:xfrm>
                <a:off x="4205" y="2575"/>
                <a:ext cx="309" cy="339"/>
              </a:xfrm>
              <a:custGeom>
                <a:avLst/>
                <a:gdLst>
                  <a:gd name="T0" fmla="*/ 0 w 620"/>
                  <a:gd name="T1" fmla="*/ 0 h 677"/>
                  <a:gd name="T2" fmla="*/ 7 w 620"/>
                  <a:gd name="T3" fmla="*/ 123 h 677"/>
                  <a:gd name="T4" fmla="*/ 251 w 620"/>
                  <a:gd name="T5" fmla="*/ 143 h 677"/>
                  <a:gd name="T6" fmla="*/ 554 w 620"/>
                  <a:gd name="T7" fmla="*/ 510 h 677"/>
                  <a:gd name="T8" fmla="*/ 487 w 620"/>
                  <a:gd name="T9" fmla="*/ 598 h 677"/>
                  <a:gd name="T10" fmla="*/ 620 w 620"/>
                  <a:gd name="T11" fmla="*/ 677 h 677"/>
                </a:gdLst>
                <a:ahLst/>
                <a:cxnLst>
                  <a:cxn ang="0">
                    <a:pos x="T0" y="T1"/>
                  </a:cxn>
                  <a:cxn ang="0">
                    <a:pos x="T2" y="T3"/>
                  </a:cxn>
                  <a:cxn ang="0">
                    <a:pos x="T4" y="T5"/>
                  </a:cxn>
                  <a:cxn ang="0">
                    <a:pos x="T6" y="T7"/>
                  </a:cxn>
                  <a:cxn ang="0">
                    <a:pos x="T8" y="T9"/>
                  </a:cxn>
                  <a:cxn ang="0">
                    <a:pos x="T10" y="T11"/>
                  </a:cxn>
                </a:cxnLst>
                <a:rect l="0" t="0" r="r" b="b"/>
                <a:pathLst>
                  <a:path w="620" h="677">
                    <a:moveTo>
                      <a:pt x="0" y="0"/>
                    </a:moveTo>
                    <a:lnTo>
                      <a:pt x="7" y="123"/>
                    </a:lnTo>
                    <a:lnTo>
                      <a:pt x="251" y="143"/>
                    </a:lnTo>
                    <a:lnTo>
                      <a:pt x="554" y="510"/>
                    </a:lnTo>
                    <a:lnTo>
                      <a:pt x="487" y="598"/>
                    </a:lnTo>
                    <a:lnTo>
                      <a:pt x="620" y="67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7" name="Freeform 720"/>
              <p:cNvSpPr>
                <a:spLocks/>
              </p:cNvSpPr>
              <p:nvPr/>
            </p:nvSpPr>
            <p:spPr bwMode="auto">
              <a:xfrm>
                <a:off x="4470" y="2914"/>
                <a:ext cx="145" cy="568"/>
              </a:xfrm>
              <a:custGeom>
                <a:avLst/>
                <a:gdLst>
                  <a:gd name="T0" fmla="*/ 41 w 289"/>
                  <a:gd name="T1" fmla="*/ 1138 h 1138"/>
                  <a:gd name="T2" fmla="*/ 39 w 289"/>
                  <a:gd name="T3" fmla="*/ 1138 h 1138"/>
                  <a:gd name="T4" fmla="*/ 0 w 289"/>
                  <a:gd name="T5" fmla="*/ 846 h 1138"/>
                  <a:gd name="T6" fmla="*/ 289 w 289"/>
                  <a:gd name="T7" fmla="*/ 648 h 1138"/>
                  <a:gd name="T8" fmla="*/ 270 w 289"/>
                  <a:gd name="T9" fmla="*/ 471 h 1138"/>
                  <a:gd name="T10" fmla="*/ 276 w 289"/>
                  <a:gd name="T11" fmla="*/ 295 h 1138"/>
                  <a:gd name="T12" fmla="*/ 93 w 289"/>
                  <a:gd name="T13" fmla="*/ 128 h 1138"/>
                  <a:gd name="T14" fmla="*/ 88 w 289"/>
                  <a:gd name="T15" fmla="*/ 0 h 1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138">
                    <a:moveTo>
                      <a:pt x="41" y="1138"/>
                    </a:moveTo>
                    <a:lnTo>
                      <a:pt x="39" y="1138"/>
                    </a:lnTo>
                    <a:lnTo>
                      <a:pt x="0" y="846"/>
                    </a:lnTo>
                    <a:lnTo>
                      <a:pt x="289" y="648"/>
                    </a:lnTo>
                    <a:lnTo>
                      <a:pt x="270" y="471"/>
                    </a:lnTo>
                    <a:lnTo>
                      <a:pt x="276" y="295"/>
                    </a:lnTo>
                    <a:lnTo>
                      <a:pt x="93" y="128"/>
                    </a:lnTo>
                    <a:lnTo>
                      <a:pt x="8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8" name="Freeform 719"/>
              <p:cNvSpPr>
                <a:spLocks/>
              </p:cNvSpPr>
              <p:nvPr/>
            </p:nvSpPr>
            <p:spPr bwMode="auto">
              <a:xfrm>
                <a:off x="3211" y="2555"/>
                <a:ext cx="994" cy="224"/>
              </a:xfrm>
              <a:custGeom>
                <a:avLst/>
                <a:gdLst>
                  <a:gd name="T0" fmla="*/ 1986 w 1986"/>
                  <a:gd name="T1" fmla="*/ 39 h 448"/>
                  <a:gd name="T2" fmla="*/ 1767 w 1986"/>
                  <a:gd name="T3" fmla="*/ 0 h 448"/>
                  <a:gd name="T4" fmla="*/ 1497 w 1986"/>
                  <a:gd name="T5" fmla="*/ 63 h 448"/>
                  <a:gd name="T6" fmla="*/ 1221 w 1986"/>
                  <a:gd name="T7" fmla="*/ 274 h 448"/>
                  <a:gd name="T8" fmla="*/ 1107 w 1986"/>
                  <a:gd name="T9" fmla="*/ 286 h 448"/>
                  <a:gd name="T10" fmla="*/ 883 w 1986"/>
                  <a:gd name="T11" fmla="*/ 241 h 448"/>
                  <a:gd name="T12" fmla="*/ 784 w 1986"/>
                  <a:gd name="T13" fmla="*/ 310 h 448"/>
                  <a:gd name="T14" fmla="*/ 593 w 1986"/>
                  <a:gd name="T15" fmla="*/ 193 h 448"/>
                  <a:gd name="T16" fmla="*/ 346 w 1986"/>
                  <a:gd name="T17" fmla="*/ 282 h 448"/>
                  <a:gd name="T18" fmla="*/ 241 w 1986"/>
                  <a:gd name="T19" fmla="*/ 234 h 448"/>
                  <a:gd name="T20" fmla="*/ 205 w 1986"/>
                  <a:gd name="T21" fmla="*/ 334 h 448"/>
                  <a:gd name="T22" fmla="*/ 0 w 1986"/>
                  <a:gd name="T23"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6" h="448">
                    <a:moveTo>
                      <a:pt x="1986" y="39"/>
                    </a:moveTo>
                    <a:lnTo>
                      <a:pt x="1767" y="0"/>
                    </a:lnTo>
                    <a:lnTo>
                      <a:pt x="1497" y="63"/>
                    </a:lnTo>
                    <a:lnTo>
                      <a:pt x="1221" y="274"/>
                    </a:lnTo>
                    <a:lnTo>
                      <a:pt x="1107" y="286"/>
                    </a:lnTo>
                    <a:lnTo>
                      <a:pt x="883" y="241"/>
                    </a:lnTo>
                    <a:lnTo>
                      <a:pt x="784" y="310"/>
                    </a:lnTo>
                    <a:lnTo>
                      <a:pt x="593" y="193"/>
                    </a:lnTo>
                    <a:lnTo>
                      <a:pt x="346" y="282"/>
                    </a:lnTo>
                    <a:lnTo>
                      <a:pt x="241" y="234"/>
                    </a:lnTo>
                    <a:lnTo>
                      <a:pt x="205" y="334"/>
                    </a:lnTo>
                    <a:lnTo>
                      <a:pt x="0" y="44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9" name="Freeform 718"/>
              <p:cNvSpPr>
                <a:spLocks/>
              </p:cNvSpPr>
              <p:nvPr/>
            </p:nvSpPr>
            <p:spPr bwMode="auto">
              <a:xfrm>
                <a:off x="8485" y="1885"/>
                <a:ext cx="989" cy="1089"/>
              </a:xfrm>
              <a:custGeom>
                <a:avLst/>
                <a:gdLst>
                  <a:gd name="T0" fmla="*/ 1978 w 1978"/>
                  <a:gd name="T1" fmla="*/ 2178 h 2178"/>
                  <a:gd name="T2" fmla="*/ 1899 w 1978"/>
                  <a:gd name="T3" fmla="*/ 2076 h 2178"/>
                  <a:gd name="T4" fmla="*/ 1342 w 1978"/>
                  <a:gd name="T5" fmla="*/ 1866 h 2178"/>
                  <a:gd name="T6" fmla="*/ 1137 w 1978"/>
                  <a:gd name="T7" fmla="*/ 1720 h 2178"/>
                  <a:gd name="T8" fmla="*/ 809 w 1978"/>
                  <a:gd name="T9" fmla="*/ 1661 h 2178"/>
                  <a:gd name="T10" fmla="*/ 702 w 1978"/>
                  <a:gd name="T11" fmla="*/ 1461 h 2178"/>
                  <a:gd name="T12" fmla="*/ 719 w 1978"/>
                  <a:gd name="T13" fmla="*/ 1351 h 2178"/>
                  <a:gd name="T14" fmla="*/ 273 w 1978"/>
                  <a:gd name="T15" fmla="*/ 1198 h 2178"/>
                  <a:gd name="T16" fmla="*/ 102 w 1978"/>
                  <a:gd name="T17" fmla="*/ 908 h 2178"/>
                  <a:gd name="T18" fmla="*/ 214 w 1978"/>
                  <a:gd name="T19" fmla="*/ 901 h 2178"/>
                  <a:gd name="T20" fmla="*/ 176 w 1978"/>
                  <a:gd name="T21" fmla="*/ 684 h 2178"/>
                  <a:gd name="T22" fmla="*/ 236 w 1978"/>
                  <a:gd name="T23" fmla="*/ 565 h 2178"/>
                  <a:gd name="T24" fmla="*/ 191 w 1978"/>
                  <a:gd name="T25" fmla="*/ 427 h 2178"/>
                  <a:gd name="T26" fmla="*/ 93 w 1978"/>
                  <a:gd name="T27" fmla="*/ 365 h 2178"/>
                  <a:gd name="T28" fmla="*/ 0 w 1978"/>
                  <a:gd name="T29" fmla="*/ 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8" h="2178">
                    <a:moveTo>
                      <a:pt x="1978" y="2178"/>
                    </a:moveTo>
                    <a:lnTo>
                      <a:pt x="1899" y="2076"/>
                    </a:lnTo>
                    <a:lnTo>
                      <a:pt x="1342" y="1866"/>
                    </a:lnTo>
                    <a:lnTo>
                      <a:pt x="1137" y="1720"/>
                    </a:lnTo>
                    <a:lnTo>
                      <a:pt x="809" y="1661"/>
                    </a:lnTo>
                    <a:lnTo>
                      <a:pt x="702" y="1461"/>
                    </a:lnTo>
                    <a:lnTo>
                      <a:pt x="719" y="1351"/>
                    </a:lnTo>
                    <a:lnTo>
                      <a:pt x="273" y="1198"/>
                    </a:lnTo>
                    <a:lnTo>
                      <a:pt x="102" y="908"/>
                    </a:lnTo>
                    <a:lnTo>
                      <a:pt x="214" y="901"/>
                    </a:lnTo>
                    <a:lnTo>
                      <a:pt x="176" y="684"/>
                    </a:lnTo>
                    <a:lnTo>
                      <a:pt x="236" y="565"/>
                    </a:lnTo>
                    <a:lnTo>
                      <a:pt x="191" y="427"/>
                    </a:lnTo>
                    <a:lnTo>
                      <a:pt x="93" y="365"/>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0" name="Freeform 717"/>
              <p:cNvSpPr>
                <a:spLocks/>
              </p:cNvSpPr>
              <p:nvPr/>
            </p:nvSpPr>
            <p:spPr bwMode="auto">
              <a:xfrm>
                <a:off x="4524" y="3566"/>
                <a:ext cx="540" cy="208"/>
              </a:xfrm>
              <a:custGeom>
                <a:avLst/>
                <a:gdLst>
                  <a:gd name="T0" fmla="*/ 1079 w 1079"/>
                  <a:gd name="T1" fmla="*/ 353 h 417"/>
                  <a:gd name="T2" fmla="*/ 953 w 1079"/>
                  <a:gd name="T3" fmla="*/ 282 h 417"/>
                  <a:gd name="T4" fmla="*/ 739 w 1079"/>
                  <a:gd name="T5" fmla="*/ 417 h 417"/>
                  <a:gd name="T6" fmla="*/ 243 w 1079"/>
                  <a:gd name="T7" fmla="*/ 0 h 417"/>
                  <a:gd name="T8" fmla="*/ 0 w 1079"/>
                  <a:gd name="T9" fmla="*/ 51 h 417"/>
                </a:gdLst>
                <a:ahLst/>
                <a:cxnLst>
                  <a:cxn ang="0">
                    <a:pos x="T0" y="T1"/>
                  </a:cxn>
                  <a:cxn ang="0">
                    <a:pos x="T2" y="T3"/>
                  </a:cxn>
                  <a:cxn ang="0">
                    <a:pos x="T4" y="T5"/>
                  </a:cxn>
                  <a:cxn ang="0">
                    <a:pos x="T6" y="T7"/>
                  </a:cxn>
                  <a:cxn ang="0">
                    <a:pos x="T8" y="T9"/>
                  </a:cxn>
                </a:cxnLst>
                <a:rect l="0" t="0" r="r" b="b"/>
                <a:pathLst>
                  <a:path w="1079" h="417">
                    <a:moveTo>
                      <a:pt x="1079" y="353"/>
                    </a:moveTo>
                    <a:lnTo>
                      <a:pt x="953" y="282"/>
                    </a:lnTo>
                    <a:lnTo>
                      <a:pt x="739" y="417"/>
                    </a:lnTo>
                    <a:lnTo>
                      <a:pt x="243" y="0"/>
                    </a:lnTo>
                    <a:lnTo>
                      <a:pt x="0" y="5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1" name="Freeform 716"/>
              <p:cNvSpPr>
                <a:spLocks/>
              </p:cNvSpPr>
              <p:nvPr/>
            </p:nvSpPr>
            <p:spPr bwMode="auto">
              <a:xfrm>
                <a:off x="4491" y="3482"/>
                <a:ext cx="41" cy="110"/>
              </a:xfrm>
              <a:custGeom>
                <a:avLst/>
                <a:gdLst>
                  <a:gd name="T0" fmla="*/ 66 w 81"/>
                  <a:gd name="T1" fmla="*/ 218 h 218"/>
                  <a:gd name="T2" fmla="*/ 81 w 81"/>
                  <a:gd name="T3" fmla="*/ 146 h 218"/>
                  <a:gd name="T4" fmla="*/ 0 w 81"/>
                  <a:gd name="T5" fmla="*/ 0 h 218"/>
                </a:gdLst>
                <a:ahLst/>
                <a:cxnLst>
                  <a:cxn ang="0">
                    <a:pos x="T0" y="T1"/>
                  </a:cxn>
                  <a:cxn ang="0">
                    <a:pos x="T2" y="T3"/>
                  </a:cxn>
                  <a:cxn ang="0">
                    <a:pos x="T4" y="T5"/>
                  </a:cxn>
                </a:cxnLst>
                <a:rect l="0" t="0" r="r" b="b"/>
                <a:pathLst>
                  <a:path w="81" h="218">
                    <a:moveTo>
                      <a:pt x="66" y="218"/>
                    </a:moveTo>
                    <a:lnTo>
                      <a:pt x="81" y="14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2" name="Freeform 715"/>
              <p:cNvSpPr>
                <a:spLocks/>
              </p:cNvSpPr>
              <p:nvPr/>
            </p:nvSpPr>
            <p:spPr bwMode="auto">
              <a:xfrm>
                <a:off x="3817" y="3132"/>
                <a:ext cx="674" cy="350"/>
              </a:xfrm>
              <a:custGeom>
                <a:avLst/>
                <a:gdLst>
                  <a:gd name="T0" fmla="*/ 1349 w 1349"/>
                  <a:gd name="T1" fmla="*/ 702 h 702"/>
                  <a:gd name="T2" fmla="*/ 1347 w 1349"/>
                  <a:gd name="T3" fmla="*/ 702 h 702"/>
                  <a:gd name="T4" fmla="*/ 1225 w 1349"/>
                  <a:gd name="T5" fmla="*/ 674 h 702"/>
                  <a:gd name="T6" fmla="*/ 1102 w 1349"/>
                  <a:gd name="T7" fmla="*/ 536 h 702"/>
                  <a:gd name="T8" fmla="*/ 994 w 1349"/>
                  <a:gd name="T9" fmla="*/ 578 h 702"/>
                  <a:gd name="T10" fmla="*/ 711 w 1349"/>
                  <a:gd name="T11" fmla="*/ 386 h 702"/>
                  <a:gd name="T12" fmla="*/ 651 w 1349"/>
                  <a:gd name="T13" fmla="*/ 59 h 702"/>
                  <a:gd name="T14" fmla="*/ 544 w 1349"/>
                  <a:gd name="T15" fmla="*/ 0 h 702"/>
                  <a:gd name="T16" fmla="*/ 118 w 1349"/>
                  <a:gd name="T17" fmla="*/ 226 h 702"/>
                  <a:gd name="T18" fmla="*/ 0 w 1349"/>
                  <a:gd name="T19" fmla="*/ 224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9" h="702">
                    <a:moveTo>
                      <a:pt x="1349" y="702"/>
                    </a:moveTo>
                    <a:lnTo>
                      <a:pt x="1347" y="702"/>
                    </a:lnTo>
                    <a:lnTo>
                      <a:pt x="1225" y="674"/>
                    </a:lnTo>
                    <a:lnTo>
                      <a:pt x="1102" y="536"/>
                    </a:lnTo>
                    <a:lnTo>
                      <a:pt x="994" y="578"/>
                    </a:lnTo>
                    <a:lnTo>
                      <a:pt x="711" y="386"/>
                    </a:lnTo>
                    <a:lnTo>
                      <a:pt x="651" y="59"/>
                    </a:lnTo>
                    <a:lnTo>
                      <a:pt x="544" y="0"/>
                    </a:lnTo>
                    <a:lnTo>
                      <a:pt x="118" y="226"/>
                    </a:lnTo>
                    <a:lnTo>
                      <a:pt x="0" y="22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3" name="Freeform 714"/>
              <p:cNvSpPr>
                <a:spLocks/>
              </p:cNvSpPr>
              <p:nvPr/>
            </p:nvSpPr>
            <p:spPr bwMode="auto">
              <a:xfrm>
                <a:off x="4330" y="4077"/>
                <a:ext cx="566" cy="615"/>
              </a:xfrm>
              <a:custGeom>
                <a:avLst/>
                <a:gdLst>
                  <a:gd name="T0" fmla="*/ 1133 w 1133"/>
                  <a:gd name="T1" fmla="*/ 1231 h 1231"/>
                  <a:gd name="T2" fmla="*/ 969 w 1133"/>
                  <a:gd name="T3" fmla="*/ 972 h 1231"/>
                  <a:gd name="T4" fmla="*/ 867 w 1133"/>
                  <a:gd name="T5" fmla="*/ 1021 h 1231"/>
                  <a:gd name="T6" fmla="*/ 776 w 1133"/>
                  <a:gd name="T7" fmla="*/ 948 h 1231"/>
                  <a:gd name="T8" fmla="*/ 824 w 1133"/>
                  <a:gd name="T9" fmla="*/ 597 h 1231"/>
                  <a:gd name="T10" fmla="*/ 689 w 1133"/>
                  <a:gd name="T11" fmla="*/ 399 h 1231"/>
                  <a:gd name="T12" fmla="*/ 717 w 1133"/>
                  <a:gd name="T13" fmla="*/ 292 h 1231"/>
                  <a:gd name="T14" fmla="*/ 484 w 1133"/>
                  <a:gd name="T15" fmla="*/ 162 h 1231"/>
                  <a:gd name="T16" fmla="*/ 398 w 1133"/>
                  <a:gd name="T17" fmla="*/ 233 h 1231"/>
                  <a:gd name="T18" fmla="*/ 407 w 1133"/>
                  <a:gd name="T19" fmla="*/ 21 h 1231"/>
                  <a:gd name="T20" fmla="*/ 0 w 1133"/>
                  <a:gd name="T21" fmla="*/ 0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3" h="1231">
                    <a:moveTo>
                      <a:pt x="1133" y="1231"/>
                    </a:moveTo>
                    <a:lnTo>
                      <a:pt x="969" y="972"/>
                    </a:lnTo>
                    <a:lnTo>
                      <a:pt x="867" y="1021"/>
                    </a:lnTo>
                    <a:lnTo>
                      <a:pt x="776" y="948"/>
                    </a:lnTo>
                    <a:lnTo>
                      <a:pt x="824" y="597"/>
                    </a:lnTo>
                    <a:lnTo>
                      <a:pt x="689" y="399"/>
                    </a:lnTo>
                    <a:lnTo>
                      <a:pt x="717" y="292"/>
                    </a:lnTo>
                    <a:lnTo>
                      <a:pt x="484" y="162"/>
                    </a:lnTo>
                    <a:lnTo>
                      <a:pt x="398" y="233"/>
                    </a:lnTo>
                    <a:lnTo>
                      <a:pt x="407" y="2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4" name="Freeform 713"/>
              <p:cNvSpPr>
                <a:spLocks/>
              </p:cNvSpPr>
              <p:nvPr/>
            </p:nvSpPr>
            <p:spPr bwMode="auto">
              <a:xfrm>
                <a:off x="5390" y="3180"/>
                <a:ext cx="381" cy="205"/>
              </a:xfrm>
              <a:custGeom>
                <a:avLst/>
                <a:gdLst>
                  <a:gd name="T0" fmla="*/ 762 w 762"/>
                  <a:gd name="T1" fmla="*/ 329 h 410"/>
                  <a:gd name="T2" fmla="*/ 616 w 762"/>
                  <a:gd name="T3" fmla="*/ 308 h 410"/>
                  <a:gd name="T4" fmla="*/ 509 w 762"/>
                  <a:gd name="T5" fmla="*/ 375 h 410"/>
                  <a:gd name="T6" fmla="*/ 450 w 762"/>
                  <a:gd name="T7" fmla="*/ 272 h 410"/>
                  <a:gd name="T8" fmla="*/ 376 w 762"/>
                  <a:gd name="T9" fmla="*/ 381 h 410"/>
                  <a:gd name="T10" fmla="*/ 109 w 762"/>
                  <a:gd name="T11" fmla="*/ 410 h 410"/>
                  <a:gd name="T12" fmla="*/ 107 w 762"/>
                  <a:gd name="T13" fmla="*/ 410 h 410"/>
                  <a:gd name="T14" fmla="*/ 0 w 762"/>
                  <a:gd name="T15" fmla="*/ 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2" h="410">
                    <a:moveTo>
                      <a:pt x="762" y="329"/>
                    </a:moveTo>
                    <a:lnTo>
                      <a:pt x="616" y="308"/>
                    </a:lnTo>
                    <a:lnTo>
                      <a:pt x="509" y="375"/>
                    </a:lnTo>
                    <a:lnTo>
                      <a:pt x="450" y="272"/>
                    </a:lnTo>
                    <a:lnTo>
                      <a:pt x="376" y="381"/>
                    </a:lnTo>
                    <a:lnTo>
                      <a:pt x="109" y="410"/>
                    </a:lnTo>
                    <a:lnTo>
                      <a:pt x="107" y="41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5" name="Freeform 712"/>
              <p:cNvSpPr>
                <a:spLocks/>
              </p:cNvSpPr>
              <p:nvPr/>
            </p:nvSpPr>
            <p:spPr bwMode="auto">
              <a:xfrm>
                <a:off x="5060" y="3385"/>
                <a:ext cx="384" cy="357"/>
              </a:xfrm>
              <a:custGeom>
                <a:avLst/>
                <a:gdLst>
                  <a:gd name="T0" fmla="*/ 768 w 768"/>
                  <a:gd name="T1" fmla="*/ 0 h 715"/>
                  <a:gd name="T2" fmla="*/ 749 w 768"/>
                  <a:gd name="T3" fmla="*/ 57 h 715"/>
                  <a:gd name="T4" fmla="*/ 563 w 768"/>
                  <a:gd name="T5" fmla="*/ 479 h 715"/>
                  <a:gd name="T6" fmla="*/ 233 w 768"/>
                  <a:gd name="T7" fmla="*/ 500 h 715"/>
                  <a:gd name="T8" fmla="*/ 0 w 768"/>
                  <a:gd name="T9" fmla="*/ 608 h 715"/>
                  <a:gd name="T10" fmla="*/ 11 w 768"/>
                  <a:gd name="T11" fmla="*/ 715 h 715"/>
                  <a:gd name="T12" fmla="*/ 7 w 768"/>
                  <a:gd name="T13" fmla="*/ 715 h 715"/>
                </a:gdLst>
                <a:ahLst/>
                <a:cxnLst>
                  <a:cxn ang="0">
                    <a:pos x="T0" y="T1"/>
                  </a:cxn>
                  <a:cxn ang="0">
                    <a:pos x="T2" y="T3"/>
                  </a:cxn>
                  <a:cxn ang="0">
                    <a:pos x="T4" y="T5"/>
                  </a:cxn>
                  <a:cxn ang="0">
                    <a:pos x="T6" y="T7"/>
                  </a:cxn>
                  <a:cxn ang="0">
                    <a:pos x="T8" y="T9"/>
                  </a:cxn>
                  <a:cxn ang="0">
                    <a:pos x="T10" y="T11"/>
                  </a:cxn>
                  <a:cxn ang="0">
                    <a:pos x="T12" y="T13"/>
                  </a:cxn>
                </a:cxnLst>
                <a:rect l="0" t="0" r="r" b="b"/>
                <a:pathLst>
                  <a:path w="768" h="715">
                    <a:moveTo>
                      <a:pt x="768" y="0"/>
                    </a:moveTo>
                    <a:lnTo>
                      <a:pt x="749" y="57"/>
                    </a:lnTo>
                    <a:lnTo>
                      <a:pt x="563" y="479"/>
                    </a:lnTo>
                    <a:lnTo>
                      <a:pt x="233" y="500"/>
                    </a:lnTo>
                    <a:lnTo>
                      <a:pt x="0" y="608"/>
                    </a:lnTo>
                    <a:lnTo>
                      <a:pt x="11" y="715"/>
                    </a:lnTo>
                    <a:lnTo>
                      <a:pt x="7" y="71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6" name="Freeform 711"/>
              <p:cNvSpPr>
                <a:spLocks/>
              </p:cNvSpPr>
              <p:nvPr/>
            </p:nvSpPr>
            <p:spPr bwMode="auto">
              <a:xfrm>
                <a:off x="5064" y="3742"/>
                <a:ext cx="578" cy="915"/>
              </a:xfrm>
              <a:custGeom>
                <a:avLst/>
                <a:gdLst>
                  <a:gd name="T0" fmla="*/ 0 w 1157"/>
                  <a:gd name="T1" fmla="*/ 0 h 1828"/>
                  <a:gd name="T2" fmla="*/ 99 w 1157"/>
                  <a:gd name="T3" fmla="*/ 279 h 1828"/>
                  <a:gd name="T4" fmla="*/ 31 w 1157"/>
                  <a:gd name="T5" fmla="*/ 398 h 1828"/>
                  <a:gd name="T6" fmla="*/ 95 w 1157"/>
                  <a:gd name="T7" fmla="*/ 617 h 1828"/>
                  <a:gd name="T8" fmla="*/ 212 w 1157"/>
                  <a:gd name="T9" fmla="*/ 569 h 1828"/>
                  <a:gd name="T10" fmla="*/ 304 w 1157"/>
                  <a:gd name="T11" fmla="*/ 625 h 1828"/>
                  <a:gd name="T12" fmla="*/ 349 w 1157"/>
                  <a:gd name="T13" fmla="*/ 770 h 1828"/>
                  <a:gd name="T14" fmla="*/ 461 w 1157"/>
                  <a:gd name="T15" fmla="*/ 794 h 1828"/>
                  <a:gd name="T16" fmla="*/ 531 w 1157"/>
                  <a:gd name="T17" fmla="*/ 708 h 1828"/>
                  <a:gd name="T18" fmla="*/ 1121 w 1157"/>
                  <a:gd name="T19" fmla="*/ 767 h 1828"/>
                  <a:gd name="T20" fmla="*/ 1152 w 1157"/>
                  <a:gd name="T21" fmla="*/ 870 h 1828"/>
                  <a:gd name="T22" fmla="*/ 957 w 1157"/>
                  <a:gd name="T23" fmla="*/ 960 h 1828"/>
                  <a:gd name="T24" fmla="*/ 1157 w 1157"/>
                  <a:gd name="T25" fmla="*/ 1254 h 1828"/>
                  <a:gd name="T26" fmla="*/ 930 w 1157"/>
                  <a:gd name="T27" fmla="*/ 1415 h 1828"/>
                  <a:gd name="T28" fmla="*/ 1009 w 1157"/>
                  <a:gd name="T29" fmla="*/ 1642 h 1828"/>
                  <a:gd name="T30" fmla="*/ 635 w 1157"/>
                  <a:gd name="T31" fmla="*/ 1720 h 1828"/>
                  <a:gd name="T32" fmla="*/ 609 w 1157"/>
                  <a:gd name="T33" fmla="*/ 1828 h 1828"/>
                  <a:gd name="T34" fmla="*/ 500 w 1157"/>
                  <a:gd name="T35" fmla="*/ 1825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7" h="1828">
                    <a:moveTo>
                      <a:pt x="0" y="0"/>
                    </a:moveTo>
                    <a:lnTo>
                      <a:pt x="99" y="279"/>
                    </a:lnTo>
                    <a:lnTo>
                      <a:pt x="31" y="398"/>
                    </a:lnTo>
                    <a:lnTo>
                      <a:pt x="95" y="617"/>
                    </a:lnTo>
                    <a:lnTo>
                      <a:pt x="212" y="569"/>
                    </a:lnTo>
                    <a:lnTo>
                      <a:pt x="304" y="625"/>
                    </a:lnTo>
                    <a:lnTo>
                      <a:pt x="349" y="770"/>
                    </a:lnTo>
                    <a:lnTo>
                      <a:pt x="461" y="794"/>
                    </a:lnTo>
                    <a:lnTo>
                      <a:pt x="531" y="708"/>
                    </a:lnTo>
                    <a:lnTo>
                      <a:pt x="1121" y="767"/>
                    </a:lnTo>
                    <a:lnTo>
                      <a:pt x="1152" y="870"/>
                    </a:lnTo>
                    <a:lnTo>
                      <a:pt x="957" y="960"/>
                    </a:lnTo>
                    <a:lnTo>
                      <a:pt x="1157" y="1254"/>
                    </a:lnTo>
                    <a:lnTo>
                      <a:pt x="930" y="1415"/>
                    </a:lnTo>
                    <a:lnTo>
                      <a:pt x="1009" y="1642"/>
                    </a:lnTo>
                    <a:lnTo>
                      <a:pt x="635" y="1720"/>
                    </a:lnTo>
                    <a:lnTo>
                      <a:pt x="609" y="1828"/>
                    </a:lnTo>
                    <a:lnTo>
                      <a:pt x="500" y="182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7" name="Freeform 710"/>
              <p:cNvSpPr>
                <a:spLocks/>
              </p:cNvSpPr>
              <p:nvPr/>
            </p:nvSpPr>
            <p:spPr bwMode="auto">
              <a:xfrm>
                <a:off x="7052" y="2035"/>
                <a:ext cx="709" cy="183"/>
              </a:xfrm>
              <a:custGeom>
                <a:avLst/>
                <a:gdLst>
                  <a:gd name="T0" fmla="*/ 1418 w 1418"/>
                  <a:gd name="T1" fmla="*/ 365 h 365"/>
                  <a:gd name="T2" fmla="*/ 640 w 1418"/>
                  <a:gd name="T3" fmla="*/ 294 h 365"/>
                  <a:gd name="T4" fmla="*/ 259 w 1418"/>
                  <a:gd name="T5" fmla="*/ 38 h 365"/>
                  <a:gd name="T6" fmla="*/ 0 w 1418"/>
                  <a:gd name="T7" fmla="*/ 0 h 365"/>
                </a:gdLst>
                <a:ahLst/>
                <a:cxnLst>
                  <a:cxn ang="0">
                    <a:pos x="T0" y="T1"/>
                  </a:cxn>
                  <a:cxn ang="0">
                    <a:pos x="T2" y="T3"/>
                  </a:cxn>
                  <a:cxn ang="0">
                    <a:pos x="T4" y="T5"/>
                  </a:cxn>
                  <a:cxn ang="0">
                    <a:pos x="T6" y="T7"/>
                  </a:cxn>
                </a:cxnLst>
                <a:rect l="0" t="0" r="r" b="b"/>
                <a:pathLst>
                  <a:path w="1418" h="365">
                    <a:moveTo>
                      <a:pt x="1418" y="365"/>
                    </a:moveTo>
                    <a:lnTo>
                      <a:pt x="640" y="294"/>
                    </a:lnTo>
                    <a:lnTo>
                      <a:pt x="259" y="3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8" name="Freeform 709"/>
              <p:cNvSpPr>
                <a:spLocks/>
              </p:cNvSpPr>
              <p:nvPr/>
            </p:nvSpPr>
            <p:spPr bwMode="auto">
              <a:xfrm>
                <a:off x="6622" y="2035"/>
                <a:ext cx="430" cy="668"/>
              </a:xfrm>
              <a:custGeom>
                <a:avLst/>
                <a:gdLst>
                  <a:gd name="T0" fmla="*/ 0 w 860"/>
                  <a:gd name="T1" fmla="*/ 1337 h 1337"/>
                  <a:gd name="T2" fmla="*/ 298 w 860"/>
                  <a:gd name="T3" fmla="*/ 942 h 1337"/>
                  <a:gd name="T4" fmla="*/ 200 w 860"/>
                  <a:gd name="T5" fmla="*/ 894 h 1337"/>
                  <a:gd name="T6" fmla="*/ 234 w 860"/>
                  <a:gd name="T7" fmla="*/ 789 h 1337"/>
                  <a:gd name="T8" fmla="*/ 170 w 860"/>
                  <a:gd name="T9" fmla="*/ 694 h 1337"/>
                  <a:gd name="T10" fmla="*/ 381 w 860"/>
                  <a:gd name="T11" fmla="*/ 608 h 1337"/>
                  <a:gd name="T12" fmla="*/ 257 w 860"/>
                  <a:gd name="T13" fmla="*/ 296 h 1337"/>
                  <a:gd name="T14" fmla="*/ 305 w 860"/>
                  <a:gd name="T15" fmla="*/ 193 h 1337"/>
                  <a:gd name="T16" fmla="*/ 615 w 860"/>
                  <a:gd name="T17" fmla="*/ 39 h 1337"/>
                  <a:gd name="T18" fmla="*/ 822 w 860"/>
                  <a:gd name="T19" fmla="*/ 110 h 1337"/>
                  <a:gd name="T20" fmla="*/ 860 w 860"/>
                  <a:gd name="T21" fmla="*/ 0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0" h="1337">
                    <a:moveTo>
                      <a:pt x="0" y="1337"/>
                    </a:moveTo>
                    <a:lnTo>
                      <a:pt x="298" y="942"/>
                    </a:lnTo>
                    <a:lnTo>
                      <a:pt x="200" y="894"/>
                    </a:lnTo>
                    <a:lnTo>
                      <a:pt x="234" y="789"/>
                    </a:lnTo>
                    <a:lnTo>
                      <a:pt x="170" y="694"/>
                    </a:lnTo>
                    <a:lnTo>
                      <a:pt x="381" y="608"/>
                    </a:lnTo>
                    <a:lnTo>
                      <a:pt x="257" y="296"/>
                    </a:lnTo>
                    <a:lnTo>
                      <a:pt x="305" y="193"/>
                    </a:lnTo>
                    <a:lnTo>
                      <a:pt x="615" y="39"/>
                    </a:lnTo>
                    <a:lnTo>
                      <a:pt x="822" y="110"/>
                    </a:lnTo>
                    <a:lnTo>
                      <a:pt x="86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9" name="Freeform 708"/>
              <p:cNvSpPr>
                <a:spLocks/>
              </p:cNvSpPr>
              <p:nvPr/>
            </p:nvSpPr>
            <p:spPr bwMode="auto">
              <a:xfrm>
                <a:off x="6293" y="2390"/>
                <a:ext cx="329" cy="313"/>
              </a:xfrm>
              <a:custGeom>
                <a:avLst/>
                <a:gdLst>
                  <a:gd name="T0" fmla="*/ 657 w 657"/>
                  <a:gd name="T1" fmla="*/ 627 h 627"/>
                  <a:gd name="T2" fmla="*/ 298 w 657"/>
                  <a:gd name="T3" fmla="*/ 394 h 627"/>
                  <a:gd name="T4" fmla="*/ 146 w 657"/>
                  <a:gd name="T5" fmla="*/ 234 h 627"/>
                  <a:gd name="T6" fmla="*/ 170 w 657"/>
                  <a:gd name="T7" fmla="*/ 124 h 627"/>
                  <a:gd name="T8" fmla="*/ 103 w 657"/>
                  <a:gd name="T9" fmla="*/ 27 h 627"/>
                  <a:gd name="T10" fmla="*/ 0 w 657"/>
                  <a:gd name="T11" fmla="*/ 0 h 627"/>
                </a:gdLst>
                <a:ahLst/>
                <a:cxnLst>
                  <a:cxn ang="0">
                    <a:pos x="T0" y="T1"/>
                  </a:cxn>
                  <a:cxn ang="0">
                    <a:pos x="T2" y="T3"/>
                  </a:cxn>
                  <a:cxn ang="0">
                    <a:pos x="T4" y="T5"/>
                  </a:cxn>
                  <a:cxn ang="0">
                    <a:pos x="T6" y="T7"/>
                  </a:cxn>
                  <a:cxn ang="0">
                    <a:pos x="T8" y="T9"/>
                  </a:cxn>
                  <a:cxn ang="0">
                    <a:pos x="T10" y="T11"/>
                  </a:cxn>
                </a:cxnLst>
                <a:rect l="0" t="0" r="r" b="b"/>
                <a:pathLst>
                  <a:path w="657" h="627">
                    <a:moveTo>
                      <a:pt x="657" y="627"/>
                    </a:moveTo>
                    <a:lnTo>
                      <a:pt x="298" y="394"/>
                    </a:lnTo>
                    <a:lnTo>
                      <a:pt x="146" y="234"/>
                    </a:lnTo>
                    <a:lnTo>
                      <a:pt x="170" y="124"/>
                    </a:lnTo>
                    <a:lnTo>
                      <a:pt x="103" y="2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0" name="Freeform 707"/>
              <p:cNvSpPr>
                <a:spLocks/>
              </p:cNvSpPr>
              <p:nvPr/>
            </p:nvSpPr>
            <p:spPr bwMode="auto">
              <a:xfrm>
                <a:off x="5916" y="2390"/>
                <a:ext cx="377" cy="68"/>
              </a:xfrm>
              <a:custGeom>
                <a:avLst/>
                <a:gdLst>
                  <a:gd name="T0" fmla="*/ 756 w 756"/>
                  <a:gd name="T1" fmla="*/ 0 h 136"/>
                  <a:gd name="T2" fmla="*/ 443 w 756"/>
                  <a:gd name="T3" fmla="*/ 113 h 136"/>
                  <a:gd name="T4" fmla="*/ 345 w 756"/>
                  <a:gd name="T5" fmla="*/ 53 h 136"/>
                  <a:gd name="T6" fmla="*/ 268 w 756"/>
                  <a:gd name="T7" fmla="*/ 136 h 136"/>
                  <a:gd name="T8" fmla="*/ 0 w 756"/>
                  <a:gd name="T9" fmla="*/ 98 h 136"/>
                </a:gdLst>
                <a:ahLst/>
                <a:cxnLst>
                  <a:cxn ang="0">
                    <a:pos x="T0" y="T1"/>
                  </a:cxn>
                  <a:cxn ang="0">
                    <a:pos x="T2" y="T3"/>
                  </a:cxn>
                  <a:cxn ang="0">
                    <a:pos x="T4" y="T5"/>
                  </a:cxn>
                  <a:cxn ang="0">
                    <a:pos x="T6" y="T7"/>
                  </a:cxn>
                  <a:cxn ang="0">
                    <a:pos x="T8" y="T9"/>
                  </a:cxn>
                </a:cxnLst>
                <a:rect l="0" t="0" r="r" b="b"/>
                <a:pathLst>
                  <a:path w="756" h="136">
                    <a:moveTo>
                      <a:pt x="756" y="0"/>
                    </a:moveTo>
                    <a:lnTo>
                      <a:pt x="443" y="113"/>
                    </a:lnTo>
                    <a:lnTo>
                      <a:pt x="345" y="53"/>
                    </a:lnTo>
                    <a:lnTo>
                      <a:pt x="268" y="136"/>
                    </a:lnTo>
                    <a:lnTo>
                      <a:pt x="0" y="9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1" name="Freeform 706"/>
              <p:cNvSpPr>
                <a:spLocks/>
              </p:cNvSpPr>
              <p:nvPr/>
            </p:nvSpPr>
            <p:spPr bwMode="auto">
              <a:xfrm>
                <a:off x="5886" y="2439"/>
                <a:ext cx="35" cy="84"/>
              </a:xfrm>
              <a:custGeom>
                <a:avLst/>
                <a:gdLst>
                  <a:gd name="T0" fmla="*/ 58 w 69"/>
                  <a:gd name="T1" fmla="*/ 0 h 167"/>
                  <a:gd name="T2" fmla="*/ 69 w 69"/>
                  <a:gd name="T3" fmla="*/ 78 h 167"/>
                  <a:gd name="T4" fmla="*/ 1 w 69"/>
                  <a:gd name="T5" fmla="*/ 167 h 167"/>
                  <a:gd name="T6" fmla="*/ 0 w 69"/>
                  <a:gd name="T7" fmla="*/ 167 h 167"/>
                </a:gdLst>
                <a:ahLst/>
                <a:cxnLst>
                  <a:cxn ang="0">
                    <a:pos x="T0" y="T1"/>
                  </a:cxn>
                  <a:cxn ang="0">
                    <a:pos x="T2" y="T3"/>
                  </a:cxn>
                  <a:cxn ang="0">
                    <a:pos x="T4" y="T5"/>
                  </a:cxn>
                  <a:cxn ang="0">
                    <a:pos x="T6" y="T7"/>
                  </a:cxn>
                </a:cxnLst>
                <a:rect l="0" t="0" r="r" b="b"/>
                <a:pathLst>
                  <a:path w="69" h="167">
                    <a:moveTo>
                      <a:pt x="58" y="0"/>
                    </a:moveTo>
                    <a:lnTo>
                      <a:pt x="69" y="78"/>
                    </a:lnTo>
                    <a:lnTo>
                      <a:pt x="1" y="167"/>
                    </a:lnTo>
                    <a:lnTo>
                      <a:pt x="0" y="16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2" name="Freeform 705"/>
              <p:cNvSpPr>
                <a:spLocks/>
              </p:cNvSpPr>
              <p:nvPr/>
            </p:nvSpPr>
            <p:spPr bwMode="auto">
              <a:xfrm>
                <a:off x="5886" y="2523"/>
                <a:ext cx="38" cy="378"/>
              </a:xfrm>
              <a:custGeom>
                <a:avLst/>
                <a:gdLst>
                  <a:gd name="T0" fmla="*/ 0 w 75"/>
                  <a:gd name="T1" fmla="*/ 0 h 757"/>
                  <a:gd name="T2" fmla="*/ 65 w 75"/>
                  <a:gd name="T3" fmla="*/ 200 h 757"/>
                  <a:gd name="T4" fmla="*/ 12 w 75"/>
                  <a:gd name="T5" fmla="*/ 296 h 757"/>
                  <a:gd name="T6" fmla="*/ 65 w 75"/>
                  <a:gd name="T7" fmla="*/ 481 h 757"/>
                  <a:gd name="T8" fmla="*/ 65 w 75"/>
                  <a:gd name="T9" fmla="*/ 483 h 757"/>
                  <a:gd name="T10" fmla="*/ 75 w 75"/>
                  <a:gd name="T11" fmla="*/ 595 h 757"/>
                  <a:gd name="T12" fmla="*/ 34 w 75"/>
                  <a:gd name="T13" fmla="*/ 757 h 757"/>
                </a:gdLst>
                <a:ahLst/>
                <a:cxnLst>
                  <a:cxn ang="0">
                    <a:pos x="T0" y="T1"/>
                  </a:cxn>
                  <a:cxn ang="0">
                    <a:pos x="T2" y="T3"/>
                  </a:cxn>
                  <a:cxn ang="0">
                    <a:pos x="T4" y="T5"/>
                  </a:cxn>
                  <a:cxn ang="0">
                    <a:pos x="T6" y="T7"/>
                  </a:cxn>
                  <a:cxn ang="0">
                    <a:pos x="T8" y="T9"/>
                  </a:cxn>
                  <a:cxn ang="0">
                    <a:pos x="T10" y="T11"/>
                  </a:cxn>
                  <a:cxn ang="0">
                    <a:pos x="T12" y="T13"/>
                  </a:cxn>
                </a:cxnLst>
                <a:rect l="0" t="0" r="r" b="b"/>
                <a:pathLst>
                  <a:path w="75" h="757">
                    <a:moveTo>
                      <a:pt x="0" y="0"/>
                    </a:moveTo>
                    <a:lnTo>
                      <a:pt x="65" y="200"/>
                    </a:lnTo>
                    <a:lnTo>
                      <a:pt x="12" y="296"/>
                    </a:lnTo>
                    <a:lnTo>
                      <a:pt x="65" y="481"/>
                    </a:lnTo>
                    <a:lnTo>
                      <a:pt x="65" y="483"/>
                    </a:lnTo>
                    <a:lnTo>
                      <a:pt x="75" y="595"/>
                    </a:lnTo>
                    <a:lnTo>
                      <a:pt x="34" y="75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3" name="Freeform 704"/>
              <p:cNvSpPr>
                <a:spLocks/>
              </p:cNvSpPr>
              <p:nvPr/>
            </p:nvSpPr>
            <p:spPr bwMode="auto">
              <a:xfrm>
                <a:off x="5771" y="2901"/>
                <a:ext cx="141" cy="443"/>
              </a:xfrm>
              <a:custGeom>
                <a:avLst/>
                <a:gdLst>
                  <a:gd name="T0" fmla="*/ 266 w 283"/>
                  <a:gd name="T1" fmla="*/ 0 h 887"/>
                  <a:gd name="T2" fmla="*/ 283 w 283"/>
                  <a:gd name="T3" fmla="*/ 34 h 887"/>
                  <a:gd name="T4" fmla="*/ 130 w 283"/>
                  <a:gd name="T5" fmla="*/ 704 h 887"/>
                  <a:gd name="T6" fmla="*/ 0 w 283"/>
                  <a:gd name="T7" fmla="*/ 887 h 887"/>
                </a:gdLst>
                <a:ahLst/>
                <a:cxnLst>
                  <a:cxn ang="0">
                    <a:pos x="T0" y="T1"/>
                  </a:cxn>
                  <a:cxn ang="0">
                    <a:pos x="T2" y="T3"/>
                  </a:cxn>
                  <a:cxn ang="0">
                    <a:pos x="T4" y="T5"/>
                  </a:cxn>
                  <a:cxn ang="0">
                    <a:pos x="T6" y="T7"/>
                  </a:cxn>
                </a:cxnLst>
                <a:rect l="0" t="0" r="r" b="b"/>
                <a:pathLst>
                  <a:path w="283" h="887">
                    <a:moveTo>
                      <a:pt x="266" y="0"/>
                    </a:moveTo>
                    <a:lnTo>
                      <a:pt x="283" y="34"/>
                    </a:lnTo>
                    <a:lnTo>
                      <a:pt x="130" y="704"/>
                    </a:lnTo>
                    <a:lnTo>
                      <a:pt x="0" y="88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4" name="Freeform 703"/>
              <p:cNvSpPr>
                <a:spLocks/>
              </p:cNvSpPr>
              <p:nvPr/>
            </p:nvSpPr>
            <p:spPr bwMode="auto">
              <a:xfrm>
                <a:off x="6564" y="2703"/>
                <a:ext cx="117" cy="276"/>
              </a:xfrm>
              <a:custGeom>
                <a:avLst/>
                <a:gdLst>
                  <a:gd name="T0" fmla="*/ 235 w 235"/>
                  <a:gd name="T1" fmla="*/ 551 h 551"/>
                  <a:gd name="T2" fmla="*/ 135 w 235"/>
                  <a:gd name="T3" fmla="*/ 486 h 551"/>
                  <a:gd name="T4" fmla="*/ 0 w 235"/>
                  <a:gd name="T5" fmla="*/ 164 h 551"/>
                  <a:gd name="T6" fmla="*/ 100 w 235"/>
                  <a:gd name="T7" fmla="*/ 77 h 551"/>
                  <a:gd name="T8" fmla="*/ 116 w 235"/>
                  <a:gd name="T9" fmla="*/ 0 h 551"/>
                </a:gdLst>
                <a:ahLst/>
                <a:cxnLst>
                  <a:cxn ang="0">
                    <a:pos x="T0" y="T1"/>
                  </a:cxn>
                  <a:cxn ang="0">
                    <a:pos x="T2" y="T3"/>
                  </a:cxn>
                  <a:cxn ang="0">
                    <a:pos x="T4" y="T5"/>
                  </a:cxn>
                  <a:cxn ang="0">
                    <a:pos x="T6" y="T7"/>
                  </a:cxn>
                  <a:cxn ang="0">
                    <a:pos x="T8" y="T9"/>
                  </a:cxn>
                </a:cxnLst>
                <a:rect l="0" t="0" r="r" b="b"/>
                <a:pathLst>
                  <a:path w="235" h="551">
                    <a:moveTo>
                      <a:pt x="235" y="551"/>
                    </a:moveTo>
                    <a:lnTo>
                      <a:pt x="135" y="486"/>
                    </a:lnTo>
                    <a:lnTo>
                      <a:pt x="0" y="164"/>
                    </a:lnTo>
                    <a:lnTo>
                      <a:pt x="100" y="77"/>
                    </a:lnTo>
                    <a:lnTo>
                      <a:pt x="116"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5" name="Freeform 702"/>
              <p:cNvSpPr>
                <a:spLocks/>
              </p:cNvSpPr>
              <p:nvPr/>
            </p:nvSpPr>
            <p:spPr bwMode="auto">
              <a:xfrm>
                <a:off x="6568" y="2979"/>
                <a:ext cx="113" cy="276"/>
              </a:xfrm>
              <a:custGeom>
                <a:avLst/>
                <a:gdLst>
                  <a:gd name="T0" fmla="*/ 14 w 228"/>
                  <a:gd name="T1" fmla="*/ 552 h 552"/>
                  <a:gd name="T2" fmla="*/ 0 w 228"/>
                  <a:gd name="T3" fmla="*/ 221 h 552"/>
                  <a:gd name="T4" fmla="*/ 112 w 228"/>
                  <a:gd name="T5" fmla="*/ 192 h 552"/>
                  <a:gd name="T6" fmla="*/ 228 w 228"/>
                  <a:gd name="T7" fmla="*/ 0 h 552"/>
                </a:gdLst>
                <a:ahLst/>
                <a:cxnLst>
                  <a:cxn ang="0">
                    <a:pos x="T0" y="T1"/>
                  </a:cxn>
                  <a:cxn ang="0">
                    <a:pos x="T2" y="T3"/>
                  </a:cxn>
                  <a:cxn ang="0">
                    <a:pos x="T4" y="T5"/>
                  </a:cxn>
                  <a:cxn ang="0">
                    <a:pos x="T6" y="T7"/>
                  </a:cxn>
                </a:cxnLst>
                <a:rect l="0" t="0" r="r" b="b"/>
                <a:pathLst>
                  <a:path w="228" h="552">
                    <a:moveTo>
                      <a:pt x="14" y="552"/>
                    </a:moveTo>
                    <a:lnTo>
                      <a:pt x="0" y="221"/>
                    </a:lnTo>
                    <a:lnTo>
                      <a:pt x="112" y="192"/>
                    </a:lnTo>
                    <a:lnTo>
                      <a:pt x="22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6" name="Freeform 701"/>
              <p:cNvSpPr>
                <a:spLocks/>
              </p:cNvSpPr>
              <p:nvPr/>
            </p:nvSpPr>
            <p:spPr bwMode="auto">
              <a:xfrm>
                <a:off x="6197" y="3255"/>
                <a:ext cx="377" cy="276"/>
              </a:xfrm>
              <a:custGeom>
                <a:avLst/>
                <a:gdLst>
                  <a:gd name="T0" fmla="*/ 0 w 756"/>
                  <a:gd name="T1" fmla="*/ 551 h 551"/>
                  <a:gd name="T2" fmla="*/ 152 w 756"/>
                  <a:gd name="T3" fmla="*/ 343 h 551"/>
                  <a:gd name="T4" fmla="*/ 161 w 756"/>
                  <a:gd name="T5" fmla="*/ 117 h 551"/>
                  <a:gd name="T6" fmla="*/ 756 w 756"/>
                  <a:gd name="T7" fmla="*/ 0 h 551"/>
                </a:gdLst>
                <a:ahLst/>
                <a:cxnLst>
                  <a:cxn ang="0">
                    <a:pos x="T0" y="T1"/>
                  </a:cxn>
                  <a:cxn ang="0">
                    <a:pos x="T2" y="T3"/>
                  </a:cxn>
                  <a:cxn ang="0">
                    <a:pos x="T4" y="T5"/>
                  </a:cxn>
                  <a:cxn ang="0">
                    <a:pos x="T6" y="T7"/>
                  </a:cxn>
                </a:cxnLst>
                <a:rect l="0" t="0" r="r" b="b"/>
                <a:pathLst>
                  <a:path w="756" h="551">
                    <a:moveTo>
                      <a:pt x="0" y="551"/>
                    </a:moveTo>
                    <a:lnTo>
                      <a:pt x="152" y="343"/>
                    </a:lnTo>
                    <a:lnTo>
                      <a:pt x="161" y="117"/>
                    </a:lnTo>
                    <a:lnTo>
                      <a:pt x="756"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7" name="Freeform 700"/>
              <p:cNvSpPr>
                <a:spLocks/>
              </p:cNvSpPr>
              <p:nvPr/>
            </p:nvSpPr>
            <p:spPr bwMode="auto">
              <a:xfrm>
                <a:off x="5771" y="3344"/>
                <a:ext cx="426" cy="238"/>
              </a:xfrm>
              <a:custGeom>
                <a:avLst/>
                <a:gdLst>
                  <a:gd name="T0" fmla="*/ 852 w 852"/>
                  <a:gd name="T1" fmla="*/ 372 h 475"/>
                  <a:gd name="T2" fmla="*/ 420 w 852"/>
                  <a:gd name="T3" fmla="*/ 475 h 475"/>
                  <a:gd name="T4" fmla="*/ 66 w 852"/>
                  <a:gd name="T5" fmla="*/ 448 h 475"/>
                  <a:gd name="T6" fmla="*/ 166 w 852"/>
                  <a:gd name="T7" fmla="*/ 391 h 475"/>
                  <a:gd name="T8" fmla="*/ 187 w 852"/>
                  <a:gd name="T9" fmla="*/ 284 h 475"/>
                  <a:gd name="T10" fmla="*/ 25 w 852"/>
                  <a:gd name="T11" fmla="*/ 119 h 475"/>
                  <a:gd name="T12" fmla="*/ 0 w 852"/>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852" h="475">
                    <a:moveTo>
                      <a:pt x="852" y="372"/>
                    </a:moveTo>
                    <a:lnTo>
                      <a:pt x="420" y="475"/>
                    </a:lnTo>
                    <a:lnTo>
                      <a:pt x="66" y="448"/>
                    </a:lnTo>
                    <a:lnTo>
                      <a:pt x="166" y="391"/>
                    </a:lnTo>
                    <a:lnTo>
                      <a:pt x="187" y="284"/>
                    </a:lnTo>
                    <a:lnTo>
                      <a:pt x="25" y="119"/>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8" name="Freeform 699"/>
              <p:cNvSpPr>
                <a:spLocks/>
              </p:cNvSpPr>
              <p:nvPr/>
            </p:nvSpPr>
            <p:spPr bwMode="auto">
              <a:xfrm>
                <a:off x="6134" y="3531"/>
                <a:ext cx="201" cy="706"/>
              </a:xfrm>
              <a:custGeom>
                <a:avLst/>
                <a:gdLst>
                  <a:gd name="T0" fmla="*/ 201 w 401"/>
                  <a:gd name="T1" fmla="*/ 1413 h 1413"/>
                  <a:gd name="T2" fmla="*/ 115 w 401"/>
                  <a:gd name="T3" fmla="*/ 1146 h 1413"/>
                  <a:gd name="T4" fmla="*/ 0 w 401"/>
                  <a:gd name="T5" fmla="*/ 1037 h 1413"/>
                  <a:gd name="T6" fmla="*/ 203 w 401"/>
                  <a:gd name="T7" fmla="*/ 908 h 1413"/>
                  <a:gd name="T8" fmla="*/ 265 w 401"/>
                  <a:gd name="T9" fmla="*/ 819 h 1413"/>
                  <a:gd name="T10" fmla="*/ 222 w 401"/>
                  <a:gd name="T11" fmla="*/ 703 h 1413"/>
                  <a:gd name="T12" fmla="*/ 401 w 401"/>
                  <a:gd name="T13" fmla="*/ 514 h 1413"/>
                  <a:gd name="T14" fmla="*/ 388 w 401"/>
                  <a:gd name="T15" fmla="*/ 290 h 1413"/>
                  <a:gd name="T16" fmla="*/ 125 w 401"/>
                  <a:gd name="T17" fmla="*/ 0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413">
                    <a:moveTo>
                      <a:pt x="201" y="1413"/>
                    </a:moveTo>
                    <a:lnTo>
                      <a:pt x="115" y="1146"/>
                    </a:lnTo>
                    <a:lnTo>
                      <a:pt x="0" y="1037"/>
                    </a:lnTo>
                    <a:lnTo>
                      <a:pt x="203" y="908"/>
                    </a:lnTo>
                    <a:lnTo>
                      <a:pt x="265" y="819"/>
                    </a:lnTo>
                    <a:lnTo>
                      <a:pt x="222" y="703"/>
                    </a:lnTo>
                    <a:lnTo>
                      <a:pt x="401" y="514"/>
                    </a:lnTo>
                    <a:lnTo>
                      <a:pt x="388" y="290"/>
                    </a:lnTo>
                    <a:lnTo>
                      <a:pt x="12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9" name="Freeform 698"/>
              <p:cNvSpPr>
                <a:spLocks/>
              </p:cNvSpPr>
              <p:nvPr/>
            </p:nvSpPr>
            <p:spPr bwMode="auto">
              <a:xfrm>
                <a:off x="6574" y="3255"/>
                <a:ext cx="712" cy="544"/>
              </a:xfrm>
              <a:custGeom>
                <a:avLst/>
                <a:gdLst>
                  <a:gd name="T0" fmla="*/ 1423 w 1423"/>
                  <a:gd name="T1" fmla="*/ 1082 h 1089"/>
                  <a:gd name="T2" fmla="*/ 1311 w 1423"/>
                  <a:gd name="T3" fmla="*/ 1028 h 1089"/>
                  <a:gd name="T4" fmla="*/ 823 w 1423"/>
                  <a:gd name="T5" fmla="*/ 1089 h 1089"/>
                  <a:gd name="T6" fmla="*/ 628 w 1423"/>
                  <a:gd name="T7" fmla="*/ 667 h 1089"/>
                  <a:gd name="T8" fmla="*/ 490 w 1423"/>
                  <a:gd name="T9" fmla="*/ 506 h 1089"/>
                  <a:gd name="T10" fmla="*/ 412 w 1423"/>
                  <a:gd name="T11" fmla="*/ 592 h 1089"/>
                  <a:gd name="T12" fmla="*/ 314 w 1423"/>
                  <a:gd name="T13" fmla="*/ 274 h 1089"/>
                  <a:gd name="T14" fmla="*/ 141 w 1423"/>
                  <a:gd name="T15" fmla="*/ 57 h 1089"/>
                  <a:gd name="T16" fmla="*/ 0 w 1423"/>
                  <a:gd name="T17" fmla="*/ 0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3" h="1089">
                    <a:moveTo>
                      <a:pt x="1423" y="1082"/>
                    </a:moveTo>
                    <a:lnTo>
                      <a:pt x="1311" y="1028"/>
                    </a:lnTo>
                    <a:lnTo>
                      <a:pt x="823" y="1089"/>
                    </a:lnTo>
                    <a:lnTo>
                      <a:pt x="628" y="667"/>
                    </a:lnTo>
                    <a:lnTo>
                      <a:pt x="490" y="506"/>
                    </a:lnTo>
                    <a:lnTo>
                      <a:pt x="412" y="592"/>
                    </a:lnTo>
                    <a:lnTo>
                      <a:pt x="314" y="274"/>
                    </a:lnTo>
                    <a:lnTo>
                      <a:pt x="141" y="5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0" name="Freeform 697"/>
              <p:cNvSpPr>
                <a:spLocks/>
              </p:cNvSpPr>
              <p:nvPr/>
            </p:nvSpPr>
            <p:spPr bwMode="auto">
              <a:xfrm>
                <a:off x="7127" y="3796"/>
                <a:ext cx="183" cy="702"/>
              </a:xfrm>
              <a:custGeom>
                <a:avLst/>
                <a:gdLst>
                  <a:gd name="T0" fmla="*/ 47 w 366"/>
                  <a:gd name="T1" fmla="*/ 1404 h 1404"/>
                  <a:gd name="T2" fmla="*/ 50 w 366"/>
                  <a:gd name="T3" fmla="*/ 1404 h 1404"/>
                  <a:gd name="T4" fmla="*/ 0 w 366"/>
                  <a:gd name="T5" fmla="*/ 1301 h 1404"/>
                  <a:gd name="T6" fmla="*/ 52 w 366"/>
                  <a:gd name="T7" fmla="*/ 987 h 1404"/>
                  <a:gd name="T8" fmla="*/ 313 w 366"/>
                  <a:gd name="T9" fmla="*/ 582 h 1404"/>
                  <a:gd name="T10" fmla="*/ 244 w 366"/>
                  <a:gd name="T11" fmla="*/ 496 h 1404"/>
                  <a:gd name="T12" fmla="*/ 352 w 366"/>
                  <a:gd name="T13" fmla="*/ 413 h 1404"/>
                  <a:gd name="T14" fmla="*/ 366 w 366"/>
                  <a:gd name="T15" fmla="*/ 269 h 1404"/>
                  <a:gd name="T16" fmla="*/ 245 w 366"/>
                  <a:gd name="T17" fmla="*/ 119 h 1404"/>
                  <a:gd name="T18" fmla="*/ 318 w 366"/>
                  <a:gd name="T1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 h="1404">
                    <a:moveTo>
                      <a:pt x="47" y="1404"/>
                    </a:moveTo>
                    <a:lnTo>
                      <a:pt x="50" y="1404"/>
                    </a:lnTo>
                    <a:lnTo>
                      <a:pt x="0" y="1301"/>
                    </a:lnTo>
                    <a:lnTo>
                      <a:pt x="52" y="987"/>
                    </a:lnTo>
                    <a:lnTo>
                      <a:pt x="313" y="582"/>
                    </a:lnTo>
                    <a:lnTo>
                      <a:pt x="244" y="496"/>
                    </a:lnTo>
                    <a:lnTo>
                      <a:pt x="352" y="413"/>
                    </a:lnTo>
                    <a:lnTo>
                      <a:pt x="366" y="269"/>
                    </a:lnTo>
                    <a:lnTo>
                      <a:pt x="245" y="119"/>
                    </a:lnTo>
                    <a:lnTo>
                      <a:pt x="31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1" name="Freeform 696"/>
              <p:cNvSpPr>
                <a:spLocks/>
              </p:cNvSpPr>
              <p:nvPr/>
            </p:nvSpPr>
            <p:spPr bwMode="auto">
              <a:xfrm>
                <a:off x="2191" y="2869"/>
                <a:ext cx="87" cy="88"/>
              </a:xfrm>
              <a:custGeom>
                <a:avLst/>
                <a:gdLst>
                  <a:gd name="T0" fmla="*/ 175 w 175"/>
                  <a:gd name="T1" fmla="*/ 176 h 176"/>
                  <a:gd name="T2" fmla="*/ 169 w 175"/>
                  <a:gd name="T3" fmla="*/ 174 h 176"/>
                  <a:gd name="T4" fmla="*/ 61 w 175"/>
                  <a:gd name="T5" fmla="*/ 162 h 176"/>
                  <a:gd name="T6" fmla="*/ 0 w 175"/>
                  <a:gd name="T7" fmla="*/ 70 h 176"/>
                  <a:gd name="T8" fmla="*/ 2 w 175"/>
                  <a:gd name="T9" fmla="*/ 7 h 176"/>
                  <a:gd name="T10" fmla="*/ 2 w 175"/>
                  <a:gd name="T11" fmla="*/ 0 h 176"/>
                  <a:gd name="T12" fmla="*/ 111 w 175"/>
                  <a:gd name="T13" fmla="*/ 1 h 176"/>
                  <a:gd name="T14" fmla="*/ 175 w 175"/>
                  <a:gd name="T15" fmla="*/ 176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76">
                    <a:moveTo>
                      <a:pt x="175" y="176"/>
                    </a:moveTo>
                    <a:lnTo>
                      <a:pt x="169" y="174"/>
                    </a:lnTo>
                    <a:lnTo>
                      <a:pt x="61" y="162"/>
                    </a:lnTo>
                    <a:lnTo>
                      <a:pt x="0" y="70"/>
                    </a:lnTo>
                    <a:lnTo>
                      <a:pt x="2" y="7"/>
                    </a:lnTo>
                    <a:lnTo>
                      <a:pt x="2" y="0"/>
                    </a:lnTo>
                    <a:lnTo>
                      <a:pt x="111" y="1"/>
                    </a:lnTo>
                    <a:lnTo>
                      <a:pt x="175" y="17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2" name="Freeform 695"/>
              <p:cNvSpPr>
                <a:spLocks/>
              </p:cNvSpPr>
              <p:nvPr/>
            </p:nvSpPr>
            <p:spPr bwMode="auto">
              <a:xfrm>
                <a:off x="2026" y="2957"/>
                <a:ext cx="301" cy="503"/>
              </a:xfrm>
              <a:custGeom>
                <a:avLst/>
                <a:gdLst>
                  <a:gd name="T0" fmla="*/ 504 w 600"/>
                  <a:gd name="T1" fmla="*/ 0 h 1006"/>
                  <a:gd name="T2" fmla="*/ 583 w 600"/>
                  <a:gd name="T3" fmla="*/ 60 h 1006"/>
                  <a:gd name="T4" fmla="*/ 597 w 600"/>
                  <a:gd name="T5" fmla="*/ 68 h 1006"/>
                  <a:gd name="T6" fmla="*/ 600 w 600"/>
                  <a:gd name="T7" fmla="*/ 286 h 1006"/>
                  <a:gd name="T8" fmla="*/ 536 w 600"/>
                  <a:gd name="T9" fmla="*/ 634 h 1006"/>
                  <a:gd name="T10" fmla="*/ 190 w 600"/>
                  <a:gd name="T11" fmla="*/ 735 h 1006"/>
                  <a:gd name="T12" fmla="*/ 0 w 600"/>
                  <a:gd name="T13" fmla="*/ 1006 h 1006"/>
                </a:gdLst>
                <a:ahLst/>
                <a:cxnLst>
                  <a:cxn ang="0">
                    <a:pos x="T0" y="T1"/>
                  </a:cxn>
                  <a:cxn ang="0">
                    <a:pos x="T2" y="T3"/>
                  </a:cxn>
                  <a:cxn ang="0">
                    <a:pos x="T4" y="T5"/>
                  </a:cxn>
                  <a:cxn ang="0">
                    <a:pos x="T6" y="T7"/>
                  </a:cxn>
                  <a:cxn ang="0">
                    <a:pos x="T8" y="T9"/>
                  </a:cxn>
                  <a:cxn ang="0">
                    <a:pos x="T10" y="T11"/>
                  </a:cxn>
                  <a:cxn ang="0">
                    <a:pos x="T12" y="T13"/>
                  </a:cxn>
                </a:cxnLst>
                <a:rect l="0" t="0" r="r" b="b"/>
                <a:pathLst>
                  <a:path w="600" h="1006">
                    <a:moveTo>
                      <a:pt x="504" y="0"/>
                    </a:moveTo>
                    <a:lnTo>
                      <a:pt x="583" y="60"/>
                    </a:lnTo>
                    <a:lnTo>
                      <a:pt x="597" y="68"/>
                    </a:lnTo>
                    <a:lnTo>
                      <a:pt x="600" y="286"/>
                    </a:lnTo>
                    <a:lnTo>
                      <a:pt x="536" y="634"/>
                    </a:lnTo>
                    <a:lnTo>
                      <a:pt x="190" y="735"/>
                    </a:lnTo>
                    <a:lnTo>
                      <a:pt x="0" y="100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3" name="Freeform 694"/>
              <p:cNvSpPr>
                <a:spLocks/>
              </p:cNvSpPr>
              <p:nvPr/>
            </p:nvSpPr>
            <p:spPr bwMode="auto">
              <a:xfrm>
                <a:off x="982" y="2763"/>
                <a:ext cx="73" cy="565"/>
              </a:xfrm>
              <a:custGeom>
                <a:avLst/>
                <a:gdLst>
                  <a:gd name="T0" fmla="*/ 66 w 147"/>
                  <a:gd name="T1" fmla="*/ 1130 h 1130"/>
                  <a:gd name="T2" fmla="*/ 147 w 147"/>
                  <a:gd name="T3" fmla="*/ 968 h 1130"/>
                  <a:gd name="T4" fmla="*/ 50 w 147"/>
                  <a:gd name="T5" fmla="*/ 612 h 1130"/>
                  <a:gd name="T6" fmla="*/ 147 w 147"/>
                  <a:gd name="T7" fmla="*/ 288 h 1130"/>
                  <a:gd name="T8" fmla="*/ 9 w 147"/>
                  <a:gd name="T9" fmla="*/ 108 h 1130"/>
                  <a:gd name="T10" fmla="*/ 0 w 147"/>
                  <a:gd name="T11" fmla="*/ 0 h 1130"/>
                </a:gdLst>
                <a:ahLst/>
                <a:cxnLst>
                  <a:cxn ang="0">
                    <a:pos x="T0" y="T1"/>
                  </a:cxn>
                  <a:cxn ang="0">
                    <a:pos x="T2" y="T3"/>
                  </a:cxn>
                  <a:cxn ang="0">
                    <a:pos x="T4" y="T5"/>
                  </a:cxn>
                  <a:cxn ang="0">
                    <a:pos x="T6" y="T7"/>
                  </a:cxn>
                  <a:cxn ang="0">
                    <a:pos x="T8" y="T9"/>
                  </a:cxn>
                  <a:cxn ang="0">
                    <a:pos x="T10" y="T11"/>
                  </a:cxn>
                </a:cxnLst>
                <a:rect l="0" t="0" r="r" b="b"/>
                <a:pathLst>
                  <a:path w="147" h="1130">
                    <a:moveTo>
                      <a:pt x="66" y="1130"/>
                    </a:moveTo>
                    <a:lnTo>
                      <a:pt x="147" y="968"/>
                    </a:lnTo>
                    <a:lnTo>
                      <a:pt x="50" y="612"/>
                    </a:lnTo>
                    <a:lnTo>
                      <a:pt x="147" y="288"/>
                    </a:lnTo>
                    <a:lnTo>
                      <a:pt x="9" y="10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4" name="Freeform 693"/>
              <p:cNvSpPr>
                <a:spLocks/>
              </p:cNvSpPr>
              <p:nvPr/>
            </p:nvSpPr>
            <p:spPr bwMode="auto">
              <a:xfrm>
                <a:off x="1015" y="3327"/>
                <a:ext cx="1011" cy="229"/>
              </a:xfrm>
              <a:custGeom>
                <a:avLst/>
                <a:gdLst>
                  <a:gd name="T0" fmla="*/ 2023 w 2023"/>
                  <a:gd name="T1" fmla="*/ 266 h 459"/>
                  <a:gd name="T2" fmla="*/ 1911 w 2023"/>
                  <a:gd name="T3" fmla="*/ 311 h 459"/>
                  <a:gd name="T4" fmla="*/ 1852 w 2023"/>
                  <a:gd name="T5" fmla="*/ 202 h 459"/>
                  <a:gd name="T6" fmla="*/ 1716 w 2023"/>
                  <a:gd name="T7" fmla="*/ 169 h 459"/>
                  <a:gd name="T8" fmla="*/ 1478 w 2023"/>
                  <a:gd name="T9" fmla="*/ 459 h 459"/>
                  <a:gd name="T10" fmla="*/ 1406 w 2023"/>
                  <a:gd name="T11" fmla="*/ 228 h 459"/>
                  <a:gd name="T12" fmla="*/ 1290 w 2023"/>
                  <a:gd name="T13" fmla="*/ 264 h 459"/>
                  <a:gd name="T14" fmla="*/ 792 w 2023"/>
                  <a:gd name="T15" fmla="*/ 11 h 459"/>
                  <a:gd name="T16" fmla="*/ 486 w 2023"/>
                  <a:gd name="T17" fmla="*/ 130 h 459"/>
                  <a:gd name="T18" fmla="*/ 2 w 2023"/>
                  <a:gd name="T19" fmla="*/ 0 h 459"/>
                  <a:gd name="T20" fmla="*/ 0 w 2023"/>
                  <a:gd name="T21" fmla="*/ 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3" h="459">
                    <a:moveTo>
                      <a:pt x="2023" y="266"/>
                    </a:moveTo>
                    <a:lnTo>
                      <a:pt x="1911" y="311"/>
                    </a:lnTo>
                    <a:lnTo>
                      <a:pt x="1852" y="202"/>
                    </a:lnTo>
                    <a:lnTo>
                      <a:pt x="1716" y="169"/>
                    </a:lnTo>
                    <a:lnTo>
                      <a:pt x="1478" y="459"/>
                    </a:lnTo>
                    <a:lnTo>
                      <a:pt x="1406" y="228"/>
                    </a:lnTo>
                    <a:lnTo>
                      <a:pt x="1290" y="264"/>
                    </a:lnTo>
                    <a:lnTo>
                      <a:pt x="792" y="11"/>
                    </a:lnTo>
                    <a:lnTo>
                      <a:pt x="486" y="130"/>
                    </a:lnTo>
                    <a:lnTo>
                      <a:pt x="2" y="0"/>
                    </a:lnTo>
                    <a:lnTo>
                      <a:pt x="0" y="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5" name="Freeform 692"/>
              <p:cNvSpPr>
                <a:spLocks/>
              </p:cNvSpPr>
              <p:nvPr/>
            </p:nvSpPr>
            <p:spPr bwMode="auto">
              <a:xfrm>
                <a:off x="883" y="3328"/>
                <a:ext cx="235" cy="421"/>
              </a:xfrm>
              <a:custGeom>
                <a:avLst/>
                <a:gdLst>
                  <a:gd name="T0" fmla="*/ 264 w 469"/>
                  <a:gd name="T1" fmla="*/ 0 h 843"/>
                  <a:gd name="T2" fmla="*/ 0 w 469"/>
                  <a:gd name="T3" fmla="*/ 124 h 843"/>
                  <a:gd name="T4" fmla="*/ 21 w 469"/>
                  <a:gd name="T5" fmla="*/ 260 h 843"/>
                  <a:gd name="T6" fmla="*/ 152 w 469"/>
                  <a:gd name="T7" fmla="*/ 472 h 843"/>
                  <a:gd name="T8" fmla="*/ 466 w 469"/>
                  <a:gd name="T9" fmla="*/ 524 h 843"/>
                  <a:gd name="T10" fmla="*/ 469 w 469"/>
                  <a:gd name="T11" fmla="*/ 732 h 843"/>
                  <a:gd name="T12" fmla="*/ 373 w 469"/>
                  <a:gd name="T13" fmla="*/ 843 h 843"/>
                  <a:gd name="T14" fmla="*/ 266 w 469"/>
                  <a:gd name="T15" fmla="*/ 810 h 8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 h="843">
                    <a:moveTo>
                      <a:pt x="264" y="0"/>
                    </a:moveTo>
                    <a:lnTo>
                      <a:pt x="0" y="124"/>
                    </a:lnTo>
                    <a:lnTo>
                      <a:pt x="21" y="260"/>
                    </a:lnTo>
                    <a:lnTo>
                      <a:pt x="152" y="472"/>
                    </a:lnTo>
                    <a:lnTo>
                      <a:pt x="466" y="524"/>
                    </a:lnTo>
                    <a:lnTo>
                      <a:pt x="469" y="732"/>
                    </a:lnTo>
                    <a:lnTo>
                      <a:pt x="373" y="843"/>
                    </a:lnTo>
                    <a:lnTo>
                      <a:pt x="266" y="8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6" name="Freeform 691"/>
              <p:cNvSpPr>
                <a:spLocks/>
              </p:cNvSpPr>
              <p:nvPr/>
            </p:nvSpPr>
            <p:spPr bwMode="auto">
              <a:xfrm>
                <a:off x="2364" y="8944"/>
                <a:ext cx="1116" cy="81"/>
              </a:xfrm>
              <a:custGeom>
                <a:avLst/>
                <a:gdLst>
                  <a:gd name="T0" fmla="*/ 2232 w 2232"/>
                  <a:gd name="T1" fmla="*/ 19 h 164"/>
                  <a:gd name="T2" fmla="*/ 1899 w 2232"/>
                  <a:gd name="T3" fmla="*/ 79 h 164"/>
                  <a:gd name="T4" fmla="*/ 1775 w 2232"/>
                  <a:gd name="T5" fmla="*/ 33 h 164"/>
                  <a:gd name="T6" fmla="*/ 1584 w 2232"/>
                  <a:gd name="T7" fmla="*/ 107 h 164"/>
                  <a:gd name="T8" fmla="*/ 1504 w 2232"/>
                  <a:gd name="T9" fmla="*/ 31 h 164"/>
                  <a:gd name="T10" fmla="*/ 1413 w 2232"/>
                  <a:gd name="T11" fmla="*/ 88 h 164"/>
                  <a:gd name="T12" fmla="*/ 1316 w 2232"/>
                  <a:gd name="T13" fmla="*/ 0 h 164"/>
                  <a:gd name="T14" fmla="*/ 935 w 2232"/>
                  <a:gd name="T15" fmla="*/ 78 h 164"/>
                  <a:gd name="T16" fmla="*/ 870 w 2232"/>
                  <a:gd name="T17" fmla="*/ 164 h 164"/>
                  <a:gd name="T18" fmla="*/ 773 w 2232"/>
                  <a:gd name="T19" fmla="*/ 107 h 164"/>
                  <a:gd name="T20" fmla="*/ 671 w 2232"/>
                  <a:gd name="T21" fmla="*/ 160 h 164"/>
                  <a:gd name="T22" fmla="*/ 623 w 2232"/>
                  <a:gd name="T23" fmla="*/ 50 h 164"/>
                  <a:gd name="T24" fmla="*/ 199 w 2232"/>
                  <a:gd name="T25" fmla="*/ 146 h 164"/>
                  <a:gd name="T26" fmla="*/ 0 w 2232"/>
                  <a:gd name="T27"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2" h="164">
                    <a:moveTo>
                      <a:pt x="2232" y="19"/>
                    </a:moveTo>
                    <a:lnTo>
                      <a:pt x="1899" y="79"/>
                    </a:lnTo>
                    <a:lnTo>
                      <a:pt x="1775" y="33"/>
                    </a:lnTo>
                    <a:lnTo>
                      <a:pt x="1584" y="107"/>
                    </a:lnTo>
                    <a:lnTo>
                      <a:pt x="1504" y="31"/>
                    </a:lnTo>
                    <a:lnTo>
                      <a:pt x="1413" y="88"/>
                    </a:lnTo>
                    <a:lnTo>
                      <a:pt x="1316" y="0"/>
                    </a:lnTo>
                    <a:lnTo>
                      <a:pt x="935" y="78"/>
                    </a:lnTo>
                    <a:lnTo>
                      <a:pt x="870" y="164"/>
                    </a:lnTo>
                    <a:lnTo>
                      <a:pt x="773" y="107"/>
                    </a:lnTo>
                    <a:lnTo>
                      <a:pt x="671" y="160"/>
                    </a:lnTo>
                    <a:lnTo>
                      <a:pt x="623" y="50"/>
                    </a:lnTo>
                    <a:lnTo>
                      <a:pt x="199" y="146"/>
                    </a:lnTo>
                    <a:lnTo>
                      <a:pt x="0" y="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7" name="Freeform 690"/>
              <p:cNvSpPr>
                <a:spLocks/>
              </p:cNvSpPr>
              <p:nvPr/>
            </p:nvSpPr>
            <p:spPr bwMode="auto">
              <a:xfrm>
                <a:off x="2026" y="3460"/>
                <a:ext cx="169" cy="604"/>
              </a:xfrm>
              <a:custGeom>
                <a:avLst/>
                <a:gdLst>
                  <a:gd name="T0" fmla="*/ 236 w 336"/>
                  <a:gd name="T1" fmla="*/ 1208 h 1208"/>
                  <a:gd name="T2" fmla="*/ 198 w 336"/>
                  <a:gd name="T3" fmla="*/ 987 h 1208"/>
                  <a:gd name="T4" fmla="*/ 312 w 336"/>
                  <a:gd name="T5" fmla="*/ 958 h 1208"/>
                  <a:gd name="T6" fmla="*/ 207 w 336"/>
                  <a:gd name="T7" fmla="*/ 897 h 1208"/>
                  <a:gd name="T8" fmla="*/ 298 w 336"/>
                  <a:gd name="T9" fmla="*/ 817 h 1208"/>
                  <a:gd name="T10" fmla="*/ 336 w 336"/>
                  <a:gd name="T11" fmla="*/ 692 h 1208"/>
                  <a:gd name="T12" fmla="*/ 245 w 336"/>
                  <a:gd name="T13" fmla="*/ 625 h 1208"/>
                  <a:gd name="T14" fmla="*/ 305 w 336"/>
                  <a:gd name="T15" fmla="*/ 525 h 1208"/>
                  <a:gd name="T16" fmla="*/ 260 w 336"/>
                  <a:gd name="T17" fmla="*/ 427 h 1208"/>
                  <a:gd name="T18" fmla="*/ 64 w 336"/>
                  <a:gd name="T19" fmla="*/ 320 h 1208"/>
                  <a:gd name="T20" fmla="*/ 43 w 336"/>
                  <a:gd name="T21" fmla="*/ 212 h 1208"/>
                  <a:gd name="T22" fmla="*/ 178 w 336"/>
                  <a:gd name="T23" fmla="*/ 174 h 1208"/>
                  <a:gd name="T24" fmla="*/ 40 w 336"/>
                  <a:gd name="T25" fmla="*/ 169 h 1208"/>
                  <a:gd name="T26" fmla="*/ 0 w 336"/>
                  <a:gd name="T27"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1208">
                    <a:moveTo>
                      <a:pt x="236" y="1208"/>
                    </a:moveTo>
                    <a:lnTo>
                      <a:pt x="198" y="987"/>
                    </a:lnTo>
                    <a:lnTo>
                      <a:pt x="312" y="958"/>
                    </a:lnTo>
                    <a:lnTo>
                      <a:pt x="207" y="897"/>
                    </a:lnTo>
                    <a:lnTo>
                      <a:pt x="298" y="817"/>
                    </a:lnTo>
                    <a:lnTo>
                      <a:pt x="336" y="692"/>
                    </a:lnTo>
                    <a:lnTo>
                      <a:pt x="245" y="625"/>
                    </a:lnTo>
                    <a:lnTo>
                      <a:pt x="305" y="525"/>
                    </a:lnTo>
                    <a:lnTo>
                      <a:pt x="260" y="427"/>
                    </a:lnTo>
                    <a:lnTo>
                      <a:pt x="64" y="320"/>
                    </a:lnTo>
                    <a:lnTo>
                      <a:pt x="43" y="212"/>
                    </a:lnTo>
                    <a:lnTo>
                      <a:pt x="178" y="174"/>
                    </a:lnTo>
                    <a:lnTo>
                      <a:pt x="40" y="169"/>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8" name="Freeform 689"/>
              <p:cNvSpPr>
                <a:spLocks/>
              </p:cNvSpPr>
              <p:nvPr/>
            </p:nvSpPr>
            <p:spPr bwMode="auto">
              <a:xfrm>
                <a:off x="2145" y="3860"/>
                <a:ext cx="692" cy="204"/>
              </a:xfrm>
              <a:custGeom>
                <a:avLst/>
                <a:gdLst>
                  <a:gd name="T0" fmla="*/ 1385 w 1385"/>
                  <a:gd name="T1" fmla="*/ 136 h 409"/>
                  <a:gd name="T2" fmla="*/ 1123 w 1385"/>
                  <a:gd name="T3" fmla="*/ 0 h 409"/>
                  <a:gd name="T4" fmla="*/ 775 w 1385"/>
                  <a:gd name="T5" fmla="*/ 152 h 409"/>
                  <a:gd name="T6" fmla="*/ 711 w 1385"/>
                  <a:gd name="T7" fmla="*/ 260 h 409"/>
                  <a:gd name="T8" fmla="*/ 202 w 1385"/>
                  <a:gd name="T9" fmla="*/ 278 h 409"/>
                  <a:gd name="T10" fmla="*/ 0 w 1385"/>
                  <a:gd name="T11" fmla="*/ 409 h 409"/>
                </a:gdLst>
                <a:ahLst/>
                <a:cxnLst>
                  <a:cxn ang="0">
                    <a:pos x="T0" y="T1"/>
                  </a:cxn>
                  <a:cxn ang="0">
                    <a:pos x="T2" y="T3"/>
                  </a:cxn>
                  <a:cxn ang="0">
                    <a:pos x="T4" y="T5"/>
                  </a:cxn>
                  <a:cxn ang="0">
                    <a:pos x="T6" y="T7"/>
                  </a:cxn>
                  <a:cxn ang="0">
                    <a:pos x="T8" y="T9"/>
                  </a:cxn>
                  <a:cxn ang="0">
                    <a:pos x="T10" y="T11"/>
                  </a:cxn>
                </a:cxnLst>
                <a:rect l="0" t="0" r="r" b="b"/>
                <a:pathLst>
                  <a:path w="1385" h="409">
                    <a:moveTo>
                      <a:pt x="1385" y="136"/>
                    </a:moveTo>
                    <a:lnTo>
                      <a:pt x="1123" y="0"/>
                    </a:lnTo>
                    <a:lnTo>
                      <a:pt x="775" y="152"/>
                    </a:lnTo>
                    <a:lnTo>
                      <a:pt x="711" y="260"/>
                    </a:lnTo>
                    <a:lnTo>
                      <a:pt x="202" y="278"/>
                    </a:lnTo>
                    <a:lnTo>
                      <a:pt x="0" y="40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9" name="Freeform 688"/>
              <p:cNvSpPr>
                <a:spLocks/>
              </p:cNvSpPr>
              <p:nvPr/>
            </p:nvSpPr>
            <p:spPr bwMode="auto">
              <a:xfrm>
                <a:off x="3185" y="2779"/>
                <a:ext cx="105" cy="298"/>
              </a:xfrm>
              <a:custGeom>
                <a:avLst/>
                <a:gdLst>
                  <a:gd name="T0" fmla="*/ 0 w 211"/>
                  <a:gd name="T1" fmla="*/ 596 h 596"/>
                  <a:gd name="T2" fmla="*/ 140 w 211"/>
                  <a:gd name="T3" fmla="*/ 423 h 596"/>
                  <a:gd name="T4" fmla="*/ 211 w 211"/>
                  <a:gd name="T5" fmla="*/ 162 h 596"/>
                  <a:gd name="T6" fmla="*/ 54 w 211"/>
                  <a:gd name="T7" fmla="*/ 0 h 596"/>
                </a:gdLst>
                <a:ahLst/>
                <a:cxnLst>
                  <a:cxn ang="0">
                    <a:pos x="T0" y="T1"/>
                  </a:cxn>
                  <a:cxn ang="0">
                    <a:pos x="T2" y="T3"/>
                  </a:cxn>
                  <a:cxn ang="0">
                    <a:pos x="T4" y="T5"/>
                  </a:cxn>
                  <a:cxn ang="0">
                    <a:pos x="T6" y="T7"/>
                  </a:cxn>
                </a:cxnLst>
                <a:rect l="0" t="0" r="r" b="b"/>
                <a:pathLst>
                  <a:path w="211" h="596">
                    <a:moveTo>
                      <a:pt x="0" y="596"/>
                    </a:moveTo>
                    <a:lnTo>
                      <a:pt x="140" y="423"/>
                    </a:lnTo>
                    <a:lnTo>
                      <a:pt x="211" y="162"/>
                    </a:lnTo>
                    <a:lnTo>
                      <a:pt x="54"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0" name="Freeform 687"/>
              <p:cNvSpPr>
                <a:spLocks/>
              </p:cNvSpPr>
              <p:nvPr/>
            </p:nvSpPr>
            <p:spPr bwMode="auto">
              <a:xfrm>
                <a:off x="3185" y="3035"/>
                <a:ext cx="633" cy="209"/>
              </a:xfrm>
              <a:custGeom>
                <a:avLst/>
                <a:gdLst>
                  <a:gd name="T0" fmla="*/ 1264 w 1266"/>
                  <a:gd name="T1" fmla="*/ 417 h 417"/>
                  <a:gd name="T2" fmla="*/ 1266 w 1266"/>
                  <a:gd name="T3" fmla="*/ 414 h 417"/>
                  <a:gd name="T4" fmla="*/ 1266 w 1266"/>
                  <a:gd name="T5" fmla="*/ 300 h 417"/>
                  <a:gd name="T6" fmla="*/ 1140 w 1266"/>
                  <a:gd name="T7" fmla="*/ 242 h 417"/>
                  <a:gd name="T8" fmla="*/ 1064 w 1266"/>
                  <a:gd name="T9" fmla="*/ 9 h 417"/>
                  <a:gd name="T10" fmla="*/ 959 w 1266"/>
                  <a:gd name="T11" fmla="*/ 0 h 417"/>
                  <a:gd name="T12" fmla="*/ 933 w 1266"/>
                  <a:gd name="T13" fmla="*/ 105 h 417"/>
                  <a:gd name="T14" fmla="*/ 580 w 1266"/>
                  <a:gd name="T15" fmla="*/ 105 h 417"/>
                  <a:gd name="T16" fmla="*/ 318 w 1266"/>
                  <a:gd name="T17" fmla="*/ 231 h 417"/>
                  <a:gd name="T18" fmla="*/ 221 w 1266"/>
                  <a:gd name="T19" fmla="*/ 166 h 417"/>
                  <a:gd name="T20" fmla="*/ 130 w 1266"/>
                  <a:gd name="T21" fmla="*/ 228 h 417"/>
                  <a:gd name="T22" fmla="*/ 0 w 1266"/>
                  <a:gd name="T23"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6" h="417">
                    <a:moveTo>
                      <a:pt x="1264" y="417"/>
                    </a:moveTo>
                    <a:lnTo>
                      <a:pt x="1266" y="414"/>
                    </a:lnTo>
                    <a:lnTo>
                      <a:pt x="1266" y="300"/>
                    </a:lnTo>
                    <a:lnTo>
                      <a:pt x="1140" y="242"/>
                    </a:lnTo>
                    <a:lnTo>
                      <a:pt x="1064" y="9"/>
                    </a:lnTo>
                    <a:lnTo>
                      <a:pt x="959" y="0"/>
                    </a:lnTo>
                    <a:lnTo>
                      <a:pt x="933" y="105"/>
                    </a:lnTo>
                    <a:lnTo>
                      <a:pt x="580" y="105"/>
                    </a:lnTo>
                    <a:lnTo>
                      <a:pt x="318" y="231"/>
                    </a:lnTo>
                    <a:lnTo>
                      <a:pt x="221" y="166"/>
                    </a:lnTo>
                    <a:lnTo>
                      <a:pt x="130" y="228"/>
                    </a:lnTo>
                    <a:lnTo>
                      <a:pt x="0" y="8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1" name="Freeform 686"/>
              <p:cNvSpPr>
                <a:spLocks/>
              </p:cNvSpPr>
              <p:nvPr/>
            </p:nvSpPr>
            <p:spPr bwMode="auto">
              <a:xfrm>
                <a:off x="2988" y="2052"/>
                <a:ext cx="223" cy="727"/>
              </a:xfrm>
              <a:custGeom>
                <a:avLst/>
                <a:gdLst>
                  <a:gd name="T0" fmla="*/ 69 w 447"/>
                  <a:gd name="T1" fmla="*/ 0 h 1455"/>
                  <a:gd name="T2" fmla="*/ 69 w 447"/>
                  <a:gd name="T3" fmla="*/ 4 h 1455"/>
                  <a:gd name="T4" fmla="*/ 93 w 447"/>
                  <a:gd name="T5" fmla="*/ 260 h 1455"/>
                  <a:gd name="T6" fmla="*/ 417 w 447"/>
                  <a:gd name="T7" fmla="*/ 379 h 1455"/>
                  <a:gd name="T8" fmla="*/ 341 w 447"/>
                  <a:gd name="T9" fmla="*/ 481 h 1455"/>
                  <a:gd name="T10" fmla="*/ 429 w 447"/>
                  <a:gd name="T11" fmla="*/ 796 h 1455"/>
                  <a:gd name="T12" fmla="*/ 114 w 447"/>
                  <a:gd name="T13" fmla="*/ 988 h 1455"/>
                  <a:gd name="T14" fmla="*/ 174 w 447"/>
                  <a:gd name="T15" fmla="*/ 1076 h 1455"/>
                  <a:gd name="T16" fmla="*/ 0 w 447"/>
                  <a:gd name="T17" fmla="*/ 1281 h 1455"/>
                  <a:gd name="T18" fmla="*/ 69 w 447"/>
                  <a:gd name="T19" fmla="*/ 1375 h 1455"/>
                  <a:gd name="T20" fmla="*/ 447 w 447"/>
                  <a:gd name="T21" fmla="*/ 145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1455">
                    <a:moveTo>
                      <a:pt x="69" y="0"/>
                    </a:moveTo>
                    <a:lnTo>
                      <a:pt x="69" y="4"/>
                    </a:lnTo>
                    <a:lnTo>
                      <a:pt x="93" y="260"/>
                    </a:lnTo>
                    <a:lnTo>
                      <a:pt x="417" y="379"/>
                    </a:lnTo>
                    <a:lnTo>
                      <a:pt x="341" y="481"/>
                    </a:lnTo>
                    <a:lnTo>
                      <a:pt x="429" y="796"/>
                    </a:lnTo>
                    <a:lnTo>
                      <a:pt x="114" y="988"/>
                    </a:lnTo>
                    <a:lnTo>
                      <a:pt x="174" y="1076"/>
                    </a:lnTo>
                    <a:lnTo>
                      <a:pt x="0" y="1281"/>
                    </a:lnTo>
                    <a:lnTo>
                      <a:pt x="69" y="1375"/>
                    </a:lnTo>
                    <a:lnTo>
                      <a:pt x="447" y="14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2" name="Freeform 685"/>
              <p:cNvSpPr>
                <a:spLocks/>
              </p:cNvSpPr>
              <p:nvPr/>
            </p:nvSpPr>
            <p:spPr bwMode="auto">
              <a:xfrm>
                <a:off x="2630" y="2906"/>
                <a:ext cx="387" cy="202"/>
              </a:xfrm>
              <a:custGeom>
                <a:avLst/>
                <a:gdLst>
                  <a:gd name="T0" fmla="*/ 0 w 775"/>
                  <a:gd name="T1" fmla="*/ 0 h 405"/>
                  <a:gd name="T2" fmla="*/ 185 w 775"/>
                  <a:gd name="T3" fmla="*/ 370 h 405"/>
                  <a:gd name="T4" fmla="*/ 288 w 775"/>
                  <a:gd name="T5" fmla="*/ 405 h 405"/>
                  <a:gd name="T6" fmla="*/ 562 w 775"/>
                  <a:gd name="T7" fmla="*/ 222 h 405"/>
                  <a:gd name="T8" fmla="*/ 775 w 775"/>
                  <a:gd name="T9" fmla="*/ 310 h 405"/>
                </a:gdLst>
                <a:ahLst/>
                <a:cxnLst>
                  <a:cxn ang="0">
                    <a:pos x="T0" y="T1"/>
                  </a:cxn>
                  <a:cxn ang="0">
                    <a:pos x="T2" y="T3"/>
                  </a:cxn>
                  <a:cxn ang="0">
                    <a:pos x="T4" y="T5"/>
                  </a:cxn>
                  <a:cxn ang="0">
                    <a:pos x="T6" y="T7"/>
                  </a:cxn>
                  <a:cxn ang="0">
                    <a:pos x="T8" y="T9"/>
                  </a:cxn>
                </a:cxnLst>
                <a:rect l="0" t="0" r="r" b="b"/>
                <a:pathLst>
                  <a:path w="775" h="405">
                    <a:moveTo>
                      <a:pt x="0" y="0"/>
                    </a:moveTo>
                    <a:lnTo>
                      <a:pt x="185" y="370"/>
                    </a:lnTo>
                    <a:lnTo>
                      <a:pt x="288" y="405"/>
                    </a:lnTo>
                    <a:lnTo>
                      <a:pt x="562" y="222"/>
                    </a:lnTo>
                    <a:lnTo>
                      <a:pt x="775" y="3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3" name="Freeform 684"/>
              <p:cNvSpPr>
                <a:spLocks/>
              </p:cNvSpPr>
              <p:nvPr/>
            </p:nvSpPr>
            <p:spPr bwMode="auto">
              <a:xfrm>
                <a:off x="3017" y="3061"/>
                <a:ext cx="168" cy="16"/>
              </a:xfrm>
              <a:custGeom>
                <a:avLst/>
                <a:gdLst>
                  <a:gd name="T0" fmla="*/ 334 w 334"/>
                  <a:gd name="T1" fmla="*/ 33 h 33"/>
                  <a:gd name="T2" fmla="*/ 332 w 334"/>
                  <a:gd name="T3" fmla="*/ 33 h 33"/>
                  <a:gd name="T4" fmla="*/ 0 w 334"/>
                  <a:gd name="T5" fmla="*/ 0 h 33"/>
                </a:gdLst>
                <a:ahLst/>
                <a:cxnLst>
                  <a:cxn ang="0">
                    <a:pos x="T0" y="T1"/>
                  </a:cxn>
                  <a:cxn ang="0">
                    <a:pos x="T2" y="T3"/>
                  </a:cxn>
                  <a:cxn ang="0">
                    <a:pos x="T4" y="T5"/>
                  </a:cxn>
                </a:cxnLst>
                <a:rect l="0" t="0" r="r" b="b"/>
                <a:pathLst>
                  <a:path w="334" h="33">
                    <a:moveTo>
                      <a:pt x="334" y="33"/>
                    </a:moveTo>
                    <a:lnTo>
                      <a:pt x="332" y="33"/>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4" name="Freeform 683"/>
              <p:cNvSpPr>
                <a:spLocks/>
              </p:cNvSpPr>
              <p:nvPr/>
            </p:nvSpPr>
            <p:spPr bwMode="auto">
              <a:xfrm>
                <a:off x="2847" y="3061"/>
                <a:ext cx="175" cy="826"/>
              </a:xfrm>
              <a:custGeom>
                <a:avLst/>
                <a:gdLst>
                  <a:gd name="T0" fmla="*/ 342 w 352"/>
                  <a:gd name="T1" fmla="*/ 0 h 1652"/>
                  <a:gd name="T2" fmla="*/ 338 w 352"/>
                  <a:gd name="T3" fmla="*/ 470 h 1652"/>
                  <a:gd name="T4" fmla="*/ 278 w 352"/>
                  <a:gd name="T5" fmla="*/ 560 h 1652"/>
                  <a:gd name="T6" fmla="*/ 352 w 352"/>
                  <a:gd name="T7" fmla="*/ 1232 h 1652"/>
                  <a:gd name="T8" fmla="*/ 140 w 352"/>
                  <a:gd name="T9" fmla="*/ 1320 h 1652"/>
                  <a:gd name="T10" fmla="*/ 0 w 352"/>
                  <a:gd name="T11" fmla="*/ 1652 h 1652"/>
                </a:gdLst>
                <a:ahLst/>
                <a:cxnLst>
                  <a:cxn ang="0">
                    <a:pos x="T0" y="T1"/>
                  </a:cxn>
                  <a:cxn ang="0">
                    <a:pos x="T2" y="T3"/>
                  </a:cxn>
                  <a:cxn ang="0">
                    <a:pos x="T4" y="T5"/>
                  </a:cxn>
                  <a:cxn ang="0">
                    <a:pos x="T6" y="T7"/>
                  </a:cxn>
                  <a:cxn ang="0">
                    <a:pos x="T8" y="T9"/>
                  </a:cxn>
                  <a:cxn ang="0">
                    <a:pos x="T10" y="T11"/>
                  </a:cxn>
                </a:cxnLst>
                <a:rect l="0" t="0" r="r" b="b"/>
                <a:pathLst>
                  <a:path w="352" h="1652">
                    <a:moveTo>
                      <a:pt x="342" y="0"/>
                    </a:moveTo>
                    <a:lnTo>
                      <a:pt x="338" y="470"/>
                    </a:lnTo>
                    <a:lnTo>
                      <a:pt x="278" y="560"/>
                    </a:lnTo>
                    <a:lnTo>
                      <a:pt x="352" y="1232"/>
                    </a:lnTo>
                    <a:lnTo>
                      <a:pt x="140" y="1320"/>
                    </a:lnTo>
                    <a:lnTo>
                      <a:pt x="0" y="165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5" name="Freeform 682"/>
              <p:cNvSpPr>
                <a:spLocks/>
              </p:cNvSpPr>
              <p:nvPr/>
            </p:nvSpPr>
            <p:spPr bwMode="auto">
              <a:xfrm>
                <a:off x="2847" y="3244"/>
                <a:ext cx="970" cy="752"/>
              </a:xfrm>
              <a:custGeom>
                <a:avLst/>
                <a:gdLst>
                  <a:gd name="T0" fmla="*/ 0 w 1940"/>
                  <a:gd name="T1" fmla="*/ 1287 h 1505"/>
                  <a:gd name="T2" fmla="*/ 405 w 1940"/>
                  <a:gd name="T3" fmla="*/ 1422 h 1505"/>
                  <a:gd name="T4" fmla="*/ 488 w 1940"/>
                  <a:gd name="T5" fmla="*/ 1348 h 1505"/>
                  <a:gd name="T6" fmla="*/ 826 w 1940"/>
                  <a:gd name="T7" fmla="*/ 1489 h 1505"/>
                  <a:gd name="T8" fmla="*/ 942 w 1940"/>
                  <a:gd name="T9" fmla="*/ 1505 h 1505"/>
                  <a:gd name="T10" fmla="*/ 1171 w 1940"/>
                  <a:gd name="T11" fmla="*/ 1396 h 1505"/>
                  <a:gd name="T12" fmla="*/ 1368 w 1940"/>
                  <a:gd name="T13" fmla="*/ 1463 h 1505"/>
                  <a:gd name="T14" fmla="*/ 1307 w 1940"/>
                  <a:gd name="T15" fmla="*/ 1250 h 1505"/>
                  <a:gd name="T16" fmla="*/ 1521 w 1940"/>
                  <a:gd name="T17" fmla="*/ 950 h 1505"/>
                  <a:gd name="T18" fmla="*/ 1468 w 1940"/>
                  <a:gd name="T19" fmla="*/ 815 h 1505"/>
                  <a:gd name="T20" fmla="*/ 1661 w 1940"/>
                  <a:gd name="T21" fmla="*/ 640 h 1505"/>
                  <a:gd name="T22" fmla="*/ 1613 w 1940"/>
                  <a:gd name="T23" fmla="*/ 528 h 1505"/>
                  <a:gd name="T24" fmla="*/ 1783 w 1940"/>
                  <a:gd name="T25" fmla="*/ 374 h 1505"/>
                  <a:gd name="T26" fmla="*/ 1773 w 1940"/>
                  <a:gd name="T27" fmla="*/ 105 h 1505"/>
                  <a:gd name="T28" fmla="*/ 1940 w 1940"/>
                  <a:gd name="T29" fmla="*/ 0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0" h="1505">
                    <a:moveTo>
                      <a:pt x="0" y="1287"/>
                    </a:moveTo>
                    <a:lnTo>
                      <a:pt x="405" y="1422"/>
                    </a:lnTo>
                    <a:lnTo>
                      <a:pt x="488" y="1348"/>
                    </a:lnTo>
                    <a:lnTo>
                      <a:pt x="826" y="1489"/>
                    </a:lnTo>
                    <a:lnTo>
                      <a:pt x="942" y="1505"/>
                    </a:lnTo>
                    <a:lnTo>
                      <a:pt x="1171" y="1396"/>
                    </a:lnTo>
                    <a:lnTo>
                      <a:pt x="1368" y="1463"/>
                    </a:lnTo>
                    <a:lnTo>
                      <a:pt x="1307" y="1250"/>
                    </a:lnTo>
                    <a:lnTo>
                      <a:pt x="1521" y="950"/>
                    </a:lnTo>
                    <a:lnTo>
                      <a:pt x="1468" y="815"/>
                    </a:lnTo>
                    <a:lnTo>
                      <a:pt x="1661" y="640"/>
                    </a:lnTo>
                    <a:lnTo>
                      <a:pt x="1613" y="528"/>
                    </a:lnTo>
                    <a:lnTo>
                      <a:pt x="1783" y="374"/>
                    </a:lnTo>
                    <a:lnTo>
                      <a:pt x="1773" y="105"/>
                    </a:lnTo>
                    <a:lnTo>
                      <a:pt x="19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6" name="Freeform 681"/>
              <p:cNvSpPr>
                <a:spLocks/>
              </p:cNvSpPr>
              <p:nvPr/>
            </p:nvSpPr>
            <p:spPr bwMode="auto">
              <a:xfrm>
                <a:off x="3561" y="9296"/>
                <a:ext cx="43" cy="52"/>
              </a:xfrm>
              <a:custGeom>
                <a:avLst/>
                <a:gdLst>
                  <a:gd name="T0" fmla="*/ 85 w 86"/>
                  <a:gd name="T1" fmla="*/ 0 h 105"/>
                  <a:gd name="T2" fmla="*/ 86 w 86"/>
                  <a:gd name="T3" fmla="*/ 105 h 105"/>
                  <a:gd name="T4" fmla="*/ 0 w 86"/>
                  <a:gd name="T5" fmla="*/ 43 h 105"/>
                  <a:gd name="T6" fmla="*/ 85 w 86"/>
                  <a:gd name="T7" fmla="*/ 0 h 105"/>
                </a:gdLst>
                <a:ahLst/>
                <a:cxnLst>
                  <a:cxn ang="0">
                    <a:pos x="T0" y="T1"/>
                  </a:cxn>
                  <a:cxn ang="0">
                    <a:pos x="T2" y="T3"/>
                  </a:cxn>
                  <a:cxn ang="0">
                    <a:pos x="T4" y="T5"/>
                  </a:cxn>
                  <a:cxn ang="0">
                    <a:pos x="T6" y="T7"/>
                  </a:cxn>
                </a:cxnLst>
                <a:rect l="0" t="0" r="r" b="b"/>
                <a:pathLst>
                  <a:path w="86" h="105">
                    <a:moveTo>
                      <a:pt x="85" y="0"/>
                    </a:moveTo>
                    <a:lnTo>
                      <a:pt x="86" y="105"/>
                    </a:lnTo>
                    <a:lnTo>
                      <a:pt x="0" y="43"/>
                    </a:lnTo>
                    <a:lnTo>
                      <a:pt x="8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7" name="Freeform 680"/>
              <p:cNvSpPr>
                <a:spLocks/>
              </p:cNvSpPr>
              <p:nvPr/>
            </p:nvSpPr>
            <p:spPr bwMode="auto">
              <a:xfrm>
                <a:off x="8155" y="1894"/>
                <a:ext cx="304" cy="1181"/>
              </a:xfrm>
              <a:custGeom>
                <a:avLst/>
                <a:gdLst>
                  <a:gd name="T0" fmla="*/ 0 w 607"/>
                  <a:gd name="T1" fmla="*/ 0 h 2361"/>
                  <a:gd name="T2" fmla="*/ 50 w 607"/>
                  <a:gd name="T3" fmla="*/ 207 h 2361"/>
                  <a:gd name="T4" fmla="*/ 259 w 607"/>
                  <a:gd name="T5" fmla="*/ 128 h 2361"/>
                  <a:gd name="T6" fmla="*/ 430 w 607"/>
                  <a:gd name="T7" fmla="*/ 315 h 2361"/>
                  <a:gd name="T8" fmla="*/ 476 w 607"/>
                  <a:gd name="T9" fmla="*/ 419 h 2361"/>
                  <a:gd name="T10" fmla="*/ 418 w 607"/>
                  <a:gd name="T11" fmla="*/ 646 h 2361"/>
                  <a:gd name="T12" fmla="*/ 607 w 607"/>
                  <a:gd name="T13" fmla="*/ 1092 h 2361"/>
                  <a:gd name="T14" fmla="*/ 573 w 607"/>
                  <a:gd name="T15" fmla="*/ 1198 h 2361"/>
                  <a:gd name="T16" fmla="*/ 487 w 607"/>
                  <a:gd name="T17" fmla="*/ 1730 h 2361"/>
                  <a:gd name="T18" fmla="*/ 535 w 607"/>
                  <a:gd name="T19" fmla="*/ 2062 h 2361"/>
                  <a:gd name="T20" fmla="*/ 473 w 607"/>
                  <a:gd name="T21" fmla="*/ 2174 h 2361"/>
                  <a:gd name="T22" fmla="*/ 569 w 607"/>
                  <a:gd name="T23" fmla="*/ 2252 h 2361"/>
                  <a:gd name="T24" fmla="*/ 562 w 607"/>
                  <a:gd name="T25" fmla="*/ 2361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7" h="2361">
                    <a:moveTo>
                      <a:pt x="0" y="0"/>
                    </a:moveTo>
                    <a:lnTo>
                      <a:pt x="50" y="207"/>
                    </a:lnTo>
                    <a:lnTo>
                      <a:pt x="259" y="128"/>
                    </a:lnTo>
                    <a:lnTo>
                      <a:pt x="430" y="315"/>
                    </a:lnTo>
                    <a:lnTo>
                      <a:pt x="476" y="419"/>
                    </a:lnTo>
                    <a:lnTo>
                      <a:pt x="418" y="646"/>
                    </a:lnTo>
                    <a:lnTo>
                      <a:pt x="607" y="1092"/>
                    </a:lnTo>
                    <a:lnTo>
                      <a:pt x="573" y="1198"/>
                    </a:lnTo>
                    <a:lnTo>
                      <a:pt x="487" y="1730"/>
                    </a:lnTo>
                    <a:lnTo>
                      <a:pt x="535" y="2062"/>
                    </a:lnTo>
                    <a:lnTo>
                      <a:pt x="473" y="2174"/>
                    </a:lnTo>
                    <a:lnTo>
                      <a:pt x="569" y="2252"/>
                    </a:lnTo>
                    <a:lnTo>
                      <a:pt x="562" y="236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8" name="Freeform 679"/>
              <p:cNvSpPr>
                <a:spLocks/>
              </p:cNvSpPr>
              <p:nvPr/>
            </p:nvSpPr>
            <p:spPr bwMode="auto">
              <a:xfrm>
                <a:off x="3531" y="3975"/>
                <a:ext cx="487" cy="196"/>
              </a:xfrm>
              <a:custGeom>
                <a:avLst/>
                <a:gdLst>
                  <a:gd name="T0" fmla="*/ 974 w 974"/>
                  <a:gd name="T1" fmla="*/ 391 h 391"/>
                  <a:gd name="T2" fmla="*/ 688 w 974"/>
                  <a:gd name="T3" fmla="*/ 390 h 391"/>
                  <a:gd name="T4" fmla="*/ 486 w 974"/>
                  <a:gd name="T5" fmla="*/ 262 h 391"/>
                  <a:gd name="T6" fmla="*/ 367 w 974"/>
                  <a:gd name="T7" fmla="*/ 310 h 391"/>
                  <a:gd name="T8" fmla="*/ 288 w 974"/>
                  <a:gd name="T9" fmla="*/ 235 h 391"/>
                  <a:gd name="T10" fmla="*/ 281 w 974"/>
                  <a:gd name="T11" fmla="*/ 100 h 391"/>
                  <a:gd name="T12" fmla="*/ 22 w 974"/>
                  <a:gd name="T13" fmla="*/ 105 h 391"/>
                  <a:gd name="T14" fmla="*/ 0 w 974"/>
                  <a:gd name="T15" fmla="*/ 0 h 3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4" h="391">
                    <a:moveTo>
                      <a:pt x="974" y="391"/>
                    </a:moveTo>
                    <a:lnTo>
                      <a:pt x="688" y="390"/>
                    </a:lnTo>
                    <a:lnTo>
                      <a:pt x="486" y="262"/>
                    </a:lnTo>
                    <a:lnTo>
                      <a:pt x="367" y="310"/>
                    </a:lnTo>
                    <a:lnTo>
                      <a:pt x="288" y="235"/>
                    </a:lnTo>
                    <a:lnTo>
                      <a:pt x="281" y="100"/>
                    </a:lnTo>
                    <a:lnTo>
                      <a:pt x="22" y="105"/>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9" name="Freeform 678"/>
              <p:cNvSpPr>
                <a:spLocks/>
              </p:cNvSpPr>
              <p:nvPr/>
            </p:nvSpPr>
            <p:spPr bwMode="auto">
              <a:xfrm>
                <a:off x="3860" y="4171"/>
                <a:ext cx="659" cy="1035"/>
              </a:xfrm>
              <a:custGeom>
                <a:avLst/>
                <a:gdLst>
                  <a:gd name="T0" fmla="*/ 317 w 1317"/>
                  <a:gd name="T1" fmla="*/ 0 h 2071"/>
                  <a:gd name="T2" fmla="*/ 288 w 1317"/>
                  <a:gd name="T3" fmla="*/ 95 h 2071"/>
                  <a:gd name="T4" fmla="*/ 222 w 1317"/>
                  <a:gd name="T5" fmla="*/ 453 h 2071"/>
                  <a:gd name="T6" fmla="*/ 0 w 1317"/>
                  <a:gd name="T7" fmla="*/ 1046 h 2071"/>
                  <a:gd name="T8" fmla="*/ 1 w 1317"/>
                  <a:gd name="T9" fmla="*/ 1048 h 2071"/>
                  <a:gd name="T10" fmla="*/ 212 w 1317"/>
                  <a:gd name="T11" fmla="*/ 1172 h 2071"/>
                  <a:gd name="T12" fmla="*/ 222 w 1317"/>
                  <a:gd name="T13" fmla="*/ 1296 h 2071"/>
                  <a:gd name="T14" fmla="*/ 336 w 1317"/>
                  <a:gd name="T15" fmla="*/ 1286 h 2071"/>
                  <a:gd name="T16" fmla="*/ 386 w 1317"/>
                  <a:gd name="T17" fmla="*/ 1522 h 2071"/>
                  <a:gd name="T18" fmla="*/ 496 w 1317"/>
                  <a:gd name="T19" fmla="*/ 1577 h 2071"/>
                  <a:gd name="T20" fmla="*/ 883 w 1317"/>
                  <a:gd name="T21" fmla="*/ 1560 h 2071"/>
                  <a:gd name="T22" fmla="*/ 827 w 1317"/>
                  <a:gd name="T23" fmla="*/ 1448 h 2071"/>
                  <a:gd name="T24" fmla="*/ 1034 w 1317"/>
                  <a:gd name="T25" fmla="*/ 1565 h 2071"/>
                  <a:gd name="T26" fmla="*/ 1043 w 1317"/>
                  <a:gd name="T27" fmla="*/ 1684 h 2071"/>
                  <a:gd name="T28" fmla="*/ 1317 w 1317"/>
                  <a:gd name="T29"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7" h="2071">
                    <a:moveTo>
                      <a:pt x="317" y="0"/>
                    </a:moveTo>
                    <a:lnTo>
                      <a:pt x="288" y="95"/>
                    </a:lnTo>
                    <a:lnTo>
                      <a:pt x="222" y="453"/>
                    </a:lnTo>
                    <a:lnTo>
                      <a:pt x="0" y="1046"/>
                    </a:lnTo>
                    <a:lnTo>
                      <a:pt x="1" y="1048"/>
                    </a:lnTo>
                    <a:lnTo>
                      <a:pt x="212" y="1172"/>
                    </a:lnTo>
                    <a:lnTo>
                      <a:pt x="222" y="1296"/>
                    </a:lnTo>
                    <a:lnTo>
                      <a:pt x="336" y="1286"/>
                    </a:lnTo>
                    <a:lnTo>
                      <a:pt x="386" y="1522"/>
                    </a:lnTo>
                    <a:lnTo>
                      <a:pt x="496" y="1577"/>
                    </a:lnTo>
                    <a:lnTo>
                      <a:pt x="883" y="1560"/>
                    </a:lnTo>
                    <a:lnTo>
                      <a:pt x="827" y="1448"/>
                    </a:lnTo>
                    <a:lnTo>
                      <a:pt x="1034" y="1565"/>
                    </a:lnTo>
                    <a:lnTo>
                      <a:pt x="1043" y="1684"/>
                    </a:lnTo>
                    <a:lnTo>
                      <a:pt x="1317" y="207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0" name="Freeform 677"/>
              <p:cNvSpPr>
                <a:spLocks/>
              </p:cNvSpPr>
              <p:nvPr/>
            </p:nvSpPr>
            <p:spPr bwMode="auto">
              <a:xfrm>
                <a:off x="3083" y="4765"/>
                <a:ext cx="648" cy="128"/>
              </a:xfrm>
              <a:custGeom>
                <a:avLst/>
                <a:gdLst>
                  <a:gd name="T0" fmla="*/ 1297 w 1297"/>
                  <a:gd name="T1" fmla="*/ 92 h 255"/>
                  <a:gd name="T2" fmla="*/ 1210 w 1297"/>
                  <a:gd name="T3" fmla="*/ 0 h 255"/>
                  <a:gd name="T4" fmla="*/ 834 w 1297"/>
                  <a:gd name="T5" fmla="*/ 9 h 255"/>
                  <a:gd name="T6" fmla="*/ 619 w 1297"/>
                  <a:gd name="T7" fmla="*/ 40 h 255"/>
                  <a:gd name="T8" fmla="*/ 476 w 1297"/>
                  <a:gd name="T9" fmla="*/ 224 h 255"/>
                  <a:gd name="T10" fmla="*/ 0 w 1297"/>
                  <a:gd name="T11" fmla="*/ 255 h 255"/>
                </a:gdLst>
                <a:ahLst/>
                <a:cxnLst>
                  <a:cxn ang="0">
                    <a:pos x="T0" y="T1"/>
                  </a:cxn>
                  <a:cxn ang="0">
                    <a:pos x="T2" y="T3"/>
                  </a:cxn>
                  <a:cxn ang="0">
                    <a:pos x="T4" y="T5"/>
                  </a:cxn>
                  <a:cxn ang="0">
                    <a:pos x="T6" y="T7"/>
                  </a:cxn>
                  <a:cxn ang="0">
                    <a:pos x="T8" y="T9"/>
                  </a:cxn>
                  <a:cxn ang="0">
                    <a:pos x="T10" y="T11"/>
                  </a:cxn>
                </a:cxnLst>
                <a:rect l="0" t="0" r="r" b="b"/>
                <a:pathLst>
                  <a:path w="1297" h="255">
                    <a:moveTo>
                      <a:pt x="1297" y="92"/>
                    </a:moveTo>
                    <a:lnTo>
                      <a:pt x="1210" y="0"/>
                    </a:lnTo>
                    <a:lnTo>
                      <a:pt x="834" y="9"/>
                    </a:lnTo>
                    <a:lnTo>
                      <a:pt x="619" y="40"/>
                    </a:lnTo>
                    <a:lnTo>
                      <a:pt x="476" y="224"/>
                    </a:lnTo>
                    <a:lnTo>
                      <a:pt x="0" y="2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1" name="Line 676"/>
              <p:cNvSpPr>
                <a:spLocks noChangeShapeType="1"/>
              </p:cNvSpPr>
              <p:nvPr/>
            </p:nvSpPr>
            <p:spPr bwMode="auto">
              <a:xfrm flipH="1">
                <a:off x="3731" y="4694"/>
                <a:ext cx="130" cy="117"/>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2" name="Freeform 675"/>
              <p:cNvSpPr>
                <a:spLocks/>
              </p:cNvSpPr>
              <p:nvPr/>
            </p:nvSpPr>
            <p:spPr bwMode="auto">
              <a:xfrm>
                <a:off x="3731" y="4811"/>
                <a:ext cx="230" cy="1161"/>
              </a:xfrm>
              <a:custGeom>
                <a:avLst/>
                <a:gdLst>
                  <a:gd name="T0" fmla="*/ 424 w 458"/>
                  <a:gd name="T1" fmla="*/ 2322 h 2322"/>
                  <a:gd name="T2" fmla="*/ 458 w 458"/>
                  <a:gd name="T3" fmla="*/ 2212 h 2322"/>
                  <a:gd name="T4" fmla="*/ 284 w 458"/>
                  <a:gd name="T5" fmla="*/ 2096 h 2322"/>
                  <a:gd name="T6" fmla="*/ 408 w 458"/>
                  <a:gd name="T7" fmla="*/ 1769 h 2322"/>
                  <a:gd name="T8" fmla="*/ 162 w 458"/>
                  <a:gd name="T9" fmla="*/ 1760 h 2322"/>
                  <a:gd name="T10" fmla="*/ 163 w 458"/>
                  <a:gd name="T11" fmla="*/ 1650 h 2322"/>
                  <a:gd name="T12" fmla="*/ 84 w 458"/>
                  <a:gd name="T13" fmla="*/ 1574 h 2322"/>
                  <a:gd name="T14" fmla="*/ 60 w 458"/>
                  <a:gd name="T15" fmla="*/ 1350 h 2322"/>
                  <a:gd name="T16" fmla="*/ 193 w 458"/>
                  <a:gd name="T17" fmla="*/ 1137 h 2322"/>
                  <a:gd name="T18" fmla="*/ 134 w 458"/>
                  <a:gd name="T19" fmla="*/ 1020 h 2322"/>
                  <a:gd name="T20" fmla="*/ 32 w 458"/>
                  <a:gd name="T21" fmla="*/ 1052 h 2322"/>
                  <a:gd name="T22" fmla="*/ 205 w 458"/>
                  <a:gd name="T23" fmla="*/ 508 h 2322"/>
                  <a:gd name="T24" fmla="*/ 100 w 458"/>
                  <a:gd name="T25" fmla="*/ 461 h 2322"/>
                  <a:gd name="T26" fmla="*/ 132 w 458"/>
                  <a:gd name="T27" fmla="*/ 344 h 2322"/>
                  <a:gd name="T28" fmla="*/ 0 w 458"/>
                  <a:gd name="T29"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8" h="2322">
                    <a:moveTo>
                      <a:pt x="424" y="2322"/>
                    </a:moveTo>
                    <a:lnTo>
                      <a:pt x="458" y="2212"/>
                    </a:lnTo>
                    <a:lnTo>
                      <a:pt x="284" y="2096"/>
                    </a:lnTo>
                    <a:lnTo>
                      <a:pt x="408" y="1769"/>
                    </a:lnTo>
                    <a:lnTo>
                      <a:pt x="162" y="1760"/>
                    </a:lnTo>
                    <a:lnTo>
                      <a:pt x="163" y="1650"/>
                    </a:lnTo>
                    <a:lnTo>
                      <a:pt x="84" y="1574"/>
                    </a:lnTo>
                    <a:lnTo>
                      <a:pt x="60" y="1350"/>
                    </a:lnTo>
                    <a:lnTo>
                      <a:pt x="193" y="1137"/>
                    </a:lnTo>
                    <a:lnTo>
                      <a:pt x="134" y="1020"/>
                    </a:lnTo>
                    <a:lnTo>
                      <a:pt x="32" y="1052"/>
                    </a:lnTo>
                    <a:lnTo>
                      <a:pt x="205" y="508"/>
                    </a:lnTo>
                    <a:lnTo>
                      <a:pt x="100" y="461"/>
                    </a:lnTo>
                    <a:lnTo>
                      <a:pt x="132" y="34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3" name="Freeform 674"/>
              <p:cNvSpPr>
                <a:spLocks/>
              </p:cNvSpPr>
              <p:nvPr/>
            </p:nvSpPr>
            <p:spPr bwMode="auto">
              <a:xfrm>
                <a:off x="2726" y="3928"/>
                <a:ext cx="333" cy="891"/>
              </a:xfrm>
              <a:custGeom>
                <a:avLst/>
                <a:gdLst>
                  <a:gd name="T0" fmla="*/ 300 w 665"/>
                  <a:gd name="T1" fmla="*/ 1782 h 1782"/>
                  <a:gd name="T2" fmla="*/ 286 w 665"/>
                  <a:gd name="T3" fmla="*/ 1667 h 1782"/>
                  <a:gd name="T4" fmla="*/ 179 w 665"/>
                  <a:gd name="T5" fmla="*/ 1613 h 1782"/>
                  <a:gd name="T6" fmla="*/ 286 w 665"/>
                  <a:gd name="T7" fmla="*/ 1439 h 1782"/>
                  <a:gd name="T8" fmla="*/ 257 w 665"/>
                  <a:gd name="T9" fmla="*/ 1332 h 1782"/>
                  <a:gd name="T10" fmla="*/ 117 w 665"/>
                  <a:gd name="T11" fmla="*/ 1150 h 1782"/>
                  <a:gd name="T12" fmla="*/ 0 w 665"/>
                  <a:gd name="T13" fmla="*/ 1119 h 1782"/>
                  <a:gd name="T14" fmla="*/ 110 w 665"/>
                  <a:gd name="T15" fmla="*/ 1034 h 1782"/>
                  <a:gd name="T16" fmla="*/ 665 w 665"/>
                  <a:gd name="T17" fmla="*/ 950 h 1782"/>
                  <a:gd name="T18" fmla="*/ 657 w 665"/>
                  <a:gd name="T19" fmla="*/ 724 h 1782"/>
                  <a:gd name="T20" fmla="*/ 324 w 665"/>
                  <a:gd name="T21" fmla="*/ 595 h 1782"/>
                  <a:gd name="T22" fmla="*/ 398 w 665"/>
                  <a:gd name="T23" fmla="*/ 502 h 1782"/>
                  <a:gd name="T24" fmla="*/ 507 w 665"/>
                  <a:gd name="T25" fmla="*/ 516 h 1782"/>
                  <a:gd name="T26" fmla="*/ 222 w 665"/>
                  <a:gd name="T27"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5" h="1782">
                    <a:moveTo>
                      <a:pt x="300" y="1782"/>
                    </a:moveTo>
                    <a:lnTo>
                      <a:pt x="286" y="1667"/>
                    </a:lnTo>
                    <a:lnTo>
                      <a:pt x="179" y="1613"/>
                    </a:lnTo>
                    <a:lnTo>
                      <a:pt x="286" y="1439"/>
                    </a:lnTo>
                    <a:lnTo>
                      <a:pt x="257" y="1332"/>
                    </a:lnTo>
                    <a:lnTo>
                      <a:pt x="117" y="1150"/>
                    </a:lnTo>
                    <a:lnTo>
                      <a:pt x="0" y="1119"/>
                    </a:lnTo>
                    <a:lnTo>
                      <a:pt x="110" y="1034"/>
                    </a:lnTo>
                    <a:lnTo>
                      <a:pt x="665" y="950"/>
                    </a:lnTo>
                    <a:lnTo>
                      <a:pt x="657" y="724"/>
                    </a:lnTo>
                    <a:lnTo>
                      <a:pt x="324" y="595"/>
                    </a:lnTo>
                    <a:lnTo>
                      <a:pt x="398" y="502"/>
                    </a:lnTo>
                    <a:lnTo>
                      <a:pt x="507" y="516"/>
                    </a:lnTo>
                    <a:lnTo>
                      <a:pt x="222"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4" name="Freeform 673"/>
              <p:cNvSpPr>
                <a:spLocks/>
              </p:cNvSpPr>
              <p:nvPr/>
            </p:nvSpPr>
            <p:spPr bwMode="auto">
              <a:xfrm>
                <a:off x="2197" y="4751"/>
                <a:ext cx="679" cy="255"/>
              </a:xfrm>
              <a:custGeom>
                <a:avLst/>
                <a:gdLst>
                  <a:gd name="T0" fmla="*/ 0 w 1358"/>
                  <a:gd name="T1" fmla="*/ 74 h 510"/>
                  <a:gd name="T2" fmla="*/ 233 w 1358"/>
                  <a:gd name="T3" fmla="*/ 315 h 510"/>
                  <a:gd name="T4" fmla="*/ 689 w 1358"/>
                  <a:gd name="T5" fmla="*/ 510 h 510"/>
                  <a:gd name="T6" fmla="*/ 697 w 1358"/>
                  <a:gd name="T7" fmla="*/ 141 h 510"/>
                  <a:gd name="T8" fmla="*/ 828 w 1358"/>
                  <a:gd name="T9" fmla="*/ 131 h 510"/>
                  <a:gd name="T10" fmla="*/ 828 w 1358"/>
                  <a:gd name="T11" fmla="*/ 253 h 510"/>
                  <a:gd name="T12" fmla="*/ 916 w 1358"/>
                  <a:gd name="T13" fmla="*/ 318 h 510"/>
                  <a:gd name="T14" fmla="*/ 1011 w 1358"/>
                  <a:gd name="T15" fmla="*/ 237 h 510"/>
                  <a:gd name="T16" fmla="*/ 992 w 1358"/>
                  <a:gd name="T17" fmla="*/ 122 h 510"/>
                  <a:gd name="T18" fmla="*/ 1115 w 1358"/>
                  <a:gd name="T19" fmla="*/ 93 h 510"/>
                  <a:gd name="T20" fmla="*/ 1173 w 1358"/>
                  <a:gd name="T21" fmla="*/ 0 h 510"/>
                  <a:gd name="T22" fmla="*/ 1358 w 1358"/>
                  <a:gd name="T23" fmla="*/ 13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8" h="510">
                    <a:moveTo>
                      <a:pt x="0" y="74"/>
                    </a:moveTo>
                    <a:lnTo>
                      <a:pt x="233" y="315"/>
                    </a:lnTo>
                    <a:lnTo>
                      <a:pt x="689" y="510"/>
                    </a:lnTo>
                    <a:lnTo>
                      <a:pt x="697" y="141"/>
                    </a:lnTo>
                    <a:lnTo>
                      <a:pt x="828" y="131"/>
                    </a:lnTo>
                    <a:lnTo>
                      <a:pt x="828" y="253"/>
                    </a:lnTo>
                    <a:lnTo>
                      <a:pt x="916" y="318"/>
                    </a:lnTo>
                    <a:lnTo>
                      <a:pt x="1011" y="237"/>
                    </a:lnTo>
                    <a:lnTo>
                      <a:pt x="992" y="122"/>
                    </a:lnTo>
                    <a:lnTo>
                      <a:pt x="1115" y="93"/>
                    </a:lnTo>
                    <a:lnTo>
                      <a:pt x="1173" y="0"/>
                    </a:lnTo>
                    <a:lnTo>
                      <a:pt x="1358" y="13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5" name="Line 672"/>
              <p:cNvSpPr>
                <a:spLocks noChangeShapeType="1"/>
              </p:cNvSpPr>
              <p:nvPr/>
            </p:nvSpPr>
            <p:spPr bwMode="auto">
              <a:xfrm flipH="1" flipV="1">
                <a:off x="2876" y="4819"/>
                <a:ext cx="207" cy="74"/>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6" name="Freeform 671"/>
              <p:cNvSpPr>
                <a:spLocks/>
              </p:cNvSpPr>
              <p:nvPr/>
            </p:nvSpPr>
            <p:spPr bwMode="auto">
              <a:xfrm>
                <a:off x="3083" y="4893"/>
                <a:ext cx="260" cy="804"/>
              </a:xfrm>
              <a:custGeom>
                <a:avLst/>
                <a:gdLst>
                  <a:gd name="T0" fmla="*/ 0 w 521"/>
                  <a:gd name="T1" fmla="*/ 0 h 1610"/>
                  <a:gd name="T2" fmla="*/ 88 w 521"/>
                  <a:gd name="T3" fmla="*/ 221 h 1610"/>
                  <a:gd name="T4" fmla="*/ 250 w 521"/>
                  <a:gd name="T5" fmla="*/ 379 h 1610"/>
                  <a:gd name="T6" fmla="*/ 434 w 521"/>
                  <a:gd name="T7" fmla="*/ 1074 h 1610"/>
                  <a:gd name="T8" fmla="*/ 424 w 521"/>
                  <a:gd name="T9" fmla="*/ 1361 h 1610"/>
                  <a:gd name="T10" fmla="*/ 521 w 521"/>
                  <a:gd name="T11" fmla="*/ 1437 h 1610"/>
                  <a:gd name="T12" fmla="*/ 170 w 521"/>
                  <a:gd name="T13" fmla="*/ 1610 h 1610"/>
                </a:gdLst>
                <a:ahLst/>
                <a:cxnLst>
                  <a:cxn ang="0">
                    <a:pos x="T0" y="T1"/>
                  </a:cxn>
                  <a:cxn ang="0">
                    <a:pos x="T2" y="T3"/>
                  </a:cxn>
                  <a:cxn ang="0">
                    <a:pos x="T4" y="T5"/>
                  </a:cxn>
                  <a:cxn ang="0">
                    <a:pos x="T6" y="T7"/>
                  </a:cxn>
                  <a:cxn ang="0">
                    <a:pos x="T8" y="T9"/>
                  </a:cxn>
                  <a:cxn ang="0">
                    <a:pos x="T10" y="T11"/>
                  </a:cxn>
                  <a:cxn ang="0">
                    <a:pos x="T12" y="T13"/>
                  </a:cxn>
                </a:cxnLst>
                <a:rect l="0" t="0" r="r" b="b"/>
                <a:pathLst>
                  <a:path w="521" h="1610">
                    <a:moveTo>
                      <a:pt x="0" y="0"/>
                    </a:moveTo>
                    <a:lnTo>
                      <a:pt x="88" y="221"/>
                    </a:lnTo>
                    <a:lnTo>
                      <a:pt x="250" y="379"/>
                    </a:lnTo>
                    <a:lnTo>
                      <a:pt x="434" y="1074"/>
                    </a:lnTo>
                    <a:lnTo>
                      <a:pt x="424" y="1361"/>
                    </a:lnTo>
                    <a:lnTo>
                      <a:pt x="521" y="1437"/>
                    </a:lnTo>
                    <a:lnTo>
                      <a:pt x="170" y="16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7" name="Freeform 670"/>
              <p:cNvSpPr>
                <a:spLocks/>
              </p:cNvSpPr>
              <p:nvPr/>
            </p:nvSpPr>
            <p:spPr bwMode="auto">
              <a:xfrm>
                <a:off x="2852" y="5612"/>
                <a:ext cx="316" cy="85"/>
              </a:xfrm>
              <a:custGeom>
                <a:avLst/>
                <a:gdLst>
                  <a:gd name="T0" fmla="*/ 633 w 633"/>
                  <a:gd name="T1" fmla="*/ 171 h 171"/>
                  <a:gd name="T2" fmla="*/ 540 w 633"/>
                  <a:gd name="T3" fmla="*/ 103 h 171"/>
                  <a:gd name="T4" fmla="*/ 290 w 633"/>
                  <a:gd name="T5" fmla="*/ 114 h 171"/>
                  <a:gd name="T6" fmla="*/ 342 w 633"/>
                  <a:gd name="T7" fmla="*/ 0 h 171"/>
                  <a:gd name="T8" fmla="*/ 0 w 633"/>
                  <a:gd name="T9" fmla="*/ 133 h 171"/>
                </a:gdLst>
                <a:ahLst/>
                <a:cxnLst>
                  <a:cxn ang="0">
                    <a:pos x="T0" y="T1"/>
                  </a:cxn>
                  <a:cxn ang="0">
                    <a:pos x="T2" y="T3"/>
                  </a:cxn>
                  <a:cxn ang="0">
                    <a:pos x="T4" y="T5"/>
                  </a:cxn>
                  <a:cxn ang="0">
                    <a:pos x="T6" y="T7"/>
                  </a:cxn>
                  <a:cxn ang="0">
                    <a:pos x="T8" y="T9"/>
                  </a:cxn>
                </a:cxnLst>
                <a:rect l="0" t="0" r="r" b="b"/>
                <a:pathLst>
                  <a:path w="633" h="171">
                    <a:moveTo>
                      <a:pt x="633" y="171"/>
                    </a:moveTo>
                    <a:lnTo>
                      <a:pt x="540" y="103"/>
                    </a:lnTo>
                    <a:lnTo>
                      <a:pt x="290" y="114"/>
                    </a:lnTo>
                    <a:lnTo>
                      <a:pt x="342" y="0"/>
                    </a:lnTo>
                    <a:lnTo>
                      <a:pt x="0" y="13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8" name="Freeform 669"/>
              <p:cNvSpPr>
                <a:spLocks/>
              </p:cNvSpPr>
              <p:nvPr/>
            </p:nvSpPr>
            <p:spPr bwMode="auto">
              <a:xfrm>
                <a:off x="8610" y="8759"/>
                <a:ext cx="107" cy="653"/>
              </a:xfrm>
              <a:custGeom>
                <a:avLst/>
                <a:gdLst>
                  <a:gd name="T0" fmla="*/ 38 w 216"/>
                  <a:gd name="T1" fmla="*/ 1306 h 1306"/>
                  <a:gd name="T2" fmla="*/ 55 w 216"/>
                  <a:gd name="T3" fmla="*/ 1177 h 1306"/>
                  <a:gd name="T4" fmla="*/ 152 w 216"/>
                  <a:gd name="T5" fmla="*/ 1101 h 1306"/>
                  <a:gd name="T6" fmla="*/ 64 w 216"/>
                  <a:gd name="T7" fmla="*/ 858 h 1306"/>
                  <a:gd name="T8" fmla="*/ 109 w 216"/>
                  <a:gd name="T9" fmla="*/ 755 h 1306"/>
                  <a:gd name="T10" fmla="*/ 216 w 216"/>
                  <a:gd name="T11" fmla="*/ 736 h 1306"/>
                  <a:gd name="T12" fmla="*/ 0 w 216"/>
                  <a:gd name="T13" fmla="*/ 386 h 1306"/>
                  <a:gd name="T14" fmla="*/ 79 w 216"/>
                  <a:gd name="T15" fmla="*/ 181 h 1306"/>
                  <a:gd name="T16" fmla="*/ 205 w 216"/>
                  <a:gd name="T17" fmla="*/ 148 h 1306"/>
                  <a:gd name="T18" fmla="*/ 129 w 216"/>
                  <a:gd name="T19"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1306">
                    <a:moveTo>
                      <a:pt x="38" y="1306"/>
                    </a:moveTo>
                    <a:lnTo>
                      <a:pt x="55" y="1177"/>
                    </a:lnTo>
                    <a:lnTo>
                      <a:pt x="152" y="1101"/>
                    </a:lnTo>
                    <a:lnTo>
                      <a:pt x="64" y="858"/>
                    </a:lnTo>
                    <a:lnTo>
                      <a:pt x="109" y="755"/>
                    </a:lnTo>
                    <a:lnTo>
                      <a:pt x="216" y="736"/>
                    </a:lnTo>
                    <a:lnTo>
                      <a:pt x="0" y="386"/>
                    </a:lnTo>
                    <a:lnTo>
                      <a:pt x="79" y="181"/>
                    </a:lnTo>
                    <a:lnTo>
                      <a:pt x="205" y="148"/>
                    </a:lnTo>
                    <a:lnTo>
                      <a:pt x="12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9" name="Freeform 668"/>
              <p:cNvSpPr>
                <a:spLocks/>
              </p:cNvSpPr>
              <p:nvPr/>
            </p:nvSpPr>
            <p:spPr bwMode="auto">
              <a:xfrm>
                <a:off x="2526" y="5733"/>
                <a:ext cx="48" cy="51"/>
              </a:xfrm>
              <a:custGeom>
                <a:avLst/>
                <a:gdLst>
                  <a:gd name="T0" fmla="*/ 89 w 96"/>
                  <a:gd name="T1" fmla="*/ 90 h 104"/>
                  <a:gd name="T2" fmla="*/ 93 w 96"/>
                  <a:gd name="T3" fmla="*/ 88 h 104"/>
                  <a:gd name="T4" fmla="*/ 96 w 96"/>
                  <a:gd name="T5" fmla="*/ 88 h 104"/>
                  <a:gd name="T6" fmla="*/ 94 w 96"/>
                  <a:gd name="T7" fmla="*/ 85 h 104"/>
                  <a:gd name="T8" fmla="*/ 0 w 96"/>
                  <a:gd name="T9" fmla="*/ 0 h 104"/>
                  <a:gd name="T10" fmla="*/ 1 w 96"/>
                  <a:gd name="T11" fmla="*/ 9 h 104"/>
                  <a:gd name="T12" fmla="*/ 39 w 96"/>
                  <a:gd name="T13" fmla="*/ 104 h 104"/>
                  <a:gd name="T14" fmla="*/ 65 w 96"/>
                  <a:gd name="T15" fmla="*/ 9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04">
                    <a:moveTo>
                      <a:pt x="89" y="90"/>
                    </a:moveTo>
                    <a:lnTo>
                      <a:pt x="93" y="88"/>
                    </a:lnTo>
                    <a:lnTo>
                      <a:pt x="96" y="88"/>
                    </a:lnTo>
                    <a:lnTo>
                      <a:pt x="94" y="85"/>
                    </a:lnTo>
                    <a:lnTo>
                      <a:pt x="0" y="0"/>
                    </a:lnTo>
                    <a:lnTo>
                      <a:pt x="1" y="9"/>
                    </a:lnTo>
                    <a:lnTo>
                      <a:pt x="39" y="104"/>
                    </a:lnTo>
                    <a:lnTo>
                      <a:pt x="65" y="9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0" name="Line 667"/>
              <p:cNvSpPr>
                <a:spLocks noChangeShapeType="1"/>
              </p:cNvSpPr>
              <p:nvPr/>
            </p:nvSpPr>
            <p:spPr bwMode="auto">
              <a:xfrm flipH="1">
                <a:off x="8674" y="8752"/>
                <a:ext cx="4" cy="7"/>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1" name="Freeform 666"/>
              <p:cNvSpPr>
                <a:spLocks/>
              </p:cNvSpPr>
              <p:nvPr/>
            </p:nvSpPr>
            <p:spPr bwMode="auto">
              <a:xfrm>
                <a:off x="7789" y="8554"/>
                <a:ext cx="885" cy="290"/>
              </a:xfrm>
              <a:custGeom>
                <a:avLst/>
                <a:gdLst>
                  <a:gd name="T0" fmla="*/ 1771 w 1771"/>
                  <a:gd name="T1" fmla="*/ 410 h 581"/>
                  <a:gd name="T2" fmla="*/ 1771 w 1771"/>
                  <a:gd name="T3" fmla="*/ 409 h 581"/>
                  <a:gd name="T4" fmla="*/ 1514 w 1771"/>
                  <a:gd name="T5" fmla="*/ 572 h 581"/>
                  <a:gd name="T6" fmla="*/ 1389 w 1771"/>
                  <a:gd name="T7" fmla="*/ 581 h 581"/>
                  <a:gd name="T8" fmla="*/ 925 w 1771"/>
                  <a:gd name="T9" fmla="*/ 398 h 581"/>
                  <a:gd name="T10" fmla="*/ 788 w 1771"/>
                  <a:gd name="T11" fmla="*/ 422 h 581"/>
                  <a:gd name="T12" fmla="*/ 612 w 1771"/>
                  <a:gd name="T13" fmla="*/ 334 h 581"/>
                  <a:gd name="T14" fmla="*/ 402 w 1771"/>
                  <a:gd name="T15" fmla="*/ 114 h 581"/>
                  <a:gd name="T16" fmla="*/ 0 w 1771"/>
                  <a:gd name="T17"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1" h="581">
                    <a:moveTo>
                      <a:pt x="1771" y="410"/>
                    </a:moveTo>
                    <a:lnTo>
                      <a:pt x="1771" y="409"/>
                    </a:lnTo>
                    <a:lnTo>
                      <a:pt x="1514" y="572"/>
                    </a:lnTo>
                    <a:lnTo>
                      <a:pt x="1389" y="581"/>
                    </a:lnTo>
                    <a:lnTo>
                      <a:pt x="925" y="398"/>
                    </a:lnTo>
                    <a:lnTo>
                      <a:pt x="788" y="422"/>
                    </a:lnTo>
                    <a:lnTo>
                      <a:pt x="612" y="334"/>
                    </a:lnTo>
                    <a:lnTo>
                      <a:pt x="402" y="11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2" name="Freeform 665"/>
              <p:cNvSpPr>
                <a:spLocks/>
              </p:cNvSpPr>
              <p:nvPr/>
            </p:nvSpPr>
            <p:spPr bwMode="auto">
              <a:xfrm>
                <a:off x="3168" y="5697"/>
                <a:ext cx="520" cy="419"/>
              </a:xfrm>
              <a:custGeom>
                <a:avLst/>
                <a:gdLst>
                  <a:gd name="T0" fmla="*/ 0 w 1040"/>
                  <a:gd name="T1" fmla="*/ 0 h 837"/>
                  <a:gd name="T2" fmla="*/ 0 w 1040"/>
                  <a:gd name="T3" fmla="*/ 144 h 837"/>
                  <a:gd name="T4" fmla="*/ 226 w 1040"/>
                  <a:gd name="T5" fmla="*/ 396 h 837"/>
                  <a:gd name="T6" fmla="*/ 902 w 1040"/>
                  <a:gd name="T7" fmla="*/ 656 h 837"/>
                  <a:gd name="T8" fmla="*/ 1040 w 1040"/>
                  <a:gd name="T9" fmla="*/ 837 h 837"/>
                </a:gdLst>
                <a:ahLst/>
                <a:cxnLst>
                  <a:cxn ang="0">
                    <a:pos x="T0" y="T1"/>
                  </a:cxn>
                  <a:cxn ang="0">
                    <a:pos x="T2" y="T3"/>
                  </a:cxn>
                  <a:cxn ang="0">
                    <a:pos x="T4" y="T5"/>
                  </a:cxn>
                  <a:cxn ang="0">
                    <a:pos x="T6" y="T7"/>
                  </a:cxn>
                  <a:cxn ang="0">
                    <a:pos x="T8" y="T9"/>
                  </a:cxn>
                </a:cxnLst>
                <a:rect l="0" t="0" r="r" b="b"/>
                <a:pathLst>
                  <a:path w="1040" h="837">
                    <a:moveTo>
                      <a:pt x="0" y="0"/>
                    </a:moveTo>
                    <a:lnTo>
                      <a:pt x="0" y="144"/>
                    </a:lnTo>
                    <a:lnTo>
                      <a:pt x="226" y="396"/>
                    </a:lnTo>
                    <a:lnTo>
                      <a:pt x="902" y="656"/>
                    </a:lnTo>
                    <a:lnTo>
                      <a:pt x="1040" y="83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3" name="Freeform 664"/>
              <p:cNvSpPr>
                <a:spLocks/>
              </p:cNvSpPr>
              <p:nvPr/>
            </p:nvSpPr>
            <p:spPr bwMode="auto">
              <a:xfrm>
                <a:off x="3688" y="5972"/>
                <a:ext cx="255" cy="144"/>
              </a:xfrm>
              <a:custGeom>
                <a:avLst/>
                <a:gdLst>
                  <a:gd name="T0" fmla="*/ 0 w 511"/>
                  <a:gd name="T1" fmla="*/ 288 h 288"/>
                  <a:gd name="T2" fmla="*/ 107 w 511"/>
                  <a:gd name="T3" fmla="*/ 224 h 288"/>
                  <a:gd name="T4" fmla="*/ 119 w 511"/>
                  <a:gd name="T5" fmla="*/ 110 h 288"/>
                  <a:gd name="T6" fmla="*/ 340 w 511"/>
                  <a:gd name="T7" fmla="*/ 12 h 288"/>
                  <a:gd name="T8" fmla="*/ 480 w 511"/>
                  <a:gd name="T9" fmla="*/ 28 h 288"/>
                  <a:gd name="T10" fmla="*/ 509 w 511"/>
                  <a:gd name="T11" fmla="*/ 0 h 288"/>
                  <a:gd name="T12" fmla="*/ 511 w 511"/>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511" h="288">
                    <a:moveTo>
                      <a:pt x="0" y="288"/>
                    </a:moveTo>
                    <a:lnTo>
                      <a:pt x="107" y="224"/>
                    </a:lnTo>
                    <a:lnTo>
                      <a:pt x="119" y="110"/>
                    </a:lnTo>
                    <a:lnTo>
                      <a:pt x="340" y="12"/>
                    </a:lnTo>
                    <a:lnTo>
                      <a:pt x="480" y="28"/>
                    </a:lnTo>
                    <a:lnTo>
                      <a:pt x="509" y="0"/>
                    </a:lnTo>
                    <a:lnTo>
                      <a:pt x="51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4" name="Freeform 663"/>
              <p:cNvSpPr>
                <a:spLocks/>
              </p:cNvSpPr>
              <p:nvPr/>
            </p:nvSpPr>
            <p:spPr bwMode="auto">
              <a:xfrm>
                <a:off x="8435" y="8303"/>
                <a:ext cx="243" cy="449"/>
              </a:xfrm>
              <a:custGeom>
                <a:avLst/>
                <a:gdLst>
                  <a:gd name="T0" fmla="*/ 0 w 484"/>
                  <a:gd name="T1" fmla="*/ 0 h 900"/>
                  <a:gd name="T2" fmla="*/ 84 w 484"/>
                  <a:gd name="T3" fmla="*/ 210 h 900"/>
                  <a:gd name="T4" fmla="*/ 38 w 484"/>
                  <a:gd name="T5" fmla="*/ 326 h 900"/>
                  <a:gd name="T6" fmla="*/ 181 w 484"/>
                  <a:gd name="T7" fmla="*/ 529 h 900"/>
                  <a:gd name="T8" fmla="*/ 115 w 484"/>
                  <a:gd name="T9" fmla="*/ 626 h 900"/>
                  <a:gd name="T10" fmla="*/ 248 w 484"/>
                  <a:gd name="T11" fmla="*/ 665 h 900"/>
                  <a:gd name="T12" fmla="*/ 484 w 484"/>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484" h="900">
                    <a:moveTo>
                      <a:pt x="0" y="0"/>
                    </a:moveTo>
                    <a:lnTo>
                      <a:pt x="84" y="210"/>
                    </a:lnTo>
                    <a:lnTo>
                      <a:pt x="38" y="326"/>
                    </a:lnTo>
                    <a:lnTo>
                      <a:pt x="181" y="529"/>
                    </a:lnTo>
                    <a:lnTo>
                      <a:pt x="115" y="626"/>
                    </a:lnTo>
                    <a:lnTo>
                      <a:pt x="248" y="665"/>
                    </a:lnTo>
                    <a:lnTo>
                      <a:pt x="484" y="90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5" name="Freeform 662"/>
              <p:cNvSpPr>
                <a:spLocks/>
              </p:cNvSpPr>
              <p:nvPr/>
            </p:nvSpPr>
            <p:spPr bwMode="auto">
              <a:xfrm>
                <a:off x="1839" y="4064"/>
                <a:ext cx="306" cy="204"/>
              </a:xfrm>
              <a:custGeom>
                <a:avLst/>
                <a:gdLst>
                  <a:gd name="T0" fmla="*/ 0 w 610"/>
                  <a:gd name="T1" fmla="*/ 408 h 408"/>
                  <a:gd name="T2" fmla="*/ 595 w 610"/>
                  <a:gd name="T3" fmla="*/ 232 h 408"/>
                  <a:gd name="T4" fmla="*/ 610 w 610"/>
                  <a:gd name="T5" fmla="*/ 0 h 408"/>
                </a:gdLst>
                <a:ahLst/>
                <a:cxnLst>
                  <a:cxn ang="0">
                    <a:pos x="T0" y="T1"/>
                  </a:cxn>
                  <a:cxn ang="0">
                    <a:pos x="T2" y="T3"/>
                  </a:cxn>
                  <a:cxn ang="0">
                    <a:pos x="T4" y="T5"/>
                  </a:cxn>
                </a:cxnLst>
                <a:rect l="0" t="0" r="r" b="b"/>
                <a:pathLst>
                  <a:path w="610" h="408">
                    <a:moveTo>
                      <a:pt x="0" y="408"/>
                    </a:moveTo>
                    <a:lnTo>
                      <a:pt x="595" y="232"/>
                    </a:lnTo>
                    <a:lnTo>
                      <a:pt x="61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6" name="Freeform 661"/>
              <p:cNvSpPr>
                <a:spLocks/>
              </p:cNvSpPr>
              <p:nvPr/>
            </p:nvSpPr>
            <p:spPr bwMode="auto">
              <a:xfrm>
                <a:off x="8678" y="8645"/>
                <a:ext cx="754" cy="170"/>
              </a:xfrm>
              <a:custGeom>
                <a:avLst/>
                <a:gdLst>
                  <a:gd name="T0" fmla="*/ 1509 w 1509"/>
                  <a:gd name="T1" fmla="*/ 0 h 341"/>
                  <a:gd name="T2" fmla="*/ 1132 w 1509"/>
                  <a:gd name="T3" fmla="*/ 16 h 341"/>
                  <a:gd name="T4" fmla="*/ 1083 w 1509"/>
                  <a:gd name="T5" fmla="*/ 150 h 341"/>
                  <a:gd name="T6" fmla="*/ 857 w 1509"/>
                  <a:gd name="T7" fmla="*/ 10 h 341"/>
                  <a:gd name="T8" fmla="*/ 463 w 1509"/>
                  <a:gd name="T9" fmla="*/ 341 h 341"/>
                  <a:gd name="T10" fmla="*/ 311 w 1509"/>
                  <a:gd name="T11" fmla="*/ 153 h 341"/>
                  <a:gd name="T12" fmla="*/ 204 w 1509"/>
                  <a:gd name="T13" fmla="*/ 221 h 341"/>
                  <a:gd name="T14" fmla="*/ 0 w 1509"/>
                  <a:gd name="T15" fmla="*/ 216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9" h="341">
                    <a:moveTo>
                      <a:pt x="1509" y="0"/>
                    </a:moveTo>
                    <a:lnTo>
                      <a:pt x="1132" y="16"/>
                    </a:lnTo>
                    <a:lnTo>
                      <a:pt x="1083" y="150"/>
                    </a:lnTo>
                    <a:lnTo>
                      <a:pt x="857" y="10"/>
                    </a:lnTo>
                    <a:lnTo>
                      <a:pt x="463" y="341"/>
                    </a:lnTo>
                    <a:lnTo>
                      <a:pt x="311" y="153"/>
                    </a:lnTo>
                    <a:lnTo>
                      <a:pt x="204" y="221"/>
                    </a:lnTo>
                    <a:lnTo>
                      <a:pt x="0" y="21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7" name="Freeform 660"/>
              <p:cNvSpPr>
                <a:spLocks/>
              </p:cNvSpPr>
              <p:nvPr/>
            </p:nvSpPr>
            <p:spPr bwMode="auto">
              <a:xfrm>
                <a:off x="3383" y="6116"/>
                <a:ext cx="367" cy="929"/>
              </a:xfrm>
              <a:custGeom>
                <a:avLst/>
                <a:gdLst>
                  <a:gd name="T0" fmla="*/ 610 w 735"/>
                  <a:gd name="T1" fmla="*/ 0 h 1857"/>
                  <a:gd name="T2" fmla="*/ 509 w 735"/>
                  <a:gd name="T3" fmla="*/ 448 h 1857"/>
                  <a:gd name="T4" fmla="*/ 402 w 735"/>
                  <a:gd name="T5" fmla="*/ 455 h 1857"/>
                  <a:gd name="T6" fmla="*/ 315 w 735"/>
                  <a:gd name="T7" fmla="*/ 376 h 1857"/>
                  <a:gd name="T8" fmla="*/ 0 w 735"/>
                  <a:gd name="T9" fmla="*/ 503 h 1857"/>
                  <a:gd name="T10" fmla="*/ 126 w 735"/>
                  <a:gd name="T11" fmla="*/ 722 h 1857"/>
                  <a:gd name="T12" fmla="*/ 38 w 735"/>
                  <a:gd name="T13" fmla="*/ 803 h 1857"/>
                  <a:gd name="T14" fmla="*/ 233 w 735"/>
                  <a:gd name="T15" fmla="*/ 924 h 1857"/>
                  <a:gd name="T16" fmla="*/ 243 w 735"/>
                  <a:gd name="T17" fmla="*/ 1039 h 1857"/>
                  <a:gd name="T18" fmla="*/ 338 w 735"/>
                  <a:gd name="T19" fmla="*/ 1103 h 1857"/>
                  <a:gd name="T20" fmla="*/ 271 w 735"/>
                  <a:gd name="T21" fmla="*/ 1203 h 1857"/>
                  <a:gd name="T22" fmla="*/ 329 w 735"/>
                  <a:gd name="T23" fmla="*/ 1304 h 1857"/>
                  <a:gd name="T24" fmla="*/ 238 w 735"/>
                  <a:gd name="T25" fmla="*/ 1372 h 1857"/>
                  <a:gd name="T26" fmla="*/ 324 w 735"/>
                  <a:gd name="T27" fmla="*/ 1449 h 1857"/>
                  <a:gd name="T28" fmla="*/ 260 w 735"/>
                  <a:gd name="T29" fmla="*/ 1564 h 1857"/>
                  <a:gd name="T30" fmla="*/ 491 w 735"/>
                  <a:gd name="T31" fmla="*/ 1609 h 1857"/>
                  <a:gd name="T32" fmla="*/ 735 w 735"/>
                  <a:gd name="T33" fmla="*/ 1856 h 1857"/>
                  <a:gd name="T34" fmla="*/ 735 w 735"/>
                  <a:gd name="T35"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5" h="1857">
                    <a:moveTo>
                      <a:pt x="610" y="0"/>
                    </a:moveTo>
                    <a:lnTo>
                      <a:pt x="509" y="448"/>
                    </a:lnTo>
                    <a:lnTo>
                      <a:pt x="402" y="455"/>
                    </a:lnTo>
                    <a:lnTo>
                      <a:pt x="315" y="376"/>
                    </a:lnTo>
                    <a:lnTo>
                      <a:pt x="0" y="503"/>
                    </a:lnTo>
                    <a:lnTo>
                      <a:pt x="126" y="722"/>
                    </a:lnTo>
                    <a:lnTo>
                      <a:pt x="38" y="803"/>
                    </a:lnTo>
                    <a:lnTo>
                      <a:pt x="233" y="924"/>
                    </a:lnTo>
                    <a:lnTo>
                      <a:pt x="243" y="1039"/>
                    </a:lnTo>
                    <a:lnTo>
                      <a:pt x="338" y="1103"/>
                    </a:lnTo>
                    <a:lnTo>
                      <a:pt x="271" y="1203"/>
                    </a:lnTo>
                    <a:lnTo>
                      <a:pt x="329" y="1304"/>
                    </a:lnTo>
                    <a:lnTo>
                      <a:pt x="238" y="1372"/>
                    </a:lnTo>
                    <a:lnTo>
                      <a:pt x="324" y="1449"/>
                    </a:lnTo>
                    <a:lnTo>
                      <a:pt x="260" y="1564"/>
                    </a:lnTo>
                    <a:lnTo>
                      <a:pt x="491" y="1609"/>
                    </a:lnTo>
                    <a:lnTo>
                      <a:pt x="735" y="1856"/>
                    </a:lnTo>
                    <a:lnTo>
                      <a:pt x="735" y="185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8" name="Freeform 659"/>
              <p:cNvSpPr>
                <a:spLocks/>
              </p:cNvSpPr>
              <p:nvPr/>
            </p:nvSpPr>
            <p:spPr bwMode="auto">
              <a:xfrm>
                <a:off x="3148" y="6847"/>
                <a:ext cx="562" cy="302"/>
              </a:xfrm>
              <a:custGeom>
                <a:avLst/>
                <a:gdLst>
                  <a:gd name="T0" fmla="*/ 1125 w 1125"/>
                  <a:gd name="T1" fmla="*/ 605 h 605"/>
                  <a:gd name="T2" fmla="*/ 761 w 1125"/>
                  <a:gd name="T3" fmla="*/ 567 h 605"/>
                  <a:gd name="T4" fmla="*/ 524 w 1125"/>
                  <a:gd name="T5" fmla="*/ 400 h 605"/>
                  <a:gd name="T6" fmla="*/ 502 w 1125"/>
                  <a:gd name="T7" fmla="*/ 178 h 605"/>
                  <a:gd name="T8" fmla="*/ 254 w 1125"/>
                  <a:gd name="T9" fmla="*/ 110 h 605"/>
                  <a:gd name="T10" fmla="*/ 228 w 1125"/>
                  <a:gd name="T11" fmla="*/ 0 h 605"/>
                  <a:gd name="T12" fmla="*/ 0 w 1125"/>
                  <a:gd name="T13" fmla="*/ 33 h 605"/>
                </a:gdLst>
                <a:ahLst/>
                <a:cxnLst>
                  <a:cxn ang="0">
                    <a:pos x="T0" y="T1"/>
                  </a:cxn>
                  <a:cxn ang="0">
                    <a:pos x="T2" y="T3"/>
                  </a:cxn>
                  <a:cxn ang="0">
                    <a:pos x="T4" y="T5"/>
                  </a:cxn>
                  <a:cxn ang="0">
                    <a:pos x="T6" y="T7"/>
                  </a:cxn>
                  <a:cxn ang="0">
                    <a:pos x="T8" y="T9"/>
                  </a:cxn>
                  <a:cxn ang="0">
                    <a:pos x="T10" y="T11"/>
                  </a:cxn>
                  <a:cxn ang="0">
                    <a:pos x="T12" y="T13"/>
                  </a:cxn>
                </a:cxnLst>
                <a:rect l="0" t="0" r="r" b="b"/>
                <a:pathLst>
                  <a:path w="1125" h="605">
                    <a:moveTo>
                      <a:pt x="1125" y="605"/>
                    </a:moveTo>
                    <a:lnTo>
                      <a:pt x="761" y="567"/>
                    </a:lnTo>
                    <a:lnTo>
                      <a:pt x="524" y="400"/>
                    </a:lnTo>
                    <a:lnTo>
                      <a:pt x="502" y="178"/>
                    </a:lnTo>
                    <a:lnTo>
                      <a:pt x="254" y="110"/>
                    </a:lnTo>
                    <a:lnTo>
                      <a:pt x="228" y="0"/>
                    </a:lnTo>
                    <a:lnTo>
                      <a:pt x="0" y="3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9" name="Freeform 658"/>
              <p:cNvSpPr>
                <a:spLocks/>
              </p:cNvSpPr>
              <p:nvPr/>
            </p:nvSpPr>
            <p:spPr bwMode="auto">
              <a:xfrm>
                <a:off x="3750" y="6435"/>
                <a:ext cx="1058" cy="610"/>
              </a:xfrm>
              <a:custGeom>
                <a:avLst/>
                <a:gdLst>
                  <a:gd name="T0" fmla="*/ 0 w 2114"/>
                  <a:gd name="T1" fmla="*/ 1220 h 1220"/>
                  <a:gd name="T2" fmla="*/ 79 w 2114"/>
                  <a:gd name="T3" fmla="*/ 1143 h 1220"/>
                  <a:gd name="T4" fmla="*/ 289 w 2114"/>
                  <a:gd name="T5" fmla="*/ 1115 h 1220"/>
                  <a:gd name="T6" fmla="*/ 450 w 2114"/>
                  <a:gd name="T7" fmla="*/ 893 h 1220"/>
                  <a:gd name="T8" fmla="*/ 479 w 2114"/>
                  <a:gd name="T9" fmla="*/ 671 h 1220"/>
                  <a:gd name="T10" fmla="*/ 784 w 2114"/>
                  <a:gd name="T11" fmla="*/ 443 h 1220"/>
                  <a:gd name="T12" fmla="*/ 867 w 2114"/>
                  <a:gd name="T13" fmla="*/ 238 h 1220"/>
                  <a:gd name="T14" fmla="*/ 1084 w 2114"/>
                  <a:gd name="T15" fmla="*/ 2 h 1220"/>
                  <a:gd name="T16" fmla="*/ 1084 w 2114"/>
                  <a:gd name="T17" fmla="*/ 0 h 1220"/>
                  <a:gd name="T18" fmla="*/ 1326 w 2114"/>
                  <a:gd name="T19" fmla="*/ 118 h 1220"/>
                  <a:gd name="T20" fmla="*/ 1324 w 2114"/>
                  <a:gd name="T21" fmla="*/ 299 h 1220"/>
                  <a:gd name="T22" fmla="*/ 1691 w 2114"/>
                  <a:gd name="T23" fmla="*/ 257 h 1220"/>
                  <a:gd name="T24" fmla="*/ 1967 w 2114"/>
                  <a:gd name="T25" fmla="*/ 474 h 1220"/>
                  <a:gd name="T26" fmla="*/ 1890 w 2114"/>
                  <a:gd name="T27" fmla="*/ 579 h 1220"/>
                  <a:gd name="T28" fmla="*/ 2114 w 2114"/>
                  <a:gd name="T29" fmla="*/ 662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4" h="1220">
                    <a:moveTo>
                      <a:pt x="0" y="1220"/>
                    </a:moveTo>
                    <a:lnTo>
                      <a:pt x="79" y="1143"/>
                    </a:lnTo>
                    <a:lnTo>
                      <a:pt x="289" y="1115"/>
                    </a:lnTo>
                    <a:lnTo>
                      <a:pt x="450" y="893"/>
                    </a:lnTo>
                    <a:lnTo>
                      <a:pt x="479" y="671"/>
                    </a:lnTo>
                    <a:lnTo>
                      <a:pt x="784" y="443"/>
                    </a:lnTo>
                    <a:lnTo>
                      <a:pt x="867" y="238"/>
                    </a:lnTo>
                    <a:lnTo>
                      <a:pt x="1084" y="2"/>
                    </a:lnTo>
                    <a:lnTo>
                      <a:pt x="1084" y="0"/>
                    </a:lnTo>
                    <a:lnTo>
                      <a:pt x="1326" y="118"/>
                    </a:lnTo>
                    <a:lnTo>
                      <a:pt x="1324" y="299"/>
                    </a:lnTo>
                    <a:lnTo>
                      <a:pt x="1691" y="257"/>
                    </a:lnTo>
                    <a:lnTo>
                      <a:pt x="1967" y="474"/>
                    </a:lnTo>
                    <a:lnTo>
                      <a:pt x="1890" y="579"/>
                    </a:lnTo>
                    <a:lnTo>
                      <a:pt x="2114" y="66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0" name="Freeform 657"/>
              <p:cNvSpPr>
                <a:spLocks/>
              </p:cNvSpPr>
              <p:nvPr/>
            </p:nvSpPr>
            <p:spPr bwMode="auto">
              <a:xfrm>
                <a:off x="3710" y="7045"/>
                <a:ext cx="40" cy="104"/>
              </a:xfrm>
              <a:custGeom>
                <a:avLst/>
                <a:gdLst>
                  <a:gd name="T0" fmla="*/ 81 w 81"/>
                  <a:gd name="T1" fmla="*/ 0 h 209"/>
                  <a:gd name="T2" fmla="*/ 79 w 81"/>
                  <a:gd name="T3" fmla="*/ 18 h 209"/>
                  <a:gd name="T4" fmla="*/ 0 w 81"/>
                  <a:gd name="T5" fmla="*/ 209 h 209"/>
                </a:gdLst>
                <a:ahLst/>
                <a:cxnLst>
                  <a:cxn ang="0">
                    <a:pos x="T0" y="T1"/>
                  </a:cxn>
                  <a:cxn ang="0">
                    <a:pos x="T2" y="T3"/>
                  </a:cxn>
                  <a:cxn ang="0">
                    <a:pos x="T4" y="T5"/>
                  </a:cxn>
                </a:cxnLst>
                <a:rect l="0" t="0" r="r" b="b"/>
                <a:pathLst>
                  <a:path w="81" h="209">
                    <a:moveTo>
                      <a:pt x="81" y="0"/>
                    </a:moveTo>
                    <a:lnTo>
                      <a:pt x="79" y="18"/>
                    </a:lnTo>
                    <a:lnTo>
                      <a:pt x="0" y="20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1" name="Freeform 656"/>
              <p:cNvSpPr>
                <a:spLocks/>
              </p:cNvSpPr>
              <p:nvPr/>
            </p:nvSpPr>
            <p:spPr bwMode="auto">
              <a:xfrm>
                <a:off x="3708" y="7139"/>
                <a:ext cx="277" cy="423"/>
              </a:xfrm>
              <a:custGeom>
                <a:avLst/>
                <a:gdLst>
                  <a:gd name="T0" fmla="*/ 554 w 554"/>
                  <a:gd name="T1" fmla="*/ 848 h 848"/>
                  <a:gd name="T2" fmla="*/ 516 w 554"/>
                  <a:gd name="T3" fmla="*/ 796 h 848"/>
                  <a:gd name="T4" fmla="*/ 552 w 554"/>
                  <a:gd name="T5" fmla="*/ 683 h 848"/>
                  <a:gd name="T6" fmla="*/ 461 w 554"/>
                  <a:gd name="T7" fmla="*/ 583 h 848"/>
                  <a:gd name="T8" fmla="*/ 379 w 554"/>
                  <a:gd name="T9" fmla="*/ 707 h 848"/>
                  <a:gd name="T10" fmla="*/ 0 w 554"/>
                  <a:gd name="T11" fmla="*/ 621 h 848"/>
                  <a:gd name="T12" fmla="*/ 79 w 554"/>
                  <a:gd name="T13" fmla="*/ 543 h 848"/>
                  <a:gd name="T14" fmla="*/ 86 w 554"/>
                  <a:gd name="T15" fmla="*/ 319 h 848"/>
                  <a:gd name="T16" fmla="*/ 195 w 554"/>
                  <a:gd name="T17" fmla="*/ 107 h 848"/>
                  <a:gd name="T18" fmla="*/ 152 w 554"/>
                  <a:gd name="T19" fmla="*/ 0 h 848"/>
                  <a:gd name="T20" fmla="*/ 4 w 554"/>
                  <a:gd name="T21" fmla="*/ 2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4" h="848">
                    <a:moveTo>
                      <a:pt x="554" y="848"/>
                    </a:moveTo>
                    <a:lnTo>
                      <a:pt x="516" y="796"/>
                    </a:lnTo>
                    <a:lnTo>
                      <a:pt x="552" y="683"/>
                    </a:lnTo>
                    <a:lnTo>
                      <a:pt x="461" y="583"/>
                    </a:lnTo>
                    <a:lnTo>
                      <a:pt x="379" y="707"/>
                    </a:lnTo>
                    <a:lnTo>
                      <a:pt x="0" y="621"/>
                    </a:lnTo>
                    <a:lnTo>
                      <a:pt x="79" y="543"/>
                    </a:lnTo>
                    <a:lnTo>
                      <a:pt x="86" y="319"/>
                    </a:lnTo>
                    <a:lnTo>
                      <a:pt x="195" y="107"/>
                    </a:lnTo>
                    <a:lnTo>
                      <a:pt x="152" y="0"/>
                    </a:lnTo>
                    <a:lnTo>
                      <a:pt x="4" y="2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2" name="Freeform 655"/>
              <p:cNvSpPr>
                <a:spLocks/>
              </p:cNvSpPr>
              <p:nvPr/>
            </p:nvSpPr>
            <p:spPr bwMode="auto">
              <a:xfrm>
                <a:off x="2650" y="7799"/>
                <a:ext cx="942" cy="409"/>
              </a:xfrm>
              <a:custGeom>
                <a:avLst/>
                <a:gdLst>
                  <a:gd name="T0" fmla="*/ 0 w 1885"/>
                  <a:gd name="T1" fmla="*/ 136 h 819"/>
                  <a:gd name="T2" fmla="*/ 305 w 1885"/>
                  <a:gd name="T3" fmla="*/ 0 h 819"/>
                  <a:gd name="T4" fmla="*/ 448 w 1885"/>
                  <a:gd name="T5" fmla="*/ 52 h 819"/>
                  <a:gd name="T6" fmla="*/ 393 w 1885"/>
                  <a:gd name="T7" fmla="*/ 257 h 819"/>
                  <a:gd name="T8" fmla="*/ 1059 w 1885"/>
                  <a:gd name="T9" fmla="*/ 228 h 819"/>
                  <a:gd name="T10" fmla="*/ 1042 w 1885"/>
                  <a:gd name="T11" fmla="*/ 341 h 819"/>
                  <a:gd name="T12" fmla="*/ 1471 w 1885"/>
                  <a:gd name="T13" fmla="*/ 634 h 819"/>
                  <a:gd name="T14" fmla="*/ 1495 w 1885"/>
                  <a:gd name="T15" fmla="*/ 819 h 819"/>
                  <a:gd name="T16" fmla="*/ 1744 w 1885"/>
                  <a:gd name="T17" fmla="*/ 819 h 819"/>
                  <a:gd name="T18" fmla="*/ 1804 w 1885"/>
                  <a:gd name="T19" fmla="*/ 681 h 819"/>
                  <a:gd name="T20" fmla="*/ 1885 w 1885"/>
                  <a:gd name="T21" fmla="*/ 784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5" h="819">
                    <a:moveTo>
                      <a:pt x="0" y="136"/>
                    </a:moveTo>
                    <a:lnTo>
                      <a:pt x="305" y="0"/>
                    </a:lnTo>
                    <a:lnTo>
                      <a:pt x="448" y="52"/>
                    </a:lnTo>
                    <a:lnTo>
                      <a:pt x="393" y="257"/>
                    </a:lnTo>
                    <a:lnTo>
                      <a:pt x="1059" y="228"/>
                    </a:lnTo>
                    <a:lnTo>
                      <a:pt x="1042" y="341"/>
                    </a:lnTo>
                    <a:lnTo>
                      <a:pt x="1471" y="634"/>
                    </a:lnTo>
                    <a:lnTo>
                      <a:pt x="1495" y="819"/>
                    </a:lnTo>
                    <a:lnTo>
                      <a:pt x="1744" y="819"/>
                    </a:lnTo>
                    <a:lnTo>
                      <a:pt x="1804" y="681"/>
                    </a:lnTo>
                    <a:lnTo>
                      <a:pt x="1885" y="78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3" name="Freeform 654"/>
              <p:cNvSpPr>
                <a:spLocks/>
              </p:cNvSpPr>
              <p:nvPr/>
            </p:nvSpPr>
            <p:spPr bwMode="auto">
              <a:xfrm>
                <a:off x="3592" y="7559"/>
                <a:ext cx="393" cy="632"/>
              </a:xfrm>
              <a:custGeom>
                <a:avLst/>
                <a:gdLst>
                  <a:gd name="T0" fmla="*/ 0 w 785"/>
                  <a:gd name="T1" fmla="*/ 1263 h 1263"/>
                  <a:gd name="T2" fmla="*/ 174 w 785"/>
                  <a:gd name="T3" fmla="*/ 1108 h 1263"/>
                  <a:gd name="T4" fmla="*/ 117 w 785"/>
                  <a:gd name="T5" fmla="*/ 1015 h 1263"/>
                  <a:gd name="T6" fmla="*/ 233 w 785"/>
                  <a:gd name="T7" fmla="*/ 924 h 1263"/>
                  <a:gd name="T8" fmla="*/ 253 w 785"/>
                  <a:gd name="T9" fmla="*/ 579 h 1263"/>
                  <a:gd name="T10" fmla="*/ 585 w 785"/>
                  <a:gd name="T11" fmla="*/ 241 h 1263"/>
                  <a:gd name="T12" fmla="*/ 471 w 785"/>
                  <a:gd name="T13" fmla="*/ 191 h 1263"/>
                  <a:gd name="T14" fmla="*/ 512 w 785"/>
                  <a:gd name="T15" fmla="*/ 66 h 1263"/>
                  <a:gd name="T16" fmla="*/ 621 w 785"/>
                  <a:gd name="T17" fmla="*/ 97 h 1263"/>
                  <a:gd name="T18" fmla="*/ 664 w 785"/>
                  <a:gd name="T19" fmla="*/ 0 h 1263"/>
                  <a:gd name="T20" fmla="*/ 785 w 785"/>
                  <a:gd name="T21" fmla="*/ 7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5" h="1263">
                    <a:moveTo>
                      <a:pt x="0" y="1263"/>
                    </a:moveTo>
                    <a:lnTo>
                      <a:pt x="174" y="1108"/>
                    </a:lnTo>
                    <a:lnTo>
                      <a:pt x="117" y="1015"/>
                    </a:lnTo>
                    <a:lnTo>
                      <a:pt x="233" y="924"/>
                    </a:lnTo>
                    <a:lnTo>
                      <a:pt x="253" y="579"/>
                    </a:lnTo>
                    <a:lnTo>
                      <a:pt x="585" y="241"/>
                    </a:lnTo>
                    <a:lnTo>
                      <a:pt x="471" y="191"/>
                    </a:lnTo>
                    <a:lnTo>
                      <a:pt x="512" y="66"/>
                    </a:lnTo>
                    <a:lnTo>
                      <a:pt x="621" y="97"/>
                    </a:lnTo>
                    <a:lnTo>
                      <a:pt x="664" y="0"/>
                    </a:lnTo>
                    <a:lnTo>
                      <a:pt x="785" y="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4" name="Freeform 653"/>
              <p:cNvSpPr>
                <a:spLocks/>
              </p:cNvSpPr>
              <p:nvPr/>
            </p:nvSpPr>
            <p:spPr bwMode="auto">
              <a:xfrm>
                <a:off x="3985" y="7562"/>
                <a:ext cx="658" cy="235"/>
              </a:xfrm>
              <a:custGeom>
                <a:avLst/>
                <a:gdLst>
                  <a:gd name="T0" fmla="*/ 1316 w 1316"/>
                  <a:gd name="T1" fmla="*/ 469 h 469"/>
                  <a:gd name="T2" fmla="*/ 1150 w 1316"/>
                  <a:gd name="T3" fmla="*/ 308 h 469"/>
                  <a:gd name="T4" fmla="*/ 943 w 1316"/>
                  <a:gd name="T5" fmla="*/ 414 h 469"/>
                  <a:gd name="T6" fmla="*/ 884 w 1316"/>
                  <a:gd name="T7" fmla="*/ 177 h 469"/>
                  <a:gd name="T8" fmla="*/ 646 w 1316"/>
                  <a:gd name="T9" fmla="*/ 219 h 469"/>
                  <a:gd name="T10" fmla="*/ 564 w 1316"/>
                  <a:gd name="T11" fmla="*/ 148 h 469"/>
                  <a:gd name="T12" fmla="*/ 452 w 1316"/>
                  <a:gd name="T13" fmla="*/ 229 h 469"/>
                  <a:gd name="T14" fmla="*/ 108 w 1316"/>
                  <a:gd name="T15" fmla="*/ 246 h 469"/>
                  <a:gd name="T16" fmla="*/ 0 w 1316"/>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6" h="469">
                    <a:moveTo>
                      <a:pt x="1316" y="469"/>
                    </a:moveTo>
                    <a:lnTo>
                      <a:pt x="1150" y="308"/>
                    </a:lnTo>
                    <a:lnTo>
                      <a:pt x="943" y="414"/>
                    </a:lnTo>
                    <a:lnTo>
                      <a:pt x="884" y="177"/>
                    </a:lnTo>
                    <a:lnTo>
                      <a:pt x="646" y="219"/>
                    </a:lnTo>
                    <a:lnTo>
                      <a:pt x="564" y="148"/>
                    </a:lnTo>
                    <a:lnTo>
                      <a:pt x="452" y="229"/>
                    </a:lnTo>
                    <a:lnTo>
                      <a:pt x="108" y="24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5" name="Freeform 652"/>
              <p:cNvSpPr>
                <a:spLocks/>
              </p:cNvSpPr>
              <p:nvPr/>
            </p:nvSpPr>
            <p:spPr bwMode="auto">
              <a:xfrm>
                <a:off x="3592" y="8191"/>
                <a:ext cx="234" cy="296"/>
              </a:xfrm>
              <a:custGeom>
                <a:avLst/>
                <a:gdLst>
                  <a:gd name="T0" fmla="*/ 355 w 467"/>
                  <a:gd name="T1" fmla="*/ 593 h 593"/>
                  <a:gd name="T2" fmla="*/ 329 w 467"/>
                  <a:gd name="T3" fmla="*/ 491 h 593"/>
                  <a:gd name="T4" fmla="*/ 467 w 467"/>
                  <a:gd name="T5" fmla="*/ 290 h 593"/>
                  <a:gd name="T6" fmla="*/ 15 w 467"/>
                  <a:gd name="T7" fmla="*/ 178 h 593"/>
                  <a:gd name="T8" fmla="*/ 0 w 467"/>
                  <a:gd name="T9" fmla="*/ 0 h 593"/>
                </a:gdLst>
                <a:ahLst/>
                <a:cxnLst>
                  <a:cxn ang="0">
                    <a:pos x="T0" y="T1"/>
                  </a:cxn>
                  <a:cxn ang="0">
                    <a:pos x="T2" y="T3"/>
                  </a:cxn>
                  <a:cxn ang="0">
                    <a:pos x="T4" y="T5"/>
                  </a:cxn>
                  <a:cxn ang="0">
                    <a:pos x="T6" y="T7"/>
                  </a:cxn>
                  <a:cxn ang="0">
                    <a:pos x="T8" y="T9"/>
                  </a:cxn>
                </a:cxnLst>
                <a:rect l="0" t="0" r="r" b="b"/>
                <a:pathLst>
                  <a:path w="467" h="593">
                    <a:moveTo>
                      <a:pt x="355" y="593"/>
                    </a:moveTo>
                    <a:lnTo>
                      <a:pt x="329" y="491"/>
                    </a:lnTo>
                    <a:lnTo>
                      <a:pt x="467" y="290"/>
                    </a:lnTo>
                    <a:lnTo>
                      <a:pt x="15" y="17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6" name="Freeform 651"/>
              <p:cNvSpPr>
                <a:spLocks/>
              </p:cNvSpPr>
              <p:nvPr/>
            </p:nvSpPr>
            <p:spPr bwMode="auto">
              <a:xfrm>
                <a:off x="7150" y="4498"/>
                <a:ext cx="96" cy="218"/>
              </a:xfrm>
              <a:custGeom>
                <a:avLst/>
                <a:gdLst>
                  <a:gd name="T0" fmla="*/ 179 w 191"/>
                  <a:gd name="T1" fmla="*/ 436 h 436"/>
                  <a:gd name="T2" fmla="*/ 179 w 191"/>
                  <a:gd name="T3" fmla="*/ 402 h 436"/>
                  <a:gd name="T4" fmla="*/ 191 w 191"/>
                  <a:gd name="T5" fmla="*/ 279 h 436"/>
                  <a:gd name="T6" fmla="*/ 48 w 191"/>
                  <a:gd name="T7" fmla="*/ 234 h 436"/>
                  <a:gd name="T8" fmla="*/ 0 w 191"/>
                  <a:gd name="T9" fmla="*/ 0 h 436"/>
                </a:gdLst>
                <a:ahLst/>
                <a:cxnLst>
                  <a:cxn ang="0">
                    <a:pos x="T0" y="T1"/>
                  </a:cxn>
                  <a:cxn ang="0">
                    <a:pos x="T2" y="T3"/>
                  </a:cxn>
                  <a:cxn ang="0">
                    <a:pos x="T4" y="T5"/>
                  </a:cxn>
                  <a:cxn ang="0">
                    <a:pos x="T6" y="T7"/>
                  </a:cxn>
                  <a:cxn ang="0">
                    <a:pos x="T8" y="T9"/>
                  </a:cxn>
                </a:cxnLst>
                <a:rect l="0" t="0" r="r" b="b"/>
                <a:pathLst>
                  <a:path w="191" h="436">
                    <a:moveTo>
                      <a:pt x="179" y="436"/>
                    </a:moveTo>
                    <a:lnTo>
                      <a:pt x="179" y="402"/>
                    </a:lnTo>
                    <a:lnTo>
                      <a:pt x="191" y="279"/>
                    </a:lnTo>
                    <a:lnTo>
                      <a:pt x="48" y="23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7" name="Freeform 650"/>
              <p:cNvSpPr>
                <a:spLocks/>
              </p:cNvSpPr>
              <p:nvPr/>
            </p:nvSpPr>
            <p:spPr bwMode="auto">
              <a:xfrm>
                <a:off x="6235" y="4237"/>
                <a:ext cx="915" cy="270"/>
              </a:xfrm>
              <a:custGeom>
                <a:avLst/>
                <a:gdLst>
                  <a:gd name="T0" fmla="*/ 1832 w 1832"/>
                  <a:gd name="T1" fmla="*/ 522 h 539"/>
                  <a:gd name="T2" fmla="*/ 1618 w 1832"/>
                  <a:gd name="T3" fmla="*/ 539 h 539"/>
                  <a:gd name="T4" fmla="*/ 1561 w 1832"/>
                  <a:gd name="T5" fmla="*/ 429 h 539"/>
                  <a:gd name="T6" fmla="*/ 1454 w 1832"/>
                  <a:gd name="T7" fmla="*/ 463 h 539"/>
                  <a:gd name="T8" fmla="*/ 1418 w 1832"/>
                  <a:gd name="T9" fmla="*/ 322 h 539"/>
                  <a:gd name="T10" fmla="*/ 1194 w 1832"/>
                  <a:gd name="T11" fmla="*/ 357 h 539"/>
                  <a:gd name="T12" fmla="*/ 980 w 1832"/>
                  <a:gd name="T13" fmla="*/ 241 h 539"/>
                  <a:gd name="T14" fmla="*/ 830 w 1832"/>
                  <a:gd name="T15" fmla="*/ 24 h 539"/>
                  <a:gd name="T16" fmla="*/ 651 w 1832"/>
                  <a:gd name="T17" fmla="*/ 188 h 539"/>
                  <a:gd name="T18" fmla="*/ 419 w 1832"/>
                  <a:gd name="T19" fmla="*/ 188 h 539"/>
                  <a:gd name="T20" fmla="*/ 131 w 1832"/>
                  <a:gd name="T21" fmla="*/ 3 h 539"/>
                  <a:gd name="T22" fmla="*/ 0 w 1832"/>
                  <a:gd name="T23" fmla="*/ 3 h 539"/>
                  <a:gd name="T24" fmla="*/ 0 w 1832"/>
                  <a:gd name="T25"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2" h="539">
                    <a:moveTo>
                      <a:pt x="1832" y="522"/>
                    </a:moveTo>
                    <a:lnTo>
                      <a:pt x="1618" y="539"/>
                    </a:lnTo>
                    <a:lnTo>
                      <a:pt x="1561" y="429"/>
                    </a:lnTo>
                    <a:lnTo>
                      <a:pt x="1454" y="463"/>
                    </a:lnTo>
                    <a:lnTo>
                      <a:pt x="1418" y="322"/>
                    </a:lnTo>
                    <a:lnTo>
                      <a:pt x="1194" y="357"/>
                    </a:lnTo>
                    <a:lnTo>
                      <a:pt x="980" y="241"/>
                    </a:lnTo>
                    <a:lnTo>
                      <a:pt x="830" y="24"/>
                    </a:lnTo>
                    <a:lnTo>
                      <a:pt x="651" y="188"/>
                    </a:lnTo>
                    <a:lnTo>
                      <a:pt x="419" y="188"/>
                    </a:lnTo>
                    <a:lnTo>
                      <a:pt x="131" y="3"/>
                    </a:lnTo>
                    <a:lnTo>
                      <a:pt x="0" y="3"/>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8" name="Freeform 649"/>
              <p:cNvSpPr>
                <a:spLocks/>
              </p:cNvSpPr>
              <p:nvPr/>
            </p:nvSpPr>
            <p:spPr bwMode="auto">
              <a:xfrm>
                <a:off x="6777" y="4754"/>
                <a:ext cx="390" cy="509"/>
              </a:xfrm>
              <a:custGeom>
                <a:avLst/>
                <a:gdLst>
                  <a:gd name="T0" fmla="*/ 0 w 780"/>
                  <a:gd name="T1" fmla="*/ 908 h 1018"/>
                  <a:gd name="T2" fmla="*/ 271 w 780"/>
                  <a:gd name="T3" fmla="*/ 1018 h 1018"/>
                  <a:gd name="T4" fmla="*/ 707 w 780"/>
                  <a:gd name="T5" fmla="*/ 794 h 1018"/>
                  <a:gd name="T6" fmla="*/ 681 w 780"/>
                  <a:gd name="T7" fmla="*/ 686 h 1018"/>
                  <a:gd name="T8" fmla="*/ 756 w 780"/>
                  <a:gd name="T9" fmla="*/ 601 h 1018"/>
                  <a:gd name="T10" fmla="*/ 600 w 780"/>
                  <a:gd name="T11" fmla="*/ 334 h 1018"/>
                  <a:gd name="T12" fmla="*/ 681 w 780"/>
                  <a:gd name="T13" fmla="*/ 265 h 1018"/>
                  <a:gd name="T14" fmla="*/ 669 w 780"/>
                  <a:gd name="T15" fmla="*/ 38 h 1018"/>
                  <a:gd name="T16" fmla="*/ 780 w 780"/>
                  <a:gd name="T17"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1018">
                    <a:moveTo>
                      <a:pt x="0" y="908"/>
                    </a:moveTo>
                    <a:lnTo>
                      <a:pt x="271" y="1018"/>
                    </a:lnTo>
                    <a:lnTo>
                      <a:pt x="707" y="794"/>
                    </a:lnTo>
                    <a:lnTo>
                      <a:pt x="681" y="686"/>
                    </a:lnTo>
                    <a:lnTo>
                      <a:pt x="756" y="601"/>
                    </a:lnTo>
                    <a:lnTo>
                      <a:pt x="600" y="334"/>
                    </a:lnTo>
                    <a:lnTo>
                      <a:pt x="681" y="265"/>
                    </a:lnTo>
                    <a:lnTo>
                      <a:pt x="669" y="38"/>
                    </a:lnTo>
                    <a:lnTo>
                      <a:pt x="78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9" name="Freeform 648"/>
              <p:cNvSpPr>
                <a:spLocks/>
              </p:cNvSpPr>
              <p:nvPr/>
            </p:nvSpPr>
            <p:spPr bwMode="auto">
              <a:xfrm>
                <a:off x="7165" y="4721"/>
                <a:ext cx="53" cy="33"/>
              </a:xfrm>
              <a:custGeom>
                <a:avLst/>
                <a:gdLst>
                  <a:gd name="T0" fmla="*/ 105 w 105"/>
                  <a:gd name="T1" fmla="*/ 0 h 66"/>
                  <a:gd name="T2" fmla="*/ 4 w 105"/>
                  <a:gd name="T3" fmla="*/ 66 h 66"/>
                  <a:gd name="T4" fmla="*/ 0 w 105"/>
                  <a:gd name="T5" fmla="*/ 12 h 66"/>
                  <a:gd name="T6" fmla="*/ 105 w 105"/>
                  <a:gd name="T7" fmla="*/ 0 h 66"/>
                </a:gdLst>
                <a:ahLst/>
                <a:cxnLst>
                  <a:cxn ang="0">
                    <a:pos x="T0" y="T1"/>
                  </a:cxn>
                  <a:cxn ang="0">
                    <a:pos x="T2" y="T3"/>
                  </a:cxn>
                  <a:cxn ang="0">
                    <a:pos x="T4" y="T5"/>
                  </a:cxn>
                  <a:cxn ang="0">
                    <a:pos x="T6" y="T7"/>
                  </a:cxn>
                </a:cxnLst>
                <a:rect l="0" t="0" r="r" b="b"/>
                <a:pathLst>
                  <a:path w="105" h="66">
                    <a:moveTo>
                      <a:pt x="105" y="0"/>
                    </a:moveTo>
                    <a:lnTo>
                      <a:pt x="4" y="66"/>
                    </a:lnTo>
                    <a:lnTo>
                      <a:pt x="0" y="12"/>
                    </a:lnTo>
                    <a:lnTo>
                      <a:pt x="10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0" name="Freeform 647"/>
              <p:cNvSpPr>
                <a:spLocks/>
              </p:cNvSpPr>
              <p:nvPr/>
            </p:nvSpPr>
            <p:spPr bwMode="auto">
              <a:xfrm>
                <a:off x="7761" y="1755"/>
                <a:ext cx="322" cy="463"/>
              </a:xfrm>
              <a:custGeom>
                <a:avLst/>
                <a:gdLst>
                  <a:gd name="T0" fmla="*/ 643 w 643"/>
                  <a:gd name="T1" fmla="*/ 0 h 925"/>
                  <a:gd name="T2" fmla="*/ 576 w 643"/>
                  <a:gd name="T3" fmla="*/ 48 h 925"/>
                  <a:gd name="T4" fmla="*/ 495 w 643"/>
                  <a:gd name="T5" fmla="*/ 151 h 925"/>
                  <a:gd name="T6" fmla="*/ 274 w 643"/>
                  <a:gd name="T7" fmla="*/ 71 h 925"/>
                  <a:gd name="T8" fmla="*/ 200 w 643"/>
                  <a:gd name="T9" fmla="*/ 150 h 925"/>
                  <a:gd name="T10" fmla="*/ 233 w 643"/>
                  <a:gd name="T11" fmla="*/ 487 h 925"/>
                  <a:gd name="T12" fmla="*/ 110 w 643"/>
                  <a:gd name="T13" fmla="*/ 686 h 925"/>
                  <a:gd name="T14" fmla="*/ 160 w 643"/>
                  <a:gd name="T15" fmla="*/ 782 h 925"/>
                  <a:gd name="T16" fmla="*/ 0 w 643"/>
                  <a:gd name="T17" fmla="*/ 923 h 925"/>
                  <a:gd name="T18" fmla="*/ 0 w 643"/>
                  <a:gd name="T19" fmla="*/ 925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925">
                    <a:moveTo>
                      <a:pt x="643" y="0"/>
                    </a:moveTo>
                    <a:lnTo>
                      <a:pt x="576" y="48"/>
                    </a:lnTo>
                    <a:lnTo>
                      <a:pt x="495" y="151"/>
                    </a:lnTo>
                    <a:lnTo>
                      <a:pt x="274" y="71"/>
                    </a:lnTo>
                    <a:lnTo>
                      <a:pt x="200" y="150"/>
                    </a:lnTo>
                    <a:lnTo>
                      <a:pt x="233" y="487"/>
                    </a:lnTo>
                    <a:lnTo>
                      <a:pt x="110" y="686"/>
                    </a:lnTo>
                    <a:lnTo>
                      <a:pt x="160" y="782"/>
                    </a:lnTo>
                    <a:lnTo>
                      <a:pt x="0" y="923"/>
                    </a:lnTo>
                    <a:lnTo>
                      <a:pt x="0" y="92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1" name="Line 646"/>
              <p:cNvSpPr>
                <a:spLocks noChangeShapeType="1"/>
              </p:cNvSpPr>
              <p:nvPr/>
            </p:nvSpPr>
            <p:spPr bwMode="auto">
              <a:xfrm flipV="1">
                <a:off x="7218" y="4716"/>
                <a:ext cx="22" cy="5"/>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2" name="Freeform 645"/>
              <p:cNvSpPr>
                <a:spLocks/>
              </p:cNvSpPr>
              <p:nvPr/>
            </p:nvSpPr>
            <p:spPr bwMode="auto">
              <a:xfrm>
                <a:off x="6152" y="4237"/>
                <a:ext cx="83" cy="60"/>
              </a:xfrm>
              <a:custGeom>
                <a:avLst/>
                <a:gdLst>
                  <a:gd name="T0" fmla="*/ 165 w 165"/>
                  <a:gd name="T1" fmla="*/ 0 h 121"/>
                  <a:gd name="T2" fmla="*/ 57 w 165"/>
                  <a:gd name="T3" fmla="*/ 28 h 121"/>
                  <a:gd name="T4" fmla="*/ 0 w 165"/>
                  <a:gd name="T5" fmla="*/ 121 h 121"/>
                </a:gdLst>
                <a:ahLst/>
                <a:cxnLst>
                  <a:cxn ang="0">
                    <a:pos x="T0" y="T1"/>
                  </a:cxn>
                  <a:cxn ang="0">
                    <a:pos x="T2" y="T3"/>
                  </a:cxn>
                  <a:cxn ang="0">
                    <a:pos x="T4" y="T5"/>
                  </a:cxn>
                </a:cxnLst>
                <a:rect l="0" t="0" r="r" b="b"/>
                <a:pathLst>
                  <a:path w="165" h="121">
                    <a:moveTo>
                      <a:pt x="165" y="0"/>
                    </a:moveTo>
                    <a:lnTo>
                      <a:pt x="57" y="28"/>
                    </a:lnTo>
                    <a:lnTo>
                      <a:pt x="0" y="12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3" name="Freeform 644"/>
              <p:cNvSpPr>
                <a:spLocks/>
              </p:cNvSpPr>
              <p:nvPr/>
            </p:nvSpPr>
            <p:spPr bwMode="auto">
              <a:xfrm>
                <a:off x="5640" y="4178"/>
                <a:ext cx="512" cy="151"/>
              </a:xfrm>
              <a:custGeom>
                <a:avLst/>
                <a:gdLst>
                  <a:gd name="T0" fmla="*/ 0 w 1025"/>
                  <a:gd name="T1" fmla="*/ 0 h 303"/>
                  <a:gd name="T2" fmla="*/ 525 w 1025"/>
                  <a:gd name="T3" fmla="*/ 119 h 303"/>
                  <a:gd name="T4" fmla="*/ 673 w 1025"/>
                  <a:gd name="T5" fmla="*/ 303 h 303"/>
                  <a:gd name="T6" fmla="*/ 1025 w 1025"/>
                  <a:gd name="T7" fmla="*/ 240 h 303"/>
                </a:gdLst>
                <a:ahLst/>
                <a:cxnLst>
                  <a:cxn ang="0">
                    <a:pos x="T0" y="T1"/>
                  </a:cxn>
                  <a:cxn ang="0">
                    <a:pos x="T2" y="T3"/>
                  </a:cxn>
                  <a:cxn ang="0">
                    <a:pos x="T4" y="T5"/>
                  </a:cxn>
                  <a:cxn ang="0">
                    <a:pos x="T6" y="T7"/>
                  </a:cxn>
                </a:cxnLst>
                <a:rect l="0" t="0" r="r" b="b"/>
                <a:pathLst>
                  <a:path w="1025" h="303">
                    <a:moveTo>
                      <a:pt x="0" y="0"/>
                    </a:moveTo>
                    <a:lnTo>
                      <a:pt x="525" y="119"/>
                    </a:lnTo>
                    <a:lnTo>
                      <a:pt x="673" y="303"/>
                    </a:lnTo>
                    <a:lnTo>
                      <a:pt x="1025" y="24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4" name="Freeform 643"/>
              <p:cNvSpPr>
                <a:spLocks/>
              </p:cNvSpPr>
              <p:nvPr/>
            </p:nvSpPr>
            <p:spPr bwMode="auto">
              <a:xfrm>
                <a:off x="6152" y="4297"/>
                <a:ext cx="166" cy="863"/>
              </a:xfrm>
              <a:custGeom>
                <a:avLst/>
                <a:gdLst>
                  <a:gd name="T0" fmla="*/ 0 w 333"/>
                  <a:gd name="T1" fmla="*/ 0 h 1724"/>
                  <a:gd name="T2" fmla="*/ 76 w 333"/>
                  <a:gd name="T3" fmla="*/ 251 h 1724"/>
                  <a:gd name="T4" fmla="*/ 10 w 333"/>
                  <a:gd name="T5" fmla="*/ 473 h 1724"/>
                  <a:gd name="T6" fmla="*/ 114 w 333"/>
                  <a:gd name="T7" fmla="*/ 556 h 1724"/>
                  <a:gd name="T8" fmla="*/ 234 w 333"/>
                  <a:gd name="T9" fmla="*/ 849 h 1724"/>
                  <a:gd name="T10" fmla="*/ 245 w 333"/>
                  <a:gd name="T11" fmla="*/ 1078 h 1724"/>
                  <a:gd name="T12" fmla="*/ 333 w 333"/>
                  <a:gd name="T13" fmla="*/ 1154 h 1724"/>
                  <a:gd name="T14" fmla="*/ 324 w 333"/>
                  <a:gd name="T15" fmla="*/ 1381 h 1724"/>
                  <a:gd name="T16" fmla="*/ 271 w 333"/>
                  <a:gd name="T17" fmla="*/ 1724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1724">
                    <a:moveTo>
                      <a:pt x="0" y="0"/>
                    </a:moveTo>
                    <a:lnTo>
                      <a:pt x="76" y="251"/>
                    </a:lnTo>
                    <a:lnTo>
                      <a:pt x="10" y="473"/>
                    </a:lnTo>
                    <a:lnTo>
                      <a:pt x="114" y="556"/>
                    </a:lnTo>
                    <a:lnTo>
                      <a:pt x="234" y="849"/>
                    </a:lnTo>
                    <a:lnTo>
                      <a:pt x="245" y="1078"/>
                    </a:lnTo>
                    <a:lnTo>
                      <a:pt x="333" y="1154"/>
                    </a:lnTo>
                    <a:lnTo>
                      <a:pt x="324" y="1381"/>
                    </a:lnTo>
                    <a:lnTo>
                      <a:pt x="271" y="172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5" name="Freeform 642"/>
              <p:cNvSpPr>
                <a:spLocks/>
              </p:cNvSpPr>
              <p:nvPr/>
            </p:nvSpPr>
            <p:spPr bwMode="auto">
              <a:xfrm>
                <a:off x="5672" y="5160"/>
                <a:ext cx="615" cy="779"/>
              </a:xfrm>
              <a:custGeom>
                <a:avLst/>
                <a:gdLst>
                  <a:gd name="T0" fmla="*/ 469 w 1230"/>
                  <a:gd name="T1" fmla="*/ 1560 h 1560"/>
                  <a:gd name="T2" fmla="*/ 329 w 1230"/>
                  <a:gd name="T3" fmla="*/ 1238 h 1560"/>
                  <a:gd name="T4" fmla="*/ 45 w 1230"/>
                  <a:gd name="T5" fmla="*/ 1048 h 1560"/>
                  <a:gd name="T6" fmla="*/ 0 w 1230"/>
                  <a:gd name="T7" fmla="*/ 898 h 1560"/>
                  <a:gd name="T8" fmla="*/ 0 w 1230"/>
                  <a:gd name="T9" fmla="*/ 896 h 1560"/>
                  <a:gd name="T10" fmla="*/ 134 w 1230"/>
                  <a:gd name="T11" fmla="*/ 667 h 1560"/>
                  <a:gd name="T12" fmla="*/ 474 w 1230"/>
                  <a:gd name="T13" fmla="*/ 629 h 1560"/>
                  <a:gd name="T14" fmla="*/ 540 w 1230"/>
                  <a:gd name="T15" fmla="*/ 536 h 1560"/>
                  <a:gd name="T16" fmla="*/ 474 w 1230"/>
                  <a:gd name="T17" fmla="*/ 329 h 1560"/>
                  <a:gd name="T18" fmla="*/ 560 w 1230"/>
                  <a:gd name="T19" fmla="*/ 257 h 1560"/>
                  <a:gd name="T20" fmla="*/ 888 w 1230"/>
                  <a:gd name="T21" fmla="*/ 145 h 1560"/>
                  <a:gd name="T22" fmla="*/ 1073 w 1230"/>
                  <a:gd name="T23" fmla="*/ 0 h 1560"/>
                  <a:gd name="T24" fmla="*/ 1230 w 1230"/>
                  <a:gd name="T25" fmla="*/ 0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0" h="1560">
                    <a:moveTo>
                      <a:pt x="469" y="1560"/>
                    </a:moveTo>
                    <a:lnTo>
                      <a:pt x="329" y="1238"/>
                    </a:lnTo>
                    <a:lnTo>
                      <a:pt x="45" y="1048"/>
                    </a:lnTo>
                    <a:lnTo>
                      <a:pt x="0" y="898"/>
                    </a:lnTo>
                    <a:lnTo>
                      <a:pt x="0" y="896"/>
                    </a:lnTo>
                    <a:lnTo>
                      <a:pt x="134" y="667"/>
                    </a:lnTo>
                    <a:lnTo>
                      <a:pt x="474" y="629"/>
                    </a:lnTo>
                    <a:lnTo>
                      <a:pt x="540" y="536"/>
                    </a:lnTo>
                    <a:lnTo>
                      <a:pt x="474" y="329"/>
                    </a:lnTo>
                    <a:lnTo>
                      <a:pt x="560" y="257"/>
                    </a:lnTo>
                    <a:lnTo>
                      <a:pt x="888" y="145"/>
                    </a:lnTo>
                    <a:lnTo>
                      <a:pt x="1073" y="0"/>
                    </a:lnTo>
                    <a:lnTo>
                      <a:pt x="123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6" name="Freeform 641"/>
              <p:cNvSpPr>
                <a:spLocks/>
              </p:cNvSpPr>
              <p:nvPr/>
            </p:nvSpPr>
            <p:spPr bwMode="auto">
              <a:xfrm>
                <a:off x="6287" y="5160"/>
                <a:ext cx="490" cy="164"/>
              </a:xfrm>
              <a:custGeom>
                <a:avLst/>
                <a:gdLst>
                  <a:gd name="T0" fmla="*/ 0 w 979"/>
                  <a:gd name="T1" fmla="*/ 0 h 329"/>
                  <a:gd name="T2" fmla="*/ 224 w 979"/>
                  <a:gd name="T3" fmla="*/ 247 h 329"/>
                  <a:gd name="T4" fmla="*/ 469 w 979"/>
                  <a:gd name="T5" fmla="*/ 250 h 329"/>
                  <a:gd name="T6" fmla="*/ 581 w 979"/>
                  <a:gd name="T7" fmla="*/ 186 h 329"/>
                  <a:gd name="T8" fmla="*/ 750 w 979"/>
                  <a:gd name="T9" fmla="*/ 329 h 329"/>
                  <a:gd name="T10" fmla="*/ 979 w 979"/>
                  <a:gd name="T11" fmla="*/ 97 h 329"/>
                </a:gdLst>
                <a:ahLst/>
                <a:cxnLst>
                  <a:cxn ang="0">
                    <a:pos x="T0" y="T1"/>
                  </a:cxn>
                  <a:cxn ang="0">
                    <a:pos x="T2" y="T3"/>
                  </a:cxn>
                  <a:cxn ang="0">
                    <a:pos x="T4" y="T5"/>
                  </a:cxn>
                  <a:cxn ang="0">
                    <a:pos x="T6" y="T7"/>
                  </a:cxn>
                  <a:cxn ang="0">
                    <a:pos x="T8" y="T9"/>
                  </a:cxn>
                  <a:cxn ang="0">
                    <a:pos x="T10" y="T11"/>
                  </a:cxn>
                </a:cxnLst>
                <a:rect l="0" t="0" r="r" b="b"/>
                <a:pathLst>
                  <a:path w="979" h="329">
                    <a:moveTo>
                      <a:pt x="0" y="0"/>
                    </a:moveTo>
                    <a:lnTo>
                      <a:pt x="224" y="247"/>
                    </a:lnTo>
                    <a:lnTo>
                      <a:pt x="469" y="250"/>
                    </a:lnTo>
                    <a:lnTo>
                      <a:pt x="581" y="186"/>
                    </a:lnTo>
                    <a:lnTo>
                      <a:pt x="750" y="329"/>
                    </a:lnTo>
                    <a:lnTo>
                      <a:pt x="979" y="9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7" name="Freeform 640"/>
              <p:cNvSpPr>
                <a:spLocks/>
              </p:cNvSpPr>
              <p:nvPr/>
            </p:nvSpPr>
            <p:spPr bwMode="auto">
              <a:xfrm>
                <a:off x="5907" y="5808"/>
                <a:ext cx="941" cy="375"/>
              </a:xfrm>
              <a:custGeom>
                <a:avLst/>
                <a:gdLst>
                  <a:gd name="T0" fmla="*/ 1882 w 1882"/>
                  <a:gd name="T1" fmla="*/ 751 h 751"/>
                  <a:gd name="T2" fmla="*/ 1742 w 1882"/>
                  <a:gd name="T3" fmla="*/ 588 h 751"/>
                  <a:gd name="T4" fmla="*/ 1494 w 1882"/>
                  <a:gd name="T5" fmla="*/ 572 h 751"/>
                  <a:gd name="T6" fmla="*/ 1444 w 1882"/>
                  <a:gd name="T7" fmla="*/ 448 h 751"/>
                  <a:gd name="T8" fmla="*/ 935 w 1882"/>
                  <a:gd name="T9" fmla="*/ 429 h 751"/>
                  <a:gd name="T10" fmla="*/ 871 w 1882"/>
                  <a:gd name="T11" fmla="*/ 333 h 751"/>
                  <a:gd name="T12" fmla="*/ 743 w 1882"/>
                  <a:gd name="T13" fmla="*/ 350 h 751"/>
                  <a:gd name="T14" fmla="*/ 573 w 1882"/>
                  <a:gd name="T15" fmla="*/ 178 h 751"/>
                  <a:gd name="T16" fmla="*/ 619 w 1882"/>
                  <a:gd name="T17" fmla="*/ 67 h 751"/>
                  <a:gd name="T18" fmla="*/ 531 w 1882"/>
                  <a:gd name="T19" fmla="*/ 0 h 751"/>
                  <a:gd name="T20" fmla="*/ 98 w 1882"/>
                  <a:gd name="T21" fmla="*/ 312 h 751"/>
                  <a:gd name="T22" fmla="*/ 0 w 1882"/>
                  <a:gd name="T23" fmla="*/ 264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2" h="751">
                    <a:moveTo>
                      <a:pt x="1882" y="751"/>
                    </a:moveTo>
                    <a:lnTo>
                      <a:pt x="1742" y="588"/>
                    </a:lnTo>
                    <a:lnTo>
                      <a:pt x="1494" y="572"/>
                    </a:lnTo>
                    <a:lnTo>
                      <a:pt x="1444" y="448"/>
                    </a:lnTo>
                    <a:lnTo>
                      <a:pt x="935" y="429"/>
                    </a:lnTo>
                    <a:lnTo>
                      <a:pt x="871" y="333"/>
                    </a:lnTo>
                    <a:lnTo>
                      <a:pt x="743" y="350"/>
                    </a:lnTo>
                    <a:lnTo>
                      <a:pt x="573" y="178"/>
                    </a:lnTo>
                    <a:lnTo>
                      <a:pt x="619" y="67"/>
                    </a:lnTo>
                    <a:lnTo>
                      <a:pt x="531" y="0"/>
                    </a:lnTo>
                    <a:lnTo>
                      <a:pt x="98" y="312"/>
                    </a:lnTo>
                    <a:lnTo>
                      <a:pt x="0" y="2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8" name="Freeform 639"/>
              <p:cNvSpPr>
                <a:spLocks/>
              </p:cNvSpPr>
              <p:nvPr/>
            </p:nvSpPr>
            <p:spPr bwMode="auto">
              <a:xfrm>
                <a:off x="5761" y="5939"/>
                <a:ext cx="180" cy="483"/>
              </a:xfrm>
              <a:custGeom>
                <a:avLst/>
                <a:gdLst>
                  <a:gd name="T0" fmla="*/ 291 w 358"/>
                  <a:gd name="T1" fmla="*/ 0 h 965"/>
                  <a:gd name="T2" fmla="*/ 272 w 358"/>
                  <a:gd name="T3" fmla="*/ 160 h 965"/>
                  <a:gd name="T4" fmla="*/ 358 w 358"/>
                  <a:gd name="T5" fmla="*/ 420 h 965"/>
                  <a:gd name="T6" fmla="*/ 0 w 358"/>
                  <a:gd name="T7" fmla="*/ 753 h 965"/>
                  <a:gd name="T8" fmla="*/ 172 w 358"/>
                  <a:gd name="T9" fmla="*/ 965 h 965"/>
                </a:gdLst>
                <a:ahLst/>
                <a:cxnLst>
                  <a:cxn ang="0">
                    <a:pos x="T0" y="T1"/>
                  </a:cxn>
                  <a:cxn ang="0">
                    <a:pos x="T2" y="T3"/>
                  </a:cxn>
                  <a:cxn ang="0">
                    <a:pos x="T4" y="T5"/>
                  </a:cxn>
                  <a:cxn ang="0">
                    <a:pos x="T6" y="T7"/>
                  </a:cxn>
                  <a:cxn ang="0">
                    <a:pos x="T8" y="T9"/>
                  </a:cxn>
                </a:cxnLst>
                <a:rect l="0" t="0" r="r" b="b"/>
                <a:pathLst>
                  <a:path w="358" h="965">
                    <a:moveTo>
                      <a:pt x="291" y="0"/>
                    </a:moveTo>
                    <a:lnTo>
                      <a:pt x="272" y="160"/>
                    </a:lnTo>
                    <a:lnTo>
                      <a:pt x="358" y="420"/>
                    </a:lnTo>
                    <a:lnTo>
                      <a:pt x="0" y="753"/>
                    </a:lnTo>
                    <a:lnTo>
                      <a:pt x="172" y="96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9" name="Freeform 638"/>
              <p:cNvSpPr>
                <a:spLocks/>
              </p:cNvSpPr>
              <p:nvPr/>
            </p:nvSpPr>
            <p:spPr bwMode="auto">
              <a:xfrm>
                <a:off x="6777" y="5208"/>
                <a:ext cx="314" cy="560"/>
              </a:xfrm>
              <a:custGeom>
                <a:avLst/>
                <a:gdLst>
                  <a:gd name="T0" fmla="*/ 466 w 628"/>
                  <a:gd name="T1" fmla="*/ 1120 h 1120"/>
                  <a:gd name="T2" fmla="*/ 609 w 628"/>
                  <a:gd name="T3" fmla="*/ 941 h 1120"/>
                  <a:gd name="T4" fmla="*/ 628 w 628"/>
                  <a:gd name="T5" fmla="*/ 729 h 1120"/>
                  <a:gd name="T6" fmla="*/ 564 w 628"/>
                  <a:gd name="T7" fmla="*/ 636 h 1120"/>
                  <a:gd name="T8" fmla="*/ 261 w 628"/>
                  <a:gd name="T9" fmla="*/ 522 h 1120"/>
                  <a:gd name="T10" fmla="*/ 0 w 628"/>
                  <a:gd name="T11" fmla="*/ 0 h 1120"/>
                </a:gdLst>
                <a:ahLst/>
                <a:cxnLst>
                  <a:cxn ang="0">
                    <a:pos x="T0" y="T1"/>
                  </a:cxn>
                  <a:cxn ang="0">
                    <a:pos x="T2" y="T3"/>
                  </a:cxn>
                  <a:cxn ang="0">
                    <a:pos x="T4" y="T5"/>
                  </a:cxn>
                  <a:cxn ang="0">
                    <a:pos x="T6" y="T7"/>
                  </a:cxn>
                  <a:cxn ang="0">
                    <a:pos x="T8" y="T9"/>
                  </a:cxn>
                  <a:cxn ang="0">
                    <a:pos x="T10" y="T11"/>
                  </a:cxn>
                </a:cxnLst>
                <a:rect l="0" t="0" r="r" b="b"/>
                <a:pathLst>
                  <a:path w="628" h="1120">
                    <a:moveTo>
                      <a:pt x="466" y="1120"/>
                    </a:moveTo>
                    <a:lnTo>
                      <a:pt x="609" y="941"/>
                    </a:lnTo>
                    <a:lnTo>
                      <a:pt x="628" y="729"/>
                    </a:lnTo>
                    <a:lnTo>
                      <a:pt x="564" y="636"/>
                    </a:lnTo>
                    <a:lnTo>
                      <a:pt x="261" y="52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0" name="Freeform 637"/>
              <p:cNvSpPr>
                <a:spLocks/>
              </p:cNvSpPr>
              <p:nvPr/>
            </p:nvSpPr>
            <p:spPr bwMode="auto">
              <a:xfrm>
                <a:off x="7010" y="5768"/>
                <a:ext cx="405" cy="133"/>
              </a:xfrm>
              <a:custGeom>
                <a:avLst/>
                <a:gdLst>
                  <a:gd name="T0" fmla="*/ 810 w 810"/>
                  <a:gd name="T1" fmla="*/ 117 h 267"/>
                  <a:gd name="T2" fmla="*/ 591 w 810"/>
                  <a:gd name="T3" fmla="*/ 267 h 267"/>
                  <a:gd name="T4" fmla="*/ 509 w 810"/>
                  <a:gd name="T5" fmla="*/ 184 h 267"/>
                  <a:gd name="T6" fmla="*/ 200 w 810"/>
                  <a:gd name="T7" fmla="*/ 241 h 267"/>
                  <a:gd name="T8" fmla="*/ 0 w 810"/>
                  <a:gd name="T9" fmla="*/ 117 h 267"/>
                  <a:gd name="T10" fmla="*/ 0 w 810"/>
                  <a:gd name="T11" fmla="*/ 0 h 267"/>
                </a:gdLst>
                <a:ahLst/>
                <a:cxnLst>
                  <a:cxn ang="0">
                    <a:pos x="T0" y="T1"/>
                  </a:cxn>
                  <a:cxn ang="0">
                    <a:pos x="T2" y="T3"/>
                  </a:cxn>
                  <a:cxn ang="0">
                    <a:pos x="T4" y="T5"/>
                  </a:cxn>
                  <a:cxn ang="0">
                    <a:pos x="T6" y="T7"/>
                  </a:cxn>
                  <a:cxn ang="0">
                    <a:pos x="T8" y="T9"/>
                  </a:cxn>
                  <a:cxn ang="0">
                    <a:pos x="T10" y="T11"/>
                  </a:cxn>
                </a:cxnLst>
                <a:rect l="0" t="0" r="r" b="b"/>
                <a:pathLst>
                  <a:path w="810" h="267">
                    <a:moveTo>
                      <a:pt x="810" y="117"/>
                    </a:moveTo>
                    <a:lnTo>
                      <a:pt x="591" y="267"/>
                    </a:lnTo>
                    <a:lnTo>
                      <a:pt x="509" y="184"/>
                    </a:lnTo>
                    <a:lnTo>
                      <a:pt x="200" y="241"/>
                    </a:lnTo>
                    <a:lnTo>
                      <a:pt x="0" y="11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1" name="Freeform 636"/>
              <p:cNvSpPr>
                <a:spLocks/>
              </p:cNvSpPr>
              <p:nvPr/>
            </p:nvSpPr>
            <p:spPr bwMode="auto">
              <a:xfrm>
                <a:off x="6848" y="5768"/>
                <a:ext cx="162" cy="415"/>
              </a:xfrm>
              <a:custGeom>
                <a:avLst/>
                <a:gdLst>
                  <a:gd name="T0" fmla="*/ 0 w 324"/>
                  <a:gd name="T1" fmla="*/ 830 h 830"/>
                  <a:gd name="T2" fmla="*/ 212 w 324"/>
                  <a:gd name="T3" fmla="*/ 648 h 830"/>
                  <a:gd name="T4" fmla="*/ 153 w 324"/>
                  <a:gd name="T5" fmla="*/ 165 h 830"/>
                  <a:gd name="T6" fmla="*/ 172 w 324"/>
                  <a:gd name="T7" fmla="*/ 48 h 830"/>
                  <a:gd name="T8" fmla="*/ 324 w 324"/>
                  <a:gd name="T9" fmla="*/ 0 h 830"/>
                </a:gdLst>
                <a:ahLst/>
                <a:cxnLst>
                  <a:cxn ang="0">
                    <a:pos x="T0" y="T1"/>
                  </a:cxn>
                  <a:cxn ang="0">
                    <a:pos x="T2" y="T3"/>
                  </a:cxn>
                  <a:cxn ang="0">
                    <a:pos x="T4" y="T5"/>
                  </a:cxn>
                  <a:cxn ang="0">
                    <a:pos x="T6" y="T7"/>
                  </a:cxn>
                  <a:cxn ang="0">
                    <a:pos x="T8" y="T9"/>
                  </a:cxn>
                </a:cxnLst>
                <a:rect l="0" t="0" r="r" b="b"/>
                <a:pathLst>
                  <a:path w="324" h="830">
                    <a:moveTo>
                      <a:pt x="0" y="830"/>
                    </a:moveTo>
                    <a:lnTo>
                      <a:pt x="212" y="648"/>
                    </a:lnTo>
                    <a:lnTo>
                      <a:pt x="153" y="165"/>
                    </a:lnTo>
                    <a:lnTo>
                      <a:pt x="172" y="48"/>
                    </a:lnTo>
                    <a:lnTo>
                      <a:pt x="324"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2" name="Freeform 635"/>
              <p:cNvSpPr>
                <a:spLocks/>
              </p:cNvSpPr>
              <p:nvPr/>
            </p:nvSpPr>
            <p:spPr bwMode="auto">
              <a:xfrm>
                <a:off x="4018" y="3592"/>
                <a:ext cx="507" cy="629"/>
              </a:xfrm>
              <a:custGeom>
                <a:avLst/>
                <a:gdLst>
                  <a:gd name="T0" fmla="*/ 1011 w 1012"/>
                  <a:gd name="T1" fmla="*/ 0 h 1258"/>
                  <a:gd name="T2" fmla="*/ 933 w 1012"/>
                  <a:gd name="T3" fmla="*/ 80 h 1258"/>
                  <a:gd name="T4" fmla="*/ 1000 w 1012"/>
                  <a:gd name="T5" fmla="*/ 168 h 1258"/>
                  <a:gd name="T6" fmla="*/ 1012 w 1012"/>
                  <a:gd name="T7" fmla="*/ 383 h 1258"/>
                  <a:gd name="T8" fmla="*/ 771 w 1012"/>
                  <a:gd name="T9" fmla="*/ 793 h 1258"/>
                  <a:gd name="T10" fmla="*/ 647 w 1012"/>
                  <a:gd name="T11" fmla="*/ 833 h 1258"/>
                  <a:gd name="T12" fmla="*/ 623 w 1012"/>
                  <a:gd name="T13" fmla="*/ 967 h 1258"/>
                  <a:gd name="T14" fmla="*/ 623 w 1012"/>
                  <a:gd name="T15" fmla="*/ 970 h 1258"/>
                  <a:gd name="T16" fmla="*/ 326 w 1012"/>
                  <a:gd name="T17" fmla="*/ 1143 h 1258"/>
                  <a:gd name="T18" fmla="*/ 217 w 1012"/>
                  <a:gd name="T19" fmla="*/ 1132 h 1258"/>
                  <a:gd name="T20" fmla="*/ 236 w 1012"/>
                  <a:gd name="T21" fmla="*/ 1258 h 1258"/>
                  <a:gd name="T22" fmla="*/ 0 w 1012"/>
                  <a:gd name="T23" fmla="*/ 1158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2" h="1258">
                    <a:moveTo>
                      <a:pt x="1011" y="0"/>
                    </a:moveTo>
                    <a:lnTo>
                      <a:pt x="933" y="80"/>
                    </a:lnTo>
                    <a:lnTo>
                      <a:pt x="1000" y="168"/>
                    </a:lnTo>
                    <a:lnTo>
                      <a:pt x="1012" y="383"/>
                    </a:lnTo>
                    <a:lnTo>
                      <a:pt x="771" y="793"/>
                    </a:lnTo>
                    <a:lnTo>
                      <a:pt x="647" y="833"/>
                    </a:lnTo>
                    <a:lnTo>
                      <a:pt x="623" y="967"/>
                    </a:lnTo>
                    <a:lnTo>
                      <a:pt x="623" y="970"/>
                    </a:lnTo>
                    <a:lnTo>
                      <a:pt x="326" y="1143"/>
                    </a:lnTo>
                    <a:lnTo>
                      <a:pt x="217" y="1132"/>
                    </a:lnTo>
                    <a:lnTo>
                      <a:pt x="236" y="1258"/>
                    </a:lnTo>
                    <a:lnTo>
                      <a:pt x="0" y="115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3" name="Freeform 634"/>
              <p:cNvSpPr>
                <a:spLocks/>
              </p:cNvSpPr>
              <p:nvPr/>
            </p:nvSpPr>
            <p:spPr bwMode="auto">
              <a:xfrm>
                <a:off x="4896" y="4587"/>
                <a:ext cx="418" cy="105"/>
              </a:xfrm>
              <a:custGeom>
                <a:avLst/>
                <a:gdLst>
                  <a:gd name="T0" fmla="*/ 834 w 834"/>
                  <a:gd name="T1" fmla="*/ 136 h 210"/>
                  <a:gd name="T2" fmla="*/ 634 w 834"/>
                  <a:gd name="T3" fmla="*/ 0 h 210"/>
                  <a:gd name="T4" fmla="*/ 388 w 834"/>
                  <a:gd name="T5" fmla="*/ 34 h 210"/>
                  <a:gd name="T6" fmla="*/ 329 w 834"/>
                  <a:gd name="T7" fmla="*/ 136 h 210"/>
                  <a:gd name="T8" fmla="*/ 232 w 834"/>
                  <a:gd name="T9" fmla="*/ 87 h 210"/>
                  <a:gd name="T10" fmla="*/ 0 w 834"/>
                  <a:gd name="T11" fmla="*/ 210 h 210"/>
                </a:gdLst>
                <a:ahLst/>
                <a:cxnLst>
                  <a:cxn ang="0">
                    <a:pos x="T0" y="T1"/>
                  </a:cxn>
                  <a:cxn ang="0">
                    <a:pos x="T2" y="T3"/>
                  </a:cxn>
                  <a:cxn ang="0">
                    <a:pos x="T4" y="T5"/>
                  </a:cxn>
                  <a:cxn ang="0">
                    <a:pos x="T6" y="T7"/>
                  </a:cxn>
                  <a:cxn ang="0">
                    <a:pos x="T8" y="T9"/>
                  </a:cxn>
                  <a:cxn ang="0">
                    <a:pos x="T10" y="T11"/>
                  </a:cxn>
                </a:cxnLst>
                <a:rect l="0" t="0" r="r" b="b"/>
                <a:pathLst>
                  <a:path w="834" h="210">
                    <a:moveTo>
                      <a:pt x="834" y="136"/>
                    </a:moveTo>
                    <a:lnTo>
                      <a:pt x="634" y="0"/>
                    </a:lnTo>
                    <a:lnTo>
                      <a:pt x="388" y="34"/>
                    </a:lnTo>
                    <a:lnTo>
                      <a:pt x="329" y="136"/>
                    </a:lnTo>
                    <a:lnTo>
                      <a:pt x="232" y="87"/>
                    </a:lnTo>
                    <a:lnTo>
                      <a:pt x="0" y="2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4" name="Freeform 633"/>
              <p:cNvSpPr>
                <a:spLocks/>
              </p:cNvSpPr>
              <p:nvPr/>
            </p:nvSpPr>
            <p:spPr bwMode="auto">
              <a:xfrm>
                <a:off x="5261" y="4655"/>
                <a:ext cx="345" cy="951"/>
              </a:xfrm>
              <a:custGeom>
                <a:avLst/>
                <a:gdLst>
                  <a:gd name="T0" fmla="*/ 633 w 690"/>
                  <a:gd name="T1" fmla="*/ 1902 h 1902"/>
                  <a:gd name="T2" fmla="*/ 690 w 690"/>
                  <a:gd name="T3" fmla="*/ 1764 h 1902"/>
                  <a:gd name="T4" fmla="*/ 657 w 690"/>
                  <a:gd name="T5" fmla="*/ 1419 h 1902"/>
                  <a:gd name="T6" fmla="*/ 476 w 690"/>
                  <a:gd name="T7" fmla="*/ 1114 h 1902"/>
                  <a:gd name="T8" fmla="*/ 528 w 690"/>
                  <a:gd name="T9" fmla="*/ 1011 h 1902"/>
                  <a:gd name="T10" fmla="*/ 440 w 690"/>
                  <a:gd name="T11" fmla="*/ 923 h 1902"/>
                  <a:gd name="T12" fmla="*/ 537 w 690"/>
                  <a:gd name="T13" fmla="*/ 727 h 1902"/>
                  <a:gd name="T14" fmla="*/ 447 w 690"/>
                  <a:gd name="T15" fmla="*/ 275 h 1902"/>
                  <a:gd name="T16" fmla="*/ 0 w 690"/>
                  <a:gd name="T17" fmla="*/ 212 h 1902"/>
                  <a:gd name="T18" fmla="*/ 105 w 690"/>
                  <a:gd name="T19" fmla="*/ 0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0" h="1902">
                    <a:moveTo>
                      <a:pt x="633" y="1902"/>
                    </a:moveTo>
                    <a:lnTo>
                      <a:pt x="690" y="1764"/>
                    </a:lnTo>
                    <a:lnTo>
                      <a:pt x="657" y="1419"/>
                    </a:lnTo>
                    <a:lnTo>
                      <a:pt x="476" y="1114"/>
                    </a:lnTo>
                    <a:lnTo>
                      <a:pt x="528" y="1011"/>
                    </a:lnTo>
                    <a:lnTo>
                      <a:pt x="440" y="923"/>
                    </a:lnTo>
                    <a:lnTo>
                      <a:pt x="537" y="727"/>
                    </a:lnTo>
                    <a:lnTo>
                      <a:pt x="447" y="275"/>
                    </a:lnTo>
                    <a:lnTo>
                      <a:pt x="0" y="212"/>
                    </a:lnTo>
                    <a:lnTo>
                      <a:pt x="10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5" name="Freeform 632"/>
              <p:cNvSpPr>
                <a:spLocks/>
              </p:cNvSpPr>
              <p:nvPr/>
            </p:nvSpPr>
            <p:spPr bwMode="auto">
              <a:xfrm>
                <a:off x="4519" y="4692"/>
                <a:ext cx="396" cy="514"/>
              </a:xfrm>
              <a:custGeom>
                <a:avLst/>
                <a:gdLst>
                  <a:gd name="T0" fmla="*/ 756 w 794"/>
                  <a:gd name="T1" fmla="*/ 0 h 1028"/>
                  <a:gd name="T2" fmla="*/ 794 w 794"/>
                  <a:gd name="T3" fmla="*/ 191 h 1028"/>
                  <a:gd name="T4" fmla="*/ 697 w 794"/>
                  <a:gd name="T5" fmla="*/ 270 h 1028"/>
                  <a:gd name="T6" fmla="*/ 597 w 794"/>
                  <a:gd name="T7" fmla="*/ 408 h 1028"/>
                  <a:gd name="T8" fmla="*/ 506 w 794"/>
                  <a:gd name="T9" fmla="*/ 341 h 1028"/>
                  <a:gd name="T10" fmla="*/ 307 w 794"/>
                  <a:gd name="T11" fmla="*/ 446 h 1028"/>
                  <a:gd name="T12" fmla="*/ 181 w 794"/>
                  <a:gd name="T13" fmla="*/ 906 h 1028"/>
                  <a:gd name="T14" fmla="*/ 219 w 794"/>
                  <a:gd name="T15" fmla="*/ 1011 h 1028"/>
                  <a:gd name="T16" fmla="*/ 0 w 794"/>
                  <a:gd name="T17"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1028">
                    <a:moveTo>
                      <a:pt x="756" y="0"/>
                    </a:moveTo>
                    <a:lnTo>
                      <a:pt x="794" y="191"/>
                    </a:lnTo>
                    <a:lnTo>
                      <a:pt x="697" y="270"/>
                    </a:lnTo>
                    <a:lnTo>
                      <a:pt x="597" y="408"/>
                    </a:lnTo>
                    <a:lnTo>
                      <a:pt x="506" y="341"/>
                    </a:lnTo>
                    <a:lnTo>
                      <a:pt x="307" y="446"/>
                    </a:lnTo>
                    <a:lnTo>
                      <a:pt x="181" y="906"/>
                    </a:lnTo>
                    <a:lnTo>
                      <a:pt x="219" y="1011"/>
                    </a:lnTo>
                    <a:lnTo>
                      <a:pt x="0" y="102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6" name="Freeform 631"/>
              <p:cNvSpPr>
                <a:spLocks/>
              </p:cNvSpPr>
              <p:nvPr/>
            </p:nvSpPr>
            <p:spPr bwMode="auto">
              <a:xfrm>
                <a:off x="4519" y="5206"/>
                <a:ext cx="271" cy="440"/>
              </a:xfrm>
              <a:custGeom>
                <a:avLst/>
                <a:gdLst>
                  <a:gd name="T0" fmla="*/ 0 w 544"/>
                  <a:gd name="T1" fmla="*/ 0 h 879"/>
                  <a:gd name="T2" fmla="*/ 83 w 544"/>
                  <a:gd name="T3" fmla="*/ 118 h 879"/>
                  <a:gd name="T4" fmla="*/ 54 w 544"/>
                  <a:gd name="T5" fmla="*/ 343 h 879"/>
                  <a:gd name="T6" fmla="*/ 231 w 544"/>
                  <a:gd name="T7" fmla="*/ 510 h 879"/>
                  <a:gd name="T8" fmla="*/ 345 w 544"/>
                  <a:gd name="T9" fmla="*/ 510 h 879"/>
                  <a:gd name="T10" fmla="*/ 447 w 544"/>
                  <a:gd name="T11" fmla="*/ 722 h 879"/>
                  <a:gd name="T12" fmla="*/ 544 w 544"/>
                  <a:gd name="T13" fmla="*/ 771 h 879"/>
                  <a:gd name="T14" fmla="*/ 485 w 544"/>
                  <a:gd name="T15" fmla="*/ 879 h 8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 h="879">
                    <a:moveTo>
                      <a:pt x="0" y="0"/>
                    </a:moveTo>
                    <a:lnTo>
                      <a:pt x="83" y="118"/>
                    </a:lnTo>
                    <a:lnTo>
                      <a:pt x="54" y="343"/>
                    </a:lnTo>
                    <a:lnTo>
                      <a:pt x="231" y="510"/>
                    </a:lnTo>
                    <a:lnTo>
                      <a:pt x="345" y="510"/>
                    </a:lnTo>
                    <a:lnTo>
                      <a:pt x="447" y="722"/>
                    </a:lnTo>
                    <a:lnTo>
                      <a:pt x="544" y="771"/>
                    </a:lnTo>
                    <a:lnTo>
                      <a:pt x="485" y="87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7" name="Freeform 630"/>
              <p:cNvSpPr>
                <a:spLocks/>
              </p:cNvSpPr>
              <p:nvPr/>
            </p:nvSpPr>
            <p:spPr bwMode="auto">
              <a:xfrm>
                <a:off x="4463" y="5640"/>
                <a:ext cx="298" cy="305"/>
              </a:xfrm>
              <a:custGeom>
                <a:avLst/>
                <a:gdLst>
                  <a:gd name="T0" fmla="*/ 597 w 597"/>
                  <a:gd name="T1" fmla="*/ 12 h 610"/>
                  <a:gd name="T2" fmla="*/ 562 w 597"/>
                  <a:gd name="T3" fmla="*/ 0 h 610"/>
                  <a:gd name="T4" fmla="*/ 514 w 597"/>
                  <a:gd name="T5" fmla="*/ 93 h 610"/>
                  <a:gd name="T6" fmla="*/ 386 w 597"/>
                  <a:gd name="T7" fmla="*/ 60 h 610"/>
                  <a:gd name="T8" fmla="*/ 338 w 597"/>
                  <a:gd name="T9" fmla="*/ 176 h 610"/>
                  <a:gd name="T10" fmla="*/ 119 w 597"/>
                  <a:gd name="T11" fmla="*/ 281 h 610"/>
                  <a:gd name="T12" fmla="*/ 0 w 597"/>
                  <a:gd name="T13" fmla="*/ 476 h 610"/>
                  <a:gd name="T14" fmla="*/ 0 w 597"/>
                  <a:gd name="T15" fmla="*/ 610 h 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7" h="610">
                    <a:moveTo>
                      <a:pt x="597" y="12"/>
                    </a:moveTo>
                    <a:lnTo>
                      <a:pt x="562" y="0"/>
                    </a:lnTo>
                    <a:lnTo>
                      <a:pt x="514" y="93"/>
                    </a:lnTo>
                    <a:lnTo>
                      <a:pt x="386" y="60"/>
                    </a:lnTo>
                    <a:lnTo>
                      <a:pt x="338" y="176"/>
                    </a:lnTo>
                    <a:lnTo>
                      <a:pt x="119" y="281"/>
                    </a:lnTo>
                    <a:lnTo>
                      <a:pt x="0" y="476"/>
                    </a:lnTo>
                    <a:lnTo>
                      <a:pt x="0" y="6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8" name="Freeform 629"/>
              <p:cNvSpPr>
                <a:spLocks/>
              </p:cNvSpPr>
              <p:nvPr/>
            </p:nvSpPr>
            <p:spPr bwMode="auto">
              <a:xfrm>
                <a:off x="4761" y="5646"/>
                <a:ext cx="195" cy="47"/>
              </a:xfrm>
              <a:custGeom>
                <a:avLst/>
                <a:gdLst>
                  <a:gd name="T0" fmla="*/ 0 w 390"/>
                  <a:gd name="T1" fmla="*/ 0 h 95"/>
                  <a:gd name="T2" fmla="*/ 100 w 390"/>
                  <a:gd name="T3" fmla="*/ 43 h 95"/>
                  <a:gd name="T4" fmla="*/ 324 w 390"/>
                  <a:gd name="T5" fmla="*/ 2 h 95"/>
                  <a:gd name="T6" fmla="*/ 390 w 390"/>
                  <a:gd name="T7" fmla="*/ 95 h 95"/>
                </a:gdLst>
                <a:ahLst/>
                <a:cxnLst>
                  <a:cxn ang="0">
                    <a:pos x="T0" y="T1"/>
                  </a:cxn>
                  <a:cxn ang="0">
                    <a:pos x="T2" y="T3"/>
                  </a:cxn>
                  <a:cxn ang="0">
                    <a:pos x="T4" y="T5"/>
                  </a:cxn>
                  <a:cxn ang="0">
                    <a:pos x="T6" y="T7"/>
                  </a:cxn>
                </a:cxnLst>
                <a:rect l="0" t="0" r="r" b="b"/>
                <a:pathLst>
                  <a:path w="390" h="95">
                    <a:moveTo>
                      <a:pt x="0" y="0"/>
                    </a:moveTo>
                    <a:lnTo>
                      <a:pt x="100" y="43"/>
                    </a:lnTo>
                    <a:lnTo>
                      <a:pt x="324" y="2"/>
                    </a:lnTo>
                    <a:lnTo>
                      <a:pt x="390" y="9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9" name="Freeform 628"/>
              <p:cNvSpPr>
                <a:spLocks/>
              </p:cNvSpPr>
              <p:nvPr/>
            </p:nvSpPr>
            <p:spPr bwMode="auto">
              <a:xfrm>
                <a:off x="3943" y="5932"/>
                <a:ext cx="520" cy="97"/>
              </a:xfrm>
              <a:custGeom>
                <a:avLst/>
                <a:gdLst>
                  <a:gd name="T0" fmla="*/ 1038 w 1038"/>
                  <a:gd name="T1" fmla="*/ 26 h 195"/>
                  <a:gd name="T2" fmla="*/ 855 w 1038"/>
                  <a:gd name="T3" fmla="*/ 0 h 195"/>
                  <a:gd name="T4" fmla="*/ 804 w 1038"/>
                  <a:gd name="T5" fmla="*/ 97 h 195"/>
                  <a:gd name="T6" fmla="*/ 657 w 1038"/>
                  <a:gd name="T7" fmla="*/ 152 h 195"/>
                  <a:gd name="T8" fmla="*/ 498 w 1038"/>
                  <a:gd name="T9" fmla="*/ 0 h 195"/>
                  <a:gd name="T10" fmla="*/ 410 w 1038"/>
                  <a:gd name="T11" fmla="*/ 71 h 195"/>
                  <a:gd name="T12" fmla="*/ 467 w 1038"/>
                  <a:gd name="T13" fmla="*/ 164 h 195"/>
                  <a:gd name="T14" fmla="*/ 353 w 1038"/>
                  <a:gd name="T15" fmla="*/ 195 h 195"/>
                  <a:gd name="T16" fmla="*/ 0 w 1038"/>
                  <a:gd name="T17" fmla="*/ 8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8" h="195">
                    <a:moveTo>
                      <a:pt x="1038" y="26"/>
                    </a:moveTo>
                    <a:lnTo>
                      <a:pt x="855" y="0"/>
                    </a:lnTo>
                    <a:lnTo>
                      <a:pt x="804" y="97"/>
                    </a:lnTo>
                    <a:lnTo>
                      <a:pt x="657" y="152"/>
                    </a:lnTo>
                    <a:lnTo>
                      <a:pt x="498" y="0"/>
                    </a:lnTo>
                    <a:lnTo>
                      <a:pt x="410" y="71"/>
                    </a:lnTo>
                    <a:lnTo>
                      <a:pt x="467" y="164"/>
                    </a:lnTo>
                    <a:lnTo>
                      <a:pt x="353" y="195"/>
                    </a:lnTo>
                    <a:lnTo>
                      <a:pt x="0" y="8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0" name="Freeform 627"/>
              <p:cNvSpPr>
                <a:spLocks/>
              </p:cNvSpPr>
              <p:nvPr/>
            </p:nvSpPr>
            <p:spPr bwMode="auto">
              <a:xfrm>
                <a:off x="4293" y="5945"/>
                <a:ext cx="258" cy="490"/>
              </a:xfrm>
              <a:custGeom>
                <a:avLst/>
                <a:gdLst>
                  <a:gd name="T0" fmla="*/ 0 w 518"/>
                  <a:gd name="T1" fmla="*/ 980 h 980"/>
                  <a:gd name="T2" fmla="*/ 130 w 518"/>
                  <a:gd name="T3" fmla="*/ 832 h 980"/>
                  <a:gd name="T4" fmla="*/ 237 w 518"/>
                  <a:gd name="T5" fmla="*/ 810 h 980"/>
                  <a:gd name="T6" fmla="*/ 392 w 518"/>
                  <a:gd name="T7" fmla="*/ 500 h 980"/>
                  <a:gd name="T8" fmla="*/ 492 w 518"/>
                  <a:gd name="T9" fmla="*/ 458 h 980"/>
                  <a:gd name="T10" fmla="*/ 518 w 518"/>
                  <a:gd name="T11" fmla="*/ 336 h 980"/>
                  <a:gd name="T12" fmla="*/ 335 w 518"/>
                  <a:gd name="T13" fmla="*/ 198 h 980"/>
                  <a:gd name="T14" fmla="*/ 340 w 518"/>
                  <a:gd name="T15" fmla="*/ 0 h 9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 h="980">
                    <a:moveTo>
                      <a:pt x="0" y="980"/>
                    </a:moveTo>
                    <a:lnTo>
                      <a:pt x="130" y="832"/>
                    </a:lnTo>
                    <a:lnTo>
                      <a:pt x="237" y="810"/>
                    </a:lnTo>
                    <a:lnTo>
                      <a:pt x="392" y="500"/>
                    </a:lnTo>
                    <a:lnTo>
                      <a:pt x="492" y="458"/>
                    </a:lnTo>
                    <a:lnTo>
                      <a:pt x="518" y="336"/>
                    </a:lnTo>
                    <a:lnTo>
                      <a:pt x="335" y="198"/>
                    </a:lnTo>
                    <a:lnTo>
                      <a:pt x="3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1" name="Line 626"/>
              <p:cNvSpPr>
                <a:spLocks noChangeShapeType="1"/>
              </p:cNvSpPr>
              <p:nvPr/>
            </p:nvSpPr>
            <p:spPr bwMode="auto">
              <a:xfrm>
                <a:off x="5578" y="5606"/>
                <a:ext cx="94" cy="3"/>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2" name="Freeform 625"/>
              <p:cNvSpPr>
                <a:spLocks/>
              </p:cNvSpPr>
              <p:nvPr/>
            </p:nvSpPr>
            <p:spPr bwMode="auto">
              <a:xfrm>
                <a:off x="4956" y="5569"/>
                <a:ext cx="622" cy="124"/>
              </a:xfrm>
              <a:custGeom>
                <a:avLst/>
                <a:gdLst>
                  <a:gd name="T0" fmla="*/ 0 w 1243"/>
                  <a:gd name="T1" fmla="*/ 248 h 248"/>
                  <a:gd name="T2" fmla="*/ 108 w 1243"/>
                  <a:gd name="T3" fmla="*/ 136 h 248"/>
                  <a:gd name="T4" fmla="*/ 553 w 1243"/>
                  <a:gd name="T5" fmla="*/ 96 h 248"/>
                  <a:gd name="T6" fmla="*/ 627 w 1243"/>
                  <a:gd name="T7" fmla="*/ 0 h 248"/>
                  <a:gd name="T8" fmla="*/ 1138 w 1243"/>
                  <a:gd name="T9" fmla="*/ 103 h 248"/>
                  <a:gd name="T10" fmla="*/ 1243 w 1243"/>
                  <a:gd name="T11" fmla="*/ 74 h 248"/>
                </a:gdLst>
                <a:ahLst/>
                <a:cxnLst>
                  <a:cxn ang="0">
                    <a:pos x="T0" y="T1"/>
                  </a:cxn>
                  <a:cxn ang="0">
                    <a:pos x="T2" y="T3"/>
                  </a:cxn>
                  <a:cxn ang="0">
                    <a:pos x="T4" y="T5"/>
                  </a:cxn>
                  <a:cxn ang="0">
                    <a:pos x="T6" y="T7"/>
                  </a:cxn>
                  <a:cxn ang="0">
                    <a:pos x="T8" y="T9"/>
                  </a:cxn>
                  <a:cxn ang="0">
                    <a:pos x="T10" y="T11"/>
                  </a:cxn>
                </a:cxnLst>
                <a:rect l="0" t="0" r="r" b="b"/>
                <a:pathLst>
                  <a:path w="1243" h="248">
                    <a:moveTo>
                      <a:pt x="0" y="248"/>
                    </a:moveTo>
                    <a:lnTo>
                      <a:pt x="108" y="136"/>
                    </a:lnTo>
                    <a:lnTo>
                      <a:pt x="553" y="96"/>
                    </a:lnTo>
                    <a:lnTo>
                      <a:pt x="627" y="0"/>
                    </a:lnTo>
                    <a:lnTo>
                      <a:pt x="1138" y="103"/>
                    </a:lnTo>
                    <a:lnTo>
                      <a:pt x="1243" y="7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3" name="Freeform 624"/>
              <p:cNvSpPr>
                <a:spLocks/>
              </p:cNvSpPr>
              <p:nvPr/>
            </p:nvSpPr>
            <p:spPr bwMode="auto">
              <a:xfrm>
                <a:off x="4920" y="5693"/>
                <a:ext cx="432" cy="776"/>
              </a:xfrm>
              <a:custGeom>
                <a:avLst/>
                <a:gdLst>
                  <a:gd name="T0" fmla="*/ 862 w 862"/>
                  <a:gd name="T1" fmla="*/ 1552 h 1552"/>
                  <a:gd name="T2" fmla="*/ 838 w 862"/>
                  <a:gd name="T3" fmla="*/ 1322 h 1552"/>
                  <a:gd name="T4" fmla="*/ 655 w 862"/>
                  <a:gd name="T5" fmla="*/ 1208 h 1552"/>
                  <a:gd name="T6" fmla="*/ 407 w 862"/>
                  <a:gd name="T7" fmla="*/ 1189 h 1552"/>
                  <a:gd name="T8" fmla="*/ 404 w 862"/>
                  <a:gd name="T9" fmla="*/ 1077 h 1552"/>
                  <a:gd name="T10" fmla="*/ 293 w 862"/>
                  <a:gd name="T11" fmla="*/ 1020 h 1552"/>
                  <a:gd name="T12" fmla="*/ 324 w 862"/>
                  <a:gd name="T13" fmla="*/ 887 h 1552"/>
                  <a:gd name="T14" fmla="*/ 257 w 862"/>
                  <a:gd name="T15" fmla="*/ 686 h 1552"/>
                  <a:gd name="T16" fmla="*/ 0 w 862"/>
                  <a:gd name="T17" fmla="*/ 307 h 1552"/>
                  <a:gd name="T18" fmla="*/ 117 w 862"/>
                  <a:gd name="T19" fmla="*/ 102 h 1552"/>
                  <a:gd name="T20" fmla="*/ 71 w 862"/>
                  <a:gd name="T21"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2" h="1552">
                    <a:moveTo>
                      <a:pt x="862" y="1552"/>
                    </a:moveTo>
                    <a:lnTo>
                      <a:pt x="838" y="1322"/>
                    </a:lnTo>
                    <a:lnTo>
                      <a:pt x="655" y="1208"/>
                    </a:lnTo>
                    <a:lnTo>
                      <a:pt x="407" y="1189"/>
                    </a:lnTo>
                    <a:lnTo>
                      <a:pt x="404" y="1077"/>
                    </a:lnTo>
                    <a:lnTo>
                      <a:pt x="293" y="1020"/>
                    </a:lnTo>
                    <a:lnTo>
                      <a:pt x="324" y="887"/>
                    </a:lnTo>
                    <a:lnTo>
                      <a:pt x="257" y="686"/>
                    </a:lnTo>
                    <a:lnTo>
                      <a:pt x="0" y="307"/>
                    </a:lnTo>
                    <a:lnTo>
                      <a:pt x="117" y="102"/>
                    </a:lnTo>
                    <a:lnTo>
                      <a:pt x="7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4" name="Freeform 623"/>
              <p:cNvSpPr>
                <a:spLocks/>
              </p:cNvSpPr>
              <p:nvPr/>
            </p:nvSpPr>
            <p:spPr bwMode="auto">
              <a:xfrm>
                <a:off x="5352" y="6403"/>
                <a:ext cx="495" cy="100"/>
              </a:xfrm>
              <a:custGeom>
                <a:avLst/>
                <a:gdLst>
                  <a:gd name="T0" fmla="*/ 992 w 992"/>
                  <a:gd name="T1" fmla="*/ 38 h 200"/>
                  <a:gd name="T2" fmla="*/ 899 w 992"/>
                  <a:gd name="T3" fmla="*/ 132 h 200"/>
                  <a:gd name="T4" fmla="*/ 794 w 992"/>
                  <a:gd name="T5" fmla="*/ 100 h 200"/>
                  <a:gd name="T6" fmla="*/ 706 w 992"/>
                  <a:gd name="T7" fmla="*/ 200 h 200"/>
                  <a:gd name="T8" fmla="*/ 271 w 992"/>
                  <a:gd name="T9" fmla="*/ 0 h 200"/>
                  <a:gd name="T10" fmla="*/ 0 w 992"/>
                  <a:gd name="T11" fmla="*/ 132 h 200"/>
                </a:gdLst>
                <a:ahLst/>
                <a:cxnLst>
                  <a:cxn ang="0">
                    <a:pos x="T0" y="T1"/>
                  </a:cxn>
                  <a:cxn ang="0">
                    <a:pos x="T2" y="T3"/>
                  </a:cxn>
                  <a:cxn ang="0">
                    <a:pos x="T4" y="T5"/>
                  </a:cxn>
                  <a:cxn ang="0">
                    <a:pos x="T6" y="T7"/>
                  </a:cxn>
                  <a:cxn ang="0">
                    <a:pos x="T8" y="T9"/>
                  </a:cxn>
                  <a:cxn ang="0">
                    <a:pos x="T10" y="T11"/>
                  </a:cxn>
                </a:cxnLst>
                <a:rect l="0" t="0" r="r" b="b"/>
                <a:pathLst>
                  <a:path w="992" h="200">
                    <a:moveTo>
                      <a:pt x="992" y="38"/>
                    </a:moveTo>
                    <a:lnTo>
                      <a:pt x="899" y="132"/>
                    </a:lnTo>
                    <a:lnTo>
                      <a:pt x="794" y="100"/>
                    </a:lnTo>
                    <a:lnTo>
                      <a:pt x="706" y="200"/>
                    </a:lnTo>
                    <a:lnTo>
                      <a:pt x="271" y="0"/>
                    </a:lnTo>
                    <a:lnTo>
                      <a:pt x="0" y="13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5" name="Freeform 622"/>
              <p:cNvSpPr>
                <a:spLocks/>
              </p:cNvSpPr>
              <p:nvPr/>
            </p:nvSpPr>
            <p:spPr bwMode="auto">
              <a:xfrm>
                <a:off x="4808" y="6469"/>
                <a:ext cx="544" cy="297"/>
              </a:xfrm>
              <a:custGeom>
                <a:avLst/>
                <a:gdLst>
                  <a:gd name="T0" fmla="*/ 1088 w 1088"/>
                  <a:gd name="T1" fmla="*/ 0 h 593"/>
                  <a:gd name="T2" fmla="*/ 749 w 1088"/>
                  <a:gd name="T3" fmla="*/ 152 h 593"/>
                  <a:gd name="T4" fmla="*/ 562 w 1088"/>
                  <a:gd name="T5" fmla="*/ 333 h 593"/>
                  <a:gd name="T6" fmla="*/ 338 w 1088"/>
                  <a:gd name="T7" fmla="*/ 381 h 593"/>
                  <a:gd name="T8" fmla="*/ 157 w 1088"/>
                  <a:gd name="T9" fmla="*/ 535 h 593"/>
                  <a:gd name="T10" fmla="*/ 60 w 1088"/>
                  <a:gd name="T11" fmla="*/ 491 h 593"/>
                  <a:gd name="T12" fmla="*/ 0 w 1088"/>
                  <a:gd name="T13" fmla="*/ 593 h 593"/>
                </a:gdLst>
                <a:ahLst/>
                <a:cxnLst>
                  <a:cxn ang="0">
                    <a:pos x="T0" y="T1"/>
                  </a:cxn>
                  <a:cxn ang="0">
                    <a:pos x="T2" y="T3"/>
                  </a:cxn>
                  <a:cxn ang="0">
                    <a:pos x="T4" y="T5"/>
                  </a:cxn>
                  <a:cxn ang="0">
                    <a:pos x="T6" y="T7"/>
                  </a:cxn>
                  <a:cxn ang="0">
                    <a:pos x="T8" y="T9"/>
                  </a:cxn>
                  <a:cxn ang="0">
                    <a:pos x="T10" y="T11"/>
                  </a:cxn>
                  <a:cxn ang="0">
                    <a:pos x="T12" y="T13"/>
                  </a:cxn>
                </a:cxnLst>
                <a:rect l="0" t="0" r="r" b="b"/>
                <a:pathLst>
                  <a:path w="1088" h="593">
                    <a:moveTo>
                      <a:pt x="1088" y="0"/>
                    </a:moveTo>
                    <a:lnTo>
                      <a:pt x="749" y="152"/>
                    </a:lnTo>
                    <a:lnTo>
                      <a:pt x="562" y="333"/>
                    </a:lnTo>
                    <a:lnTo>
                      <a:pt x="338" y="381"/>
                    </a:lnTo>
                    <a:lnTo>
                      <a:pt x="157" y="535"/>
                    </a:lnTo>
                    <a:lnTo>
                      <a:pt x="60" y="491"/>
                    </a:lnTo>
                    <a:lnTo>
                      <a:pt x="0" y="59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6" name="Freeform 621"/>
              <p:cNvSpPr>
                <a:spLocks/>
              </p:cNvSpPr>
              <p:nvPr/>
            </p:nvSpPr>
            <p:spPr bwMode="auto">
              <a:xfrm>
                <a:off x="5485" y="6730"/>
                <a:ext cx="390" cy="599"/>
              </a:xfrm>
              <a:custGeom>
                <a:avLst/>
                <a:gdLst>
                  <a:gd name="T0" fmla="*/ 752 w 779"/>
                  <a:gd name="T1" fmla="*/ 0 h 1197"/>
                  <a:gd name="T2" fmla="*/ 779 w 779"/>
                  <a:gd name="T3" fmla="*/ 230 h 1197"/>
                  <a:gd name="T4" fmla="*/ 538 w 779"/>
                  <a:gd name="T5" fmla="*/ 155 h 1197"/>
                  <a:gd name="T6" fmla="*/ 514 w 779"/>
                  <a:gd name="T7" fmla="*/ 289 h 1197"/>
                  <a:gd name="T8" fmla="*/ 219 w 779"/>
                  <a:gd name="T9" fmla="*/ 656 h 1197"/>
                  <a:gd name="T10" fmla="*/ 289 w 779"/>
                  <a:gd name="T11" fmla="*/ 742 h 1197"/>
                  <a:gd name="T12" fmla="*/ 200 w 779"/>
                  <a:gd name="T13" fmla="*/ 816 h 1197"/>
                  <a:gd name="T14" fmla="*/ 189 w 779"/>
                  <a:gd name="T15" fmla="*/ 951 h 1197"/>
                  <a:gd name="T16" fmla="*/ 69 w 779"/>
                  <a:gd name="T17" fmla="*/ 994 h 1197"/>
                  <a:gd name="T18" fmla="*/ 127 w 779"/>
                  <a:gd name="T19" fmla="*/ 1123 h 1197"/>
                  <a:gd name="T20" fmla="*/ 1 w 779"/>
                  <a:gd name="T21" fmla="*/ 1197 h 1197"/>
                  <a:gd name="T22" fmla="*/ 0 w 779"/>
                  <a:gd name="T23" fmla="*/ 1197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9" h="1197">
                    <a:moveTo>
                      <a:pt x="752" y="0"/>
                    </a:moveTo>
                    <a:lnTo>
                      <a:pt x="779" y="230"/>
                    </a:lnTo>
                    <a:lnTo>
                      <a:pt x="538" y="155"/>
                    </a:lnTo>
                    <a:lnTo>
                      <a:pt x="514" y="289"/>
                    </a:lnTo>
                    <a:lnTo>
                      <a:pt x="219" y="656"/>
                    </a:lnTo>
                    <a:lnTo>
                      <a:pt x="289" y="742"/>
                    </a:lnTo>
                    <a:lnTo>
                      <a:pt x="200" y="816"/>
                    </a:lnTo>
                    <a:lnTo>
                      <a:pt x="189" y="951"/>
                    </a:lnTo>
                    <a:lnTo>
                      <a:pt x="69" y="994"/>
                    </a:lnTo>
                    <a:lnTo>
                      <a:pt x="127" y="1123"/>
                    </a:lnTo>
                    <a:lnTo>
                      <a:pt x="1" y="1197"/>
                    </a:lnTo>
                    <a:lnTo>
                      <a:pt x="0" y="119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7" name="Freeform 620"/>
              <p:cNvSpPr>
                <a:spLocks/>
              </p:cNvSpPr>
              <p:nvPr/>
            </p:nvSpPr>
            <p:spPr bwMode="auto">
              <a:xfrm>
                <a:off x="4787" y="6766"/>
                <a:ext cx="179" cy="509"/>
              </a:xfrm>
              <a:custGeom>
                <a:avLst/>
                <a:gdLst>
                  <a:gd name="T0" fmla="*/ 41 w 358"/>
                  <a:gd name="T1" fmla="*/ 0 h 1018"/>
                  <a:gd name="T2" fmla="*/ 150 w 358"/>
                  <a:gd name="T3" fmla="*/ 185 h 1018"/>
                  <a:gd name="T4" fmla="*/ 10 w 358"/>
                  <a:gd name="T5" fmla="*/ 362 h 1018"/>
                  <a:gd name="T6" fmla="*/ 79 w 358"/>
                  <a:gd name="T7" fmla="*/ 476 h 1018"/>
                  <a:gd name="T8" fmla="*/ 0 w 358"/>
                  <a:gd name="T9" fmla="*/ 546 h 1018"/>
                  <a:gd name="T10" fmla="*/ 89 w 358"/>
                  <a:gd name="T11" fmla="*/ 605 h 1018"/>
                  <a:gd name="T12" fmla="*/ 96 w 358"/>
                  <a:gd name="T13" fmla="*/ 720 h 1018"/>
                  <a:gd name="T14" fmla="*/ 224 w 358"/>
                  <a:gd name="T15" fmla="*/ 748 h 1018"/>
                  <a:gd name="T16" fmla="*/ 358 w 358"/>
                  <a:gd name="T17" fmla="*/ 10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1018">
                    <a:moveTo>
                      <a:pt x="41" y="0"/>
                    </a:moveTo>
                    <a:lnTo>
                      <a:pt x="150" y="185"/>
                    </a:lnTo>
                    <a:lnTo>
                      <a:pt x="10" y="362"/>
                    </a:lnTo>
                    <a:lnTo>
                      <a:pt x="79" y="476"/>
                    </a:lnTo>
                    <a:lnTo>
                      <a:pt x="0" y="546"/>
                    </a:lnTo>
                    <a:lnTo>
                      <a:pt x="89" y="605"/>
                    </a:lnTo>
                    <a:lnTo>
                      <a:pt x="96" y="720"/>
                    </a:lnTo>
                    <a:lnTo>
                      <a:pt x="224" y="748"/>
                    </a:lnTo>
                    <a:lnTo>
                      <a:pt x="358" y="101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8" name="Freeform 619"/>
              <p:cNvSpPr>
                <a:spLocks/>
              </p:cNvSpPr>
              <p:nvPr/>
            </p:nvSpPr>
            <p:spPr bwMode="auto">
              <a:xfrm>
                <a:off x="4643" y="7275"/>
                <a:ext cx="323" cy="522"/>
              </a:xfrm>
              <a:custGeom>
                <a:avLst/>
                <a:gdLst>
                  <a:gd name="T0" fmla="*/ 646 w 646"/>
                  <a:gd name="T1" fmla="*/ 0 h 1045"/>
                  <a:gd name="T2" fmla="*/ 619 w 646"/>
                  <a:gd name="T3" fmla="*/ 195 h 1045"/>
                  <a:gd name="T4" fmla="*/ 564 w 646"/>
                  <a:gd name="T5" fmla="*/ 400 h 1045"/>
                  <a:gd name="T6" fmla="*/ 389 w 646"/>
                  <a:gd name="T7" fmla="*/ 524 h 1045"/>
                  <a:gd name="T8" fmla="*/ 415 w 646"/>
                  <a:gd name="T9" fmla="*/ 664 h 1045"/>
                  <a:gd name="T10" fmla="*/ 179 w 646"/>
                  <a:gd name="T11" fmla="*/ 797 h 1045"/>
                  <a:gd name="T12" fmla="*/ 0 w 646"/>
                  <a:gd name="T13" fmla="*/ 1045 h 1045"/>
                </a:gdLst>
                <a:ahLst/>
                <a:cxnLst>
                  <a:cxn ang="0">
                    <a:pos x="T0" y="T1"/>
                  </a:cxn>
                  <a:cxn ang="0">
                    <a:pos x="T2" y="T3"/>
                  </a:cxn>
                  <a:cxn ang="0">
                    <a:pos x="T4" y="T5"/>
                  </a:cxn>
                  <a:cxn ang="0">
                    <a:pos x="T6" y="T7"/>
                  </a:cxn>
                  <a:cxn ang="0">
                    <a:pos x="T8" y="T9"/>
                  </a:cxn>
                  <a:cxn ang="0">
                    <a:pos x="T10" y="T11"/>
                  </a:cxn>
                  <a:cxn ang="0">
                    <a:pos x="T12" y="T13"/>
                  </a:cxn>
                </a:cxnLst>
                <a:rect l="0" t="0" r="r" b="b"/>
                <a:pathLst>
                  <a:path w="646" h="1045">
                    <a:moveTo>
                      <a:pt x="646" y="0"/>
                    </a:moveTo>
                    <a:lnTo>
                      <a:pt x="619" y="195"/>
                    </a:lnTo>
                    <a:lnTo>
                      <a:pt x="564" y="400"/>
                    </a:lnTo>
                    <a:lnTo>
                      <a:pt x="389" y="524"/>
                    </a:lnTo>
                    <a:lnTo>
                      <a:pt x="415" y="664"/>
                    </a:lnTo>
                    <a:lnTo>
                      <a:pt x="179" y="797"/>
                    </a:lnTo>
                    <a:lnTo>
                      <a:pt x="0" y="104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9" name="Freeform 618"/>
              <p:cNvSpPr>
                <a:spLocks/>
              </p:cNvSpPr>
              <p:nvPr/>
            </p:nvSpPr>
            <p:spPr bwMode="auto">
              <a:xfrm>
                <a:off x="4346" y="8035"/>
                <a:ext cx="282" cy="367"/>
              </a:xfrm>
              <a:custGeom>
                <a:avLst/>
                <a:gdLst>
                  <a:gd name="T0" fmla="*/ 564 w 564"/>
                  <a:gd name="T1" fmla="*/ 0 h 734"/>
                  <a:gd name="T2" fmla="*/ 273 w 564"/>
                  <a:gd name="T3" fmla="*/ 76 h 734"/>
                  <a:gd name="T4" fmla="*/ 273 w 564"/>
                  <a:gd name="T5" fmla="*/ 190 h 734"/>
                  <a:gd name="T6" fmla="*/ 366 w 564"/>
                  <a:gd name="T7" fmla="*/ 241 h 734"/>
                  <a:gd name="T8" fmla="*/ 195 w 564"/>
                  <a:gd name="T9" fmla="*/ 455 h 734"/>
                  <a:gd name="T10" fmla="*/ 247 w 564"/>
                  <a:gd name="T11" fmla="*/ 562 h 734"/>
                  <a:gd name="T12" fmla="*/ 137 w 564"/>
                  <a:gd name="T13" fmla="*/ 552 h 734"/>
                  <a:gd name="T14" fmla="*/ 0 w 564"/>
                  <a:gd name="T15" fmla="*/ 734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 h="734">
                    <a:moveTo>
                      <a:pt x="564" y="0"/>
                    </a:moveTo>
                    <a:lnTo>
                      <a:pt x="273" y="76"/>
                    </a:lnTo>
                    <a:lnTo>
                      <a:pt x="273" y="190"/>
                    </a:lnTo>
                    <a:lnTo>
                      <a:pt x="366" y="241"/>
                    </a:lnTo>
                    <a:lnTo>
                      <a:pt x="195" y="455"/>
                    </a:lnTo>
                    <a:lnTo>
                      <a:pt x="247" y="562"/>
                    </a:lnTo>
                    <a:lnTo>
                      <a:pt x="137" y="552"/>
                    </a:lnTo>
                    <a:lnTo>
                      <a:pt x="0" y="73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0" name="Freeform 617"/>
              <p:cNvSpPr>
                <a:spLocks/>
              </p:cNvSpPr>
              <p:nvPr/>
            </p:nvSpPr>
            <p:spPr bwMode="auto">
              <a:xfrm>
                <a:off x="4576" y="7797"/>
                <a:ext cx="67" cy="238"/>
              </a:xfrm>
              <a:custGeom>
                <a:avLst/>
                <a:gdLst>
                  <a:gd name="T0" fmla="*/ 133 w 133"/>
                  <a:gd name="T1" fmla="*/ 0 h 475"/>
                  <a:gd name="T2" fmla="*/ 0 w 133"/>
                  <a:gd name="T3" fmla="*/ 122 h 475"/>
                  <a:gd name="T4" fmla="*/ 103 w 133"/>
                  <a:gd name="T5" fmla="*/ 475 h 475"/>
                </a:gdLst>
                <a:ahLst/>
                <a:cxnLst>
                  <a:cxn ang="0">
                    <a:pos x="T0" y="T1"/>
                  </a:cxn>
                  <a:cxn ang="0">
                    <a:pos x="T2" y="T3"/>
                  </a:cxn>
                  <a:cxn ang="0">
                    <a:pos x="T4" y="T5"/>
                  </a:cxn>
                </a:cxnLst>
                <a:rect l="0" t="0" r="r" b="b"/>
                <a:pathLst>
                  <a:path w="133" h="475">
                    <a:moveTo>
                      <a:pt x="133" y="0"/>
                    </a:moveTo>
                    <a:lnTo>
                      <a:pt x="0" y="122"/>
                    </a:lnTo>
                    <a:lnTo>
                      <a:pt x="103" y="47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1" name="Freeform 616"/>
              <p:cNvSpPr>
                <a:spLocks/>
              </p:cNvSpPr>
              <p:nvPr/>
            </p:nvSpPr>
            <p:spPr bwMode="auto">
              <a:xfrm>
                <a:off x="4628" y="8025"/>
                <a:ext cx="699" cy="188"/>
              </a:xfrm>
              <a:custGeom>
                <a:avLst/>
                <a:gdLst>
                  <a:gd name="T0" fmla="*/ 0 w 1399"/>
                  <a:gd name="T1" fmla="*/ 19 h 376"/>
                  <a:gd name="T2" fmla="*/ 121 w 1399"/>
                  <a:gd name="T3" fmla="*/ 0 h 376"/>
                  <a:gd name="T4" fmla="*/ 38 w 1399"/>
                  <a:gd name="T5" fmla="*/ 88 h 376"/>
                  <a:gd name="T6" fmla="*/ 212 w 1399"/>
                  <a:gd name="T7" fmla="*/ 241 h 376"/>
                  <a:gd name="T8" fmla="*/ 318 w 1399"/>
                  <a:gd name="T9" fmla="*/ 283 h 376"/>
                  <a:gd name="T10" fmla="*/ 411 w 1399"/>
                  <a:gd name="T11" fmla="*/ 226 h 376"/>
                  <a:gd name="T12" fmla="*/ 430 w 1399"/>
                  <a:gd name="T13" fmla="*/ 376 h 376"/>
                  <a:gd name="T14" fmla="*/ 766 w 1399"/>
                  <a:gd name="T15" fmla="*/ 283 h 376"/>
                  <a:gd name="T16" fmla="*/ 870 w 1399"/>
                  <a:gd name="T17" fmla="*/ 371 h 376"/>
                  <a:gd name="T18" fmla="*/ 1161 w 1399"/>
                  <a:gd name="T19" fmla="*/ 155 h 376"/>
                  <a:gd name="T20" fmla="*/ 1399 w 1399"/>
                  <a:gd name="T21" fmla="*/ 1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9" h="376">
                    <a:moveTo>
                      <a:pt x="0" y="19"/>
                    </a:moveTo>
                    <a:lnTo>
                      <a:pt x="121" y="0"/>
                    </a:lnTo>
                    <a:lnTo>
                      <a:pt x="38" y="88"/>
                    </a:lnTo>
                    <a:lnTo>
                      <a:pt x="212" y="241"/>
                    </a:lnTo>
                    <a:lnTo>
                      <a:pt x="318" y="283"/>
                    </a:lnTo>
                    <a:lnTo>
                      <a:pt x="411" y="226"/>
                    </a:lnTo>
                    <a:lnTo>
                      <a:pt x="430" y="376"/>
                    </a:lnTo>
                    <a:lnTo>
                      <a:pt x="766" y="283"/>
                    </a:lnTo>
                    <a:lnTo>
                      <a:pt x="870" y="371"/>
                    </a:lnTo>
                    <a:lnTo>
                      <a:pt x="1161" y="155"/>
                    </a:lnTo>
                    <a:lnTo>
                      <a:pt x="1399" y="12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2" name="Freeform 615"/>
              <p:cNvSpPr>
                <a:spLocks/>
              </p:cNvSpPr>
              <p:nvPr/>
            </p:nvSpPr>
            <p:spPr bwMode="auto">
              <a:xfrm>
                <a:off x="5485" y="7329"/>
                <a:ext cx="122" cy="430"/>
              </a:xfrm>
              <a:custGeom>
                <a:avLst/>
                <a:gdLst>
                  <a:gd name="T0" fmla="*/ 243 w 243"/>
                  <a:gd name="T1" fmla="*/ 860 h 860"/>
                  <a:gd name="T2" fmla="*/ 117 w 243"/>
                  <a:gd name="T3" fmla="*/ 667 h 860"/>
                  <a:gd name="T4" fmla="*/ 184 w 243"/>
                  <a:gd name="T5" fmla="*/ 443 h 860"/>
                  <a:gd name="T6" fmla="*/ 38 w 243"/>
                  <a:gd name="T7" fmla="*/ 212 h 860"/>
                  <a:gd name="T8" fmla="*/ 0 w 243"/>
                  <a:gd name="T9" fmla="*/ 0 h 860"/>
                </a:gdLst>
                <a:ahLst/>
                <a:cxnLst>
                  <a:cxn ang="0">
                    <a:pos x="T0" y="T1"/>
                  </a:cxn>
                  <a:cxn ang="0">
                    <a:pos x="T2" y="T3"/>
                  </a:cxn>
                  <a:cxn ang="0">
                    <a:pos x="T4" y="T5"/>
                  </a:cxn>
                  <a:cxn ang="0">
                    <a:pos x="T6" y="T7"/>
                  </a:cxn>
                  <a:cxn ang="0">
                    <a:pos x="T8" y="T9"/>
                  </a:cxn>
                </a:cxnLst>
                <a:rect l="0" t="0" r="r" b="b"/>
                <a:pathLst>
                  <a:path w="243" h="860">
                    <a:moveTo>
                      <a:pt x="243" y="860"/>
                    </a:moveTo>
                    <a:lnTo>
                      <a:pt x="117" y="667"/>
                    </a:lnTo>
                    <a:lnTo>
                      <a:pt x="184" y="443"/>
                    </a:lnTo>
                    <a:lnTo>
                      <a:pt x="38" y="21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3" name="Freeform 614"/>
              <p:cNvSpPr>
                <a:spLocks/>
              </p:cNvSpPr>
              <p:nvPr/>
            </p:nvSpPr>
            <p:spPr bwMode="auto">
              <a:xfrm>
                <a:off x="4966" y="7260"/>
                <a:ext cx="519" cy="117"/>
              </a:xfrm>
              <a:custGeom>
                <a:avLst/>
                <a:gdLst>
                  <a:gd name="T0" fmla="*/ 1039 w 1039"/>
                  <a:gd name="T1" fmla="*/ 138 h 235"/>
                  <a:gd name="T2" fmla="*/ 776 w 1039"/>
                  <a:gd name="T3" fmla="*/ 133 h 235"/>
                  <a:gd name="T4" fmla="*/ 573 w 1039"/>
                  <a:gd name="T5" fmla="*/ 235 h 235"/>
                  <a:gd name="T6" fmla="*/ 313 w 1039"/>
                  <a:gd name="T7" fmla="*/ 0 h 235"/>
                  <a:gd name="T8" fmla="*/ 0 w 1039"/>
                  <a:gd name="T9" fmla="*/ 29 h 235"/>
                </a:gdLst>
                <a:ahLst/>
                <a:cxnLst>
                  <a:cxn ang="0">
                    <a:pos x="T0" y="T1"/>
                  </a:cxn>
                  <a:cxn ang="0">
                    <a:pos x="T2" y="T3"/>
                  </a:cxn>
                  <a:cxn ang="0">
                    <a:pos x="T4" y="T5"/>
                  </a:cxn>
                  <a:cxn ang="0">
                    <a:pos x="T6" y="T7"/>
                  </a:cxn>
                  <a:cxn ang="0">
                    <a:pos x="T8" y="T9"/>
                  </a:cxn>
                </a:cxnLst>
                <a:rect l="0" t="0" r="r" b="b"/>
                <a:pathLst>
                  <a:path w="1039" h="235">
                    <a:moveTo>
                      <a:pt x="1039" y="138"/>
                    </a:moveTo>
                    <a:lnTo>
                      <a:pt x="776" y="133"/>
                    </a:lnTo>
                    <a:lnTo>
                      <a:pt x="573" y="235"/>
                    </a:lnTo>
                    <a:lnTo>
                      <a:pt x="313" y="0"/>
                    </a:lnTo>
                    <a:lnTo>
                      <a:pt x="0" y="2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4" name="Freeform 613"/>
              <p:cNvSpPr>
                <a:spLocks/>
              </p:cNvSpPr>
              <p:nvPr/>
            </p:nvSpPr>
            <p:spPr bwMode="auto">
              <a:xfrm>
                <a:off x="5311" y="7759"/>
                <a:ext cx="296" cy="329"/>
              </a:xfrm>
              <a:custGeom>
                <a:avLst/>
                <a:gdLst>
                  <a:gd name="T0" fmla="*/ 33 w 592"/>
                  <a:gd name="T1" fmla="*/ 658 h 658"/>
                  <a:gd name="T2" fmla="*/ 0 w 592"/>
                  <a:gd name="T3" fmla="*/ 305 h 658"/>
                  <a:gd name="T4" fmla="*/ 297 w 592"/>
                  <a:gd name="T5" fmla="*/ 112 h 658"/>
                  <a:gd name="T6" fmla="*/ 528 w 592"/>
                  <a:gd name="T7" fmla="*/ 58 h 658"/>
                  <a:gd name="T8" fmla="*/ 592 w 592"/>
                  <a:gd name="T9" fmla="*/ 2 h 658"/>
                  <a:gd name="T10" fmla="*/ 592 w 592"/>
                  <a:gd name="T11" fmla="*/ 0 h 658"/>
                </a:gdLst>
                <a:ahLst/>
                <a:cxnLst>
                  <a:cxn ang="0">
                    <a:pos x="T0" y="T1"/>
                  </a:cxn>
                  <a:cxn ang="0">
                    <a:pos x="T2" y="T3"/>
                  </a:cxn>
                  <a:cxn ang="0">
                    <a:pos x="T4" y="T5"/>
                  </a:cxn>
                  <a:cxn ang="0">
                    <a:pos x="T6" y="T7"/>
                  </a:cxn>
                  <a:cxn ang="0">
                    <a:pos x="T8" y="T9"/>
                  </a:cxn>
                  <a:cxn ang="0">
                    <a:pos x="T10" y="T11"/>
                  </a:cxn>
                </a:cxnLst>
                <a:rect l="0" t="0" r="r" b="b"/>
                <a:pathLst>
                  <a:path w="592" h="658">
                    <a:moveTo>
                      <a:pt x="33" y="658"/>
                    </a:moveTo>
                    <a:lnTo>
                      <a:pt x="0" y="305"/>
                    </a:lnTo>
                    <a:lnTo>
                      <a:pt x="297" y="112"/>
                    </a:lnTo>
                    <a:lnTo>
                      <a:pt x="528" y="58"/>
                    </a:lnTo>
                    <a:lnTo>
                      <a:pt x="592" y="2"/>
                    </a:lnTo>
                    <a:lnTo>
                      <a:pt x="592"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5" name="Freeform 612"/>
              <p:cNvSpPr>
                <a:spLocks/>
              </p:cNvSpPr>
              <p:nvPr/>
            </p:nvSpPr>
            <p:spPr bwMode="auto">
              <a:xfrm>
                <a:off x="5607" y="7376"/>
                <a:ext cx="660" cy="383"/>
              </a:xfrm>
              <a:custGeom>
                <a:avLst/>
                <a:gdLst>
                  <a:gd name="T0" fmla="*/ 1319 w 1319"/>
                  <a:gd name="T1" fmla="*/ 692 h 765"/>
                  <a:gd name="T2" fmla="*/ 1219 w 1319"/>
                  <a:gd name="T3" fmla="*/ 494 h 765"/>
                  <a:gd name="T4" fmla="*/ 1238 w 1319"/>
                  <a:gd name="T5" fmla="*/ 377 h 765"/>
                  <a:gd name="T6" fmla="*/ 1147 w 1319"/>
                  <a:gd name="T7" fmla="*/ 317 h 765"/>
                  <a:gd name="T8" fmla="*/ 1098 w 1319"/>
                  <a:gd name="T9" fmla="*/ 153 h 765"/>
                  <a:gd name="T10" fmla="*/ 895 w 1319"/>
                  <a:gd name="T11" fmla="*/ 0 h 765"/>
                  <a:gd name="T12" fmla="*/ 712 w 1319"/>
                  <a:gd name="T13" fmla="*/ 163 h 765"/>
                  <a:gd name="T14" fmla="*/ 595 w 1319"/>
                  <a:gd name="T15" fmla="*/ 512 h 765"/>
                  <a:gd name="T16" fmla="*/ 446 w 1319"/>
                  <a:gd name="T17" fmla="*/ 701 h 765"/>
                  <a:gd name="T18" fmla="*/ 203 w 1319"/>
                  <a:gd name="T19" fmla="*/ 641 h 765"/>
                  <a:gd name="T20" fmla="*/ 0 w 1319"/>
                  <a:gd name="T2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9" h="765">
                    <a:moveTo>
                      <a:pt x="1319" y="692"/>
                    </a:moveTo>
                    <a:lnTo>
                      <a:pt x="1219" y="494"/>
                    </a:lnTo>
                    <a:lnTo>
                      <a:pt x="1238" y="377"/>
                    </a:lnTo>
                    <a:lnTo>
                      <a:pt x="1147" y="317"/>
                    </a:lnTo>
                    <a:lnTo>
                      <a:pt x="1098" y="153"/>
                    </a:lnTo>
                    <a:lnTo>
                      <a:pt x="895" y="0"/>
                    </a:lnTo>
                    <a:lnTo>
                      <a:pt x="712" y="163"/>
                    </a:lnTo>
                    <a:lnTo>
                      <a:pt x="595" y="512"/>
                    </a:lnTo>
                    <a:lnTo>
                      <a:pt x="446" y="701"/>
                    </a:lnTo>
                    <a:lnTo>
                      <a:pt x="203" y="641"/>
                    </a:lnTo>
                    <a:lnTo>
                      <a:pt x="0" y="76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6" name="Freeform 611"/>
              <p:cNvSpPr>
                <a:spLocks/>
              </p:cNvSpPr>
              <p:nvPr/>
            </p:nvSpPr>
            <p:spPr bwMode="auto">
              <a:xfrm>
                <a:off x="5321" y="8088"/>
                <a:ext cx="98" cy="227"/>
              </a:xfrm>
              <a:custGeom>
                <a:avLst/>
                <a:gdLst>
                  <a:gd name="T0" fmla="*/ 14 w 197"/>
                  <a:gd name="T1" fmla="*/ 0 h 453"/>
                  <a:gd name="T2" fmla="*/ 16 w 197"/>
                  <a:gd name="T3" fmla="*/ 0 h 453"/>
                  <a:gd name="T4" fmla="*/ 0 w 197"/>
                  <a:gd name="T5" fmla="*/ 114 h 453"/>
                  <a:gd name="T6" fmla="*/ 119 w 197"/>
                  <a:gd name="T7" fmla="*/ 221 h 453"/>
                  <a:gd name="T8" fmla="*/ 28 w 197"/>
                  <a:gd name="T9" fmla="*/ 315 h 453"/>
                  <a:gd name="T10" fmla="*/ 197 w 197"/>
                  <a:gd name="T11" fmla="*/ 453 h 453"/>
                </a:gdLst>
                <a:ahLst/>
                <a:cxnLst>
                  <a:cxn ang="0">
                    <a:pos x="T0" y="T1"/>
                  </a:cxn>
                  <a:cxn ang="0">
                    <a:pos x="T2" y="T3"/>
                  </a:cxn>
                  <a:cxn ang="0">
                    <a:pos x="T4" y="T5"/>
                  </a:cxn>
                  <a:cxn ang="0">
                    <a:pos x="T6" y="T7"/>
                  </a:cxn>
                  <a:cxn ang="0">
                    <a:pos x="T8" y="T9"/>
                  </a:cxn>
                  <a:cxn ang="0">
                    <a:pos x="T10" y="T11"/>
                  </a:cxn>
                </a:cxnLst>
                <a:rect l="0" t="0" r="r" b="b"/>
                <a:pathLst>
                  <a:path w="197" h="453">
                    <a:moveTo>
                      <a:pt x="14" y="0"/>
                    </a:moveTo>
                    <a:lnTo>
                      <a:pt x="16" y="0"/>
                    </a:lnTo>
                    <a:lnTo>
                      <a:pt x="0" y="114"/>
                    </a:lnTo>
                    <a:lnTo>
                      <a:pt x="119" y="221"/>
                    </a:lnTo>
                    <a:lnTo>
                      <a:pt x="28" y="315"/>
                    </a:lnTo>
                    <a:lnTo>
                      <a:pt x="197" y="45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7" name="Freeform 610"/>
              <p:cNvSpPr>
                <a:spLocks/>
              </p:cNvSpPr>
              <p:nvPr/>
            </p:nvSpPr>
            <p:spPr bwMode="auto">
              <a:xfrm>
                <a:off x="6848" y="6183"/>
                <a:ext cx="239" cy="680"/>
              </a:xfrm>
              <a:custGeom>
                <a:avLst/>
                <a:gdLst>
                  <a:gd name="T0" fmla="*/ 363 w 477"/>
                  <a:gd name="T1" fmla="*/ 1360 h 1360"/>
                  <a:gd name="T2" fmla="*/ 477 w 477"/>
                  <a:gd name="T3" fmla="*/ 1084 h 1360"/>
                  <a:gd name="T4" fmla="*/ 372 w 477"/>
                  <a:gd name="T5" fmla="*/ 793 h 1360"/>
                  <a:gd name="T6" fmla="*/ 194 w 477"/>
                  <a:gd name="T7" fmla="*/ 648 h 1360"/>
                  <a:gd name="T8" fmla="*/ 13 w 477"/>
                  <a:gd name="T9" fmla="*/ 350 h 1360"/>
                  <a:gd name="T10" fmla="*/ 96 w 477"/>
                  <a:gd name="T11" fmla="*/ 107 h 1360"/>
                  <a:gd name="T12" fmla="*/ 0 w 477"/>
                  <a:gd name="T13" fmla="*/ 0 h 1360"/>
                </a:gdLst>
                <a:ahLst/>
                <a:cxnLst>
                  <a:cxn ang="0">
                    <a:pos x="T0" y="T1"/>
                  </a:cxn>
                  <a:cxn ang="0">
                    <a:pos x="T2" y="T3"/>
                  </a:cxn>
                  <a:cxn ang="0">
                    <a:pos x="T4" y="T5"/>
                  </a:cxn>
                  <a:cxn ang="0">
                    <a:pos x="T6" y="T7"/>
                  </a:cxn>
                  <a:cxn ang="0">
                    <a:pos x="T8" y="T9"/>
                  </a:cxn>
                  <a:cxn ang="0">
                    <a:pos x="T10" y="T11"/>
                  </a:cxn>
                  <a:cxn ang="0">
                    <a:pos x="T12" y="T13"/>
                  </a:cxn>
                </a:cxnLst>
                <a:rect l="0" t="0" r="r" b="b"/>
                <a:pathLst>
                  <a:path w="477" h="1360">
                    <a:moveTo>
                      <a:pt x="363" y="1360"/>
                    </a:moveTo>
                    <a:lnTo>
                      <a:pt x="477" y="1084"/>
                    </a:lnTo>
                    <a:lnTo>
                      <a:pt x="372" y="793"/>
                    </a:lnTo>
                    <a:lnTo>
                      <a:pt x="194" y="648"/>
                    </a:lnTo>
                    <a:lnTo>
                      <a:pt x="13" y="350"/>
                    </a:lnTo>
                    <a:lnTo>
                      <a:pt x="96" y="10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8" name="Freeform 609"/>
              <p:cNvSpPr>
                <a:spLocks/>
              </p:cNvSpPr>
              <p:nvPr/>
            </p:nvSpPr>
            <p:spPr bwMode="auto">
              <a:xfrm>
                <a:off x="6362" y="6813"/>
                <a:ext cx="668" cy="65"/>
              </a:xfrm>
              <a:custGeom>
                <a:avLst/>
                <a:gdLst>
                  <a:gd name="T0" fmla="*/ 1334 w 1334"/>
                  <a:gd name="T1" fmla="*/ 100 h 129"/>
                  <a:gd name="T2" fmla="*/ 903 w 1334"/>
                  <a:gd name="T3" fmla="*/ 129 h 129"/>
                  <a:gd name="T4" fmla="*/ 700 w 1334"/>
                  <a:gd name="T5" fmla="*/ 3 h 129"/>
                  <a:gd name="T6" fmla="*/ 370 w 1334"/>
                  <a:gd name="T7" fmla="*/ 0 h 129"/>
                  <a:gd name="T8" fmla="*/ 0 w 1334"/>
                  <a:gd name="T9" fmla="*/ 124 h 129"/>
                </a:gdLst>
                <a:ahLst/>
                <a:cxnLst>
                  <a:cxn ang="0">
                    <a:pos x="T0" y="T1"/>
                  </a:cxn>
                  <a:cxn ang="0">
                    <a:pos x="T2" y="T3"/>
                  </a:cxn>
                  <a:cxn ang="0">
                    <a:pos x="T4" y="T5"/>
                  </a:cxn>
                  <a:cxn ang="0">
                    <a:pos x="T6" y="T7"/>
                  </a:cxn>
                  <a:cxn ang="0">
                    <a:pos x="T8" y="T9"/>
                  </a:cxn>
                </a:cxnLst>
                <a:rect l="0" t="0" r="r" b="b"/>
                <a:pathLst>
                  <a:path w="1334" h="129">
                    <a:moveTo>
                      <a:pt x="1334" y="100"/>
                    </a:moveTo>
                    <a:lnTo>
                      <a:pt x="903" y="129"/>
                    </a:lnTo>
                    <a:lnTo>
                      <a:pt x="700" y="3"/>
                    </a:lnTo>
                    <a:lnTo>
                      <a:pt x="370" y="0"/>
                    </a:lnTo>
                    <a:lnTo>
                      <a:pt x="0" y="12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9" name="Freeform 608"/>
              <p:cNvSpPr>
                <a:spLocks/>
              </p:cNvSpPr>
              <p:nvPr/>
            </p:nvSpPr>
            <p:spPr bwMode="auto">
              <a:xfrm>
                <a:off x="7030" y="6820"/>
                <a:ext cx="496" cy="176"/>
              </a:xfrm>
              <a:custGeom>
                <a:avLst/>
                <a:gdLst>
                  <a:gd name="T0" fmla="*/ 992 w 992"/>
                  <a:gd name="T1" fmla="*/ 353 h 353"/>
                  <a:gd name="T2" fmla="*/ 906 w 992"/>
                  <a:gd name="T3" fmla="*/ 262 h 353"/>
                  <a:gd name="T4" fmla="*/ 802 w 992"/>
                  <a:gd name="T5" fmla="*/ 300 h 353"/>
                  <a:gd name="T6" fmla="*/ 777 w 992"/>
                  <a:gd name="T7" fmla="*/ 88 h 353"/>
                  <a:gd name="T8" fmla="*/ 545 w 992"/>
                  <a:gd name="T9" fmla="*/ 0 h 353"/>
                  <a:gd name="T10" fmla="*/ 304 w 992"/>
                  <a:gd name="T11" fmla="*/ 117 h 353"/>
                  <a:gd name="T12" fmla="*/ 194 w 992"/>
                  <a:gd name="T13" fmla="*/ 132 h 353"/>
                  <a:gd name="T14" fmla="*/ 106 w 992"/>
                  <a:gd name="T15" fmla="*/ 53 h 353"/>
                  <a:gd name="T16" fmla="*/ 0 w 992"/>
                  <a:gd name="T17" fmla="*/ 8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2" h="353">
                    <a:moveTo>
                      <a:pt x="992" y="353"/>
                    </a:moveTo>
                    <a:lnTo>
                      <a:pt x="906" y="262"/>
                    </a:lnTo>
                    <a:lnTo>
                      <a:pt x="802" y="300"/>
                    </a:lnTo>
                    <a:lnTo>
                      <a:pt x="777" y="88"/>
                    </a:lnTo>
                    <a:lnTo>
                      <a:pt x="545" y="0"/>
                    </a:lnTo>
                    <a:lnTo>
                      <a:pt x="304" y="117"/>
                    </a:lnTo>
                    <a:lnTo>
                      <a:pt x="194" y="132"/>
                    </a:lnTo>
                    <a:lnTo>
                      <a:pt x="106" y="53"/>
                    </a:lnTo>
                    <a:lnTo>
                      <a:pt x="0" y="8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0" name="Freeform 607"/>
              <p:cNvSpPr>
                <a:spLocks/>
              </p:cNvSpPr>
              <p:nvPr/>
            </p:nvSpPr>
            <p:spPr bwMode="auto">
              <a:xfrm>
                <a:off x="5837" y="6422"/>
                <a:ext cx="34" cy="308"/>
              </a:xfrm>
              <a:custGeom>
                <a:avLst/>
                <a:gdLst>
                  <a:gd name="T0" fmla="*/ 21 w 68"/>
                  <a:gd name="T1" fmla="*/ 0 h 617"/>
                  <a:gd name="T2" fmla="*/ 68 w 68"/>
                  <a:gd name="T3" fmla="*/ 215 h 617"/>
                  <a:gd name="T4" fmla="*/ 0 w 68"/>
                  <a:gd name="T5" fmla="*/ 312 h 617"/>
                  <a:gd name="T6" fmla="*/ 49 w 68"/>
                  <a:gd name="T7" fmla="*/ 617 h 617"/>
                </a:gdLst>
                <a:ahLst/>
                <a:cxnLst>
                  <a:cxn ang="0">
                    <a:pos x="T0" y="T1"/>
                  </a:cxn>
                  <a:cxn ang="0">
                    <a:pos x="T2" y="T3"/>
                  </a:cxn>
                  <a:cxn ang="0">
                    <a:pos x="T4" y="T5"/>
                  </a:cxn>
                  <a:cxn ang="0">
                    <a:pos x="T6" y="T7"/>
                  </a:cxn>
                </a:cxnLst>
                <a:rect l="0" t="0" r="r" b="b"/>
                <a:pathLst>
                  <a:path w="68" h="617">
                    <a:moveTo>
                      <a:pt x="21" y="0"/>
                    </a:moveTo>
                    <a:lnTo>
                      <a:pt x="68" y="215"/>
                    </a:lnTo>
                    <a:lnTo>
                      <a:pt x="0" y="312"/>
                    </a:lnTo>
                    <a:lnTo>
                      <a:pt x="49" y="61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1" name="Freeform 606"/>
              <p:cNvSpPr>
                <a:spLocks/>
              </p:cNvSpPr>
              <p:nvPr/>
            </p:nvSpPr>
            <p:spPr bwMode="auto">
              <a:xfrm>
                <a:off x="5861" y="6730"/>
                <a:ext cx="501" cy="226"/>
              </a:xfrm>
              <a:custGeom>
                <a:avLst/>
                <a:gdLst>
                  <a:gd name="T0" fmla="*/ 0 w 1002"/>
                  <a:gd name="T1" fmla="*/ 0 h 451"/>
                  <a:gd name="T2" fmla="*/ 289 w 1002"/>
                  <a:gd name="T3" fmla="*/ 132 h 451"/>
                  <a:gd name="T4" fmla="*/ 348 w 1002"/>
                  <a:gd name="T5" fmla="*/ 230 h 451"/>
                  <a:gd name="T6" fmla="*/ 608 w 1002"/>
                  <a:gd name="T7" fmla="*/ 241 h 451"/>
                  <a:gd name="T8" fmla="*/ 858 w 1002"/>
                  <a:gd name="T9" fmla="*/ 451 h 451"/>
                  <a:gd name="T10" fmla="*/ 1000 w 1002"/>
                  <a:gd name="T11" fmla="*/ 289 h 451"/>
                  <a:gd name="T12" fmla="*/ 1002 w 1002"/>
                  <a:gd name="T13" fmla="*/ 289 h 451"/>
                </a:gdLst>
                <a:ahLst/>
                <a:cxnLst>
                  <a:cxn ang="0">
                    <a:pos x="T0" y="T1"/>
                  </a:cxn>
                  <a:cxn ang="0">
                    <a:pos x="T2" y="T3"/>
                  </a:cxn>
                  <a:cxn ang="0">
                    <a:pos x="T4" y="T5"/>
                  </a:cxn>
                  <a:cxn ang="0">
                    <a:pos x="T6" y="T7"/>
                  </a:cxn>
                  <a:cxn ang="0">
                    <a:pos x="T8" y="T9"/>
                  </a:cxn>
                  <a:cxn ang="0">
                    <a:pos x="T10" y="T11"/>
                  </a:cxn>
                  <a:cxn ang="0">
                    <a:pos x="T12" y="T13"/>
                  </a:cxn>
                </a:cxnLst>
                <a:rect l="0" t="0" r="r" b="b"/>
                <a:pathLst>
                  <a:path w="1002" h="451">
                    <a:moveTo>
                      <a:pt x="0" y="0"/>
                    </a:moveTo>
                    <a:lnTo>
                      <a:pt x="289" y="132"/>
                    </a:lnTo>
                    <a:lnTo>
                      <a:pt x="348" y="230"/>
                    </a:lnTo>
                    <a:lnTo>
                      <a:pt x="608" y="241"/>
                    </a:lnTo>
                    <a:lnTo>
                      <a:pt x="858" y="451"/>
                    </a:lnTo>
                    <a:lnTo>
                      <a:pt x="1000" y="289"/>
                    </a:lnTo>
                    <a:lnTo>
                      <a:pt x="1002" y="28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2" name="Freeform 605"/>
              <p:cNvSpPr>
                <a:spLocks/>
              </p:cNvSpPr>
              <p:nvPr/>
            </p:nvSpPr>
            <p:spPr bwMode="auto">
              <a:xfrm>
                <a:off x="6362" y="6875"/>
                <a:ext cx="224" cy="455"/>
              </a:xfrm>
              <a:custGeom>
                <a:avLst/>
                <a:gdLst>
                  <a:gd name="T0" fmla="*/ 0 w 446"/>
                  <a:gd name="T1" fmla="*/ 0 h 910"/>
                  <a:gd name="T2" fmla="*/ 1 w 446"/>
                  <a:gd name="T3" fmla="*/ 155 h 910"/>
                  <a:gd name="T4" fmla="*/ 213 w 446"/>
                  <a:gd name="T5" fmla="*/ 212 h 910"/>
                  <a:gd name="T6" fmla="*/ 341 w 446"/>
                  <a:gd name="T7" fmla="*/ 548 h 910"/>
                  <a:gd name="T8" fmla="*/ 441 w 446"/>
                  <a:gd name="T9" fmla="*/ 593 h 910"/>
                  <a:gd name="T10" fmla="*/ 312 w 446"/>
                  <a:gd name="T11" fmla="*/ 600 h 910"/>
                  <a:gd name="T12" fmla="*/ 446 w 446"/>
                  <a:gd name="T13" fmla="*/ 910 h 910"/>
                </a:gdLst>
                <a:ahLst/>
                <a:cxnLst>
                  <a:cxn ang="0">
                    <a:pos x="T0" y="T1"/>
                  </a:cxn>
                  <a:cxn ang="0">
                    <a:pos x="T2" y="T3"/>
                  </a:cxn>
                  <a:cxn ang="0">
                    <a:pos x="T4" y="T5"/>
                  </a:cxn>
                  <a:cxn ang="0">
                    <a:pos x="T6" y="T7"/>
                  </a:cxn>
                  <a:cxn ang="0">
                    <a:pos x="T8" y="T9"/>
                  </a:cxn>
                  <a:cxn ang="0">
                    <a:pos x="T10" y="T11"/>
                  </a:cxn>
                  <a:cxn ang="0">
                    <a:pos x="T12" y="T13"/>
                  </a:cxn>
                </a:cxnLst>
                <a:rect l="0" t="0" r="r" b="b"/>
                <a:pathLst>
                  <a:path w="446" h="910">
                    <a:moveTo>
                      <a:pt x="0" y="0"/>
                    </a:moveTo>
                    <a:lnTo>
                      <a:pt x="1" y="155"/>
                    </a:lnTo>
                    <a:lnTo>
                      <a:pt x="213" y="212"/>
                    </a:lnTo>
                    <a:lnTo>
                      <a:pt x="341" y="548"/>
                    </a:lnTo>
                    <a:lnTo>
                      <a:pt x="441" y="593"/>
                    </a:lnTo>
                    <a:lnTo>
                      <a:pt x="312" y="600"/>
                    </a:lnTo>
                    <a:lnTo>
                      <a:pt x="446" y="9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3" name="Line 604"/>
              <p:cNvSpPr>
                <a:spLocks noChangeShapeType="1"/>
              </p:cNvSpPr>
              <p:nvPr/>
            </p:nvSpPr>
            <p:spPr bwMode="auto">
              <a:xfrm flipH="1">
                <a:off x="2837" y="3887"/>
                <a:ext cx="10" cy="4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4" name="Freeform 603"/>
              <p:cNvSpPr>
                <a:spLocks/>
              </p:cNvSpPr>
              <p:nvPr/>
            </p:nvSpPr>
            <p:spPr bwMode="auto">
              <a:xfrm>
                <a:off x="6267" y="7330"/>
                <a:ext cx="748" cy="393"/>
              </a:xfrm>
              <a:custGeom>
                <a:avLst/>
                <a:gdLst>
                  <a:gd name="T0" fmla="*/ 1497 w 1497"/>
                  <a:gd name="T1" fmla="*/ 530 h 785"/>
                  <a:gd name="T2" fmla="*/ 1147 w 1497"/>
                  <a:gd name="T3" fmla="*/ 232 h 785"/>
                  <a:gd name="T4" fmla="*/ 1038 w 1497"/>
                  <a:gd name="T5" fmla="*/ 222 h 785"/>
                  <a:gd name="T6" fmla="*/ 1032 w 1497"/>
                  <a:gd name="T7" fmla="*/ 334 h 785"/>
                  <a:gd name="T8" fmla="*/ 783 w 1497"/>
                  <a:gd name="T9" fmla="*/ 286 h 785"/>
                  <a:gd name="T10" fmla="*/ 726 w 1497"/>
                  <a:gd name="T11" fmla="*/ 65 h 785"/>
                  <a:gd name="T12" fmla="*/ 638 w 1497"/>
                  <a:gd name="T13" fmla="*/ 0 h 785"/>
                  <a:gd name="T14" fmla="*/ 597 w 1497"/>
                  <a:gd name="T15" fmla="*/ 39 h 785"/>
                  <a:gd name="T16" fmla="*/ 336 w 1497"/>
                  <a:gd name="T17" fmla="*/ 258 h 785"/>
                  <a:gd name="T18" fmla="*/ 267 w 1497"/>
                  <a:gd name="T19" fmla="*/ 170 h 785"/>
                  <a:gd name="T20" fmla="*/ 0 w 1497"/>
                  <a:gd name="T21"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7" h="785">
                    <a:moveTo>
                      <a:pt x="1497" y="530"/>
                    </a:moveTo>
                    <a:lnTo>
                      <a:pt x="1147" y="232"/>
                    </a:lnTo>
                    <a:lnTo>
                      <a:pt x="1038" y="222"/>
                    </a:lnTo>
                    <a:lnTo>
                      <a:pt x="1032" y="334"/>
                    </a:lnTo>
                    <a:lnTo>
                      <a:pt x="783" y="286"/>
                    </a:lnTo>
                    <a:lnTo>
                      <a:pt x="726" y="65"/>
                    </a:lnTo>
                    <a:lnTo>
                      <a:pt x="638" y="0"/>
                    </a:lnTo>
                    <a:lnTo>
                      <a:pt x="597" y="39"/>
                    </a:lnTo>
                    <a:lnTo>
                      <a:pt x="336" y="258"/>
                    </a:lnTo>
                    <a:lnTo>
                      <a:pt x="267" y="170"/>
                    </a:lnTo>
                    <a:lnTo>
                      <a:pt x="0" y="78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5" name="Freeform 602"/>
              <p:cNvSpPr>
                <a:spLocks/>
              </p:cNvSpPr>
              <p:nvPr/>
            </p:nvSpPr>
            <p:spPr bwMode="auto">
              <a:xfrm>
                <a:off x="6267" y="7723"/>
                <a:ext cx="339" cy="561"/>
              </a:xfrm>
              <a:custGeom>
                <a:avLst/>
                <a:gdLst>
                  <a:gd name="T0" fmla="*/ 680 w 680"/>
                  <a:gd name="T1" fmla="*/ 1122 h 1122"/>
                  <a:gd name="T2" fmla="*/ 316 w 680"/>
                  <a:gd name="T3" fmla="*/ 950 h 1122"/>
                  <a:gd name="T4" fmla="*/ 257 w 680"/>
                  <a:gd name="T5" fmla="*/ 855 h 1122"/>
                  <a:gd name="T6" fmla="*/ 278 w 680"/>
                  <a:gd name="T7" fmla="*/ 519 h 1122"/>
                  <a:gd name="T8" fmla="*/ 166 w 680"/>
                  <a:gd name="T9" fmla="*/ 178 h 1122"/>
                  <a:gd name="T10" fmla="*/ 0 w 680"/>
                  <a:gd name="T11" fmla="*/ 4 h 1122"/>
                  <a:gd name="T12" fmla="*/ 0 w 680"/>
                  <a:gd name="T13" fmla="*/ 0 h 1122"/>
                </a:gdLst>
                <a:ahLst/>
                <a:cxnLst>
                  <a:cxn ang="0">
                    <a:pos x="T0" y="T1"/>
                  </a:cxn>
                  <a:cxn ang="0">
                    <a:pos x="T2" y="T3"/>
                  </a:cxn>
                  <a:cxn ang="0">
                    <a:pos x="T4" y="T5"/>
                  </a:cxn>
                  <a:cxn ang="0">
                    <a:pos x="T6" y="T7"/>
                  </a:cxn>
                  <a:cxn ang="0">
                    <a:pos x="T8" y="T9"/>
                  </a:cxn>
                  <a:cxn ang="0">
                    <a:pos x="T10" y="T11"/>
                  </a:cxn>
                  <a:cxn ang="0">
                    <a:pos x="T12" y="T13"/>
                  </a:cxn>
                </a:cxnLst>
                <a:rect l="0" t="0" r="r" b="b"/>
                <a:pathLst>
                  <a:path w="680" h="1122">
                    <a:moveTo>
                      <a:pt x="680" y="1122"/>
                    </a:moveTo>
                    <a:lnTo>
                      <a:pt x="316" y="950"/>
                    </a:lnTo>
                    <a:lnTo>
                      <a:pt x="257" y="855"/>
                    </a:lnTo>
                    <a:lnTo>
                      <a:pt x="278" y="519"/>
                    </a:lnTo>
                    <a:lnTo>
                      <a:pt x="166" y="178"/>
                    </a:lnTo>
                    <a:lnTo>
                      <a:pt x="0" y="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6" name="Freeform 601"/>
              <p:cNvSpPr>
                <a:spLocks/>
              </p:cNvSpPr>
              <p:nvPr/>
            </p:nvSpPr>
            <p:spPr bwMode="auto">
              <a:xfrm>
                <a:off x="7015" y="7595"/>
                <a:ext cx="122" cy="335"/>
              </a:xfrm>
              <a:custGeom>
                <a:avLst/>
                <a:gdLst>
                  <a:gd name="T0" fmla="*/ 243 w 243"/>
                  <a:gd name="T1" fmla="*/ 671 h 671"/>
                  <a:gd name="T2" fmla="*/ 80 w 243"/>
                  <a:gd name="T3" fmla="*/ 350 h 671"/>
                  <a:gd name="T4" fmla="*/ 0 w 243"/>
                  <a:gd name="T5" fmla="*/ 0 h 671"/>
                </a:gdLst>
                <a:ahLst/>
                <a:cxnLst>
                  <a:cxn ang="0">
                    <a:pos x="T0" y="T1"/>
                  </a:cxn>
                  <a:cxn ang="0">
                    <a:pos x="T2" y="T3"/>
                  </a:cxn>
                  <a:cxn ang="0">
                    <a:pos x="T4" y="T5"/>
                  </a:cxn>
                </a:cxnLst>
                <a:rect l="0" t="0" r="r" b="b"/>
                <a:pathLst>
                  <a:path w="243" h="671">
                    <a:moveTo>
                      <a:pt x="243" y="671"/>
                    </a:moveTo>
                    <a:lnTo>
                      <a:pt x="80" y="35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7" name="Freeform 600"/>
              <p:cNvSpPr>
                <a:spLocks/>
              </p:cNvSpPr>
              <p:nvPr/>
            </p:nvSpPr>
            <p:spPr bwMode="auto">
              <a:xfrm>
                <a:off x="6606" y="7930"/>
                <a:ext cx="531" cy="420"/>
              </a:xfrm>
              <a:custGeom>
                <a:avLst/>
                <a:gdLst>
                  <a:gd name="T0" fmla="*/ 1060 w 1060"/>
                  <a:gd name="T1" fmla="*/ 0 h 839"/>
                  <a:gd name="T2" fmla="*/ 1017 w 1060"/>
                  <a:gd name="T3" fmla="*/ 79 h 839"/>
                  <a:gd name="T4" fmla="*/ 878 w 1060"/>
                  <a:gd name="T5" fmla="*/ 181 h 839"/>
                  <a:gd name="T6" fmla="*/ 1031 w 1060"/>
                  <a:gd name="T7" fmla="*/ 477 h 839"/>
                  <a:gd name="T8" fmla="*/ 984 w 1060"/>
                  <a:gd name="T9" fmla="*/ 591 h 839"/>
                  <a:gd name="T10" fmla="*/ 1038 w 1060"/>
                  <a:gd name="T11" fmla="*/ 706 h 839"/>
                  <a:gd name="T12" fmla="*/ 796 w 1060"/>
                  <a:gd name="T13" fmla="*/ 777 h 839"/>
                  <a:gd name="T14" fmla="*/ 458 w 1060"/>
                  <a:gd name="T15" fmla="*/ 689 h 839"/>
                  <a:gd name="T16" fmla="*/ 453 w 1060"/>
                  <a:gd name="T17" fmla="*/ 820 h 839"/>
                  <a:gd name="T18" fmla="*/ 303 w 1060"/>
                  <a:gd name="T19" fmla="*/ 839 h 839"/>
                  <a:gd name="T20" fmla="*/ 0 w 1060"/>
                  <a:gd name="T21" fmla="*/ 706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0" h="839">
                    <a:moveTo>
                      <a:pt x="1060" y="0"/>
                    </a:moveTo>
                    <a:lnTo>
                      <a:pt x="1017" y="79"/>
                    </a:lnTo>
                    <a:lnTo>
                      <a:pt x="878" y="181"/>
                    </a:lnTo>
                    <a:lnTo>
                      <a:pt x="1031" y="477"/>
                    </a:lnTo>
                    <a:lnTo>
                      <a:pt x="984" y="591"/>
                    </a:lnTo>
                    <a:lnTo>
                      <a:pt x="1038" y="706"/>
                    </a:lnTo>
                    <a:lnTo>
                      <a:pt x="796" y="777"/>
                    </a:lnTo>
                    <a:lnTo>
                      <a:pt x="458" y="689"/>
                    </a:lnTo>
                    <a:lnTo>
                      <a:pt x="453" y="820"/>
                    </a:lnTo>
                    <a:lnTo>
                      <a:pt x="303" y="839"/>
                    </a:lnTo>
                    <a:lnTo>
                      <a:pt x="0" y="70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8" name="Freeform 599"/>
              <p:cNvSpPr>
                <a:spLocks/>
              </p:cNvSpPr>
              <p:nvPr/>
            </p:nvSpPr>
            <p:spPr bwMode="auto">
              <a:xfrm>
                <a:off x="6599" y="8522"/>
                <a:ext cx="727" cy="488"/>
              </a:xfrm>
              <a:custGeom>
                <a:avLst/>
                <a:gdLst>
                  <a:gd name="T0" fmla="*/ 0 w 1454"/>
                  <a:gd name="T1" fmla="*/ 137 h 976"/>
                  <a:gd name="T2" fmla="*/ 0 w 1454"/>
                  <a:gd name="T3" fmla="*/ 138 h 976"/>
                  <a:gd name="T4" fmla="*/ 110 w 1454"/>
                  <a:gd name="T5" fmla="*/ 142 h 976"/>
                  <a:gd name="T6" fmla="*/ 126 w 1454"/>
                  <a:gd name="T7" fmla="*/ 254 h 976"/>
                  <a:gd name="T8" fmla="*/ 212 w 1454"/>
                  <a:gd name="T9" fmla="*/ 190 h 976"/>
                  <a:gd name="T10" fmla="*/ 416 w 1454"/>
                  <a:gd name="T11" fmla="*/ 286 h 976"/>
                  <a:gd name="T12" fmla="*/ 421 w 1454"/>
                  <a:gd name="T13" fmla="*/ 176 h 976"/>
                  <a:gd name="T14" fmla="*/ 585 w 1454"/>
                  <a:gd name="T15" fmla="*/ 26 h 976"/>
                  <a:gd name="T16" fmla="*/ 736 w 1454"/>
                  <a:gd name="T17" fmla="*/ 0 h 976"/>
                  <a:gd name="T18" fmla="*/ 807 w 1454"/>
                  <a:gd name="T19" fmla="*/ 104 h 976"/>
                  <a:gd name="T20" fmla="*/ 773 w 1454"/>
                  <a:gd name="T21" fmla="*/ 209 h 976"/>
                  <a:gd name="T22" fmla="*/ 1036 w 1454"/>
                  <a:gd name="T23" fmla="*/ 264 h 976"/>
                  <a:gd name="T24" fmla="*/ 1043 w 1454"/>
                  <a:gd name="T25" fmla="*/ 378 h 976"/>
                  <a:gd name="T26" fmla="*/ 1159 w 1454"/>
                  <a:gd name="T27" fmla="*/ 388 h 976"/>
                  <a:gd name="T28" fmla="*/ 1397 w 1454"/>
                  <a:gd name="T29" fmla="*/ 645 h 976"/>
                  <a:gd name="T30" fmla="*/ 1454 w 1454"/>
                  <a:gd name="T31" fmla="*/ 760 h 976"/>
                  <a:gd name="T32" fmla="*/ 1293 w 1454"/>
                  <a:gd name="T33" fmla="*/ 972 h 976"/>
                  <a:gd name="T34" fmla="*/ 1293 w 1454"/>
                  <a:gd name="T3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4" h="976">
                    <a:moveTo>
                      <a:pt x="0" y="137"/>
                    </a:moveTo>
                    <a:lnTo>
                      <a:pt x="0" y="138"/>
                    </a:lnTo>
                    <a:lnTo>
                      <a:pt x="110" y="142"/>
                    </a:lnTo>
                    <a:lnTo>
                      <a:pt x="126" y="254"/>
                    </a:lnTo>
                    <a:lnTo>
                      <a:pt x="212" y="190"/>
                    </a:lnTo>
                    <a:lnTo>
                      <a:pt x="416" y="286"/>
                    </a:lnTo>
                    <a:lnTo>
                      <a:pt x="421" y="176"/>
                    </a:lnTo>
                    <a:lnTo>
                      <a:pt x="585" y="26"/>
                    </a:lnTo>
                    <a:lnTo>
                      <a:pt x="736" y="0"/>
                    </a:lnTo>
                    <a:lnTo>
                      <a:pt x="807" y="104"/>
                    </a:lnTo>
                    <a:lnTo>
                      <a:pt x="773" y="209"/>
                    </a:lnTo>
                    <a:lnTo>
                      <a:pt x="1036" y="264"/>
                    </a:lnTo>
                    <a:lnTo>
                      <a:pt x="1043" y="378"/>
                    </a:lnTo>
                    <a:lnTo>
                      <a:pt x="1159" y="388"/>
                    </a:lnTo>
                    <a:lnTo>
                      <a:pt x="1397" y="645"/>
                    </a:lnTo>
                    <a:lnTo>
                      <a:pt x="1454" y="760"/>
                    </a:lnTo>
                    <a:lnTo>
                      <a:pt x="1293" y="972"/>
                    </a:lnTo>
                    <a:lnTo>
                      <a:pt x="1293" y="97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9" name="Freeform 598"/>
              <p:cNvSpPr>
                <a:spLocks/>
              </p:cNvSpPr>
              <p:nvPr/>
            </p:nvSpPr>
            <p:spPr bwMode="auto">
              <a:xfrm>
                <a:off x="9432" y="8645"/>
                <a:ext cx="275" cy="347"/>
              </a:xfrm>
              <a:custGeom>
                <a:avLst/>
                <a:gdLst>
                  <a:gd name="T0" fmla="*/ 0 w 551"/>
                  <a:gd name="T1" fmla="*/ 0 h 695"/>
                  <a:gd name="T2" fmla="*/ 213 w 551"/>
                  <a:gd name="T3" fmla="*/ 110 h 695"/>
                  <a:gd name="T4" fmla="*/ 280 w 551"/>
                  <a:gd name="T5" fmla="*/ 326 h 695"/>
                  <a:gd name="T6" fmla="*/ 495 w 551"/>
                  <a:gd name="T7" fmla="*/ 427 h 695"/>
                  <a:gd name="T8" fmla="*/ 466 w 551"/>
                  <a:gd name="T9" fmla="*/ 539 h 695"/>
                  <a:gd name="T10" fmla="*/ 551 w 551"/>
                  <a:gd name="T11" fmla="*/ 695 h 695"/>
                </a:gdLst>
                <a:ahLst/>
                <a:cxnLst>
                  <a:cxn ang="0">
                    <a:pos x="T0" y="T1"/>
                  </a:cxn>
                  <a:cxn ang="0">
                    <a:pos x="T2" y="T3"/>
                  </a:cxn>
                  <a:cxn ang="0">
                    <a:pos x="T4" y="T5"/>
                  </a:cxn>
                  <a:cxn ang="0">
                    <a:pos x="T6" y="T7"/>
                  </a:cxn>
                  <a:cxn ang="0">
                    <a:pos x="T8" y="T9"/>
                  </a:cxn>
                  <a:cxn ang="0">
                    <a:pos x="T10" y="T11"/>
                  </a:cxn>
                </a:cxnLst>
                <a:rect l="0" t="0" r="r" b="b"/>
                <a:pathLst>
                  <a:path w="551" h="695">
                    <a:moveTo>
                      <a:pt x="0" y="0"/>
                    </a:moveTo>
                    <a:lnTo>
                      <a:pt x="213" y="110"/>
                    </a:lnTo>
                    <a:lnTo>
                      <a:pt x="280" y="326"/>
                    </a:lnTo>
                    <a:lnTo>
                      <a:pt x="495" y="427"/>
                    </a:lnTo>
                    <a:lnTo>
                      <a:pt x="466" y="539"/>
                    </a:lnTo>
                    <a:lnTo>
                      <a:pt x="551" y="69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grpSp>
        <p:grpSp>
          <p:nvGrpSpPr>
            <p:cNvPr id="7" name="Group 396"/>
            <p:cNvGrpSpPr>
              <a:grpSpLocks/>
            </p:cNvGrpSpPr>
            <p:nvPr/>
          </p:nvGrpSpPr>
          <p:grpSpPr bwMode="auto">
            <a:xfrm>
              <a:off x="62" y="62"/>
              <a:ext cx="10271" cy="10418"/>
              <a:chOff x="62" y="62"/>
              <a:chExt cx="10271" cy="10418"/>
            </a:xfrm>
          </p:grpSpPr>
          <p:sp>
            <p:nvSpPr>
              <p:cNvPr id="264" name="Freeform 596"/>
              <p:cNvSpPr>
                <a:spLocks/>
              </p:cNvSpPr>
              <p:nvPr/>
            </p:nvSpPr>
            <p:spPr bwMode="auto">
              <a:xfrm>
                <a:off x="7363" y="8554"/>
                <a:ext cx="426" cy="563"/>
              </a:xfrm>
              <a:custGeom>
                <a:avLst/>
                <a:gdLst>
                  <a:gd name="T0" fmla="*/ 0 w 850"/>
                  <a:gd name="T1" fmla="*/ 1125 h 1125"/>
                  <a:gd name="T2" fmla="*/ 150 w 850"/>
                  <a:gd name="T3" fmla="*/ 894 h 1125"/>
                  <a:gd name="T4" fmla="*/ 372 w 850"/>
                  <a:gd name="T5" fmla="*/ 827 h 1125"/>
                  <a:gd name="T6" fmla="*/ 333 w 850"/>
                  <a:gd name="T7" fmla="*/ 722 h 1125"/>
                  <a:gd name="T8" fmla="*/ 497 w 850"/>
                  <a:gd name="T9" fmla="*/ 536 h 1125"/>
                  <a:gd name="T10" fmla="*/ 623 w 850"/>
                  <a:gd name="T11" fmla="*/ 571 h 1125"/>
                  <a:gd name="T12" fmla="*/ 697 w 850"/>
                  <a:gd name="T13" fmla="*/ 160 h 1125"/>
                  <a:gd name="T14" fmla="*/ 850 w 850"/>
                  <a:gd name="T15" fmla="*/ 0 h 1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0" h="1125">
                    <a:moveTo>
                      <a:pt x="0" y="1125"/>
                    </a:moveTo>
                    <a:lnTo>
                      <a:pt x="150" y="894"/>
                    </a:lnTo>
                    <a:lnTo>
                      <a:pt x="372" y="827"/>
                    </a:lnTo>
                    <a:lnTo>
                      <a:pt x="333" y="722"/>
                    </a:lnTo>
                    <a:lnTo>
                      <a:pt x="497" y="536"/>
                    </a:lnTo>
                    <a:lnTo>
                      <a:pt x="623" y="571"/>
                    </a:lnTo>
                    <a:lnTo>
                      <a:pt x="697" y="160"/>
                    </a:lnTo>
                    <a:lnTo>
                      <a:pt x="85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5" name="Freeform 595"/>
              <p:cNvSpPr>
                <a:spLocks/>
              </p:cNvSpPr>
              <p:nvPr/>
            </p:nvSpPr>
            <p:spPr bwMode="auto">
              <a:xfrm>
                <a:off x="6514" y="8284"/>
                <a:ext cx="163" cy="306"/>
              </a:xfrm>
              <a:custGeom>
                <a:avLst/>
                <a:gdLst>
                  <a:gd name="T0" fmla="*/ 185 w 326"/>
                  <a:gd name="T1" fmla="*/ 0 h 614"/>
                  <a:gd name="T2" fmla="*/ 107 w 326"/>
                  <a:gd name="T3" fmla="*/ 150 h 614"/>
                  <a:gd name="T4" fmla="*/ 0 w 326"/>
                  <a:gd name="T5" fmla="*/ 195 h 614"/>
                  <a:gd name="T6" fmla="*/ 326 w 326"/>
                  <a:gd name="T7" fmla="*/ 353 h 614"/>
                  <a:gd name="T8" fmla="*/ 157 w 326"/>
                  <a:gd name="T9" fmla="*/ 557 h 614"/>
                  <a:gd name="T10" fmla="*/ 171 w 326"/>
                  <a:gd name="T11" fmla="*/ 614 h 614"/>
                </a:gdLst>
                <a:ahLst/>
                <a:cxnLst>
                  <a:cxn ang="0">
                    <a:pos x="T0" y="T1"/>
                  </a:cxn>
                  <a:cxn ang="0">
                    <a:pos x="T2" y="T3"/>
                  </a:cxn>
                  <a:cxn ang="0">
                    <a:pos x="T4" y="T5"/>
                  </a:cxn>
                  <a:cxn ang="0">
                    <a:pos x="T6" y="T7"/>
                  </a:cxn>
                  <a:cxn ang="0">
                    <a:pos x="T8" y="T9"/>
                  </a:cxn>
                  <a:cxn ang="0">
                    <a:pos x="T10" y="T11"/>
                  </a:cxn>
                </a:cxnLst>
                <a:rect l="0" t="0" r="r" b="b"/>
                <a:pathLst>
                  <a:path w="326" h="614">
                    <a:moveTo>
                      <a:pt x="185" y="0"/>
                    </a:moveTo>
                    <a:lnTo>
                      <a:pt x="107" y="150"/>
                    </a:lnTo>
                    <a:lnTo>
                      <a:pt x="0" y="195"/>
                    </a:lnTo>
                    <a:lnTo>
                      <a:pt x="326" y="353"/>
                    </a:lnTo>
                    <a:lnTo>
                      <a:pt x="157" y="557"/>
                    </a:lnTo>
                    <a:lnTo>
                      <a:pt x="171" y="61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6" name="Freeform 594"/>
              <p:cNvSpPr>
                <a:spLocks/>
              </p:cNvSpPr>
              <p:nvPr/>
            </p:nvSpPr>
            <p:spPr bwMode="auto">
              <a:xfrm>
                <a:off x="6235" y="8590"/>
                <a:ext cx="364" cy="267"/>
              </a:xfrm>
              <a:custGeom>
                <a:avLst/>
                <a:gdLst>
                  <a:gd name="T0" fmla="*/ 0 w 730"/>
                  <a:gd name="T1" fmla="*/ 529 h 534"/>
                  <a:gd name="T2" fmla="*/ 219 w 730"/>
                  <a:gd name="T3" fmla="*/ 534 h 534"/>
                  <a:gd name="T4" fmla="*/ 226 w 730"/>
                  <a:gd name="T5" fmla="*/ 194 h 534"/>
                  <a:gd name="T6" fmla="*/ 468 w 730"/>
                  <a:gd name="T7" fmla="*/ 244 h 534"/>
                  <a:gd name="T8" fmla="*/ 583 w 730"/>
                  <a:gd name="T9" fmla="*/ 39 h 534"/>
                  <a:gd name="T10" fmla="*/ 730 w 730"/>
                  <a:gd name="T11" fmla="*/ 0 h 534"/>
                </a:gdLst>
                <a:ahLst/>
                <a:cxnLst>
                  <a:cxn ang="0">
                    <a:pos x="T0" y="T1"/>
                  </a:cxn>
                  <a:cxn ang="0">
                    <a:pos x="T2" y="T3"/>
                  </a:cxn>
                  <a:cxn ang="0">
                    <a:pos x="T4" y="T5"/>
                  </a:cxn>
                  <a:cxn ang="0">
                    <a:pos x="T6" y="T7"/>
                  </a:cxn>
                  <a:cxn ang="0">
                    <a:pos x="T8" y="T9"/>
                  </a:cxn>
                  <a:cxn ang="0">
                    <a:pos x="T10" y="T11"/>
                  </a:cxn>
                </a:cxnLst>
                <a:rect l="0" t="0" r="r" b="b"/>
                <a:pathLst>
                  <a:path w="730" h="534">
                    <a:moveTo>
                      <a:pt x="0" y="529"/>
                    </a:moveTo>
                    <a:lnTo>
                      <a:pt x="219" y="534"/>
                    </a:lnTo>
                    <a:lnTo>
                      <a:pt x="226" y="194"/>
                    </a:lnTo>
                    <a:lnTo>
                      <a:pt x="468" y="244"/>
                    </a:lnTo>
                    <a:lnTo>
                      <a:pt x="583" y="39"/>
                    </a:lnTo>
                    <a:lnTo>
                      <a:pt x="73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7" name="Freeform 593"/>
              <p:cNvSpPr>
                <a:spLocks/>
              </p:cNvSpPr>
              <p:nvPr/>
            </p:nvSpPr>
            <p:spPr bwMode="auto">
              <a:xfrm>
                <a:off x="5419" y="8259"/>
                <a:ext cx="816" cy="596"/>
              </a:xfrm>
              <a:custGeom>
                <a:avLst/>
                <a:gdLst>
                  <a:gd name="T0" fmla="*/ 1631 w 1631"/>
                  <a:gd name="T1" fmla="*/ 1191 h 1191"/>
                  <a:gd name="T2" fmla="*/ 1581 w 1631"/>
                  <a:gd name="T3" fmla="*/ 1084 h 1191"/>
                  <a:gd name="T4" fmla="*/ 1152 w 1631"/>
                  <a:gd name="T5" fmla="*/ 1034 h 1191"/>
                  <a:gd name="T6" fmla="*/ 986 w 1631"/>
                  <a:gd name="T7" fmla="*/ 837 h 1191"/>
                  <a:gd name="T8" fmla="*/ 822 w 1631"/>
                  <a:gd name="T9" fmla="*/ 389 h 1191"/>
                  <a:gd name="T10" fmla="*/ 633 w 1631"/>
                  <a:gd name="T11" fmla="*/ 226 h 1191"/>
                  <a:gd name="T12" fmla="*/ 238 w 1631"/>
                  <a:gd name="T13" fmla="*/ 0 h 1191"/>
                  <a:gd name="T14" fmla="*/ 0 w 1631"/>
                  <a:gd name="T15" fmla="*/ 11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1" h="1191">
                    <a:moveTo>
                      <a:pt x="1631" y="1191"/>
                    </a:moveTo>
                    <a:lnTo>
                      <a:pt x="1581" y="1084"/>
                    </a:lnTo>
                    <a:lnTo>
                      <a:pt x="1152" y="1034"/>
                    </a:lnTo>
                    <a:lnTo>
                      <a:pt x="986" y="837"/>
                    </a:lnTo>
                    <a:lnTo>
                      <a:pt x="822" y="389"/>
                    </a:lnTo>
                    <a:lnTo>
                      <a:pt x="633" y="226"/>
                    </a:lnTo>
                    <a:lnTo>
                      <a:pt x="238" y="0"/>
                    </a:lnTo>
                    <a:lnTo>
                      <a:pt x="0" y="1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8" name="Freeform 592"/>
              <p:cNvSpPr>
                <a:spLocks/>
              </p:cNvSpPr>
              <p:nvPr/>
            </p:nvSpPr>
            <p:spPr bwMode="auto">
              <a:xfrm>
                <a:off x="5916" y="8855"/>
                <a:ext cx="319" cy="327"/>
              </a:xfrm>
              <a:custGeom>
                <a:avLst/>
                <a:gdLst>
                  <a:gd name="T0" fmla="*/ 0 w 636"/>
                  <a:gd name="T1" fmla="*/ 654 h 654"/>
                  <a:gd name="T2" fmla="*/ 131 w 636"/>
                  <a:gd name="T3" fmla="*/ 575 h 654"/>
                  <a:gd name="T4" fmla="*/ 166 w 636"/>
                  <a:gd name="T5" fmla="*/ 458 h 654"/>
                  <a:gd name="T6" fmla="*/ 138 w 636"/>
                  <a:gd name="T7" fmla="*/ 86 h 654"/>
                  <a:gd name="T8" fmla="*/ 372 w 636"/>
                  <a:gd name="T9" fmla="*/ 168 h 654"/>
                  <a:gd name="T10" fmla="*/ 636 w 636"/>
                  <a:gd name="T11" fmla="*/ 0 h 654"/>
                </a:gdLst>
                <a:ahLst/>
                <a:cxnLst>
                  <a:cxn ang="0">
                    <a:pos x="T0" y="T1"/>
                  </a:cxn>
                  <a:cxn ang="0">
                    <a:pos x="T2" y="T3"/>
                  </a:cxn>
                  <a:cxn ang="0">
                    <a:pos x="T4" y="T5"/>
                  </a:cxn>
                  <a:cxn ang="0">
                    <a:pos x="T6" y="T7"/>
                  </a:cxn>
                  <a:cxn ang="0">
                    <a:pos x="T8" y="T9"/>
                  </a:cxn>
                  <a:cxn ang="0">
                    <a:pos x="T10" y="T11"/>
                  </a:cxn>
                </a:cxnLst>
                <a:rect l="0" t="0" r="r" b="b"/>
                <a:pathLst>
                  <a:path w="636" h="654">
                    <a:moveTo>
                      <a:pt x="0" y="654"/>
                    </a:moveTo>
                    <a:lnTo>
                      <a:pt x="131" y="575"/>
                    </a:lnTo>
                    <a:lnTo>
                      <a:pt x="166" y="458"/>
                    </a:lnTo>
                    <a:lnTo>
                      <a:pt x="138" y="86"/>
                    </a:lnTo>
                    <a:lnTo>
                      <a:pt x="372" y="168"/>
                    </a:lnTo>
                    <a:lnTo>
                      <a:pt x="636"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9" name="Freeform 591"/>
              <p:cNvSpPr>
                <a:spLocks/>
              </p:cNvSpPr>
              <p:nvPr/>
            </p:nvSpPr>
            <p:spPr bwMode="auto">
              <a:xfrm>
                <a:off x="5906" y="9182"/>
                <a:ext cx="599" cy="243"/>
              </a:xfrm>
              <a:custGeom>
                <a:avLst/>
                <a:gdLst>
                  <a:gd name="T0" fmla="*/ 1197 w 1197"/>
                  <a:gd name="T1" fmla="*/ 486 h 486"/>
                  <a:gd name="T2" fmla="*/ 1132 w 1197"/>
                  <a:gd name="T3" fmla="*/ 409 h 486"/>
                  <a:gd name="T4" fmla="*/ 594 w 1197"/>
                  <a:gd name="T5" fmla="*/ 229 h 486"/>
                  <a:gd name="T6" fmla="*/ 554 w 1197"/>
                  <a:gd name="T7" fmla="*/ 116 h 486"/>
                  <a:gd name="T8" fmla="*/ 407 w 1197"/>
                  <a:gd name="T9" fmla="*/ 321 h 486"/>
                  <a:gd name="T10" fmla="*/ 287 w 1197"/>
                  <a:gd name="T11" fmla="*/ 352 h 486"/>
                  <a:gd name="T12" fmla="*/ 237 w 1197"/>
                  <a:gd name="T13" fmla="*/ 238 h 486"/>
                  <a:gd name="T14" fmla="*/ 138 w 1197"/>
                  <a:gd name="T15" fmla="*/ 304 h 486"/>
                  <a:gd name="T16" fmla="*/ 0 w 1197"/>
                  <a:gd name="T17" fmla="*/ 109 h 486"/>
                  <a:gd name="T18" fmla="*/ 21 w 1197"/>
                  <a:gd name="T19"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7" h="486">
                    <a:moveTo>
                      <a:pt x="1197" y="486"/>
                    </a:moveTo>
                    <a:lnTo>
                      <a:pt x="1132" y="409"/>
                    </a:lnTo>
                    <a:lnTo>
                      <a:pt x="594" y="229"/>
                    </a:lnTo>
                    <a:lnTo>
                      <a:pt x="554" y="116"/>
                    </a:lnTo>
                    <a:lnTo>
                      <a:pt x="407" y="321"/>
                    </a:lnTo>
                    <a:lnTo>
                      <a:pt x="287" y="352"/>
                    </a:lnTo>
                    <a:lnTo>
                      <a:pt x="237" y="238"/>
                    </a:lnTo>
                    <a:lnTo>
                      <a:pt x="138" y="304"/>
                    </a:lnTo>
                    <a:lnTo>
                      <a:pt x="0" y="109"/>
                    </a:lnTo>
                    <a:lnTo>
                      <a:pt x="2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0" name="Freeform 590"/>
              <p:cNvSpPr>
                <a:spLocks/>
              </p:cNvSpPr>
              <p:nvPr/>
            </p:nvSpPr>
            <p:spPr bwMode="auto">
              <a:xfrm>
                <a:off x="3480" y="8953"/>
                <a:ext cx="128" cy="7"/>
              </a:xfrm>
              <a:custGeom>
                <a:avLst/>
                <a:gdLst>
                  <a:gd name="T0" fmla="*/ 257 w 257"/>
                  <a:gd name="T1" fmla="*/ 14 h 14"/>
                  <a:gd name="T2" fmla="*/ 255 w 257"/>
                  <a:gd name="T3" fmla="*/ 12 h 14"/>
                  <a:gd name="T4" fmla="*/ 0 w 257"/>
                  <a:gd name="T5" fmla="*/ 0 h 14"/>
                </a:gdLst>
                <a:ahLst/>
                <a:cxnLst>
                  <a:cxn ang="0">
                    <a:pos x="T0" y="T1"/>
                  </a:cxn>
                  <a:cxn ang="0">
                    <a:pos x="T2" y="T3"/>
                  </a:cxn>
                  <a:cxn ang="0">
                    <a:pos x="T4" y="T5"/>
                  </a:cxn>
                </a:cxnLst>
                <a:rect l="0" t="0" r="r" b="b"/>
                <a:pathLst>
                  <a:path w="257" h="14">
                    <a:moveTo>
                      <a:pt x="257" y="14"/>
                    </a:moveTo>
                    <a:lnTo>
                      <a:pt x="255" y="1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1" name="Freeform 589"/>
              <p:cNvSpPr>
                <a:spLocks/>
              </p:cNvSpPr>
              <p:nvPr/>
            </p:nvSpPr>
            <p:spPr bwMode="auto">
              <a:xfrm>
                <a:off x="5566" y="9783"/>
                <a:ext cx="769" cy="305"/>
              </a:xfrm>
              <a:custGeom>
                <a:avLst/>
                <a:gdLst>
                  <a:gd name="T0" fmla="*/ 1536 w 1536"/>
                  <a:gd name="T1" fmla="*/ 186 h 610"/>
                  <a:gd name="T2" fmla="*/ 1229 w 1536"/>
                  <a:gd name="T3" fmla="*/ 0 h 610"/>
                  <a:gd name="T4" fmla="*/ 909 w 1536"/>
                  <a:gd name="T5" fmla="*/ 210 h 610"/>
                  <a:gd name="T6" fmla="*/ 383 w 1536"/>
                  <a:gd name="T7" fmla="*/ 171 h 610"/>
                  <a:gd name="T8" fmla="*/ 279 w 1536"/>
                  <a:gd name="T9" fmla="*/ 226 h 610"/>
                  <a:gd name="T10" fmla="*/ 334 w 1536"/>
                  <a:gd name="T11" fmla="*/ 459 h 610"/>
                  <a:gd name="T12" fmla="*/ 0 w 1536"/>
                  <a:gd name="T13" fmla="*/ 610 h 610"/>
                </a:gdLst>
                <a:ahLst/>
                <a:cxnLst>
                  <a:cxn ang="0">
                    <a:pos x="T0" y="T1"/>
                  </a:cxn>
                  <a:cxn ang="0">
                    <a:pos x="T2" y="T3"/>
                  </a:cxn>
                  <a:cxn ang="0">
                    <a:pos x="T4" y="T5"/>
                  </a:cxn>
                  <a:cxn ang="0">
                    <a:pos x="T6" y="T7"/>
                  </a:cxn>
                  <a:cxn ang="0">
                    <a:pos x="T8" y="T9"/>
                  </a:cxn>
                  <a:cxn ang="0">
                    <a:pos x="T10" y="T11"/>
                  </a:cxn>
                  <a:cxn ang="0">
                    <a:pos x="T12" y="T13"/>
                  </a:cxn>
                </a:cxnLst>
                <a:rect l="0" t="0" r="r" b="b"/>
                <a:pathLst>
                  <a:path w="1536" h="610">
                    <a:moveTo>
                      <a:pt x="1536" y="186"/>
                    </a:moveTo>
                    <a:lnTo>
                      <a:pt x="1229" y="0"/>
                    </a:lnTo>
                    <a:lnTo>
                      <a:pt x="909" y="210"/>
                    </a:lnTo>
                    <a:lnTo>
                      <a:pt x="383" y="171"/>
                    </a:lnTo>
                    <a:lnTo>
                      <a:pt x="279" y="226"/>
                    </a:lnTo>
                    <a:lnTo>
                      <a:pt x="334" y="459"/>
                    </a:lnTo>
                    <a:lnTo>
                      <a:pt x="0" y="6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2" name="Freeform 588"/>
              <p:cNvSpPr>
                <a:spLocks/>
              </p:cNvSpPr>
              <p:nvPr/>
            </p:nvSpPr>
            <p:spPr bwMode="auto">
              <a:xfrm>
                <a:off x="5042" y="8315"/>
                <a:ext cx="377" cy="272"/>
              </a:xfrm>
              <a:custGeom>
                <a:avLst/>
                <a:gdLst>
                  <a:gd name="T0" fmla="*/ 754 w 754"/>
                  <a:gd name="T1" fmla="*/ 0 h 545"/>
                  <a:gd name="T2" fmla="*/ 395 w 754"/>
                  <a:gd name="T3" fmla="*/ 124 h 545"/>
                  <a:gd name="T4" fmla="*/ 295 w 754"/>
                  <a:gd name="T5" fmla="*/ 81 h 545"/>
                  <a:gd name="T6" fmla="*/ 176 w 754"/>
                  <a:gd name="T7" fmla="*/ 124 h 545"/>
                  <a:gd name="T8" fmla="*/ 247 w 754"/>
                  <a:gd name="T9" fmla="*/ 210 h 545"/>
                  <a:gd name="T10" fmla="*/ 209 w 754"/>
                  <a:gd name="T11" fmla="*/ 314 h 545"/>
                  <a:gd name="T12" fmla="*/ 21 w 754"/>
                  <a:gd name="T13" fmla="*/ 438 h 545"/>
                  <a:gd name="T14" fmla="*/ 2 w 754"/>
                  <a:gd name="T15" fmla="*/ 545 h 545"/>
                  <a:gd name="T16" fmla="*/ 0 w 754"/>
                  <a:gd name="T17"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4" h="545">
                    <a:moveTo>
                      <a:pt x="754" y="0"/>
                    </a:moveTo>
                    <a:lnTo>
                      <a:pt x="395" y="124"/>
                    </a:lnTo>
                    <a:lnTo>
                      <a:pt x="295" y="81"/>
                    </a:lnTo>
                    <a:lnTo>
                      <a:pt x="176" y="124"/>
                    </a:lnTo>
                    <a:lnTo>
                      <a:pt x="247" y="210"/>
                    </a:lnTo>
                    <a:lnTo>
                      <a:pt x="209" y="314"/>
                    </a:lnTo>
                    <a:lnTo>
                      <a:pt x="21" y="438"/>
                    </a:lnTo>
                    <a:lnTo>
                      <a:pt x="2" y="545"/>
                    </a:lnTo>
                    <a:lnTo>
                      <a:pt x="0" y="54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3" name="Freeform 587"/>
              <p:cNvSpPr>
                <a:spLocks/>
              </p:cNvSpPr>
              <p:nvPr/>
            </p:nvSpPr>
            <p:spPr bwMode="auto">
              <a:xfrm>
                <a:off x="5042" y="8587"/>
                <a:ext cx="410" cy="580"/>
              </a:xfrm>
              <a:custGeom>
                <a:avLst/>
                <a:gdLst>
                  <a:gd name="T0" fmla="*/ 819 w 819"/>
                  <a:gd name="T1" fmla="*/ 1159 h 1159"/>
                  <a:gd name="T2" fmla="*/ 780 w 819"/>
                  <a:gd name="T3" fmla="*/ 1051 h 1159"/>
                  <a:gd name="T4" fmla="*/ 224 w 819"/>
                  <a:gd name="T5" fmla="*/ 689 h 1159"/>
                  <a:gd name="T6" fmla="*/ 255 w 819"/>
                  <a:gd name="T7" fmla="*/ 480 h 1159"/>
                  <a:gd name="T8" fmla="*/ 164 w 819"/>
                  <a:gd name="T9" fmla="*/ 401 h 1159"/>
                  <a:gd name="T10" fmla="*/ 157 w 819"/>
                  <a:gd name="T11" fmla="*/ 293 h 1159"/>
                  <a:gd name="T12" fmla="*/ 57 w 819"/>
                  <a:gd name="T13" fmla="*/ 244 h 1159"/>
                  <a:gd name="T14" fmla="*/ 0 w 819"/>
                  <a:gd name="T15" fmla="*/ 0 h 1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9" h="1159">
                    <a:moveTo>
                      <a:pt x="819" y="1159"/>
                    </a:moveTo>
                    <a:lnTo>
                      <a:pt x="780" y="1051"/>
                    </a:lnTo>
                    <a:lnTo>
                      <a:pt x="224" y="689"/>
                    </a:lnTo>
                    <a:lnTo>
                      <a:pt x="255" y="480"/>
                    </a:lnTo>
                    <a:lnTo>
                      <a:pt x="164" y="401"/>
                    </a:lnTo>
                    <a:lnTo>
                      <a:pt x="157" y="293"/>
                    </a:lnTo>
                    <a:lnTo>
                      <a:pt x="57" y="24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4" name="Freeform 586"/>
              <p:cNvSpPr>
                <a:spLocks/>
              </p:cNvSpPr>
              <p:nvPr/>
            </p:nvSpPr>
            <p:spPr bwMode="auto">
              <a:xfrm>
                <a:off x="5151" y="9165"/>
                <a:ext cx="301" cy="193"/>
              </a:xfrm>
              <a:custGeom>
                <a:avLst/>
                <a:gdLst>
                  <a:gd name="T0" fmla="*/ 0 w 602"/>
                  <a:gd name="T1" fmla="*/ 386 h 386"/>
                  <a:gd name="T2" fmla="*/ 328 w 602"/>
                  <a:gd name="T3" fmla="*/ 0 h 386"/>
                  <a:gd name="T4" fmla="*/ 382 w 602"/>
                  <a:gd name="T5" fmla="*/ 102 h 386"/>
                  <a:gd name="T6" fmla="*/ 585 w 602"/>
                  <a:gd name="T7" fmla="*/ 34 h 386"/>
                  <a:gd name="T8" fmla="*/ 602 w 602"/>
                  <a:gd name="T9" fmla="*/ 3 h 386"/>
                </a:gdLst>
                <a:ahLst/>
                <a:cxnLst>
                  <a:cxn ang="0">
                    <a:pos x="T0" y="T1"/>
                  </a:cxn>
                  <a:cxn ang="0">
                    <a:pos x="T2" y="T3"/>
                  </a:cxn>
                  <a:cxn ang="0">
                    <a:pos x="T4" y="T5"/>
                  </a:cxn>
                  <a:cxn ang="0">
                    <a:pos x="T6" y="T7"/>
                  </a:cxn>
                  <a:cxn ang="0">
                    <a:pos x="T8" y="T9"/>
                  </a:cxn>
                </a:cxnLst>
                <a:rect l="0" t="0" r="r" b="b"/>
                <a:pathLst>
                  <a:path w="602" h="386">
                    <a:moveTo>
                      <a:pt x="0" y="386"/>
                    </a:moveTo>
                    <a:lnTo>
                      <a:pt x="328" y="0"/>
                    </a:lnTo>
                    <a:lnTo>
                      <a:pt x="382" y="102"/>
                    </a:lnTo>
                    <a:lnTo>
                      <a:pt x="585" y="34"/>
                    </a:lnTo>
                    <a:lnTo>
                      <a:pt x="602" y="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5" name="Freeform 585"/>
              <p:cNvSpPr>
                <a:spLocks/>
              </p:cNvSpPr>
              <p:nvPr/>
            </p:nvSpPr>
            <p:spPr bwMode="auto">
              <a:xfrm>
                <a:off x="5452" y="9155"/>
                <a:ext cx="464" cy="74"/>
              </a:xfrm>
              <a:custGeom>
                <a:avLst/>
                <a:gdLst>
                  <a:gd name="T0" fmla="*/ 0 w 930"/>
                  <a:gd name="T1" fmla="*/ 24 h 148"/>
                  <a:gd name="T2" fmla="*/ 69 w 930"/>
                  <a:gd name="T3" fmla="*/ 114 h 148"/>
                  <a:gd name="T4" fmla="*/ 314 w 930"/>
                  <a:gd name="T5" fmla="*/ 148 h 148"/>
                  <a:gd name="T6" fmla="*/ 356 w 930"/>
                  <a:gd name="T7" fmla="*/ 21 h 148"/>
                  <a:gd name="T8" fmla="*/ 468 w 930"/>
                  <a:gd name="T9" fmla="*/ 0 h 148"/>
                  <a:gd name="T10" fmla="*/ 930 w 930"/>
                  <a:gd name="T11" fmla="*/ 55 h 148"/>
                </a:gdLst>
                <a:ahLst/>
                <a:cxnLst>
                  <a:cxn ang="0">
                    <a:pos x="T0" y="T1"/>
                  </a:cxn>
                  <a:cxn ang="0">
                    <a:pos x="T2" y="T3"/>
                  </a:cxn>
                  <a:cxn ang="0">
                    <a:pos x="T4" y="T5"/>
                  </a:cxn>
                  <a:cxn ang="0">
                    <a:pos x="T6" y="T7"/>
                  </a:cxn>
                  <a:cxn ang="0">
                    <a:pos x="T8" y="T9"/>
                  </a:cxn>
                  <a:cxn ang="0">
                    <a:pos x="T10" y="T11"/>
                  </a:cxn>
                </a:cxnLst>
                <a:rect l="0" t="0" r="r" b="b"/>
                <a:pathLst>
                  <a:path w="930" h="148">
                    <a:moveTo>
                      <a:pt x="0" y="24"/>
                    </a:moveTo>
                    <a:lnTo>
                      <a:pt x="69" y="114"/>
                    </a:lnTo>
                    <a:lnTo>
                      <a:pt x="314" y="148"/>
                    </a:lnTo>
                    <a:lnTo>
                      <a:pt x="356" y="21"/>
                    </a:lnTo>
                    <a:lnTo>
                      <a:pt x="468" y="0"/>
                    </a:lnTo>
                    <a:lnTo>
                      <a:pt x="930" y="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6" name="Freeform 584"/>
              <p:cNvSpPr>
                <a:spLocks/>
              </p:cNvSpPr>
              <p:nvPr/>
            </p:nvSpPr>
            <p:spPr bwMode="auto">
              <a:xfrm>
                <a:off x="4522" y="8587"/>
                <a:ext cx="520" cy="176"/>
              </a:xfrm>
              <a:custGeom>
                <a:avLst/>
                <a:gdLst>
                  <a:gd name="T0" fmla="*/ 1040 w 1040"/>
                  <a:gd name="T1" fmla="*/ 0 h 353"/>
                  <a:gd name="T2" fmla="*/ 590 w 1040"/>
                  <a:gd name="T3" fmla="*/ 169 h 353"/>
                  <a:gd name="T4" fmla="*/ 676 w 1040"/>
                  <a:gd name="T5" fmla="*/ 256 h 353"/>
                  <a:gd name="T6" fmla="*/ 449 w 1040"/>
                  <a:gd name="T7" fmla="*/ 353 h 353"/>
                  <a:gd name="T8" fmla="*/ 385 w 1040"/>
                  <a:gd name="T9" fmla="*/ 265 h 353"/>
                  <a:gd name="T10" fmla="*/ 0 w 1040"/>
                  <a:gd name="T11" fmla="*/ 298 h 353"/>
                </a:gdLst>
                <a:ahLst/>
                <a:cxnLst>
                  <a:cxn ang="0">
                    <a:pos x="T0" y="T1"/>
                  </a:cxn>
                  <a:cxn ang="0">
                    <a:pos x="T2" y="T3"/>
                  </a:cxn>
                  <a:cxn ang="0">
                    <a:pos x="T4" y="T5"/>
                  </a:cxn>
                  <a:cxn ang="0">
                    <a:pos x="T6" y="T7"/>
                  </a:cxn>
                  <a:cxn ang="0">
                    <a:pos x="T8" y="T9"/>
                  </a:cxn>
                  <a:cxn ang="0">
                    <a:pos x="T10" y="T11"/>
                  </a:cxn>
                </a:cxnLst>
                <a:rect l="0" t="0" r="r" b="b"/>
                <a:pathLst>
                  <a:path w="1040" h="353">
                    <a:moveTo>
                      <a:pt x="1040" y="0"/>
                    </a:moveTo>
                    <a:lnTo>
                      <a:pt x="590" y="169"/>
                    </a:lnTo>
                    <a:lnTo>
                      <a:pt x="676" y="256"/>
                    </a:lnTo>
                    <a:lnTo>
                      <a:pt x="449" y="353"/>
                    </a:lnTo>
                    <a:lnTo>
                      <a:pt x="385" y="265"/>
                    </a:lnTo>
                    <a:lnTo>
                      <a:pt x="0" y="29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7" name="Freeform 583"/>
              <p:cNvSpPr>
                <a:spLocks/>
              </p:cNvSpPr>
              <p:nvPr/>
            </p:nvSpPr>
            <p:spPr bwMode="auto">
              <a:xfrm>
                <a:off x="3770" y="8402"/>
                <a:ext cx="576" cy="96"/>
              </a:xfrm>
              <a:custGeom>
                <a:avLst/>
                <a:gdLst>
                  <a:gd name="T0" fmla="*/ 1152 w 1152"/>
                  <a:gd name="T1" fmla="*/ 0 h 193"/>
                  <a:gd name="T2" fmla="*/ 1047 w 1152"/>
                  <a:gd name="T3" fmla="*/ 54 h 193"/>
                  <a:gd name="T4" fmla="*/ 714 w 1152"/>
                  <a:gd name="T5" fmla="*/ 12 h 193"/>
                  <a:gd name="T6" fmla="*/ 519 w 1152"/>
                  <a:gd name="T7" fmla="*/ 124 h 193"/>
                  <a:gd name="T8" fmla="*/ 199 w 1152"/>
                  <a:gd name="T9" fmla="*/ 97 h 193"/>
                  <a:gd name="T10" fmla="*/ 145 w 1152"/>
                  <a:gd name="T11" fmla="*/ 193 h 193"/>
                  <a:gd name="T12" fmla="*/ 0 w 1152"/>
                  <a:gd name="T13" fmla="*/ 169 h 193"/>
                  <a:gd name="T14" fmla="*/ 0 w 1152"/>
                  <a:gd name="T15" fmla="*/ 171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2" h="193">
                    <a:moveTo>
                      <a:pt x="1152" y="0"/>
                    </a:moveTo>
                    <a:lnTo>
                      <a:pt x="1047" y="54"/>
                    </a:lnTo>
                    <a:lnTo>
                      <a:pt x="714" y="12"/>
                    </a:lnTo>
                    <a:lnTo>
                      <a:pt x="519" y="124"/>
                    </a:lnTo>
                    <a:lnTo>
                      <a:pt x="199" y="97"/>
                    </a:lnTo>
                    <a:lnTo>
                      <a:pt x="145" y="193"/>
                    </a:lnTo>
                    <a:lnTo>
                      <a:pt x="0" y="169"/>
                    </a:lnTo>
                    <a:lnTo>
                      <a:pt x="0" y="17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8" name="Freeform 582"/>
              <p:cNvSpPr>
                <a:spLocks/>
              </p:cNvSpPr>
              <p:nvPr/>
            </p:nvSpPr>
            <p:spPr bwMode="auto">
              <a:xfrm>
                <a:off x="4346" y="8402"/>
                <a:ext cx="176" cy="334"/>
              </a:xfrm>
              <a:custGeom>
                <a:avLst/>
                <a:gdLst>
                  <a:gd name="T0" fmla="*/ 352 w 352"/>
                  <a:gd name="T1" fmla="*/ 669 h 669"/>
                  <a:gd name="T2" fmla="*/ 273 w 352"/>
                  <a:gd name="T3" fmla="*/ 403 h 669"/>
                  <a:gd name="T4" fmla="*/ 78 w 352"/>
                  <a:gd name="T5" fmla="*/ 247 h 669"/>
                  <a:gd name="T6" fmla="*/ 206 w 352"/>
                  <a:gd name="T7" fmla="*/ 66 h 669"/>
                  <a:gd name="T8" fmla="*/ 0 w 352"/>
                  <a:gd name="T9" fmla="*/ 0 h 669"/>
                </a:gdLst>
                <a:ahLst/>
                <a:cxnLst>
                  <a:cxn ang="0">
                    <a:pos x="T0" y="T1"/>
                  </a:cxn>
                  <a:cxn ang="0">
                    <a:pos x="T2" y="T3"/>
                  </a:cxn>
                  <a:cxn ang="0">
                    <a:pos x="T4" y="T5"/>
                  </a:cxn>
                  <a:cxn ang="0">
                    <a:pos x="T6" y="T7"/>
                  </a:cxn>
                  <a:cxn ang="0">
                    <a:pos x="T8" y="T9"/>
                  </a:cxn>
                </a:cxnLst>
                <a:rect l="0" t="0" r="r" b="b"/>
                <a:pathLst>
                  <a:path w="352" h="669">
                    <a:moveTo>
                      <a:pt x="352" y="669"/>
                    </a:moveTo>
                    <a:lnTo>
                      <a:pt x="273" y="403"/>
                    </a:lnTo>
                    <a:lnTo>
                      <a:pt x="78" y="247"/>
                    </a:lnTo>
                    <a:lnTo>
                      <a:pt x="206" y="6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9" name="Freeform 581"/>
              <p:cNvSpPr>
                <a:spLocks/>
              </p:cNvSpPr>
              <p:nvPr/>
            </p:nvSpPr>
            <p:spPr bwMode="auto">
              <a:xfrm>
                <a:off x="4209" y="8736"/>
                <a:ext cx="490" cy="564"/>
              </a:xfrm>
              <a:custGeom>
                <a:avLst/>
                <a:gdLst>
                  <a:gd name="T0" fmla="*/ 626 w 980"/>
                  <a:gd name="T1" fmla="*/ 0 h 1128"/>
                  <a:gd name="T2" fmla="*/ 980 w 980"/>
                  <a:gd name="T3" fmla="*/ 518 h 1128"/>
                  <a:gd name="T4" fmla="*/ 726 w 980"/>
                  <a:gd name="T5" fmla="*/ 753 h 1128"/>
                  <a:gd name="T6" fmla="*/ 699 w 980"/>
                  <a:gd name="T7" fmla="*/ 977 h 1128"/>
                  <a:gd name="T8" fmla="*/ 259 w 980"/>
                  <a:gd name="T9" fmla="*/ 880 h 1128"/>
                  <a:gd name="T10" fmla="*/ 121 w 980"/>
                  <a:gd name="T11" fmla="*/ 1085 h 1128"/>
                  <a:gd name="T12" fmla="*/ 0 w 980"/>
                  <a:gd name="T13" fmla="*/ 1128 h 1128"/>
                </a:gdLst>
                <a:ahLst/>
                <a:cxnLst>
                  <a:cxn ang="0">
                    <a:pos x="T0" y="T1"/>
                  </a:cxn>
                  <a:cxn ang="0">
                    <a:pos x="T2" y="T3"/>
                  </a:cxn>
                  <a:cxn ang="0">
                    <a:pos x="T4" y="T5"/>
                  </a:cxn>
                  <a:cxn ang="0">
                    <a:pos x="T6" y="T7"/>
                  </a:cxn>
                  <a:cxn ang="0">
                    <a:pos x="T8" y="T9"/>
                  </a:cxn>
                  <a:cxn ang="0">
                    <a:pos x="T10" y="T11"/>
                  </a:cxn>
                  <a:cxn ang="0">
                    <a:pos x="T12" y="T13"/>
                  </a:cxn>
                </a:cxnLst>
                <a:rect l="0" t="0" r="r" b="b"/>
                <a:pathLst>
                  <a:path w="980" h="1128">
                    <a:moveTo>
                      <a:pt x="626" y="0"/>
                    </a:moveTo>
                    <a:lnTo>
                      <a:pt x="980" y="518"/>
                    </a:lnTo>
                    <a:lnTo>
                      <a:pt x="726" y="753"/>
                    </a:lnTo>
                    <a:lnTo>
                      <a:pt x="699" y="977"/>
                    </a:lnTo>
                    <a:lnTo>
                      <a:pt x="259" y="880"/>
                    </a:lnTo>
                    <a:lnTo>
                      <a:pt x="121" y="1085"/>
                    </a:lnTo>
                    <a:lnTo>
                      <a:pt x="0" y="112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0" name="Freeform 580"/>
              <p:cNvSpPr>
                <a:spLocks/>
              </p:cNvSpPr>
              <p:nvPr/>
            </p:nvSpPr>
            <p:spPr bwMode="auto">
              <a:xfrm>
                <a:off x="4400" y="9317"/>
                <a:ext cx="751" cy="564"/>
              </a:xfrm>
              <a:custGeom>
                <a:avLst/>
                <a:gdLst>
                  <a:gd name="T0" fmla="*/ 38 w 1502"/>
                  <a:gd name="T1" fmla="*/ 1129 h 1129"/>
                  <a:gd name="T2" fmla="*/ 0 w 1502"/>
                  <a:gd name="T3" fmla="*/ 1017 h 1129"/>
                  <a:gd name="T4" fmla="*/ 147 w 1502"/>
                  <a:gd name="T5" fmla="*/ 812 h 1129"/>
                  <a:gd name="T6" fmla="*/ 257 w 1502"/>
                  <a:gd name="T7" fmla="*/ 775 h 1129"/>
                  <a:gd name="T8" fmla="*/ 257 w 1502"/>
                  <a:gd name="T9" fmla="*/ 545 h 1129"/>
                  <a:gd name="T10" fmla="*/ 409 w 1502"/>
                  <a:gd name="T11" fmla="*/ 395 h 1129"/>
                  <a:gd name="T12" fmla="*/ 514 w 1502"/>
                  <a:gd name="T13" fmla="*/ 352 h 1129"/>
                  <a:gd name="T14" fmla="*/ 756 w 1502"/>
                  <a:gd name="T15" fmla="*/ 510 h 1129"/>
                  <a:gd name="T16" fmla="*/ 742 w 1502"/>
                  <a:gd name="T17" fmla="*/ 291 h 1129"/>
                  <a:gd name="T18" fmla="*/ 951 w 1502"/>
                  <a:gd name="T19" fmla="*/ 229 h 1129"/>
                  <a:gd name="T20" fmla="*/ 832 w 1502"/>
                  <a:gd name="T21" fmla="*/ 45 h 1129"/>
                  <a:gd name="T22" fmla="*/ 944 w 1502"/>
                  <a:gd name="T23" fmla="*/ 0 h 1129"/>
                  <a:gd name="T24" fmla="*/ 1075 w 1502"/>
                  <a:gd name="T25" fmla="*/ 215 h 1129"/>
                  <a:gd name="T26" fmla="*/ 1182 w 1502"/>
                  <a:gd name="T27" fmla="*/ 197 h 1129"/>
                  <a:gd name="T28" fmla="*/ 1208 w 1502"/>
                  <a:gd name="T29" fmla="*/ 86 h 1129"/>
                  <a:gd name="T30" fmla="*/ 1428 w 1502"/>
                  <a:gd name="T31" fmla="*/ 171 h 1129"/>
                  <a:gd name="T32" fmla="*/ 1502 w 1502"/>
                  <a:gd name="T33" fmla="*/ 8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2" h="1129">
                    <a:moveTo>
                      <a:pt x="38" y="1129"/>
                    </a:moveTo>
                    <a:lnTo>
                      <a:pt x="0" y="1017"/>
                    </a:lnTo>
                    <a:lnTo>
                      <a:pt x="147" y="812"/>
                    </a:lnTo>
                    <a:lnTo>
                      <a:pt x="257" y="775"/>
                    </a:lnTo>
                    <a:lnTo>
                      <a:pt x="257" y="545"/>
                    </a:lnTo>
                    <a:lnTo>
                      <a:pt x="409" y="395"/>
                    </a:lnTo>
                    <a:lnTo>
                      <a:pt x="514" y="352"/>
                    </a:lnTo>
                    <a:lnTo>
                      <a:pt x="756" y="510"/>
                    </a:lnTo>
                    <a:lnTo>
                      <a:pt x="742" y="291"/>
                    </a:lnTo>
                    <a:lnTo>
                      <a:pt x="951" y="229"/>
                    </a:lnTo>
                    <a:lnTo>
                      <a:pt x="832" y="45"/>
                    </a:lnTo>
                    <a:lnTo>
                      <a:pt x="944" y="0"/>
                    </a:lnTo>
                    <a:lnTo>
                      <a:pt x="1075" y="215"/>
                    </a:lnTo>
                    <a:lnTo>
                      <a:pt x="1182" y="197"/>
                    </a:lnTo>
                    <a:lnTo>
                      <a:pt x="1208" y="86"/>
                    </a:lnTo>
                    <a:lnTo>
                      <a:pt x="1428" y="171"/>
                    </a:lnTo>
                    <a:lnTo>
                      <a:pt x="1502" y="8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1" name="Freeform 579"/>
              <p:cNvSpPr>
                <a:spLocks/>
              </p:cNvSpPr>
              <p:nvPr/>
            </p:nvSpPr>
            <p:spPr bwMode="auto">
              <a:xfrm>
                <a:off x="3608" y="8950"/>
                <a:ext cx="618" cy="1074"/>
              </a:xfrm>
              <a:custGeom>
                <a:avLst/>
                <a:gdLst>
                  <a:gd name="T0" fmla="*/ 0 w 1237"/>
                  <a:gd name="T1" fmla="*/ 21 h 2149"/>
                  <a:gd name="T2" fmla="*/ 152 w 1237"/>
                  <a:gd name="T3" fmla="*/ 0 h 2149"/>
                  <a:gd name="T4" fmla="*/ 229 w 1237"/>
                  <a:gd name="T5" fmla="*/ 136 h 2149"/>
                  <a:gd name="T6" fmla="*/ 354 w 1237"/>
                  <a:gd name="T7" fmla="*/ 188 h 2149"/>
                  <a:gd name="T8" fmla="*/ 455 w 1237"/>
                  <a:gd name="T9" fmla="*/ 524 h 2149"/>
                  <a:gd name="T10" fmla="*/ 669 w 1237"/>
                  <a:gd name="T11" fmla="*/ 501 h 2149"/>
                  <a:gd name="T12" fmla="*/ 724 w 1237"/>
                  <a:gd name="T13" fmla="*/ 615 h 2149"/>
                  <a:gd name="T14" fmla="*/ 1202 w 1237"/>
                  <a:gd name="T15" fmla="*/ 701 h 2149"/>
                  <a:gd name="T16" fmla="*/ 931 w 1237"/>
                  <a:gd name="T17" fmla="*/ 1134 h 2149"/>
                  <a:gd name="T18" fmla="*/ 1106 w 1237"/>
                  <a:gd name="T19" fmla="*/ 1287 h 2149"/>
                  <a:gd name="T20" fmla="*/ 1085 w 1237"/>
                  <a:gd name="T21" fmla="*/ 1425 h 2149"/>
                  <a:gd name="T22" fmla="*/ 1202 w 1237"/>
                  <a:gd name="T23" fmla="*/ 1415 h 2149"/>
                  <a:gd name="T24" fmla="*/ 1237 w 1237"/>
                  <a:gd name="T25" fmla="*/ 1516 h 2149"/>
                  <a:gd name="T26" fmla="*/ 1133 w 1237"/>
                  <a:gd name="T27" fmla="*/ 1721 h 2149"/>
                  <a:gd name="T28" fmla="*/ 919 w 1237"/>
                  <a:gd name="T29" fmla="*/ 1847 h 2149"/>
                  <a:gd name="T30" fmla="*/ 945 w 1237"/>
                  <a:gd name="T31" fmla="*/ 2149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7" h="2149">
                    <a:moveTo>
                      <a:pt x="0" y="21"/>
                    </a:moveTo>
                    <a:lnTo>
                      <a:pt x="152" y="0"/>
                    </a:lnTo>
                    <a:lnTo>
                      <a:pt x="229" y="136"/>
                    </a:lnTo>
                    <a:lnTo>
                      <a:pt x="354" y="188"/>
                    </a:lnTo>
                    <a:lnTo>
                      <a:pt x="455" y="524"/>
                    </a:lnTo>
                    <a:lnTo>
                      <a:pt x="669" y="501"/>
                    </a:lnTo>
                    <a:lnTo>
                      <a:pt x="724" y="615"/>
                    </a:lnTo>
                    <a:lnTo>
                      <a:pt x="1202" y="701"/>
                    </a:lnTo>
                    <a:lnTo>
                      <a:pt x="931" y="1134"/>
                    </a:lnTo>
                    <a:lnTo>
                      <a:pt x="1106" y="1287"/>
                    </a:lnTo>
                    <a:lnTo>
                      <a:pt x="1085" y="1425"/>
                    </a:lnTo>
                    <a:lnTo>
                      <a:pt x="1202" y="1415"/>
                    </a:lnTo>
                    <a:lnTo>
                      <a:pt x="1237" y="1516"/>
                    </a:lnTo>
                    <a:lnTo>
                      <a:pt x="1133" y="1721"/>
                    </a:lnTo>
                    <a:lnTo>
                      <a:pt x="919" y="1847"/>
                    </a:lnTo>
                    <a:lnTo>
                      <a:pt x="945" y="214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2" name="Freeform 578"/>
              <p:cNvSpPr>
                <a:spLocks/>
              </p:cNvSpPr>
              <p:nvPr/>
            </p:nvSpPr>
            <p:spPr bwMode="auto">
              <a:xfrm>
                <a:off x="5151" y="9358"/>
                <a:ext cx="415" cy="730"/>
              </a:xfrm>
              <a:custGeom>
                <a:avLst/>
                <a:gdLst>
                  <a:gd name="T0" fmla="*/ 832 w 832"/>
                  <a:gd name="T1" fmla="*/ 1459 h 1459"/>
                  <a:gd name="T2" fmla="*/ 644 w 832"/>
                  <a:gd name="T3" fmla="*/ 1240 h 1459"/>
                  <a:gd name="T4" fmla="*/ 518 w 832"/>
                  <a:gd name="T5" fmla="*/ 1289 h 1459"/>
                  <a:gd name="T6" fmla="*/ 387 w 832"/>
                  <a:gd name="T7" fmla="*/ 1232 h 1459"/>
                  <a:gd name="T8" fmla="*/ 354 w 832"/>
                  <a:gd name="T9" fmla="*/ 1010 h 1459"/>
                  <a:gd name="T10" fmla="*/ 480 w 832"/>
                  <a:gd name="T11" fmla="*/ 985 h 1459"/>
                  <a:gd name="T12" fmla="*/ 526 w 832"/>
                  <a:gd name="T13" fmla="*/ 870 h 1459"/>
                  <a:gd name="T14" fmla="*/ 432 w 832"/>
                  <a:gd name="T15" fmla="*/ 773 h 1459"/>
                  <a:gd name="T16" fmla="*/ 516 w 832"/>
                  <a:gd name="T17" fmla="*/ 686 h 1459"/>
                  <a:gd name="T18" fmla="*/ 509 w 832"/>
                  <a:gd name="T19" fmla="*/ 565 h 1459"/>
                  <a:gd name="T20" fmla="*/ 425 w 832"/>
                  <a:gd name="T21" fmla="*/ 363 h 1459"/>
                  <a:gd name="T22" fmla="*/ 88 w 832"/>
                  <a:gd name="T23" fmla="*/ 213 h 1459"/>
                  <a:gd name="T24" fmla="*/ 0 w 832"/>
                  <a:gd name="T25" fmla="*/ 0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2" h="1459">
                    <a:moveTo>
                      <a:pt x="832" y="1459"/>
                    </a:moveTo>
                    <a:lnTo>
                      <a:pt x="644" y="1240"/>
                    </a:lnTo>
                    <a:lnTo>
                      <a:pt x="518" y="1289"/>
                    </a:lnTo>
                    <a:lnTo>
                      <a:pt x="387" y="1232"/>
                    </a:lnTo>
                    <a:lnTo>
                      <a:pt x="354" y="1010"/>
                    </a:lnTo>
                    <a:lnTo>
                      <a:pt x="480" y="985"/>
                    </a:lnTo>
                    <a:lnTo>
                      <a:pt x="526" y="870"/>
                    </a:lnTo>
                    <a:lnTo>
                      <a:pt x="432" y="773"/>
                    </a:lnTo>
                    <a:lnTo>
                      <a:pt x="516" y="686"/>
                    </a:lnTo>
                    <a:lnTo>
                      <a:pt x="509" y="565"/>
                    </a:lnTo>
                    <a:lnTo>
                      <a:pt x="425" y="363"/>
                    </a:lnTo>
                    <a:lnTo>
                      <a:pt x="88" y="213"/>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3" name="Freeform 577"/>
              <p:cNvSpPr>
                <a:spLocks/>
              </p:cNvSpPr>
              <p:nvPr/>
            </p:nvSpPr>
            <p:spPr bwMode="auto">
              <a:xfrm>
                <a:off x="5227" y="10088"/>
                <a:ext cx="339" cy="105"/>
              </a:xfrm>
              <a:custGeom>
                <a:avLst/>
                <a:gdLst>
                  <a:gd name="T0" fmla="*/ 678 w 678"/>
                  <a:gd name="T1" fmla="*/ 0 h 210"/>
                  <a:gd name="T2" fmla="*/ 391 w 678"/>
                  <a:gd name="T3" fmla="*/ 7 h 210"/>
                  <a:gd name="T4" fmla="*/ 340 w 678"/>
                  <a:gd name="T5" fmla="*/ 107 h 210"/>
                  <a:gd name="T6" fmla="*/ 0 w 678"/>
                  <a:gd name="T7" fmla="*/ 210 h 210"/>
                </a:gdLst>
                <a:ahLst/>
                <a:cxnLst>
                  <a:cxn ang="0">
                    <a:pos x="T0" y="T1"/>
                  </a:cxn>
                  <a:cxn ang="0">
                    <a:pos x="T2" y="T3"/>
                  </a:cxn>
                  <a:cxn ang="0">
                    <a:pos x="T4" y="T5"/>
                  </a:cxn>
                  <a:cxn ang="0">
                    <a:pos x="T6" y="T7"/>
                  </a:cxn>
                </a:cxnLst>
                <a:rect l="0" t="0" r="r" b="b"/>
                <a:pathLst>
                  <a:path w="678" h="210">
                    <a:moveTo>
                      <a:pt x="678" y="0"/>
                    </a:moveTo>
                    <a:lnTo>
                      <a:pt x="391" y="7"/>
                    </a:lnTo>
                    <a:lnTo>
                      <a:pt x="340" y="107"/>
                    </a:lnTo>
                    <a:lnTo>
                      <a:pt x="0" y="2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4" name="Freeform 576"/>
              <p:cNvSpPr>
                <a:spLocks/>
              </p:cNvSpPr>
              <p:nvPr/>
            </p:nvSpPr>
            <p:spPr bwMode="auto">
              <a:xfrm>
                <a:off x="3449" y="8487"/>
                <a:ext cx="321" cy="466"/>
              </a:xfrm>
              <a:custGeom>
                <a:avLst/>
                <a:gdLst>
                  <a:gd name="T0" fmla="*/ 60 w 641"/>
                  <a:gd name="T1" fmla="*/ 932 h 932"/>
                  <a:gd name="T2" fmla="*/ 0 w 641"/>
                  <a:gd name="T3" fmla="*/ 827 h 932"/>
                  <a:gd name="T4" fmla="*/ 164 w 641"/>
                  <a:gd name="T5" fmla="*/ 398 h 932"/>
                  <a:gd name="T6" fmla="*/ 145 w 641"/>
                  <a:gd name="T7" fmla="*/ 151 h 932"/>
                  <a:gd name="T8" fmla="*/ 505 w 641"/>
                  <a:gd name="T9" fmla="*/ 46 h 932"/>
                  <a:gd name="T10" fmla="*/ 531 w 641"/>
                  <a:gd name="T11" fmla="*/ 162 h 932"/>
                  <a:gd name="T12" fmla="*/ 629 w 641"/>
                  <a:gd name="T13" fmla="*/ 112 h 932"/>
                  <a:gd name="T14" fmla="*/ 641 w 641"/>
                  <a:gd name="T15" fmla="*/ 0 h 9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932">
                    <a:moveTo>
                      <a:pt x="60" y="932"/>
                    </a:moveTo>
                    <a:lnTo>
                      <a:pt x="0" y="827"/>
                    </a:lnTo>
                    <a:lnTo>
                      <a:pt x="164" y="398"/>
                    </a:lnTo>
                    <a:lnTo>
                      <a:pt x="145" y="151"/>
                    </a:lnTo>
                    <a:lnTo>
                      <a:pt x="505" y="46"/>
                    </a:lnTo>
                    <a:lnTo>
                      <a:pt x="531" y="162"/>
                    </a:lnTo>
                    <a:lnTo>
                      <a:pt x="629" y="112"/>
                    </a:lnTo>
                    <a:lnTo>
                      <a:pt x="64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5" name="Freeform 575"/>
              <p:cNvSpPr>
                <a:spLocks/>
              </p:cNvSpPr>
              <p:nvPr/>
            </p:nvSpPr>
            <p:spPr bwMode="auto">
              <a:xfrm>
                <a:off x="3388" y="8960"/>
                <a:ext cx="305" cy="867"/>
              </a:xfrm>
              <a:custGeom>
                <a:avLst/>
                <a:gdLst>
                  <a:gd name="T0" fmla="*/ 0 w 609"/>
                  <a:gd name="T1" fmla="*/ 1733 h 1733"/>
                  <a:gd name="T2" fmla="*/ 0 w 609"/>
                  <a:gd name="T3" fmla="*/ 1730 h 1733"/>
                  <a:gd name="T4" fmla="*/ 49 w 609"/>
                  <a:gd name="T5" fmla="*/ 1397 h 1733"/>
                  <a:gd name="T6" fmla="*/ 111 w 609"/>
                  <a:gd name="T7" fmla="*/ 1289 h 1733"/>
                  <a:gd name="T8" fmla="*/ 240 w 609"/>
                  <a:gd name="T9" fmla="*/ 1258 h 1733"/>
                  <a:gd name="T10" fmla="*/ 224 w 609"/>
                  <a:gd name="T11" fmla="*/ 1142 h 1733"/>
                  <a:gd name="T12" fmla="*/ 537 w 609"/>
                  <a:gd name="T13" fmla="*/ 785 h 1733"/>
                  <a:gd name="T14" fmla="*/ 506 w 609"/>
                  <a:gd name="T15" fmla="*/ 665 h 1733"/>
                  <a:gd name="T16" fmla="*/ 609 w 609"/>
                  <a:gd name="T17" fmla="*/ 610 h 1733"/>
                  <a:gd name="T18" fmla="*/ 590 w 609"/>
                  <a:gd name="T19" fmla="*/ 331 h 1733"/>
                  <a:gd name="T20" fmla="*/ 480 w 609"/>
                  <a:gd name="T21" fmla="*/ 331 h 1733"/>
                  <a:gd name="T22" fmla="*/ 535 w 609"/>
                  <a:gd name="T23" fmla="*/ 224 h 1733"/>
                  <a:gd name="T24" fmla="*/ 440 w 609"/>
                  <a:gd name="T25"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9" h="1733">
                    <a:moveTo>
                      <a:pt x="0" y="1733"/>
                    </a:moveTo>
                    <a:lnTo>
                      <a:pt x="0" y="1730"/>
                    </a:lnTo>
                    <a:lnTo>
                      <a:pt x="49" y="1397"/>
                    </a:lnTo>
                    <a:lnTo>
                      <a:pt x="111" y="1289"/>
                    </a:lnTo>
                    <a:lnTo>
                      <a:pt x="240" y="1258"/>
                    </a:lnTo>
                    <a:lnTo>
                      <a:pt x="224" y="1142"/>
                    </a:lnTo>
                    <a:lnTo>
                      <a:pt x="537" y="785"/>
                    </a:lnTo>
                    <a:lnTo>
                      <a:pt x="506" y="665"/>
                    </a:lnTo>
                    <a:lnTo>
                      <a:pt x="609" y="610"/>
                    </a:lnTo>
                    <a:lnTo>
                      <a:pt x="590" y="331"/>
                    </a:lnTo>
                    <a:lnTo>
                      <a:pt x="480" y="331"/>
                    </a:lnTo>
                    <a:lnTo>
                      <a:pt x="535" y="224"/>
                    </a:lnTo>
                    <a:lnTo>
                      <a:pt x="4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6" name="Freeform 574"/>
              <p:cNvSpPr>
                <a:spLocks/>
              </p:cNvSpPr>
              <p:nvPr/>
            </p:nvSpPr>
            <p:spPr bwMode="auto">
              <a:xfrm>
                <a:off x="8027" y="9015"/>
                <a:ext cx="194" cy="147"/>
              </a:xfrm>
              <a:custGeom>
                <a:avLst/>
                <a:gdLst>
                  <a:gd name="T0" fmla="*/ 179 w 388"/>
                  <a:gd name="T1" fmla="*/ 0 h 295"/>
                  <a:gd name="T2" fmla="*/ 259 w 388"/>
                  <a:gd name="T3" fmla="*/ 157 h 295"/>
                  <a:gd name="T4" fmla="*/ 388 w 388"/>
                  <a:gd name="T5" fmla="*/ 105 h 295"/>
                  <a:gd name="T6" fmla="*/ 303 w 388"/>
                  <a:gd name="T7" fmla="*/ 252 h 295"/>
                  <a:gd name="T8" fmla="*/ 179 w 388"/>
                  <a:gd name="T9" fmla="*/ 295 h 295"/>
                  <a:gd name="T10" fmla="*/ 0 w 388"/>
                  <a:gd name="T11" fmla="*/ 128 h 295"/>
                  <a:gd name="T12" fmla="*/ 22 w 388"/>
                  <a:gd name="T13" fmla="*/ 0 h 295"/>
                  <a:gd name="T14" fmla="*/ 179 w 388"/>
                  <a:gd name="T15" fmla="*/ 0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295">
                    <a:moveTo>
                      <a:pt x="179" y="0"/>
                    </a:moveTo>
                    <a:lnTo>
                      <a:pt x="259" y="157"/>
                    </a:lnTo>
                    <a:lnTo>
                      <a:pt x="388" y="105"/>
                    </a:lnTo>
                    <a:lnTo>
                      <a:pt x="303" y="252"/>
                    </a:lnTo>
                    <a:lnTo>
                      <a:pt x="179" y="295"/>
                    </a:lnTo>
                    <a:lnTo>
                      <a:pt x="0" y="128"/>
                    </a:lnTo>
                    <a:lnTo>
                      <a:pt x="22" y="0"/>
                    </a:lnTo>
                    <a:lnTo>
                      <a:pt x="179" y="0"/>
                    </a:lnTo>
                  </a:path>
                </a:pathLst>
              </a:custGeom>
              <a:noFill/>
              <a:ln w="6350">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7" name="Freeform 573"/>
              <p:cNvSpPr>
                <a:spLocks/>
              </p:cNvSpPr>
              <p:nvPr/>
            </p:nvSpPr>
            <p:spPr bwMode="auto">
              <a:xfrm>
                <a:off x="5831" y="62"/>
                <a:ext cx="4502" cy="8564"/>
              </a:xfrm>
              <a:custGeom>
                <a:avLst/>
                <a:gdLst>
                  <a:gd name="T0" fmla="*/ 8925 w 9005"/>
                  <a:gd name="T1" fmla="*/ 16516 h 17129"/>
                  <a:gd name="T2" fmla="*/ 8387 w 9005"/>
                  <a:gd name="T3" fmla="*/ 16307 h 17129"/>
                  <a:gd name="T4" fmla="*/ 7553 w 9005"/>
                  <a:gd name="T5" fmla="*/ 15783 h 17129"/>
                  <a:gd name="T6" fmla="*/ 7468 w 9005"/>
                  <a:gd name="T7" fmla="*/ 15377 h 17129"/>
                  <a:gd name="T8" fmla="*/ 7609 w 9005"/>
                  <a:gd name="T9" fmla="*/ 15072 h 17129"/>
                  <a:gd name="T10" fmla="*/ 7822 w 9005"/>
                  <a:gd name="T11" fmla="*/ 14987 h 17129"/>
                  <a:gd name="T12" fmla="*/ 7239 w 9005"/>
                  <a:gd name="T13" fmla="*/ 14486 h 17129"/>
                  <a:gd name="T14" fmla="*/ 7011 w 9005"/>
                  <a:gd name="T15" fmla="*/ 14024 h 17129"/>
                  <a:gd name="T16" fmla="*/ 7834 w 9005"/>
                  <a:gd name="T17" fmla="*/ 13562 h 17129"/>
                  <a:gd name="T18" fmla="*/ 7613 w 9005"/>
                  <a:gd name="T19" fmla="*/ 13061 h 17129"/>
                  <a:gd name="T20" fmla="*/ 7339 w 9005"/>
                  <a:gd name="T21" fmla="*/ 12640 h 17129"/>
                  <a:gd name="T22" fmla="*/ 7209 w 9005"/>
                  <a:gd name="T23" fmla="*/ 12413 h 17129"/>
                  <a:gd name="T24" fmla="*/ 7573 w 9005"/>
                  <a:gd name="T25" fmla="*/ 11975 h 17129"/>
                  <a:gd name="T26" fmla="*/ 7230 w 9005"/>
                  <a:gd name="T27" fmla="*/ 11272 h 17129"/>
                  <a:gd name="T28" fmla="*/ 6975 w 9005"/>
                  <a:gd name="T29" fmla="*/ 10928 h 17129"/>
                  <a:gd name="T30" fmla="*/ 6319 w 9005"/>
                  <a:gd name="T31" fmla="*/ 11055 h 17129"/>
                  <a:gd name="T32" fmla="*/ 6033 w 9005"/>
                  <a:gd name="T33" fmla="*/ 11607 h 17129"/>
                  <a:gd name="T34" fmla="*/ 5762 w 9005"/>
                  <a:gd name="T35" fmla="*/ 11641 h 17129"/>
                  <a:gd name="T36" fmla="*/ 6049 w 9005"/>
                  <a:gd name="T37" fmla="*/ 11041 h 17129"/>
                  <a:gd name="T38" fmla="*/ 6011 w 9005"/>
                  <a:gd name="T39" fmla="*/ 10612 h 17129"/>
                  <a:gd name="T40" fmla="*/ 6469 w 9005"/>
                  <a:gd name="T41" fmla="*/ 9699 h 17129"/>
                  <a:gd name="T42" fmla="*/ 7247 w 9005"/>
                  <a:gd name="T43" fmla="*/ 8798 h 17129"/>
                  <a:gd name="T44" fmla="*/ 7204 w 9005"/>
                  <a:gd name="T45" fmla="*/ 8464 h 17129"/>
                  <a:gd name="T46" fmla="*/ 7363 w 9005"/>
                  <a:gd name="T47" fmla="*/ 8300 h 17129"/>
                  <a:gd name="T48" fmla="*/ 7585 w 9005"/>
                  <a:gd name="T49" fmla="*/ 8421 h 17129"/>
                  <a:gd name="T50" fmla="*/ 8003 w 9005"/>
                  <a:gd name="T51" fmla="*/ 8266 h 17129"/>
                  <a:gd name="T52" fmla="*/ 8210 w 9005"/>
                  <a:gd name="T53" fmla="*/ 8062 h 17129"/>
                  <a:gd name="T54" fmla="*/ 8127 w 9005"/>
                  <a:gd name="T55" fmla="*/ 6766 h 17129"/>
                  <a:gd name="T56" fmla="*/ 8413 w 9005"/>
                  <a:gd name="T57" fmla="*/ 5621 h 17129"/>
                  <a:gd name="T58" fmla="*/ 8641 w 9005"/>
                  <a:gd name="T59" fmla="*/ 4564 h 17129"/>
                  <a:gd name="T60" fmla="*/ 7747 w 9005"/>
                  <a:gd name="T61" fmla="*/ 4253 h 17129"/>
                  <a:gd name="T62" fmla="*/ 7135 w 9005"/>
                  <a:gd name="T63" fmla="*/ 4415 h 17129"/>
                  <a:gd name="T64" fmla="*/ 6823 w 9005"/>
                  <a:gd name="T65" fmla="*/ 4270 h 17129"/>
                  <a:gd name="T66" fmla="*/ 6395 w 9005"/>
                  <a:gd name="T67" fmla="*/ 4003 h 17129"/>
                  <a:gd name="T68" fmla="*/ 5785 w 9005"/>
                  <a:gd name="T69" fmla="*/ 3596 h 17129"/>
                  <a:gd name="T70" fmla="*/ 5307 w 9005"/>
                  <a:gd name="T71" fmla="*/ 3646 h 17129"/>
                  <a:gd name="T72" fmla="*/ 4855 w 9005"/>
                  <a:gd name="T73" fmla="*/ 3637 h 17129"/>
                  <a:gd name="T74" fmla="*/ 4503 w 9005"/>
                  <a:gd name="T75" fmla="*/ 3386 h 17129"/>
                  <a:gd name="T76" fmla="*/ 4146 w 9005"/>
                  <a:gd name="T77" fmla="*/ 3217 h 17129"/>
                  <a:gd name="T78" fmla="*/ 3693 w 9005"/>
                  <a:gd name="T79" fmla="*/ 2745 h 17129"/>
                  <a:gd name="T80" fmla="*/ 3684 w 9005"/>
                  <a:gd name="T81" fmla="*/ 2166 h 17129"/>
                  <a:gd name="T82" fmla="*/ 3355 w 9005"/>
                  <a:gd name="T83" fmla="*/ 2519 h 17129"/>
                  <a:gd name="T84" fmla="*/ 2698 w 9005"/>
                  <a:gd name="T85" fmla="*/ 2628 h 17129"/>
                  <a:gd name="T86" fmla="*/ 2549 w 9005"/>
                  <a:gd name="T87" fmla="*/ 2574 h 17129"/>
                  <a:gd name="T88" fmla="*/ 2635 w 9005"/>
                  <a:gd name="T89" fmla="*/ 1885 h 17129"/>
                  <a:gd name="T90" fmla="*/ 2134 w 9005"/>
                  <a:gd name="T91" fmla="*/ 1761 h 17129"/>
                  <a:gd name="T92" fmla="*/ 1752 w 9005"/>
                  <a:gd name="T93" fmla="*/ 1435 h 17129"/>
                  <a:gd name="T94" fmla="*/ 1387 w 9005"/>
                  <a:gd name="T95" fmla="*/ 1365 h 17129"/>
                  <a:gd name="T96" fmla="*/ 1163 w 9005"/>
                  <a:gd name="T97" fmla="*/ 881 h 17129"/>
                  <a:gd name="T98" fmla="*/ 571 w 9005"/>
                  <a:gd name="T99" fmla="*/ 875 h 17129"/>
                  <a:gd name="T100" fmla="*/ 218 w 9005"/>
                  <a:gd name="T101" fmla="*/ 624 h 17129"/>
                  <a:gd name="T102" fmla="*/ 111 w 9005"/>
                  <a:gd name="T103" fmla="*/ 66 h 17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05" h="17129">
                    <a:moveTo>
                      <a:pt x="8667" y="17129"/>
                    </a:moveTo>
                    <a:lnTo>
                      <a:pt x="8686" y="16850"/>
                    </a:lnTo>
                    <a:lnTo>
                      <a:pt x="8925" y="16516"/>
                    </a:lnTo>
                    <a:lnTo>
                      <a:pt x="9005" y="16347"/>
                    </a:lnTo>
                    <a:lnTo>
                      <a:pt x="8849" y="16143"/>
                    </a:lnTo>
                    <a:lnTo>
                      <a:pt x="8387" y="16307"/>
                    </a:lnTo>
                    <a:lnTo>
                      <a:pt x="8034" y="16118"/>
                    </a:lnTo>
                    <a:lnTo>
                      <a:pt x="7791" y="16069"/>
                    </a:lnTo>
                    <a:lnTo>
                      <a:pt x="7553" y="15783"/>
                    </a:lnTo>
                    <a:lnTo>
                      <a:pt x="7546" y="15776"/>
                    </a:lnTo>
                    <a:lnTo>
                      <a:pt x="7620" y="15587"/>
                    </a:lnTo>
                    <a:lnTo>
                      <a:pt x="7468" y="15377"/>
                    </a:lnTo>
                    <a:lnTo>
                      <a:pt x="7554" y="15306"/>
                    </a:lnTo>
                    <a:lnTo>
                      <a:pt x="7606" y="15077"/>
                    </a:lnTo>
                    <a:lnTo>
                      <a:pt x="7609" y="15072"/>
                    </a:lnTo>
                    <a:lnTo>
                      <a:pt x="7613" y="15066"/>
                    </a:lnTo>
                    <a:lnTo>
                      <a:pt x="7685" y="14984"/>
                    </a:lnTo>
                    <a:lnTo>
                      <a:pt x="7822" y="14987"/>
                    </a:lnTo>
                    <a:lnTo>
                      <a:pt x="7677" y="14625"/>
                    </a:lnTo>
                    <a:lnTo>
                      <a:pt x="7440" y="14613"/>
                    </a:lnTo>
                    <a:lnTo>
                      <a:pt x="7239" y="14486"/>
                    </a:lnTo>
                    <a:lnTo>
                      <a:pt x="7206" y="14231"/>
                    </a:lnTo>
                    <a:lnTo>
                      <a:pt x="7099" y="14226"/>
                    </a:lnTo>
                    <a:lnTo>
                      <a:pt x="7011" y="14024"/>
                    </a:lnTo>
                    <a:lnTo>
                      <a:pt x="7009" y="14022"/>
                    </a:lnTo>
                    <a:lnTo>
                      <a:pt x="7758" y="13702"/>
                    </a:lnTo>
                    <a:lnTo>
                      <a:pt x="7834" y="13562"/>
                    </a:lnTo>
                    <a:lnTo>
                      <a:pt x="7787" y="13459"/>
                    </a:lnTo>
                    <a:lnTo>
                      <a:pt x="7897" y="13259"/>
                    </a:lnTo>
                    <a:lnTo>
                      <a:pt x="7613" y="13061"/>
                    </a:lnTo>
                    <a:lnTo>
                      <a:pt x="7528" y="12849"/>
                    </a:lnTo>
                    <a:lnTo>
                      <a:pt x="7556" y="12728"/>
                    </a:lnTo>
                    <a:lnTo>
                      <a:pt x="7339" y="12640"/>
                    </a:lnTo>
                    <a:lnTo>
                      <a:pt x="7228" y="12537"/>
                    </a:lnTo>
                    <a:lnTo>
                      <a:pt x="7211" y="12420"/>
                    </a:lnTo>
                    <a:lnTo>
                      <a:pt x="7209" y="12413"/>
                    </a:lnTo>
                    <a:lnTo>
                      <a:pt x="7214" y="12406"/>
                    </a:lnTo>
                    <a:lnTo>
                      <a:pt x="7535" y="12096"/>
                    </a:lnTo>
                    <a:lnTo>
                      <a:pt x="7573" y="11975"/>
                    </a:lnTo>
                    <a:lnTo>
                      <a:pt x="7442" y="11798"/>
                    </a:lnTo>
                    <a:lnTo>
                      <a:pt x="7139" y="11512"/>
                    </a:lnTo>
                    <a:lnTo>
                      <a:pt x="7230" y="11272"/>
                    </a:lnTo>
                    <a:lnTo>
                      <a:pt x="7087" y="11064"/>
                    </a:lnTo>
                    <a:lnTo>
                      <a:pt x="7106" y="10954"/>
                    </a:lnTo>
                    <a:lnTo>
                      <a:pt x="6975" y="10928"/>
                    </a:lnTo>
                    <a:lnTo>
                      <a:pt x="6649" y="10950"/>
                    </a:lnTo>
                    <a:lnTo>
                      <a:pt x="6456" y="11112"/>
                    </a:lnTo>
                    <a:lnTo>
                      <a:pt x="6319" y="11055"/>
                    </a:lnTo>
                    <a:lnTo>
                      <a:pt x="6212" y="11281"/>
                    </a:lnTo>
                    <a:lnTo>
                      <a:pt x="6304" y="11402"/>
                    </a:lnTo>
                    <a:lnTo>
                      <a:pt x="6033" y="11607"/>
                    </a:lnTo>
                    <a:lnTo>
                      <a:pt x="5773" y="11643"/>
                    </a:lnTo>
                    <a:lnTo>
                      <a:pt x="5762" y="11644"/>
                    </a:lnTo>
                    <a:lnTo>
                      <a:pt x="5762" y="11641"/>
                    </a:lnTo>
                    <a:lnTo>
                      <a:pt x="5783" y="11448"/>
                    </a:lnTo>
                    <a:lnTo>
                      <a:pt x="6004" y="11310"/>
                    </a:lnTo>
                    <a:lnTo>
                      <a:pt x="6049" y="11041"/>
                    </a:lnTo>
                    <a:lnTo>
                      <a:pt x="5914" y="10964"/>
                    </a:lnTo>
                    <a:lnTo>
                      <a:pt x="5907" y="10959"/>
                    </a:lnTo>
                    <a:lnTo>
                      <a:pt x="6011" y="10612"/>
                    </a:lnTo>
                    <a:lnTo>
                      <a:pt x="6047" y="10492"/>
                    </a:lnTo>
                    <a:lnTo>
                      <a:pt x="6499" y="10075"/>
                    </a:lnTo>
                    <a:lnTo>
                      <a:pt x="6469" y="9699"/>
                    </a:lnTo>
                    <a:lnTo>
                      <a:pt x="6801" y="9470"/>
                    </a:lnTo>
                    <a:lnTo>
                      <a:pt x="7252" y="8910"/>
                    </a:lnTo>
                    <a:lnTo>
                      <a:pt x="7247" y="8798"/>
                    </a:lnTo>
                    <a:lnTo>
                      <a:pt x="7335" y="8719"/>
                    </a:lnTo>
                    <a:lnTo>
                      <a:pt x="7168" y="8579"/>
                    </a:lnTo>
                    <a:lnTo>
                      <a:pt x="7204" y="8464"/>
                    </a:lnTo>
                    <a:lnTo>
                      <a:pt x="7213" y="8455"/>
                    </a:lnTo>
                    <a:lnTo>
                      <a:pt x="7352" y="8300"/>
                    </a:lnTo>
                    <a:lnTo>
                      <a:pt x="7363" y="8300"/>
                    </a:lnTo>
                    <a:lnTo>
                      <a:pt x="7504" y="8281"/>
                    </a:lnTo>
                    <a:lnTo>
                      <a:pt x="7615" y="8307"/>
                    </a:lnTo>
                    <a:lnTo>
                      <a:pt x="7585" y="8421"/>
                    </a:lnTo>
                    <a:lnTo>
                      <a:pt x="7880" y="8422"/>
                    </a:lnTo>
                    <a:lnTo>
                      <a:pt x="7984" y="8384"/>
                    </a:lnTo>
                    <a:lnTo>
                      <a:pt x="8003" y="8266"/>
                    </a:lnTo>
                    <a:lnTo>
                      <a:pt x="8115" y="8260"/>
                    </a:lnTo>
                    <a:lnTo>
                      <a:pt x="8123" y="8140"/>
                    </a:lnTo>
                    <a:lnTo>
                      <a:pt x="8210" y="8062"/>
                    </a:lnTo>
                    <a:lnTo>
                      <a:pt x="8098" y="7761"/>
                    </a:lnTo>
                    <a:lnTo>
                      <a:pt x="8201" y="7166"/>
                    </a:lnTo>
                    <a:lnTo>
                      <a:pt x="8127" y="6766"/>
                    </a:lnTo>
                    <a:lnTo>
                      <a:pt x="8130" y="6756"/>
                    </a:lnTo>
                    <a:lnTo>
                      <a:pt x="8356" y="6227"/>
                    </a:lnTo>
                    <a:lnTo>
                      <a:pt x="8413" y="5621"/>
                    </a:lnTo>
                    <a:lnTo>
                      <a:pt x="8820" y="5092"/>
                    </a:lnTo>
                    <a:lnTo>
                      <a:pt x="8972" y="4680"/>
                    </a:lnTo>
                    <a:lnTo>
                      <a:pt x="8641" y="4564"/>
                    </a:lnTo>
                    <a:lnTo>
                      <a:pt x="8079" y="4542"/>
                    </a:lnTo>
                    <a:lnTo>
                      <a:pt x="8070" y="4542"/>
                    </a:lnTo>
                    <a:lnTo>
                      <a:pt x="7747" y="4253"/>
                    </a:lnTo>
                    <a:lnTo>
                      <a:pt x="7501" y="4413"/>
                    </a:lnTo>
                    <a:lnTo>
                      <a:pt x="7233" y="4366"/>
                    </a:lnTo>
                    <a:lnTo>
                      <a:pt x="7135" y="4415"/>
                    </a:lnTo>
                    <a:lnTo>
                      <a:pt x="7049" y="4263"/>
                    </a:lnTo>
                    <a:lnTo>
                      <a:pt x="6933" y="4208"/>
                    </a:lnTo>
                    <a:lnTo>
                      <a:pt x="6823" y="4270"/>
                    </a:lnTo>
                    <a:lnTo>
                      <a:pt x="6813" y="4380"/>
                    </a:lnTo>
                    <a:lnTo>
                      <a:pt x="6706" y="4354"/>
                    </a:lnTo>
                    <a:lnTo>
                      <a:pt x="6395" y="4003"/>
                    </a:lnTo>
                    <a:lnTo>
                      <a:pt x="6331" y="3775"/>
                    </a:lnTo>
                    <a:lnTo>
                      <a:pt x="6214" y="3694"/>
                    </a:lnTo>
                    <a:lnTo>
                      <a:pt x="5785" y="3596"/>
                    </a:lnTo>
                    <a:lnTo>
                      <a:pt x="5614" y="3730"/>
                    </a:lnTo>
                    <a:lnTo>
                      <a:pt x="5505" y="3736"/>
                    </a:lnTo>
                    <a:lnTo>
                      <a:pt x="5307" y="3646"/>
                    </a:lnTo>
                    <a:lnTo>
                      <a:pt x="5169" y="3531"/>
                    </a:lnTo>
                    <a:lnTo>
                      <a:pt x="4903" y="3531"/>
                    </a:lnTo>
                    <a:lnTo>
                      <a:pt x="4855" y="3637"/>
                    </a:lnTo>
                    <a:lnTo>
                      <a:pt x="4648" y="3665"/>
                    </a:lnTo>
                    <a:lnTo>
                      <a:pt x="4638" y="3668"/>
                    </a:lnTo>
                    <a:lnTo>
                      <a:pt x="4503" y="3386"/>
                    </a:lnTo>
                    <a:lnTo>
                      <a:pt x="4381" y="3398"/>
                    </a:lnTo>
                    <a:lnTo>
                      <a:pt x="4381" y="3274"/>
                    </a:lnTo>
                    <a:lnTo>
                      <a:pt x="4146" y="3217"/>
                    </a:lnTo>
                    <a:lnTo>
                      <a:pt x="3886" y="2988"/>
                    </a:lnTo>
                    <a:lnTo>
                      <a:pt x="3656" y="2995"/>
                    </a:lnTo>
                    <a:lnTo>
                      <a:pt x="3693" y="2745"/>
                    </a:lnTo>
                    <a:lnTo>
                      <a:pt x="3582" y="2521"/>
                    </a:lnTo>
                    <a:lnTo>
                      <a:pt x="3582" y="2361"/>
                    </a:lnTo>
                    <a:lnTo>
                      <a:pt x="3684" y="2166"/>
                    </a:lnTo>
                    <a:lnTo>
                      <a:pt x="3581" y="2104"/>
                    </a:lnTo>
                    <a:lnTo>
                      <a:pt x="3420" y="2271"/>
                    </a:lnTo>
                    <a:lnTo>
                      <a:pt x="3355" y="2519"/>
                    </a:lnTo>
                    <a:lnTo>
                      <a:pt x="3017" y="2671"/>
                    </a:lnTo>
                    <a:lnTo>
                      <a:pt x="2808" y="2604"/>
                    </a:lnTo>
                    <a:lnTo>
                      <a:pt x="2698" y="2628"/>
                    </a:lnTo>
                    <a:lnTo>
                      <a:pt x="2686" y="2631"/>
                    </a:lnTo>
                    <a:lnTo>
                      <a:pt x="2542" y="2585"/>
                    </a:lnTo>
                    <a:lnTo>
                      <a:pt x="2549" y="2574"/>
                    </a:lnTo>
                    <a:lnTo>
                      <a:pt x="2672" y="2340"/>
                    </a:lnTo>
                    <a:lnTo>
                      <a:pt x="2554" y="2133"/>
                    </a:lnTo>
                    <a:lnTo>
                      <a:pt x="2635" y="1885"/>
                    </a:lnTo>
                    <a:lnTo>
                      <a:pt x="2525" y="1909"/>
                    </a:lnTo>
                    <a:lnTo>
                      <a:pt x="2368" y="1718"/>
                    </a:lnTo>
                    <a:lnTo>
                      <a:pt x="2134" y="1761"/>
                    </a:lnTo>
                    <a:lnTo>
                      <a:pt x="1921" y="1711"/>
                    </a:lnTo>
                    <a:lnTo>
                      <a:pt x="1837" y="1787"/>
                    </a:lnTo>
                    <a:lnTo>
                      <a:pt x="1752" y="1435"/>
                    </a:lnTo>
                    <a:lnTo>
                      <a:pt x="1542" y="1387"/>
                    </a:lnTo>
                    <a:lnTo>
                      <a:pt x="1501" y="1280"/>
                    </a:lnTo>
                    <a:lnTo>
                      <a:pt x="1387" y="1365"/>
                    </a:lnTo>
                    <a:lnTo>
                      <a:pt x="1264" y="1322"/>
                    </a:lnTo>
                    <a:lnTo>
                      <a:pt x="1144" y="994"/>
                    </a:lnTo>
                    <a:lnTo>
                      <a:pt x="1163" y="881"/>
                    </a:lnTo>
                    <a:lnTo>
                      <a:pt x="1013" y="708"/>
                    </a:lnTo>
                    <a:lnTo>
                      <a:pt x="787" y="727"/>
                    </a:lnTo>
                    <a:lnTo>
                      <a:pt x="571" y="875"/>
                    </a:lnTo>
                    <a:lnTo>
                      <a:pt x="456" y="825"/>
                    </a:lnTo>
                    <a:lnTo>
                      <a:pt x="343" y="624"/>
                    </a:lnTo>
                    <a:lnTo>
                      <a:pt x="218" y="624"/>
                    </a:lnTo>
                    <a:lnTo>
                      <a:pt x="167" y="520"/>
                    </a:lnTo>
                    <a:lnTo>
                      <a:pt x="207" y="298"/>
                    </a:lnTo>
                    <a:lnTo>
                      <a:pt x="111" y="66"/>
                    </a:lnTo>
                    <a:lnTo>
                      <a:pt x="0" y="0"/>
                    </a:lnTo>
                  </a:path>
                </a:pathLst>
              </a:custGeom>
              <a:noFill/>
              <a:ln w="13335">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8" name="Freeform 572"/>
              <p:cNvSpPr>
                <a:spLocks/>
              </p:cNvSpPr>
              <p:nvPr/>
            </p:nvSpPr>
            <p:spPr bwMode="auto">
              <a:xfrm>
                <a:off x="2152" y="9183"/>
                <a:ext cx="4303" cy="1297"/>
              </a:xfrm>
              <a:custGeom>
                <a:avLst/>
                <a:gdLst>
                  <a:gd name="T0" fmla="*/ 0 w 8606"/>
                  <a:gd name="T1" fmla="*/ 0 h 2595"/>
                  <a:gd name="T2" fmla="*/ 226 w 8606"/>
                  <a:gd name="T3" fmla="*/ 105 h 2595"/>
                  <a:gd name="T4" fmla="*/ 245 w 8606"/>
                  <a:gd name="T5" fmla="*/ 227 h 2595"/>
                  <a:gd name="T6" fmla="*/ 331 w 8606"/>
                  <a:gd name="T7" fmla="*/ 145 h 2595"/>
                  <a:gd name="T8" fmla="*/ 588 w 8606"/>
                  <a:gd name="T9" fmla="*/ 196 h 2595"/>
                  <a:gd name="T10" fmla="*/ 643 w 8606"/>
                  <a:gd name="T11" fmla="*/ 305 h 2595"/>
                  <a:gd name="T12" fmla="*/ 569 w 8606"/>
                  <a:gd name="T13" fmla="*/ 536 h 2595"/>
                  <a:gd name="T14" fmla="*/ 467 w 8606"/>
                  <a:gd name="T15" fmla="*/ 626 h 2595"/>
                  <a:gd name="T16" fmla="*/ 517 w 8606"/>
                  <a:gd name="T17" fmla="*/ 736 h 2595"/>
                  <a:gd name="T18" fmla="*/ 667 w 8606"/>
                  <a:gd name="T19" fmla="*/ 770 h 2595"/>
                  <a:gd name="T20" fmla="*/ 686 w 8606"/>
                  <a:gd name="T21" fmla="*/ 631 h 2595"/>
                  <a:gd name="T22" fmla="*/ 800 w 8606"/>
                  <a:gd name="T23" fmla="*/ 596 h 2595"/>
                  <a:gd name="T24" fmla="*/ 809 w 8606"/>
                  <a:gd name="T25" fmla="*/ 725 h 2595"/>
                  <a:gd name="T26" fmla="*/ 1037 w 8606"/>
                  <a:gd name="T27" fmla="*/ 848 h 2595"/>
                  <a:gd name="T28" fmla="*/ 1411 w 8606"/>
                  <a:gd name="T29" fmla="*/ 993 h 2595"/>
                  <a:gd name="T30" fmla="*/ 1654 w 8606"/>
                  <a:gd name="T31" fmla="*/ 980 h 2595"/>
                  <a:gd name="T32" fmla="*/ 1754 w 8606"/>
                  <a:gd name="T33" fmla="*/ 1161 h 2595"/>
                  <a:gd name="T34" fmla="*/ 2058 w 8606"/>
                  <a:gd name="T35" fmla="*/ 1409 h 2595"/>
                  <a:gd name="T36" fmla="*/ 2149 w 8606"/>
                  <a:gd name="T37" fmla="*/ 1347 h 2595"/>
                  <a:gd name="T38" fmla="*/ 2239 w 8606"/>
                  <a:gd name="T39" fmla="*/ 1401 h 2595"/>
                  <a:gd name="T40" fmla="*/ 2468 w 8606"/>
                  <a:gd name="T41" fmla="*/ 1284 h 2595"/>
                  <a:gd name="T42" fmla="*/ 2473 w 8606"/>
                  <a:gd name="T43" fmla="*/ 1287 h 2595"/>
                  <a:gd name="T44" fmla="*/ 2906 w 8606"/>
                  <a:gd name="T45" fmla="*/ 1671 h 2595"/>
                  <a:gd name="T46" fmla="*/ 3380 w 8606"/>
                  <a:gd name="T47" fmla="*/ 1606 h 2595"/>
                  <a:gd name="T48" fmla="*/ 3477 w 8606"/>
                  <a:gd name="T49" fmla="*/ 1687 h 2595"/>
                  <a:gd name="T50" fmla="*/ 3858 w 8606"/>
                  <a:gd name="T51" fmla="*/ 1682 h 2595"/>
                  <a:gd name="T52" fmla="*/ 4103 w 8606"/>
                  <a:gd name="T53" fmla="*/ 1696 h 2595"/>
                  <a:gd name="T54" fmla="*/ 4189 w 8606"/>
                  <a:gd name="T55" fmla="*/ 1611 h 2595"/>
                  <a:gd name="T56" fmla="*/ 4175 w 8606"/>
                  <a:gd name="T57" fmla="*/ 1358 h 2595"/>
                  <a:gd name="T58" fmla="*/ 4270 w 8606"/>
                  <a:gd name="T59" fmla="*/ 1306 h 2595"/>
                  <a:gd name="T60" fmla="*/ 4534 w 8606"/>
                  <a:gd name="T61" fmla="*/ 1396 h 2595"/>
                  <a:gd name="T62" fmla="*/ 4917 w 8606"/>
                  <a:gd name="T63" fmla="*/ 1496 h 2595"/>
                  <a:gd name="T64" fmla="*/ 5105 w 8606"/>
                  <a:gd name="T65" fmla="*/ 1665 h 2595"/>
                  <a:gd name="T66" fmla="*/ 5352 w 8606"/>
                  <a:gd name="T67" fmla="*/ 1649 h 2595"/>
                  <a:gd name="T68" fmla="*/ 5572 w 8606"/>
                  <a:gd name="T69" fmla="*/ 1940 h 2595"/>
                  <a:gd name="T70" fmla="*/ 5614 w 8606"/>
                  <a:gd name="T71" fmla="*/ 1828 h 2595"/>
                  <a:gd name="T72" fmla="*/ 5741 w 8606"/>
                  <a:gd name="T73" fmla="*/ 1821 h 2595"/>
                  <a:gd name="T74" fmla="*/ 6152 w 8606"/>
                  <a:gd name="T75" fmla="*/ 2018 h 2595"/>
                  <a:gd name="T76" fmla="*/ 6152 w 8606"/>
                  <a:gd name="T77" fmla="*/ 2019 h 2595"/>
                  <a:gd name="T78" fmla="*/ 6079 w 8606"/>
                  <a:gd name="T79" fmla="*/ 2206 h 2595"/>
                  <a:gd name="T80" fmla="*/ 6418 w 8606"/>
                  <a:gd name="T81" fmla="*/ 2309 h 2595"/>
                  <a:gd name="T82" fmla="*/ 6509 w 8606"/>
                  <a:gd name="T83" fmla="*/ 2526 h 2595"/>
                  <a:gd name="T84" fmla="*/ 6633 w 8606"/>
                  <a:gd name="T85" fmla="*/ 2533 h 2595"/>
                  <a:gd name="T86" fmla="*/ 6806 w 8606"/>
                  <a:gd name="T87" fmla="*/ 2380 h 2595"/>
                  <a:gd name="T88" fmla="*/ 6928 w 8606"/>
                  <a:gd name="T89" fmla="*/ 2373 h 2595"/>
                  <a:gd name="T90" fmla="*/ 7295 w 8606"/>
                  <a:gd name="T91" fmla="*/ 2455 h 2595"/>
                  <a:gd name="T92" fmla="*/ 7473 w 8606"/>
                  <a:gd name="T93" fmla="*/ 2595 h 2595"/>
                  <a:gd name="T94" fmla="*/ 7716 w 8606"/>
                  <a:gd name="T95" fmla="*/ 2576 h 2595"/>
                  <a:gd name="T96" fmla="*/ 7716 w 8606"/>
                  <a:gd name="T97" fmla="*/ 2462 h 2595"/>
                  <a:gd name="T98" fmla="*/ 8030 w 8606"/>
                  <a:gd name="T99" fmla="*/ 2297 h 2595"/>
                  <a:gd name="T100" fmla="*/ 8273 w 8606"/>
                  <a:gd name="T101" fmla="*/ 2256 h 2595"/>
                  <a:gd name="T102" fmla="*/ 8606 w 8606"/>
                  <a:gd name="T103" fmla="*/ 2343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06" h="2595">
                    <a:moveTo>
                      <a:pt x="0" y="0"/>
                    </a:moveTo>
                    <a:lnTo>
                      <a:pt x="226" y="105"/>
                    </a:lnTo>
                    <a:lnTo>
                      <a:pt x="245" y="227"/>
                    </a:lnTo>
                    <a:lnTo>
                      <a:pt x="331" y="145"/>
                    </a:lnTo>
                    <a:lnTo>
                      <a:pt x="588" y="196"/>
                    </a:lnTo>
                    <a:lnTo>
                      <a:pt x="643" y="305"/>
                    </a:lnTo>
                    <a:lnTo>
                      <a:pt x="569" y="536"/>
                    </a:lnTo>
                    <a:lnTo>
                      <a:pt x="467" y="626"/>
                    </a:lnTo>
                    <a:lnTo>
                      <a:pt x="517" y="736"/>
                    </a:lnTo>
                    <a:lnTo>
                      <a:pt x="667" y="770"/>
                    </a:lnTo>
                    <a:lnTo>
                      <a:pt x="686" y="631"/>
                    </a:lnTo>
                    <a:lnTo>
                      <a:pt x="800" y="596"/>
                    </a:lnTo>
                    <a:lnTo>
                      <a:pt x="809" y="725"/>
                    </a:lnTo>
                    <a:lnTo>
                      <a:pt x="1037" y="848"/>
                    </a:lnTo>
                    <a:lnTo>
                      <a:pt x="1411" y="993"/>
                    </a:lnTo>
                    <a:lnTo>
                      <a:pt x="1654" y="980"/>
                    </a:lnTo>
                    <a:lnTo>
                      <a:pt x="1754" y="1161"/>
                    </a:lnTo>
                    <a:lnTo>
                      <a:pt x="2058" y="1409"/>
                    </a:lnTo>
                    <a:lnTo>
                      <a:pt x="2149" y="1347"/>
                    </a:lnTo>
                    <a:lnTo>
                      <a:pt x="2239" y="1401"/>
                    </a:lnTo>
                    <a:lnTo>
                      <a:pt x="2468" y="1284"/>
                    </a:lnTo>
                    <a:lnTo>
                      <a:pt x="2473" y="1287"/>
                    </a:lnTo>
                    <a:lnTo>
                      <a:pt x="2906" y="1671"/>
                    </a:lnTo>
                    <a:lnTo>
                      <a:pt x="3380" y="1606"/>
                    </a:lnTo>
                    <a:lnTo>
                      <a:pt x="3477" y="1687"/>
                    </a:lnTo>
                    <a:lnTo>
                      <a:pt x="3858" y="1682"/>
                    </a:lnTo>
                    <a:lnTo>
                      <a:pt x="4103" y="1696"/>
                    </a:lnTo>
                    <a:lnTo>
                      <a:pt x="4189" y="1611"/>
                    </a:lnTo>
                    <a:lnTo>
                      <a:pt x="4175" y="1358"/>
                    </a:lnTo>
                    <a:lnTo>
                      <a:pt x="4270" y="1306"/>
                    </a:lnTo>
                    <a:lnTo>
                      <a:pt x="4534" y="1396"/>
                    </a:lnTo>
                    <a:lnTo>
                      <a:pt x="4917" y="1496"/>
                    </a:lnTo>
                    <a:lnTo>
                      <a:pt x="5105" y="1665"/>
                    </a:lnTo>
                    <a:lnTo>
                      <a:pt x="5352" y="1649"/>
                    </a:lnTo>
                    <a:lnTo>
                      <a:pt x="5572" y="1940"/>
                    </a:lnTo>
                    <a:lnTo>
                      <a:pt x="5614" y="1828"/>
                    </a:lnTo>
                    <a:lnTo>
                      <a:pt x="5741" y="1821"/>
                    </a:lnTo>
                    <a:lnTo>
                      <a:pt x="6152" y="2018"/>
                    </a:lnTo>
                    <a:lnTo>
                      <a:pt x="6152" y="2019"/>
                    </a:lnTo>
                    <a:lnTo>
                      <a:pt x="6079" y="2206"/>
                    </a:lnTo>
                    <a:lnTo>
                      <a:pt x="6418" y="2309"/>
                    </a:lnTo>
                    <a:lnTo>
                      <a:pt x="6509" y="2526"/>
                    </a:lnTo>
                    <a:lnTo>
                      <a:pt x="6633" y="2533"/>
                    </a:lnTo>
                    <a:lnTo>
                      <a:pt x="6806" y="2380"/>
                    </a:lnTo>
                    <a:lnTo>
                      <a:pt x="6928" y="2373"/>
                    </a:lnTo>
                    <a:lnTo>
                      <a:pt x="7295" y="2455"/>
                    </a:lnTo>
                    <a:lnTo>
                      <a:pt x="7473" y="2595"/>
                    </a:lnTo>
                    <a:lnTo>
                      <a:pt x="7716" y="2576"/>
                    </a:lnTo>
                    <a:lnTo>
                      <a:pt x="7716" y="2462"/>
                    </a:lnTo>
                    <a:lnTo>
                      <a:pt x="8030" y="2297"/>
                    </a:lnTo>
                    <a:lnTo>
                      <a:pt x="8273" y="2256"/>
                    </a:lnTo>
                    <a:lnTo>
                      <a:pt x="8606" y="2343"/>
                    </a:lnTo>
                  </a:path>
                </a:pathLst>
              </a:custGeom>
              <a:noFill/>
              <a:ln w="13335">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9" name="Freeform 571"/>
              <p:cNvSpPr>
                <a:spLocks/>
              </p:cNvSpPr>
              <p:nvPr/>
            </p:nvSpPr>
            <p:spPr bwMode="auto">
              <a:xfrm>
                <a:off x="6335" y="8626"/>
                <a:ext cx="3829" cy="1729"/>
              </a:xfrm>
              <a:custGeom>
                <a:avLst/>
                <a:gdLst>
                  <a:gd name="T0" fmla="*/ 240 w 7660"/>
                  <a:gd name="T1" fmla="*/ 3456 h 3456"/>
                  <a:gd name="T2" fmla="*/ 16 w 7660"/>
                  <a:gd name="T3" fmla="*/ 3179 h 3456"/>
                  <a:gd name="T4" fmla="*/ 0 w 7660"/>
                  <a:gd name="T5" fmla="*/ 2498 h 3456"/>
                  <a:gd name="T6" fmla="*/ 18 w 7660"/>
                  <a:gd name="T7" fmla="*/ 2118 h 3456"/>
                  <a:gd name="T8" fmla="*/ 237 w 7660"/>
                  <a:gd name="T9" fmla="*/ 1704 h 3456"/>
                  <a:gd name="T10" fmla="*/ 340 w 7660"/>
                  <a:gd name="T11" fmla="*/ 1597 h 3456"/>
                  <a:gd name="T12" fmla="*/ 551 w 7660"/>
                  <a:gd name="T13" fmla="*/ 1442 h 3456"/>
                  <a:gd name="T14" fmla="*/ 813 w 7660"/>
                  <a:gd name="T15" fmla="*/ 1442 h 3456"/>
                  <a:gd name="T16" fmla="*/ 1070 w 7660"/>
                  <a:gd name="T17" fmla="*/ 1160 h 3456"/>
                  <a:gd name="T18" fmla="*/ 1494 w 7660"/>
                  <a:gd name="T19" fmla="*/ 853 h 3456"/>
                  <a:gd name="T20" fmla="*/ 1820 w 7660"/>
                  <a:gd name="T21" fmla="*/ 762 h 3456"/>
                  <a:gd name="T22" fmla="*/ 1823 w 7660"/>
                  <a:gd name="T23" fmla="*/ 767 h 3456"/>
                  <a:gd name="T24" fmla="*/ 1934 w 7660"/>
                  <a:gd name="T25" fmla="*/ 953 h 3456"/>
                  <a:gd name="T26" fmla="*/ 2049 w 7660"/>
                  <a:gd name="T27" fmla="*/ 980 h 3456"/>
                  <a:gd name="T28" fmla="*/ 2058 w 7660"/>
                  <a:gd name="T29" fmla="*/ 980 h 3456"/>
                  <a:gd name="T30" fmla="*/ 2612 w 7660"/>
                  <a:gd name="T31" fmla="*/ 998 h 3456"/>
                  <a:gd name="T32" fmla="*/ 2689 w 7660"/>
                  <a:gd name="T33" fmla="*/ 1092 h 3456"/>
                  <a:gd name="T34" fmla="*/ 2670 w 7660"/>
                  <a:gd name="T35" fmla="*/ 1199 h 3456"/>
                  <a:gd name="T36" fmla="*/ 2812 w 7660"/>
                  <a:gd name="T37" fmla="*/ 1232 h 3456"/>
                  <a:gd name="T38" fmla="*/ 3186 w 7660"/>
                  <a:gd name="T39" fmla="*/ 1191 h 3456"/>
                  <a:gd name="T40" fmla="*/ 3105 w 7660"/>
                  <a:gd name="T41" fmla="*/ 1101 h 3456"/>
                  <a:gd name="T42" fmla="*/ 3153 w 7660"/>
                  <a:gd name="T43" fmla="*/ 1004 h 3456"/>
                  <a:gd name="T44" fmla="*/ 3258 w 7660"/>
                  <a:gd name="T45" fmla="*/ 1013 h 3456"/>
                  <a:gd name="T46" fmla="*/ 3434 w 7660"/>
                  <a:gd name="T47" fmla="*/ 1225 h 3456"/>
                  <a:gd name="T48" fmla="*/ 3948 w 7660"/>
                  <a:gd name="T49" fmla="*/ 1166 h 3456"/>
                  <a:gd name="T50" fmla="*/ 4100 w 7660"/>
                  <a:gd name="T51" fmla="*/ 1506 h 3456"/>
                  <a:gd name="T52" fmla="*/ 4478 w 7660"/>
                  <a:gd name="T53" fmla="*/ 1597 h 3456"/>
                  <a:gd name="T54" fmla="*/ 4583 w 7660"/>
                  <a:gd name="T55" fmla="*/ 1566 h 3456"/>
                  <a:gd name="T56" fmla="*/ 4588 w 7660"/>
                  <a:gd name="T57" fmla="*/ 1571 h 3456"/>
                  <a:gd name="T58" fmla="*/ 4826 w 7660"/>
                  <a:gd name="T59" fmla="*/ 1709 h 3456"/>
                  <a:gd name="T60" fmla="*/ 4814 w 7660"/>
                  <a:gd name="T61" fmla="*/ 1818 h 3456"/>
                  <a:gd name="T62" fmla="*/ 5159 w 7660"/>
                  <a:gd name="T63" fmla="*/ 1718 h 3456"/>
                  <a:gd name="T64" fmla="*/ 5388 w 7660"/>
                  <a:gd name="T65" fmla="*/ 1780 h 3456"/>
                  <a:gd name="T66" fmla="*/ 5433 w 7660"/>
                  <a:gd name="T67" fmla="*/ 1890 h 3456"/>
                  <a:gd name="T68" fmla="*/ 5512 w 7660"/>
                  <a:gd name="T69" fmla="*/ 1675 h 3456"/>
                  <a:gd name="T70" fmla="*/ 5799 w 7660"/>
                  <a:gd name="T71" fmla="*/ 1723 h 3456"/>
                  <a:gd name="T72" fmla="*/ 5802 w 7660"/>
                  <a:gd name="T73" fmla="*/ 1613 h 3456"/>
                  <a:gd name="T74" fmla="*/ 6021 w 7660"/>
                  <a:gd name="T75" fmla="*/ 1563 h 3456"/>
                  <a:gd name="T76" fmla="*/ 6125 w 7660"/>
                  <a:gd name="T77" fmla="*/ 1468 h 3456"/>
                  <a:gd name="T78" fmla="*/ 6271 w 7660"/>
                  <a:gd name="T79" fmla="*/ 1482 h 3456"/>
                  <a:gd name="T80" fmla="*/ 6358 w 7660"/>
                  <a:gd name="T81" fmla="*/ 1273 h 3456"/>
                  <a:gd name="T82" fmla="*/ 6221 w 7660"/>
                  <a:gd name="T83" fmla="*/ 1208 h 3456"/>
                  <a:gd name="T84" fmla="*/ 6459 w 7660"/>
                  <a:gd name="T85" fmla="*/ 894 h 3456"/>
                  <a:gd name="T86" fmla="*/ 6670 w 7660"/>
                  <a:gd name="T87" fmla="*/ 867 h 3456"/>
                  <a:gd name="T88" fmla="*/ 6746 w 7660"/>
                  <a:gd name="T89" fmla="*/ 731 h 3456"/>
                  <a:gd name="T90" fmla="*/ 6835 w 7660"/>
                  <a:gd name="T91" fmla="*/ 570 h 3456"/>
                  <a:gd name="T92" fmla="*/ 7059 w 7660"/>
                  <a:gd name="T93" fmla="*/ 465 h 3456"/>
                  <a:gd name="T94" fmla="*/ 7101 w 7660"/>
                  <a:gd name="T95" fmla="*/ 305 h 3456"/>
                  <a:gd name="T96" fmla="*/ 7660 w 7660"/>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60" h="3456">
                    <a:moveTo>
                      <a:pt x="240" y="3456"/>
                    </a:moveTo>
                    <a:lnTo>
                      <a:pt x="16" y="3179"/>
                    </a:lnTo>
                    <a:lnTo>
                      <a:pt x="0" y="2498"/>
                    </a:lnTo>
                    <a:lnTo>
                      <a:pt x="18" y="2118"/>
                    </a:lnTo>
                    <a:lnTo>
                      <a:pt x="237" y="1704"/>
                    </a:lnTo>
                    <a:lnTo>
                      <a:pt x="340" y="1597"/>
                    </a:lnTo>
                    <a:lnTo>
                      <a:pt x="551" y="1442"/>
                    </a:lnTo>
                    <a:lnTo>
                      <a:pt x="813" y="1442"/>
                    </a:lnTo>
                    <a:lnTo>
                      <a:pt x="1070" y="1160"/>
                    </a:lnTo>
                    <a:lnTo>
                      <a:pt x="1494" y="853"/>
                    </a:lnTo>
                    <a:lnTo>
                      <a:pt x="1820" y="762"/>
                    </a:lnTo>
                    <a:lnTo>
                      <a:pt x="1823" y="767"/>
                    </a:lnTo>
                    <a:lnTo>
                      <a:pt x="1934" y="953"/>
                    </a:lnTo>
                    <a:lnTo>
                      <a:pt x="2049" y="980"/>
                    </a:lnTo>
                    <a:lnTo>
                      <a:pt x="2058" y="980"/>
                    </a:lnTo>
                    <a:lnTo>
                      <a:pt x="2612" y="998"/>
                    </a:lnTo>
                    <a:lnTo>
                      <a:pt x="2689" y="1092"/>
                    </a:lnTo>
                    <a:lnTo>
                      <a:pt x="2670" y="1199"/>
                    </a:lnTo>
                    <a:lnTo>
                      <a:pt x="2812" y="1232"/>
                    </a:lnTo>
                    <a:lnTo>
                      <a:pt x="3186" y="1191"/>
                    </a:lnTo>
                    <a:lnTo>
                      <a:pt x="3105" y="1101"/>
                    </a:lnTo>
                    <a:lnTo>
                      <a:pt x="3153" y="1004"/>
                    </a:lnTo>
                    <a:lnTo>
                      <a:pt x="3258" y="1013"/>
                    </a:lnTo>
                    <a:lnTo>
                      <a:pt x="3434" y="1225"/>
                    </a:lnTo>
                    <a:lnTo>
                      <a:pt x="3948" y="1166"/>
                    </a:lnTo>
                    <a:lnTo>
                      <a:pt x="4100" y="1506"/>
                    </a:lnTo>
                    <a:lnTo>
                      <a:pt x="4478" y="1597"/>
                    </a:lnTo>
                    <a:lnTo>
                      <a:pt x="4583" y="1566"/>
                    </a:lnTo>
                    <a:lnTo>
                      <a:pt x="4588" y="1571"/>
                    </a:lnTo>
                    <a:lnTo>
                      <a:pt x="4826" y="1709"/>
                    </a:lnTo>
                    <a:lnTo>
                      <a:pt x="4814" y="1818"/>
                    </a:lnTo>
                    <a:lnTo>
                      <a:pt x="5159" y="1718"/>
                    </a:lnTo>
                    <a:lnTo>
                      <a:pt x="5388" y="1780"/>
                    </a:lnTo>
                    <a:lnTo>
                      <a:pt x="5433" y="1890"/>
                    </a:lnTo>
                    <a:lnTo>
                      <a:pt x="5512" y="1675"/>
                    </a:lnTo>
                    <a:lnTo>
                      <a:pt x="5799" y="1723"/>
                    </a:lnTo>
                    <a:lnTo>
                      <a:pt x="5802" y="1613"/>
                    </a:lnTo>
                    <a:lnTo>
                      <a:pt x="6021" y="1563"/>
                    </a:lnTo>
                    <a:lnTo>
                      <a:pt x="6125" y="1468"/>
                    </a:lnTo>
                    <a:lnTo>
                      <a:pt x="6271" y="1482"/>
                    </a:lnTo>
                    <a:lnTo>
                      <a:pt x="6358" y="1273"/>
                    </a:lnTo>
                    <a:lnTo>
                      <a:pt x="6221" y="1208"/>
                    </a:lnTo>
                    <a:lnTo>
                      <a:pt x="6459" y="894"/>
                    </a:lnTo>
                    <a:lnTo>
                      <a:pt x="6670" y="867"/>
                    </a:lnTo>
                    <a:lnTo>
                      <a:pt x="6746" y="731"/>
                    </a:lnTo>
                    <a:lnTo>
                      <a:pt x="6835" y="570"/>
                    </a:lnTo>
                    <a:lnTo>
                      <a:pt x="7059" y="465"/>
                    </a:lnTo>
                    <a:lnTo>
                      <a:pt x="7101" y="305"/>
                    </a:lnTo>
                    <a:lnTo>
                      <a:pt x="7660"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0" name="Freeform 570"/>
              <p:cNvSpPr>
                <a:spLocks/>
              </p:cNvSpPr>
              <p:nvPr/>
            </p:nvSpPr>
            <p:spPr bwMode="auto">
              <a:xfrm>
                <a:off x="1183" y="4326"/>
                <a:ext cx="153" cy="89"/>
              </a:xfrm>
              <a:custGeom>
                <a:avLst/>
                <a:gdLst>
                  <a:gd name="T0" fmla="*/ 111 w 306"/>
                  <a:gd name="T1" fmla="*/ 0 h 180"/>
                  <a:gd name="T2" fmla="*/ 0 w 306"/>
                  <a:gd name="T3" fmla="*/ 14 h 180"/>
                  <a:gd name="T4" fmla="*/ 31 w 306"/>
                  <a:gd name="T5" fmla="*/ 143 h 180"/>
                  <a:gd name="T6" fmla="*/ 155 w 306"/>
                  <a:gd name="T7" fmla="*/ 180 h 180"/>
                  <a:gd name="T8" fmla="*/ 306 w 306"/>
                  <a:gd name="T9" fmla="*/ 133 h 180"/>
                  <a:gd name="T10" fmla="*/ 111 w 306"/>
                  <a:gd name="T11" fmla="*/ 0 h 180"/>
                </a:gdLst>
                <a:ahLst/>
                <a:cxnLst>
                  <a:cxn ang="0">
                    <a:pos x="T0" y="T1"/>
                  </a:cxn>
                  <a:cxn ang="0">
                    <a:pos x="T2" y="T3"/>
                  </a:cxn>
                  <a:cxn ang="0">
                    <a:pos x="T4" y="T5"/>
                  </a:cxn>
                  <a:cxn ang="0">
                    <a:pos x="T6" y="T7"/>
                  </a:cxn>
                  <a:cxn ang="0">
                    <a:pos x="T8" y="T9"/>
                  </a:cxn>
                  <a:cxn ang="0">
                    <a:pos x="T10" y="T11"/>
                  </a:cxn>
                </a:cxnLst>
                <a:rect l="0" t="0" r="r" b="b"/>
                <a:pathLst>
                  <a:path w="306" h="180">
                    <a:moveTo>
                      <a:pt x="111" y="0"/>
                    </a:moveTo>
                    <a:lnTo>
                      <a:pt x="0" y="14"/>
                    </a:lnTo>
                    <a:lnTo>
                      <a:pt x="31" y="143"/>
                    </a:lnTo>
                    <a:lnTo>
                      <a:pt x="155" y="180"/>
                    </a:lnTo>
                    <a:lnTo>
                      <a:pt x="306" y="133"/>
                    </a:lnTo>
                    <a:lnTo>
                      <a:pt x="111"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1" name="Freeform 568"/>
              <p:cNvSpPr>
                <a:spLocks/>
              </p:cNvSpPr>
              <p:nvPr/>
            </p:nvSpPr>
            <p:spPr bwMode="auto">
              <a:xfrm>
                <a:off x="1932" y="4777"/>
                <a:ext cx="118" cy="157"/>
              </a:xfrm>
              <a:custGeom>
                <a:avLst/>
                <a:gdLst>
                  <a:gd name="T0" fmla="*/ 110 w 235"/>
                  <a:gd name="T1" fmla="*/ 119 h 314"/>
                  <a:gd name="T2" fmla="*/ 72 w 235"/>
                  <a:gd name="T3" fmla="*/ 0 h 314"/>
                  <a:gd name="T4" fmla="*/ 0 w 235"/>
                  <a:gd name="T5" fmla="*/ 88 h 314"/>
                  <a:gd name="T6" fmla="*/ 235 w 235"/>
                  <a:gd name="T7" fmla="*/ 314 h 314"/>
                  <a:gd name="T8" fmla="*/ 228 w 235"/>
                  <a:gd name="T9" fmla="*/ 192 h 314"/>
                  <a:gd name="T10" fmla="*/ 110 w 235"/>
                  <a:gd name="T11" fmla="*/ 119 h 314"/>
                </a:gdLst>
                <a:ahLst/>
                <a:cxnLst>
                  <a:cxn ang="0">
                    <a:pos x="T0" y="T1"/>
                  </a:cxn>
                  <a:cxn ang="0">
                    <a:pos x="T2" y="T3"/>
                  </a:cxn>
                  <a:cxn ang="0">
                    <a:pos x="T4" y="T5"/>
                  </a:cxn>
                  <a:cxn ang="0">
                    <a:pos x="T6" y="T7"/>
                  </a:cxn>
                  <a:cxn ang="0">
                    <a:pos x="T8" y="T9"/>
                  </a:cxn>
                  <a:cxn ang="0">
                    <a:pos x="T10" y="T11"/>
                  </a:cxn>
                </a:cxnLst>
                <a:rect l="0" t="0" r="r" b="b"/>
                <a:pathLst>
                  <a:path w="235" h="314">
                    <a:moveTo>
                      <a:pt x="110" y="119"/>
                    </a:moveTo>
                    <a:lnTo>
                      <a:pt x="72" y="0"/>
                    </a:lnTo>
                    <a:lnTo>
                      <a:pt x="0" y="88"/>
                    </a:lnTo>
                    <a:lnTo>
                      <a:pt x="235" y="314"/>
                    </a:lnTo>
                    <a:lnTo>
                      <a:pt x="228" y="192"/>
                    </a:lnTo>
                    <a:lnTo>
                      <a:pt x="110" y="119"/>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2" name="Freeform 567"/>
              <p:cNvSpPr>
                <a:spLocks/>
              </p:cNvSpPr>
              <p:nvPr/>
            </p:nvSpPr>
            <p:spPr bwMode="auto">
              <a:xfrm>
                <a:off x="2615" y="6010"/>
                <a:ext cx="151" cy="269"/>
              </a:xfrm>
              <a:custGeom>
                <a:avLst/>
                <a:gdLst>
                  <a:gd name="T0" fmla="*/ 67 w 300"/>
                  <a:gd name="T1" fmla="*/ 0 h 538"/>
                  <a:gd name="T2" fmla="*/ 0 w 300"/>
                  <a:gd name="T3" fmla="*/ 107 h 538"/>
                  <a:gd name="T4" fmla="*/ 248 w 300"/>
                  <a:gd name="T5" fmla="*/ 538 h 538"/>
                  <a:gd name="T6" fmla="*/ 300 w 300"/>
                  <a:gd name="T7" fmla="*/ 415 h 538"/>
                  <a:gd name="T8" fmla="*/ 264 w 300"/>
                  <a:gd name="T9" fmla="*/ 129 h 538"/>
                  <a:gd name="T10" fmla="*/ 67 w 300"/>
                  <a:gd name="T11" fmla="*/ 0 h 538"/>
                </a:gdLst>
                <a:ahLst/>
                <a:cxnLst>
                  <a:cxn ang="0">
                    <a:pos x="T0" y="T1"/>
                  </a:cxn>
                  <a:cxn ang="0">
                    <a:pos x="T2" y="T3"/>
                  </a:cxn>
                  <a:cxn ang="0">
                    <a:pos x="T4" y="T5"/>
                  </a:cxn>
                  <a:cxn ang="0">
                    <a:pos x="T6" y="T7"/>
                  </a:cxn>
                  <a:cxn ang="0">
                    <a:pos x="T8" y="T9"/>
                  </a:cxn>
                  <a:cxn ang="0">
                    <a:pos x="T10" y="T11"/>
                  </a:cxn>
                </a:cxnLst>
                <a:rect l="0" t="0" r="r" b="b"/>
                <a:pathLst>
                  <a:path w="300" h="538">
                    <a:moveTo>
                      <a:pt x="67" y="0"/>
                    </a:moveTo>
                    <a:lnTo>
                      <a:pt x="0" y="107"/>
                    </a:lnTo>
                    <a:lnTo>
                      <a:pt x="248" y="538"/>
                    </a:lnTo>
                    <a:lnTo>
                      <a:pt x="300" y="415"/>
                    </a:lnTo>
                    <a:lnTo>
                      <a:pt x="264" y="129"/>
                    </a:lnTo>
                    <a:lnTo>
                      <a:pt x="67"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3" name="Freeform 566"/>
              <p:cNvSpPr>
                <a:spLocks/>
              </p:cNvSpPr>
              <p:nvPr/>
            </p:nvSpPr>
            <p:spPr bwMode="auto">
              <a:xfrm>
                <a:off x="2522" y="5733"/>
                <a:ext cx="49" cy="53"/>
              </a:xfrm>
              <a:custGeom>
                <a:avLst/>
                <a:gdLst>
                  <a:gd name="T0" fmla="*/ 0 w 96"/>
                  <a:gd name="T1" fmla="*/ 0 h 107"/>
                  <a:gd name="T2" fmla="*/ 44 w 96"/>
                  <a:gd name="T3" fmla="*/ 107 h 107"/>
                  <a:gd name="T4" fmla="*/ 72 w 96"/>
                  <a:gd name="T5" fmla="*/ 95 h 107"/>
                  <a:gd name="T6" fmla="*/ 96 w 96"/>
                  <a:gd name="T7" fmla="*/ 90 h 107"/>
                  <a:gd name="T8" fmla="*/ 8 w 96"/>
                  <a:gd name="T9" fmla="*/ 9 h 107"/>
                  <a:gd name="T10" fmla="*/ 0 w 96"/>
                  <a:gd name="T11" fmla="*/ 0 h 107"/>
                </a:gdLst>
                <a:ahLst/>
                <a:cxnLst>
                  <a:cxn ang="0">
                    <a:pos x="T0" y="T1"/>
                  </a:cxn>
                  <a:cxn ang="0">
                    <a:pos x="T2" y="T3"/>
                  </a:cxn>
                  <a:cxn ang="0">
                    <a:pos x="T4" y="T5"/>
                  </a:cxn>
                  <a:cxn ang="0">
                    <a:pos x="T6" y="T7"/>
                  </a:cxn>
                  <a:cxn ang="0">
                    <a:pos x="T8" y="T9"/>
                  </a:cxn>
                  <a:cxn ang="0">
                    <a:pos x="T10" y="T11"/>
                  </a:cxn>
                </a:cxnLst>
                <a:rect l="0" t="0" r="r" b="b"/>
                <a:pathLst>
                  <a:path w="96" h="107">
                    <a:moveTo>
                      <a:pt x="0" y="0"/>
                    </a:moveTo>
                    <a:lnTo>
                      <a:pt x="44" y="107"/>
                    </a:lnTo>
                    <a:lnTo>
                      <a:pt x="72" y="95"/>
                    </a:lnTo>
                    <a:lnTo>
                      <a:pt x="96" y="90"/>
                    </a:lnTo>
                    <a:lnTo>
                      <a:pt x="8" y="9"/>
                    </a:lnTo>
                    <a:lnTo>
                      <a:pt x="0"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4" name="Freeform 565"/>
              <p:cNvSpPr>
                <a:spLocks/>
              </p:cNvSpPr>
              <p:nvPr/>
            </p:nvSpPr>
            <p:spPr bwMode="auto">
              <a:xfrm>
                <a:off x="2571" y="5764"/>
                <a:ext cx="144" cy="90"/>
              </a:xfrm>
              <a:custGeom>
                <a:avLst/>
                <a:gdLst>
                  <a:gd name="T0" fmla="*/ 290 w 290"/>
                  <a:gd name="T1" fmla="*/ 133 h 181"/>
                  <a:gd name="T2" fmla="*/ 81 w 290"/>
                  <a:gd name="T3" fmla="*/ 0 h 181"/>
                  <a:gd name="T4" fmla="*/ 5 w 290"/>
                  <a:gd name="T5" fmla="*/ 23 h 181"/>
                  <a:gd name="T6" fmla="*/ 0 w 290"/>
                  <a:gd name="T7" fmla="*/ 26 h 181"/>
                  <a:gd name="T8" fmla="*/ 4 w 290"/>
                  <a:gd name="T9" fmla="*/ 26 h 181"/>
                  <a:gd name="T10" fmla="*/ 176 w 290"/>
                  <a:gd name="T11" fmla="*/ 181 h 181"/>
                  <a:gd name="T12" fmla="*/ 290 w 290"/>
                  <a:gd name="T13" fmla="*/ 133 h 181"/>
                </a:gdLst>
                <a:ahLst/>
                <a:cxnLst>
                  <a:cxn ang="0">
                    <a:pos x="T0" y="T1"/>
                  </a:cxn>
                  <a:cxn ang="0">
                    <a:pos x="T2" y="T3"/>
                  </a:cxn>
                  <a:cxn ang="0">
                    <a:pos x="T4" y="T5"/>
                  </a:cxn>
                  <a:cxn ang="0">
                    <a:pos x="T6" y="T7"/>
                  </a:cxn>
                  <a:cxn ang="0">
                    <a:pos x="T8" y="T9"/>
                  </a:cxn>
                  <a:cxn ang="0">
                    <a:pos x="T10" y="T11"/>
                  </a:cxn>
                  <a:cxn ang="0">
                    <a:pos x="T12" y="T13"/>
                  </a:cxn>
                </a:cxnLst>
                <a:rect l="0" t="0" r="r" b="b"/>
                <a:pathLst>
                  <a:path w="290" h="181">
                    <a:moveTo>
                      <a:pt x="290" y="133"/>
                    </a:moveTo>
                    <a:lnTo>
                      <a:pt x="81" y="0"/>
                    </a:lnTo>
                    <a:lnTo>
                      <a:pt x="5" y="23"/>
                    </a:lnTo>
                    <a:lnTo>
                      <a:pt x="0" y="26"/>
                    </a:lnTo>
                    <a:lnTo>
                      <a:pt x="4" y="26"/>
                    </a:lnTo>
                    <a:lnTo>
                      <a:pt x="176" y="181"/>
                    </a:lnTo>
                    <a:lnTo>
                      <a:pt x="290" y="133"/>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5" name="Freeform 564"/>
              <p:cNvSpPr>
                <a:spLocks/>
              </p:cNvSpPr>
              <p:nvPr/>
            </p:nvSpPr>
            <p:spPr bwMode="auto">
              <a:xfrm>
                <a:off x="545" y="3664"/>
                <a:ext cx="2614" cy="5519"/>
              </a:xfrm>
              <a:custGeom>
                <a:avLst/>
                <a:gdLst>
                  <a:gd name="T0" fmla="*/ 114 w 5227"/>
                  <a:gd name="T1" fmla="*/ 76 h 11038"/>
                  <a:gd name="T2" fmla="*/ 474 w 5227"/>
                  <a:gd name="T3" fmla="*/ 241 h 11038"/>
                  <a:gd name="T4" fmla="*/ 583 w 5227"/>
                  <a:gd name="T5" fmla="*/ 107 h 11038"/>
                  <a:gd name="T6" fmla="*/ 700 w 5227"/>
                  <a:gd name="T7" fmla="*/ 181 h 11038"/>
                  <a:gd name="T8" fmla="*/ 786 w 5227"/>
                  <a:gd name="T9" fmla="*/ 315 h 11038"/>
                  <a:gd name="T10" fmla="*/ 942 w 5227"/>
                  <a:gd name="T11" fmla="*/ 138 h 11038"/>
                  <a:gd name="T12" fmla="*/ 1066 w 5227"/>
                  <a:gd name="T13" fmla="*/ 496 h 11038"/>
                  <a:gd name="T14" fmla="*/ 1152 w 5227"/>
                  <a:gd name="T15" fmla="*/ 217 h 11038"/>
                  <a:gd name="T16" fmla="*/ 1288 w 5227"/>
                  <a:gd name="T17" fmla="*/ 357 h 11038"/>
                  <a:gd name="T18" fmla="*/ 1264 w 5227"/>
                  <a:gd name="T19" fmla="*/ 541 h 11038"/>
                  <a:gd name="T20" fmla="*/ 1511 w 5227"/>
                  <a:gd name="T21" fmla="*/ 555 h 11038"/>
                  <a:gd name="T22" fmla="*/ 1426 w 5227"/>
                  <a:gd name="T23" fmla="*/ 712 h 11038"/>
                  <a:gd name="T24" fmla="*/ 1478 w 5227"/>
                  <a:gd name="T25" fmla="*/ 963 h 11038"/>
                  <a:gd name="T26" fmla="*/ 1514 w 5227"/>
                  <a:gd name="T27" fmla="*/ 943 h 11038"/>
                  <a:gd name="T28" fmla="*/ 1744 w 5227"/>
                  <a:gd name="T29" fmla="*/ 820 h 11038"/>
                  <a:gd name="T30" fmla="*/ 1790 w 5227"/>
                  <a:gd name="T31" fmla="*/ 664 h 11038"/>
                  <a:gd name="T32" fmla="*/ 1968 w 5227"/>
                  <a:gd name="T33" fmla="*/ 753 h 11038"/>
                  <a:gd name="T34" fmla="*/ 2192 w 5227"/>
                  <a:gd name="T35" fmla="*/ 870 h 11038"/>
                  <a:gd name="T36" fmla="*/ 1873 w 5227"/>
                  <a:gd name="T37" fmla="*/ 934 h 11038"/>
                  <a:gd name="T38" fmla="*/ 2537 w 5227"/>
                  <a:gd name="T39" fmla="*/ 1041 h 11038"/>
                  <a:gd name="T40" fmla="*/ 2527 w 5227"/>
                  <a:gd name="T41" fmla="*/ 1108 h 11038"/>
                  <a:gd name="T42" fmla="*/ 2418 w 5227"/>
                  <a:gd name="T43" fmla="*/ 1375 h 11038"/>
                  <a:gd name="T44" fmla="*/ 2742 w 5227"/>
                  <a:gd name="T45" fmla="*/ 1654 h 11038"/>
                  <a:gd name="T46" fmla="*/ 3013 w 5227"/>
                  <a:gd name="T47" fmla="*/ 1591 h 11038"/>
                  <a:gd name="T48" fmla="*/ 3030 w 5227"/>
                  <a:gd name="T49" fmla="*/ 1666 h 11038"/>
                  <a:gd name="T50" fmla="*/ 2889 w 5227"/>
                  <a:gd name="T51" fmla="*/ 1973 h 11038"/>
                  <a:gd name="T52" fmla="*/ 3304 w 5227"/>
                  <a:gd name="T53" fmla="*/ 2249 h 11038"/>
                  <a:gd name="T54" fmla="*/ 3018 w 5227"/>
                  <a:gd name="T55" fmla="*/ 2742 h 11038"/>
                  <a:gd name="T56" fmla="*/ 3505 w 5227"/>
                  <a:gd name="T57" fmla="*/ 3486 h 11038"/>
                  <a:gd name="T58" fmla="*/ 4003 w 5227"/>
                  <a:gd name="T59" fmla="*/ 3789 h 11038"/>
                  <a:gd name="T60" fmla="*/ 4294 w 5227"/>
                  <a:gd name="T61" fmla="*/ 3970 h 11038"/>
                  <a:gd name="T62" fmla="*/ 4505 w 5227"/>
                  <a:gd name="T63" fmla="*/ 4011 h 11038"/>
                  <a:gd name="T64" fmla="*/ 4438 w 5227"/>
                  <a:gd name="T65" fmla="*/ 4401 h 11038"/>
                  <a:gd name="T66" fmla="*/ 4710 w 5227"/>
                  <a:gd name="T67" fmla="*/ 4745 h 11038"/>
                  <a:gd name="T68" fmla="*/ 4667 w 5227"/>
                  <a:gd name="T69" fmla="*/ 4971 h 11038"/>
                  <a:gd name="T70" fmla="*/ 4367 w 5227"/>
                  <a:gd name="T71" fmla="*/ 5321 h 11038"/>
                  <a:gd name="T72" fmla="*/ 4722 w 5227"/>
                  <a:gd name="T73" fmla="*/ 5674 h 11038"/>
                  <a:gd name="T74" fmla="*/ 5205 w 5227"/>
                  <a:gd name="T75" fmla="*/ 6396 h 11038"/>
                  <a:gd name="T76" fmla="*/ 5227 w 5227"/>
                  <a:gd name="T77" fmla="*/ 6505 h 11038"/>
                  <a:gd name="T78" fmla="*/ 5048 w 5227"/>
                  <a:gd name="T79" fmla="*/ 6332 h 11038"/>
                  <a:gd name="T80" fmla="*/ 4598 w 5227"/>
                  <a:gd name="T81" fmla="*/ 5817 h 11038"/>
                  <a:gd name="T82" fmla="*/ 4243 w 5227"/>
                  <a:gd name="T83" fmla="*/ 7981 h 11038"/>
                  <a:gd name="T84" fmla="*/ 4570 w 5227"/>
                  <a:gd name="T85" fmla="*/ 7878 h 11038"/>
                  <a:gd name="T86" fmla="*/ 4332 w 5227"/>
                  <a:gd name="T87" fmla="*/ 7954 h 11038"/>
                  <a:gd name="T88" fmla="*/ 4210 w 5227"/>
                  <a:gd name="T89" fmla="*/ 8405 h 11038"/>
                  <a:gd name="T90" fmla="*/ 3637 w 5227"/>
                  <a:gd name="T91" fmla="*/ 10614 h 11038"/>
                  <a:gd name="T92" fmla="*/ 3458 w 5227"/>
                  <a:gd name="T93" fmla="*/ 10859 h 1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27" h="11038">
                    <a:moveTo>
                      <a:pt x="0" y="0"/>
                    </a:moveTo>
                    <a:lnTo>
                      <a:pt x="114" y="76"/>
                    </a:lnTo>
                    <a:lnTo>
                      <a:pt x="291" y="12"/>
                    </a:lnTo>
                    <a:lnTo>
                      <a:pt x="474" y="241"/>
                    </a:lnTo>
                    <a:lnTo>
                      <a:pt x="583" y="217"/>
                    </a:lnTo>
                    <a:lnTo>
                      <a:pt x="583" y="107"/>
                    </a:lnTo>
                    <a:lnTo>
                      <a:pt x="598" y="217"/>
                    </a:lnTo>
                    <a:lnTo>
                      <a:pt x="700" y="181"/>
                    </a:lnTo>
                    <a:lnTo>
                      <a:pt x="674" y="290"/>
                    </a:lnTo>
                    <a:lnTo>
                      <a:pt x="786" y="315"/>
                    </a:lnTo>
                    <a:lnTo>
                      <a:pt x="931" y="257"/>
                    </a:lnTo>
                    <a:lnTo>
                      <a:pt x="942" y="138"/>
                    </a:lnTo>
                    <a:lnTo>
                      <a:pt x="968" y="436"/>
                    </a:lnTo>
                    <a:lnTo>
                      <a:pt x="1066" y="496"/>
                    </a:lnTo>
                    <a:lnTo>
                      <a:pt x="1169" y="445"/>
                    </a:lnTo>
                    <a:lnTo>
                      <a:pt x="1152" y="217"/>
                    </a:lnTo>
                    <a:lnTo>
                      <a:pt x="1176" y="334"/>
                    </a:lnTo>
                    <a:lnTo>
                      <a:pt x="1288" y="357"/>
                    </a:lnTo>
                    <a:lnTo>
                      <a:pt x="1207" y="440"/>
                    </a:lnTo>
                    <a:lnTo>
                      <a:pt x="1264" y="541"/>
                    </a:lnTo>
                    <a:lnTo>
                      <a:pt x="1407" y="601"/>
                    </a:lnTo>
                    <a:lnTo>
                      <a:pt x="1511" y="555"/>
                    </a:lnTo>
                    <a:lnTo>
                      <a:pt x="1416" y="603"/>
                    </a:lnTo>
                    <a:lnTo>
                      <a:pt x="1426" y="712"/>
                    </a:lnTo>
                    <a:lnTo>
                      <a:pt x="1507" y="820"/>
                    </a:lnTo>
                    <a:lnTo>
                      <a:pt x="1478" y="963"/>
                    </a:lnTo>
                    <a:lnTo>
                      <a:pt x="1561" y="1055"/>
                    </a:lnTo>
                    <a:lnTo>
                      <a:pt x="1514" y="943"/>
                    </a:lnTo>
                    <a:lnTo>
                      <a:pt x="1621" y="850"/>
                    </a:lnTo>
                    <a:lnTo>
                      <a:pt x="1744" y="820"/>
                    </a:lnTo>
                    <a:lnTo>
                      <a:pt x="1838" y="893"/>
                    </a:lnTo>
                    <a:lnTo>
                      <a:pt x="1790" y="664"/>
                    </a:lnTo>
                    <a:lnTo>
                      <a:pt x="1911" y="851"/>
                    </a:lnTo>
                    <a:lnTo>
                      <a:pt x="1968" y="753"/>
                    </a:lnTo>
                    <a:lnTo>
                      <a:pt x="2111" y="776"/>
                    </a:lnTo>
                    <a:lnTo>
                      <a:pt x="2192" y="870"/>
                    </a:lnTo>
                    <a:lnTo>
                      <a:pt x="2114" y="965"/>
                    </a:lnTo>
                    <a:lnTo>
                      <a:pt x="1873" y="934"/>
                    </a:lnTo>
                    <a:lnTo>
                      <a:pt x="2058" y="1081"/>
                    </a:lnTo>
                    <a:lnTo>
                      <a:pt x="2537" y="1041"/>
                    </a:lnTo>
                    <a:lnTo>
                      <a:pt x="2644" y="1103"/>
                    </a:lnTo>
                    <a:lnTo>
                      <a:pt x="2527" y="1108"/>
                    </a:lnTo>
                    <a:lnTo>
                      <a:pt x="2589" y="1208"/>
                    </a:lnTo>
                    <a:lnTo>
                      <a:pt x="2418" y="1375"/>
                    </a:lnTo>
                    <a:lnTo>
                      <a:pt x="2508" y="1616"/>
                    </a:lnTo>
                    <a:lnTo>
                      <a:pt x="2742" y="1654"/>
                    </a:lnTo>
                    <a:lnTo>
                      <a:pt x="2822" y="1732"/>
                    </a:lnTo>
                    <a:lnTo>
                      <a:pt x="3013" y="1591"/>
                    </a:lnTo>
                    <a:lnTo>
                      <a:pt x="3294" y="1568"/>
                    </a:lnTo>
                    <a:lnTo>
                      <a:pt x="3030" y="1666"/>
                    </a:lnTo>
                    <a:lnTo>
                      <a:pt x="3006" y="1923"/>
                    </a:lnTo>
                    <a:lnTo>
                      <a:pt x="2889" y="1973"/>
                    </a:lnTo>
                    <a:lnTo>
                      <a:pt x="3118" y="2056"/>
                    </a:lnTo>
                    <a:lnTo>
                      <a:pt x="3304" y="2249"/>
                    </a:lnTo>
                    <a:lnTo>
                      <a:pt x="3003" y="2569"/>
                    </a:lnTo>
                    <a:lnTo>
                      <a:pt x="3018" y="2742"/>
                    </a:lnTo>
                    <a:lnTo>
                      <a:pt x="3422" y="3214"/>
                    </a:lnTo>
                    <a:lnTo>
                      <a:pt x="3505" y="3486"/>
                    </a:lnTo>
                    <a:lnTo>
                      <a:pt x="3818" y="3746"/>
                    </a:lnTo>
                    <a:lnTo>
                      <a:pt x="4003" y="3789"/>
                    </a:lnTo>
                    <a:lnTo>
                      <a:pt x="4065" y="3925"/>
                    </a:lnTo>
                    <a:lnTo>
                      <a:pt x="4294" y="3970"/>
                    </a:lnTo>
                    <a:lnTo>
                      <a:pt x="4477" y="4118"/>
                    </a:lnTo>
                    <a:lnTo>
                      <a:pt x="4505" y="4011"/>
                    </a:lnTo>
                    <a:lnTo>
                      <a:pt x="4613" y="4029"/>
                    </a:lnTo>
                    <a:lnTo>
                      <a:pt x="4438" y="4401"/>
                    </a:lnTo>
                    <a:lnTo>
                      <a:pt x="4551" y="4437"/>
                    </a:lnTo>
                    <a:lnTo>
                      <a:pt x="4710" y="4745"/>
                    </a:lnTo>
                    <a:lnTo>
                      <a:pt x="4603" y="4764"/>
                    </a:lnTo>
                    <a:lnTo>
                      <a:pt x="4667" y="4971"/>
                    </a:lnTo>
                    <a:lnTo>
                      <a:pt x="4551" y="5193"/>
                    </a:lnTo>
                    <a:lnTo>
                      <a:pt x="4367" y="5321"/>
                    </a:lnTo>
                    <a:lnTo>
                      <a:pt x="4417" y="5485"/>
                    </a:lnTo>
                    <a:lnTo>
                      <a:pt x="4722" y="5674"/>
                    </a:lnTo>
                    <a:lnTo>
                      <a:pt x="5124" y="6108"/>
                    </a:lnTo>
                    <a:lnTo>
                      <a:pt x="5205" y="6396"/>
                    </a:lnTo>
                    <a:lnTo>
                      <a:pt x="5205" y="6398"/>
                    </a:lnTo>
                    <a:lnTo>
                      <a:pt x="5227" y="6505"/>
                    </a:lnTo>
                    <a:lnTo>
                      <a:pt x="5145" y="6634"/>
                    </a:lnTo>
                    <a:lnTo>
                      <a:pt x="5048" y="6332"/>
                    </a:lnTo>
                    <a:lnTo>
                      <a:pt x="4632" y="5924"/>
                    </a:lnTo>
                    <a:lnTo>
                      <a:pt x="4598" y="5817"/>
                    </a:lnTo>
                    <a:lnTo>
                      <a:pt x="4484" y="6039"/>
                    </a:lnTo>
                    <a:lnTo>
                      <a:pt x="4243" y="7981"/>
                    </a:lnTo>
                    <a:lnTo>
                      <a:pt x="4398" y="7678"/>
                    </a:lnTo>
                    <a:lnTo>
                      <a:pt x="4570" y="7878"/>
                    </a:lnTo>
                    <a:lnTo>
                      <a:pt x="4579" y="7988"/>
                    </a:lnTo>
                    <a:lnTo>
                      <a:pt x="4332" y="7954"/>
                    </a:lnTo>
                    <a:lnTo>
                      <a:pt x="4208" y="8221"/>
                    </a:lnTo>
                    <a:lnTo>
                      <a:pt x="4210" y="8405"/>
                    </a:lnTo>
                    <a:lnTo>
                      <a:pt x="3784" y="10340"/>
                    </a:lnTo>
                    <a:lnTo>
                      <a:pt x="3637" y="10614"/>
                    </a:lnTo>
                    <a:lnTo>
                      <a:pt x="3636" y="10616"/>
                    </a:lnTo>
                    <a:lnTo>
                      <a:pt x="3458" y="10859"/>
                    </a:lnTo>
                    <a:lnTo>
                      <a:pt x="3213" y="11038"/>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6" name="Freeform 563"/>
              <p:cNvSpPr>
                <a:spLocks/>
              </p:cNvSpPr>
              <p:nvPr/>
            </p:nvSpPr>
            <p:spPr bwMode="auto">
              <a:xfrm>
                <a:off x="62" y="62"/>
                <a:ext cx="5769" cy="3690"/>
              </a:xfrm>
              <a:custGeom>
                <a:avLst/>
                <a:gdLst>
                  <a:gd name="T0" fmla="*/ 10379 w 11538"/>
                  <a:gd name="T1" fmla="*/ 324 h 7380"/>
                  <a:gd name="T2" fmla="*/ 10265 w 11538"/>
                  <a:gd name="T3" fmla="*/ 1349 h 7380"/>
                  <a:gd name="T4" fmla="*/ 10150 w 11538"/>
                  <a:gd name="T5" fmla="*/ 1656 h 7380"/>
                  <a:gd name="T6" fmla="*/ 10083 w 11538"/>
                  <a:gd name="T7" fmla="*/ 1890 h 7380"/>
                  <a:gd name="T8" fmla="*/ 9838 w 11538"/>
                  <a:gd name="T9" fmla="*/ 2390 h 7380"/>
                  <a:gd name="T10" fmla="*/ 8555 w 11538"/>
                  <a:gd name="T11" fmla="*/ 2907 h 7380"/>
                  <a:gd name="T12" fmla="*/ 7846 w 11538"/>
                  <a:gd name="T13" fmla="*/ 3779 h 7380"/>
                  <a:gd name="T14" fmla="*/ 8134 w 11538"/>
                  <a:gd name="T15" fmla="*/ 3882 h 7380"/>
                  <a:gd name="T16" fmla="*/ 7675 w 11538"/>
                  <a:gd name="T17" fmla="*/ 4108 h 7380"/>
                  <a:gd name="T18" fmla="*/ 6490 w 11538"/>
                  <a:gd name="T19" fmla="*/ 4023 h 7380"/>
                  <a:gd name="T20" fmla="*/ 5914 w 11538"/>
                  <a:gd name="T21" fmla="*/ 3985 h 7380"/>
                  <a:gd name="T22" fmla="*/ 5721 w 11538"/>
                  <a:gd name="T23" fmla="*/ 3165 h 7380"/>
                  <a:gd name="T24" fmla="*/ 5119 w 11538"/>
                  <a:gd name="T25" fmla="*/ 3226 h 7380"/>
                  <a:gd name="T26" fmla="*/ 4798 w 11538"/>
                  <a:gd name="T27" fmla="*/ 3226 h 7380"/>
                  <a:gd name="T28" fmla="*/ 4843 w 11538"/>
                  <a:gd name="T29" fmla="*/ 3889 h 7380"/>
                  <a:gd name="T30" fmla="*/ 5197 w 11538"/>
                  <a:gd name="T31" fmla="*/ 4738 h 7380"/>
                  <a:gd name="T32" fmla="*/ 5252 w 11538"/>
                  <a:gd name="T33" fmla="*/ 5557 h 7380"/>
                  <a:gd name="T34" fmla="*/ 5412 w 11538"/>
                  <a:gd name="T35" fmla="*/ 5659 h 7380"/>
                  <a:gd name="T36" fmla="*/ 4702 w 11538"/>
                  <a:gd name="T37" fmla="*/ 5471 h 7380"/>
                  <a:gd name="T38" fmla="*/ 4512 w 11538"/>
                  <a:gd name="T39" fmla="*/ 5850 h 7380"/>
                  <a:gd name="T40" fmla="*/ 4427 w 11538"/>
                  <a:gd name="T41" fmla="*/ 5788 h 7380"/>
                  <a:gd name="T42" fmla="*/ 4253 w 11538"/>
                  <a:gd name="T43" fmla="*/ 5621 h 7380"/>
                  <a:gd name="T44" fmla="*/ 4055 w 11538"/>
                  <a:gd name="T45" fmla="*/ 5586 h 7380"/>
                  <a:gd name="T46" fmla="*/ 3757 w 11538"/>
                  <a:gd name="T47" fmla="*/ 5552 h 7380"/>
                  <a:gd name="T48" fmla="*/ 3149 w 11538"/>
                  <a:gd name="T49" fmla="*/ 5653 h 7380"/>
                  <a:gd name="T50" fmla="*/ 2858 w 11538"/>
                  <a:gd name="T51" fmla="*/ 5205 h 7380"/>
                  <a:gd name="T52" fmla="*/ 2701 w 11538"/>
                  <a:gd name="T53" fmla="*/ 5224 h 7380"/>
                  <a:gd name="T54" fmla="*/ 2548 w 11538"/>
                  <a:gd name="T55" fmla="*/ 4956 h 7380"/>
                  <a:gd name="T56" fmla="*/ 1973 w 11538"/>
                  <a:gd name="T57" fmla="*/ 5145 h 7380"/>
                  <a:gd name="T58" fmla="*/ 1835 w 11538"/>
                  <a:gd name="T59" fmla="*/ 5402 h 7380"/>
                  <a:gd name="T60" fmla="*/ 1514 w 11538"/>
                  <a:gd name="T61" fmla="*/ 5441 h 7380"/>
                  <a:gd name="T62" fmla="*/ 1361 w 11538"/>
                  <a:gd name="T63" fmla="*/ 5212 h 7380"/>
                  <a:gd name="T64" fmla="*/ 350 w 11538"/>
                  <a:gd name="T65" fmla="*/ 5488 h 7380"/>
                  <a:gd name="T66" fmla="*/ 52 w 11538"/>
                  <a:gd name="T67" fmla="*/ 5602 h 7380"/>
                  <a:gd name="T68" fmla="*/ 173 w 11538"/>
                  <a:gd name="T69" fmla="*/ 5995 h 7380"/>
                  <a:gd name="T70" fmla="*/ 606 w 11538"/>
                  <a:gd name="T71" fmla="*/ 5967 h 7380"/>
                  <a:gd name="T72" fmla="*/ 800 w 11538"/>
                  <a:gd name="T73" fmla="*/ 6155 h 7380"/>
                  <a:gd name="T74" fmla="*/ 1037 w 11538"/>
                  <a:gd name="T75" fmla="*/ 6331 h 7380"/>
                  <a:gd name="T76" fmla="*/ 606 w 11538"/>
                  <a:gd name="T77" fmla="*/ 6220 h 7380"/>
                  <a:gd name="T78" fmla="*/ 257 w 11538"/>
                  <a:gd name="T79" fmla="*/ 6224 h 7380"/>
                  <a:gd name="T80" fmla="*/ 528 w 11538"/>
                  <a:gd name="T81" fmla="*/ 6329 h 7380"/>
                  <a:gd name="T82" fmla="*/ 709 w 11538"/>
                  <a:gd name="T83" fmla="*/ 6672 h 7380"/>
                  <a:gd name="T84" fmla="*/ 67 w 11538"/>
                  <a:gd name="T85" fmla="*/ 6765 h 7380"/>
                  <a:gd name="T86" fmla="*/ 538 w 11538"/>
                  <a:gd name="T87" fmla="*/ 7356 h 7380"/>
                  <a:gd name="T88" fmla="*/ 966 w 11538"/>
                  <a:gd name="T89" fmla="*/ 7204 h 7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38" h="7380">
                    <a:moveTo>
                      <a:pt x="11538" y="0"/>
                    </a:moveTo>
                    <a:lnTo>
                      <a:pt x="10909" y="157"/>
                    </a:lnTo>
                    <a:lnTo>
                      <a:pt x="10379" y="324"/>
                    </a:lnTo>
                    <a:lnTo>
                      <a:pt x="10155" y="517"/>
                    </a:lnTo>
                    <a:lnTo>
                      <a:pt x="10153" y="1213"/>
                    </a:lnTo>
                    <a:lnTo>
                      <a:pt x="10265" y="1349"/>
                    </a:lnTo>
                    <a:lnTo>
                      <a:pt x="10158" y="1280"/>
                    </a:lnTo>
                    <a:lnTo>
                      <a:pt x="10133" y="1509"/>
                    </a:lnTo>
                    <a:lnTo>
                      <a:pt x="10150" y="1656"/>
                    </a:lnTo>
                    <a:lnTo>
                      <a:pt x="10240" y="1720"/>
                    </a:lnTo>
                    <a:lnTo>
                      <a:pt x="10095" y="1777"/>
                    </a:lnTo>
                    <a:lnTo>
                      <a:pt x="10083" y="1890"/>
                    </a:lnTo>
                    <a:lnTo>
                      <a:pt x="10200" y="2104"/>
                    </a:lnTo>
                    <a:lnTo>
                      <a:pt x="10089" y="2047"/>
                    </a:lnTo>
                    <a:lnTo>
                      <a:pt x="9838" y="2390"/>
                    </a:lnTo>
                    <a:lnTo>
                      <a:pt x="9831" y="2402"/>
                    </a:lnTo>
                    <a:lnTo>
                      <a:pt x="9412" y="2695"/>
                    </a:lnTo>
                    <a:lnTo>
                      <a:pt x="8555" y="2907"/>
                    </a:lnTo>
                    <a:lnTo>
                      <a:pt x="8004" y="3205"/>
                    </a:lnTo>
                    <a:lnTo>
                      <a:pt x="7780" y="3693"/>
                    </a:lnTo>
                    <a:lnTo>
                      <a:pt x="7846" y="3779"/>
                    </a:lnTo>
                    <a:lnTo>
                      <a:pt x="8187" y="3856"/>
                    </a:lnTo>
                    <a:lnTo>
                      <a:pt x="8196" y="3860"/>
                    </a:lnTo>
                    <a:lnTo>
                      <a:pt x="8134" y="3882"/>
                    </a:lnTo>
                    <a:lnTo>
                      <a:pt x="8129" y="3884"/>
                    </a:lnTo>
                    <a:lnTo>
                      <a:pt x="7863" y="3942"/>
                    </a:lnTo>
                    <a:lnTo>
                      <a:pt x="7675" y="4108"/>
                    </a:lnTo>
                    <a:lnTo>
                      <a:pt x="7301" y="4213"/>
                    </a:lnTo>
                    <a:lnTo>
                      <a:pt x="6975" y="4075"/>
                    </a:lnTo>
                    <a:lnTo>
                      <a:pt x="6490" y="4023"/>
                    </a:lnTo>
                    <a:lnTo>
                      <a:pt x="6121" y="3892"/>
                    </a:lnTo>
                    <a:lnTo>
                      <a:pt x="5921" y="3980"/>
                    </a:lnTo>
                    <a:lnTo>
                      <a:pt x="5914" y="3985"/>
                    </a:lnTo>
                    <a:lnTo>
                      <a:pt x="5666" y="3575"/>
                    </a:lnTo>
                    <a:lnTo>
                      <a:pt x="5761" y="3272"/>
                    </a:lnTo>
                    <a:lnTo>
                      <a:pt x="5721" y="3165"/>
                    </a:lnTo>
                    <a:lnTo>
                      <a:pt x="5471" y="3139"/>
                    </a:lnTo>
                    <a:lnTo>
                      <a:pt x="5374" y="3208"/>
                    </a:lnTo>
                    <a:lnTo>
                      <a:pt x="5119" y="3226"/>
                    </a:lnTo>
                    <a:lnTo>
                      <a:pt x="4679" y="3046"/>
                    </a:lnTo>
                    <a:lnTo>
                      <a:pt x="4672" y="3155"/>
                    </a:lnTo>
                    <a:lnTo>
                      <a:pt x="4798" y="3226"/>
                    </a:lnTo>
                    <a:lnTo>
                      <a:pt x="4821" y="3415"/>
                    </a:lnTo>
                    <a:lnTo>
                      <a:pt x="4746" y="3493"/>
                    </a:lnTo>
                    <a:lnTo>
                      <a:pt x="4843" y="3889"/>
                    </a:lnTo>
                    <a:lnTo>
                      <a:pt x="5174" y="4242"/>
                    </a:lnTo>
                    <a:lnTo>
                      <a:pt x="5121" y="4633"/>
                    </a:lnTo>
                    <a:lnTo>
                      <a:pt x="5197" y="4738"/>
                    </a:lnTo>
                    <a:lnTo>
                      <a:pt x="5178" y="4973"/>
                    </a:lnTo>
                    <a:lnTo>
                      <a:pt x="5090" y="5193"/>
                    </a:lnTo>
                    <a:lnTo>
                      <a:pt x="5252" y="5557"/>
                    </a:lnTo>
                    <a:lnTo>
                      <a:pt x="5352" y="5605"/>
                    </a:lnTo>
                    <a:lnTo>
                      <a:pt x="5450" y="5541"/>
                    </a:lnTo>
                    <a:lnTo>
                      <a:pt x="5412" y="5659"/>
                    </a:lnTo>
                    <a:lnTo>
                      <a:pt x="5136" y="5688"/>
                    </a:lnTo>
                    <a:lnTo>
                      <a:pt x="4691" y="5690"/>
                    </a:lnTo>
                    <a:lnTo>
                      <a:pt x="4702" y="5471"/>
                    </a:lnTo>
                    <a:lnTo>
                      <a:pt x="4576" y="5500"/>
                    </a:lnTo>
                    <a:lnTo>
                      <a:pt x="4422" y="5650"/>
                    </a:lnTo>
                    <a:lnTo>
                      <a:pt x="4512" y="5850"/>
                    </a:lnTo>
                    <a:lnTo>
                      <a:pt x="4521" y="5865"/>
                    </a:lnTo>
                    <a:lnTo>
                      <a:pt x="4431" y="5795"/>
                    </a:lnTo>
                    <a:lnTo>
                      <a:pt x="4427" y="5788"/>
                    </a:lnTo>
                    <a:lnTo>
                      <a:pt x="4364" y="5621"/>
                    </a:lnTo>
                    <a:lnTo>
                      <a:pt x="4260" y="5621"/>
                    </a:lnTo>
                    <a:lnTo>
                      <a:pt x="4253" y="5621"/>
                    </a:lnTo>
                    <a:lnTo>
                      <a:pt x="4251" y="5693"/>
                    </a:lnTo>
                    <a:lnTo>
                      <a:pt x="4093" y="5707"/>
                    </a:lnTo>
                    <a:lnTo>
                      <a:pt x="4055" y="5586"/>
                    </a:lnTo>
                    <a:lnTo>
                      <a:pt x="3936" y="5641"/>
                    </a:lnTo>
                    <a:lnTo>
                      <a:pt x="3896" y="5540"/>
                    </a:lnTo>
                    <a:lnTo>
                      <a:pt x="3757" y="5552"/>
                    </a:lnTo>
                    <a:lnTo>
                      <a:pt x="3341" y="5898"/>
                    </a:lnTo>
                    <a:lnTo>
                      <a:pt x="3308" y="5755"/>
                    </a:lnTo>
                    <a:lnTo>
                      <a:pt x="3149" y="5653"/>
                    </a:lnTo>
                    <a:lnTo>
                      <a:pt x="3148" y="5533"/>
                    </a:lnTo>
                    <a:lnTo>
                      <a:pt x="2972" y="5228"/>
                    </a:lnTo>
                    <a:lnTo>
                      <a:pt x="2858" y="5205"/>
                    </a:lnTo>
                    <a:lnTo>
                      <a:pt x="2882" y="5097"/>
                    </a:lnTo>
                    <a:lnTo>
                      <a:pt x="2765" y="5109"/>
                    </a:lnTo>
                    <a:lnTo>
                      <a:pt x="2701" y="5224"/>
                    </a:lnTo>
                    <a:lnTo>
                      <a:pt x="2753" y="4969"/>
                    </a:lnTo>
                    <a:lnTo>
                      <a:pt x="2568" y="5093"/>
                    </a:lnTo>
                    <a:lnTo>
                      <a:pt x="2548" y="4956"/>
                    </a:lnTo>
                    <a:lnTo>
                      <a:pt x="2204" y="5099"/>
                    </a:lnTo>
                    <a:lnTo>
                      <a:pt x="2149" y="5002"/>
                    </a:lnTo>
                    <a:lnTo>
                      <a:pt x="1973" y="5145"/>
                    </a:lnTo>
                    <a:lnTo>
                      <a:pt x="1963" y="5385"/>
                    </a:lnTo>
                    <a:lnTo>
                      <a:pt x="1840" y="5402"/>
                    </a:lnTo>
                    <a:lnTo>
                      <a:pt x="1835" y="5402"/>
                    </a:lnTo>
                    <a:lnTo>
                      <a:pt x="1647" y="5288"/>
                    </a:lnTo>
                    <a:lnTo>
                      <a:pt x="1537" y="5311"/>
                    </a:lnTo>
                    <a:lnTo>
                      <a:pt x="1514" y="5441"/>
                    </a:lnTo>
                    <a:lnTo>
                      <a:pt x="1428" y="5338"/>
                    </a:lnTo>
                    <a:lnTo>
                      <a:pt x="1364" y="5462"/>
                    </a:lnTo>
                    <a:lnTo>
                      <a:pt x="1361" y="5212"/>
                    </a:lnTo>
                    <a:lnTo>
                      <a:pt x="802" y="5376"/>
                    </a:lnTo>
                    <a:lnTo>
                      <a:pt x="745" y="5274"/>
                    </a:lnTo>
                    <a:lnTo>
                      <a:pt x="350" y="5488"/>
                    </a:lnTo>
                    <a:lnTo>
                      <a:pt x="450" y="5540"/>
                    </a:lnTo>
                    <a:lnTo>
                      <a:pt x="126" y="5509"/>
                    </a:lnTo>
                    <a:lnTo>
                      <a:pt x="52" y="5602"/>
                    </a:lnTo>
                    <a:lnTo>
                      <a:pt x="0" y="5948"/>
                    </a:lnTo>
                    <a:lnTo>
                      <a:pt x="67" y="6039"/>
                    </a:lnTo>
                    <a:lnTo>
                      <a:pt x="173" y="5995"/>
                    </a:lnTo>
                    <a:lnTo>
                      <a:pt x="276" y="6041"/>
                    </a:lnTo>
                    <a:lnTo>
                      <a:pt x="750" y="5898"/>
                    </a:lnTo>
                    <a:lnTo>
                      <a:pt x="606" y="5967"/>
                    </a:lnTo>
                    <a:lnTo>
                      <a:pt x="585" y="6098"/>
                    </a:lnTo>
                    <a:lnTo>
                      <a:pt x="818" y="6043"/>
                    </a:lnTo>
                    <a:lnTo>
                      <a:pt x="800" y="6155"/>
                    </a:lnTo>
                    <a:lnTo>
                      <a:pt x="913" y="6203"/>
                    </a:lnTo>
                    <a:lnTo>
                      <a:pt x="792" y="6227"/>
                    </a:lnTo>
                    <a:lnTo>
                      <a:pt x="1037" y="6331"/>
                    </a:lnTo>
                    <a:lnTo>
                      <a:pt x="804" y="6275"/>
                    </a:lnTo>
                    <a:lnTo>
                      <a:pt x="752" y="6179"/>
                    </a:lnTo>
                    <a:lnTo>
                      <a:pt x="606" y="6220"/>
                    </a:lnTo>
                    <a:lnTo>
                      <a:pt x="383" y="6175"/>
                    </a:lnTo>
                    <a:lnTo>
                      <a:pt x="316" y="6082"/>
                    </a:lnTo>
                    <a:lnTo>
                      <a:pt x="257" y="6224"/>
                    </a:lnTo>
                    <a:lnTo>
                      <a:pt x="352" y="6425"/>
                    </a:lnTo>
                    <a:lnTo>
                      <a:pt x="419" y="6320"/>
                    </a:lnTo>
                    <a:lnTo>
                      <a:pt x="528" y="6329"/>
                    </a:lnTo>
                    <a:lnTo>
                      <a:pt x="737" y="6451"/>
                    </a:lnTo>
                    <a:lnTo>
                      <a:pt x="771" y="6575"/>
                    </a:lnTo>
                    <a:lnTo>
                      <a:pt x="709" y="6672"/>
                    </a:lnTo>
                    <a:lnTo>
                      <a:pt x="614" y="6622"/>
                    </a:lnTo>
                    <a:lnTo>
                      <a:pt x="126" y="6670"/>
                    </a:lnTo>
                    <a:lnTo>
                      <a:pt x="67" y="6765"/>
                    </a:lnTo>
                    <a:lnTo>
                      <a:pt x="438" y="6903"/>
                    </a:lnTo>
                    <a:lnTo>
                      <a:pt x="581" y="7144"/>
                    </a:lnTo>
                    <a:lnTo>
                      <a:pt x="538" y="7356"/>
                    </a:lnTo>
                    <a:lnTo>
                      <a:pt x="823" y="7380"/>
                    </a:lnTo>
                    <a:lnTo>
                      <a:pt x="964" y="7221"/>
                    </a:lnTo>
                    <a:lnTo>
                      <a:pt x="966" y="7204"/>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7" name="Freeform 562"/>
              <p:cNvSpPr>
                <a:spLocks/>
              </p:cNvSpPr>
              <p:nvPr/>
            </p:nvSpPr>
            <p:spPr bwMode="auto">
              <a:xfrm>
                <a:off x="529" y="3604"/>
                <a:ext cx="20" cy="60"/>
              </a:xfrm>
              <a:custGeom>
                <a:avLst/>
                <a:gdLst>
                  <a:gd name="T0" fmla="*/ 40 w 40"/>
                  <a:gd name="T1" fmla="*/ 0 h 120"/>
                  <a:gd name="T2" fmla="*/ 0 w 40"/>
                  <a:gd name="T3" fmla="*/ 6 h 120"/>
                  <a:gd name="T4" fmla="*/ 29 w 40"/>
                  <a:gd name="T5" fmla="*/ 118 h 120"/>
                  <a:gd name="T6" fmla="*/ 31 w 40"/>
                  <a:gd name="T7" fmla="*/ 120 h 120"/>
                </a:gdLst>
                <a:ahLst/>
                <a:cxnLst>
                  <a:cxn ang="0">
                    <a:pos x="T0" y="T1"/>
                  </a:cxn>
                  <a:cxn ang="0">
                    <a:pos x="T2" y="T3"/>
                  </a:cxn>
                  <a:cxn ang="0">
                    <a:pos x="T4" y="T5"/>
                  </a:cxn>
                  <a:cxn ang="0">
                    <a:pos x="T6" y="T7"/>
                  </a:cxn>
                </a:cxnLst>
                <a:rect l="0" t="0" r="r" b="b"/>
                <a:pathLst>
                  <a:path w="40" h="120">
                    <a:moveTo>
                      <a:pt x="40" y="0"/>
                    </a:moveTo>
                    <a:lnTo>
                      <a:pt x="0" y="6"/>
                    </a:lnTo>
                    <a:lnTo>
                      <a:pt x="29" y="118"/>
                    </a:lnTo>
                    <a:lnTo>
                      <a:pt x="31" y="12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8" name="Freeform 561"/>
              <p:cNvSpPr>
                <a:spLocks/>
              </p:cNvSpPr>
              <p:nvPr/>
            </p:nvSpPr>
            <p:spPr bwMode="auto">
              <a:xfrm>
                <a:off x="549" y="3544"/>
                <a:ext cx="34" cy="60"/>
              </a:xfrm>
              <a:custGeom>
                <a:avLst/>
                <a:gdLst>
                  <a:gd name="T0" fmla="*/ 0 w 67"/>
                  <a:gd name="T1" fmla="*/ 119 h 119"/>
                  <a:gd name="T2" fmla="*/ 67 w 67"/>
                  <a:gd name="T3" fmla="*/ 110 h 119"/>
                  <a:gd name="T4" fmla="*/ 12 w 67"/>
                  <a:gd name="T5" fmla="*/ 0 h 119"/>
                  <a:gd name="T6" fmla="*/ 0 w 67"/>
                  <a:gd name="T7" fmla="*/ 119 h 119"/>
                </a:gdLst>
                <a:ahLst/>
                <a:cxnLst>
                  <a:cxn ang="0">
                    <a:pos x="T0" y="T1"/>
                  </a:cxn>
                  <a:cxn ang="0">
                    <a:pos x="T2" y="T3"/>
                  </a:cxn>
                  <a:cxn ang="0">
                    <a:pos x="T4" y="T5"/>
                  </a:cxn>
                  <a:cxn ang="0">
                    <a:pos x="T6" y="T7"/>
                  </a:cxn>
                </a:cxnLst>
                <a:rect l="0" t="0" r="r" b="b"/>
                <a:pathLst>
                  <a:path w="67" h="119">
                    <a:moveTo>
                      <a:pt x="0" y="119"/>
                    </a:moveTo>
                    <a:lnTo>
                      <a:pt x="67" y="110"/>
                    </a:lnTo>
                    <a:lnTo>
                      <a:pt x="12" y="0"/>
                    </a:lnTo>
                    <a:lnTo>
                      <a:pt x="0" y="119"/>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9" name="Line 560"/>
              <p:cNvSpPr>
                <a:spLocks noChangeShapeType="1"/>
              </p:cNvSpPr>
              <p:nvPr/>
            </p:nvSpPr>
            <p:spPr bwMode="auto">
              <a:xfrm flipV="1">
                <a:off x="545" y="3604"/>
                <a:ext cx="4" cy="60"/>
              </a:xfrm>
              <a:prstGeom prst="line">
                <a:avLst/>
              </a:prstGeom>
              <a:noFill/>
              <a:ln w="13335">
                <a:solidFill>
                  <a:srgbClr val="6699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0" name="Freeform 559"/>
              <p:cNvSpPr>
                <a:spLocks/>
              </p:cNvSpPr>
              <p:nvPr/>
            </p:nvSpPr>
            <p:spPr bwMode="auto">
              <a:xfrm>
                <a:off x="9111" y="9500"/>
                <a:ext cx="11" cy="15"/>
              </a:xfrm>
              <a:custGeom>
                <a:avLst/>
                <a:gdLst>
                  <a:gd name="T0" fmla="*/ 17 w 21"/>
                  <a:gd name="T1" fmla="*/ 0 h 29"/>
                  <a:gd name="T2" fmla="*/ 14 w 21"/>
                  <a:gd name="T3" fmla="*/ 0 h 29"/>
                  <a:gd name="T4" fmla="*/ 10 w 21"/>
                  <a:gd name="T5" fmla="*/ 0 h 29"/>
                  <a:gd name="T6" fmla="*/ 7 w 21"/>
                  <a:gd name="T7" fmla="*/ 2 h 29"/>
                  <a:gd name="T8" fmla="*/ 3 w 21"/>
                  <a:gd name="T9" fmla="*/ 4 h 29"/>
                  <a:gd name="T10" fmla="*/ 2 w 21"/>
                  <a:gd name="T11" fmla="*/ 4 h 29"/>
                  <a:gd name="T12" fmla="*/ 2 w 21"/>
                  <a:gd name="T13" fmla="*/ 5 h 29"/>
                  <a:gd name="T14" fmla="*/ 0 w 21"/>
                  <a:gd name="T15" fmla="*/ 10 h 29"/>
                  <a:gd name="T16" fmla="*/ 0 w 21"/>
                  <a:gd name="T17" fmla="*/ 16 h 29"/>
                  <a:gd name="T18" fmla="*/ 0 w 21"/>
                  <a:gd name="T19" fmla="*/ 23 h 29"/>
                  <a:gd name="T20" fmla="*/ 3 w 21"/>
                  <a:gd name="T21" fmla="*/ 26 h 29"/>
                  <a:gd name="T22" fmla="*/ 8 w 21"/>
                  <a:gd name="T23" fmla="*/ 29 h 29"/>
                  <a:gd name="T24" fmla="*/ 14 w 21"/>
                  <a:gd name="T25" fmla="*/ 29 h 29"/>
                  <a:gd name="T26" fmla="*/ 15 w 21"/>
                  <a:gd name="T27" fmla="*/ 29 h 29"/>
                  <a:gd name="T28" fmla="*/ 17 w 21"/>
                  <a:gd name="T29" fmla="*/ 29 h 29"/>
                  <a:gd name="T30" fmla="*/ 21 w 21"/>
                  <a:gd name="T31" fmla="*/ 29 h 29"/>
                  <a:gd name="T32" fmla="*/ 21 w 21"/>
                  <a:gd name="T33" fmla="*/ 28 h 29"/>
                  <a:gd name="T34" fmla="*/ 21 w 21"/>
                  <a:gd name="T35" fmla="*/ 24 h 29"/>
                  <a:gd name="T36" fmla="*/ 17 w 21"/>
                  <a:gd name="T37" fmla="*/ 26 h 29"/>
                  <a:gd name="T38" fmla="*/ 14 w 21"/>
                  <a:gd name="T39" fmla="*/ 26 h 29"/>
                  <a:gd name="T40" fmla="*/ 10 w 21"/>
                  <a:gd name="T41" fmla="*/ 24 h 29"/>
                  <a:gd name="T42" fmla="*/ 7 w 21"/>
                  <a:gd name="T43" fmla="*/ 23 h 29"/>
                  <a:gd name="T44" fmla="*/ 5 w 21"/>
                  <a:gd name="T45" fmla="*/ 19 h 29"/>
                  <a:gd name="T46" fmla="*/ 5 w 21"/>
                  <a:gd name="T47" fmla="*/ 16 h 29"/>
                  <a:gd name="T48" fmla="*/ 5 w 21"/>
                  <a:gd name="T49" fmla="*/ 10 h 29"/>
                  <a:gd name="T50" fmla="*/ 5 w 21"/>
                  <a:gd name="T51" fmla="*/ 7 h 29"/>
                  <a:gd name="T52" fmla="*/ 7 w 21"/>
                  <a:gd name="T53" fmla="*/ 7 h 29"/>
                  <a:gd name="T54" fmla="*/ 10 w 21"/>
                  <a:gd name="T55" fmla="*/ 5 h 29"/>
                  <a:gd name="T56" fmla="*/ 14 w 21"/>
                  <a:gd name="T57" fmla="*/ 4 h 29"/>
                  <a:gd name="T58" fmla="*/ 17 w 21"/>
                  <a:gd name="T59" fmla="*/ 4 h 29"/>
                  <a:gd name="T60" fmla="*/ 21 w 21"/>
                  <a:gd name="T61" fmla="*/ 5 h 29"/>
                  <a:gd name="T62" fmla="*/ 21 w 21"/>
                  <a:gd name="T63" fmla="*/ 2 h 29"/>
                  <a:gd name="T64" fmla="*/ 17 w 21"/>
                  <a:gd name="T6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9">
                    <a:moveTo>
                      <a:pt x="17" y="0"/>
                    </a:moveTo>
                    <a:lnTo>
                      <a:pt x="14" y="0"/>
                    </a:lnTo>
                    <a:lnTo>
                      <a:pt x="10" y="0"/>
                    </a:lnTo>
                    <a:lnTo>
                      <a:pt x="7" y="2"/>
                    </a:lnTo>
                    <a:lnTo>
                      <a:pt x="3" y="4"/>
                    </a:lnTo>
                    <a:lnTo>
                      <a:pt x="2" y="4"/>
                    </a:lnTo>
                    <a:lnTo>
                      <a:pt x="2" y="5"/>
                    </a:lnTo>
                    <a:lnTo>
                      <a:pt x="0" y="10"/>
                    </a:lnTo>
                    <a:lnTo>
                      <a:pt x="0" y="16"/>
                    </a:lnTo>
                    <a:lnTo>
                      <a:pt x="0" y="23"/>
                    </a:lnTo>
                    <a:lnTo>
                      <a:pt x="3" y="26"/>
                    </a:lnTo>
                    <a:lnTo>
                      <a:pt x="8" y="29"/>
                    </a:lnTo>
                    <a:lnTo>
                      <a:pt x="14" y="29"/>
                    </a:lnTo>
                    <a:lnTo>
                      <a:pt x="15" y="29"/>
                    </a:lnTo>
                    <a:lnTo>
                      <a:pt x="17" y="29"/>
                    </a:lnTo>
                    <a:lnTo>
                      <a:pt x="21" y="29"/>
                    </a:lnTo>
                    <a:lnTo>
                      <a:pt x="21" y="28"/>
                    </a:lnTo>
                    <a:lnTo>
                      <a:pt x="21" y="24"/>
                    </a:lnTo>
                    <a:lnTo>
                      <a:pt x="17" y="26"/>
                    </a:lnTo>
                    <a:lnTo>
                      <a:pt x="14" y="26"/>
                    </a:lnTo>
                    <a:lnTo>
                      <a:pt x="10" y="24"/>
                    </a:lnTo>
                    <a:lnTo>
                      <a:pt x="7" y="23"/>
                    </a:lnTo>
                    <a:lnTo>
                      <a:pt x="5" y="19"/>
                    </a:lnTo>
                    <a:lnTo>
                      <a:pt x="5" y="16"/>
                    </a:lnTo>
                    <a:lnTo>
                      <a:pt x="5" y="10"/>
                    </a:lnTo>
                    <a:lnTo>
                      <a:pt x="5" y="7"/>
                    </a:lnTo>
                    <a:lnTo>
                      <a:pt x="7" y="7"/>
                    </a:lnTo>
                    <a:lnTo>
                      <a:pt x="10" y="5"/>
                    </a:lnTo>
                    <a:lnTo>
                      <a:pt x="14" y="4"/>
                    </a:lnTo>
                    <a:lnTo>
                      <a:pt x="17" y="4"/>
                    </a:lnTo>
                    <a:lnTo>
                      <a:pt x="21" y="5"/>
                    </a:lnTo>
                    <a:lnTo>
                      <a:pt x="21" y="2"/>
                    </a:lnTo>
                    <a:lnTo>
                      <a:pt x="17"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1" name="Freeform 558"/>
              <p:cNvSpPr>
                <a:spLocks/>
              </p:cNvSpPr>
              <p:nvPr/>
            </p:nvSpPr>
            <p:spPr bwMode="auto">
              <a:xfrm>
                <a:off x="9126" y="9500"/>
                <a:ext cx="21" cy="15"/>
              </a:xfrm>
              <a:custGeom>
                <a:avLst/>
                <a:gdLst>
                  <a:gd name="T0" fmla="*/ 14 w 42"/>
                  <a:gd name="T1" fmla="*/ 4 h 29"/>
                  <a:gd name="T2" fmla="*/ 16 w 42"/>
                  <a:gd name="T3" fmla="*/ 5 h 29"/>
                  <a:gd name="T4" fmla="*/ 17 w 42"/>
                  <a:gd name="T5" fmla="*/ 7 h 29"/>
                  <a:gd name="T6" fmla="*/ 17 w 42"/>
                  <a:gd name="T7" fmla="*/ 10 h 29"/>
                  <a:gd name="T8" fmla="*/ 17 w 42"/>
                  <a:gd name="T9" fmla="*/ 29 h 29"/>
                  <a:gd name="T10" fmla="*/ 23 w 42"/>
                  <a:gd name="T11" fmla="*/ 29 h 29"/>
                  <a:gd name="T12" fmla="*/ 23 w 42"/>
                  <a:gd name="T13" fmla="*/ 9 h 29"/>
                  <a:gd name="T14" fmla="*/ 26 w 42"/>
                  <a:gd name="T15" fmla="*/ 5 h 29"/>
                  <a:gd name="T16" fmla="*/ 31 w 42"/>
                  <a:gd name="T17" fmla="*/ 4 h 29"/>
                  <a:gd name="T18" fmla="*/ 33 w 42"/>
                  <a:gd name="T19" fmla="*/ 4 h 29"/>
                  <a:gd name="T20" fmla="*/ 35 w 42"/>
                  <a:gd name="T21" fmla="*/ 5 h 29"/>
                  <a:gd name="T22" fmla="*/ 36 w 42"/>
                  <a:gd name="T23" fmla="*/ 7 h 29"/>
                  <a:gd name="T24" fmla="*/ 36 w 42"/>
                  <a:gd name="T25" fmla="*/ 10 h 29"/>
                  <a:gd name="T26" fmla="*/ 36 w 42"/>
                  <a:gd name="T27" fmla="*/ 29 h 29"/>
                  <a:gd name="T28" fmla="*/ 42 w 42"/>
                  <a:gd name="T29" fmla="*/ 29 h 29"/>
                  <a:gd name="T30" fmla="*/ 42 w 42"/>
                  <a:gd name="T31" fmla="*/ 10 h 29"/>
                  <a:gd name="T32" fmla="*/ 42 w 42"/>
                  <a:gd name="T33" fmla="*/ 5 h 29"/>
                  <a:gd name="T34" fmla="*/ 38 w 42"/>
                  <a:gd name="T35" fmla="*/ 2 h 29"/>
                  <a:gd name="T36" fmla="*/ 35 w 42"/>
                  <a:gd name="T37" fmla="*/ 0 h 29"/>
                  <a:gd name="T38" fmla="*/ 31 w 42"/>
                  <a:gd name="T39" fmla="*/ 0 h 29"/>
                  <a:gd name="T40" fmla="*/ 26 w 42"/>
                  <a:gd name="T41" fmla="*/ 2 h 29"/>
                  <a:gd name="T42" fmla="*/ 23 w 42"/>
                  <a:gd name="T43" fmla="*/ 5 h 29"/>
                  <a:gd name="T44" fmla="*/ 19 w 42"/>
                  <a:gd name="T45" fmla="*/ 2 h 29"/>
                  <a:gd name="T46" fmla="*/ 14 w 42"/>
                  <a:gd name="T47" fmla="*/ 0 h 29"/>
                  <a:gd name="T48" fmla="*/ 11 w 42"/>
                  <a:gd name="T49" fmla="*/ 0 h 29"/>
                  <a:gd name="T50" fmla="*/ 7 w 42"/>
                  <a:gd name="T51" fmla="*/ 0 h 29"/>
                  <a:gd name="T52" fmla="*/ 5 w 42"/>
                  <a:gd name="T53" fmla="*/ 0 h 29"/>
                  <a:gd name="T54" fmla="*/ 5 w 42"/>
                  <a:gd name="T55" fmla="*/ 2 h 29"/>
                  <a:gd name="T56" fmla="*/ 4 w 42"/>
                  <a:gd name="T57" fmla="*/ 5 h 29"/>
                  <a:gd name="T58" fmla="*/ 4 w 42"/>
                  <a:gd name="T59" fmla="*/ 0 h 29"/>
                  <a:gd name="T60" fmla="*/ 0 w 42"/>
                  <a:gd name="T61" fmla="*/ 0 h 29"/>
                  <a:gd name="T62" fmla="*/ 0 w 42"/>
                  <a:gd name="T63" fmla="*/ 29 h 29"/>
                  <a:gd name="T64" fmla="*/ 4 w 42"/>
                  <a:gd name="T65" fmla="*/ 29 h 29"/>
                  <a:gd name="T66" fmla="*/ 4 w 42"/>
                  <a:gd name="T67" fmla="*/ 9 h 29"/>
                  <a:gd name="T68" fmla="*/ 7 w 42"/>
                  <a:gd name="T69" fmla="*/ 5 h 29"/>
                  <a:gd name="T70" fmla="*/ 12 w 42"/>
                  <a:gd name="T71" fmla="*/ 4 h 29"/>
                  <a:gd name="T72" fmla="*/ 14 w 42"/>
                  <a:gd name="T7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9">
                    <a:moveTo>
                      <a:pt x="14" y="4"/>
                    </a:moveTo>
                    <a:lnTo>
                      <a:pt x="16" y="5"/>
                    </a:lnTo>
                    <a:lnTo>
                      <a:pt x="17" y="7"/>
                    </a:lnTo>
                    <a:lnTo>
                      <a:pt x="17" y="10"/>
                    </a:lnTo>
                    <a:lnTo>
                      <a:pt x="17" y="29"/>
                    </a:lnTo>
                    <a:lnTo>
                      <a:pt x="23" y="29"/>
                    </a:lnTo>
                    <a:lnTo>
                      <a:pt x="23" y="9"/>
                    </a:lnTo>
                    <a:lnTo>
                      <a:pt x="26" y="5"/>
                    </a:lnTo>
                    <a:lnTo>
                      <a:pt x="31" y="4"/>
                    </a:lnTo>
                    <a:lnTo>
                      <a:pt x="33" y="4"/>
                    </a:lnTo>
                    <a:lnTo>
                      <a:pt x="35" y="5"/>
                    </a:lnTo>
                    <a:lnTo>
                      <a:pt x="36" y="7"/>
                    </a:lnTo>
                    <a:lnTo>
                      <a:pt x="36" y="10"/>
                    </a:lnTo>
                    <a:lnTo>
                      <a:pt x="36" y="29"/>
                    </a:lnTo>
                    <a:lnTo>
                      <a:pt x="42" y="29"/>
                    </a:lnTo>
                    <a:lnTo>
                      <a:pt x="42" y="10"/>
                    </a:lnTo>
                    <a:lnTo>
                      <a:pt x="42" y="5"/>
                    </a:lnTo>
                    <a:lnTo>
                      <a:pt x="38" y="2"/>
                    </a:lnTo>
                    <a:lnTo>
                      <a:pt x="35" y="0"/>
                    </a:lnTo>
                    <a:lnTo>
                      <a:pt x="31" y="0"/>
                    </a:lnTo>
                    <a:lnTo>
                      <a:pt x="26" y="2"/>
                    </a:lnTo>
                    <a:lnTo>
                      <a:pt x="23" y="5"/>
                    </a:lnTo>
                    <a:lnTo>
                      <a:pt x="19" y="2"/>
                    </a:lnTo>
                    <a:lnTo>
                      <a:pt x="14" y="0"/>
                    </a:lnTo>
                    <a:lnTo>
                      <a:pt x="11" y="0"/>
                    </a:lnTo>
                    <a:lnTo>
                      <a:pt x="7" y="0"/>
                    </a:lnTo>
                    <a:lnTo>
                      <a:pt x="5" y="0"/>
                    </a:lnTo>
                    <a:lnTo>
                      <a:pt x="5" y="2"/>
                    </a:lnTo>
                    <a:lnTo>
                      <a:pt x="4" y="5"/>
                    </a:lnTo>
                    <a:lnTo>
                      <a:pt x="4" y="0"/>
                    </a:lnTo>
                    <a:lnTo>
                      <a:pt x="0" y="0"/>
                    </a:lnTo>
                    <a:lnTo>
                      <a:pt x="0" y="29"/>
                    </a:lnTo>
                    <a:lnTo>
                      <a:pt x="4" y="29"/>
                    </a:lnTo>
                    <a:lnTo>
                      <a:pt x="4" y="9"/>
                    </a:lnTo>
                    <a:lnTo>
                      <a:pt x="7" y="5"/>
                    </a:lnTo>
                    <a:lnTo>
                      <a:pt x="12" y="4"/>
                    </a:lnTo>
                    <a:lnTo>
                      <a:pt x="14"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2" name="Freeform 557"/>
              <p:cNvSpPr>
                <a:spLocks noEditPoints="1"/>
              </p:cNvSpPr>
              <p:nvPr/>
            </p:nvSpPr>
            <p:spPr bwMode="auto">
              <a:xfrm>
                <a:off x="9150" y="9500"/>
                <a:ext cx="12" cy="15"/>
              </a:xfrm>
              <a:custGeom>
                <a:avLst/>
                <a:gdLst>
                  <a:gd name="T0" fmla="*/ 9 w 25"/>
                  <a:gd name="T1" fmla="*/ 0 h 29"/>
                  <a:gd name="T2" fmla="*/ 7 w 25"/>
                  <a:gd name="T3" fmla="*/ 0 h 29"/>
                  <a:gd name="T4" fmla="*/ 6 w 25"/>
                  <a:gd name="T5" fmla="*/ 0 h 29"/>
                  <a:gd name="T6" fmla="*/ 4 w 25"/>
                  <a:gd name="T7" fmla="*/ 2 h 29"/>
                  <a:gd name="T8" fmla="*/ 4 w 25"/>
                  <a:gd name="T9" fmla="*/ 5 h 29"/>
                  <a:gd name="T10" fmla="*/ 7 w 25"/>
                  <a:gd name="T11" fmla="*/ 4 h 29"/>
                  <a:gd name="T12" fmla="*/ 11 w 25"/>
                  <a:gd name="T13" fmla="*/ 4 h 29"/>
                  <a:gd name="T14" fmla="*/ 16 w 25"/>
                  <a:gd name="T15" fmla="*/ 5 h 29"/>
                  <a:gd name="T16" fmla="*/ 19 w 25"/>
                  <a:gd name="T17" fmla="*/ 7 h 29"/>
                  <a:gd name="T18" fmla="*/ 19 w 25"/>
                  <a:gd name="T19" fmla="*/ 9 h 29"/>
                  <a:gd name="T20" fmla="*/ 19 w 25"/>
                  <a:gd name="T21" fmla="*/ 10 h 29"/>
                  <a:gd name="T22" fmla="*/ 19 w 25"/>
                  <a:gd name="T23" fmla="*/ 12 h 29"/>
                  <a:gd name="T24" fmla="*/ 16 w 25"/>
                  <a:gd name="T25" fmla="*/ 12 h 29"/>
                  <a:gd name="T26" fmla="*/ 13 w 25"/>
                  <a:gd name="T27" fmla="*/ 12 h 29"/>
                  <a:gd name="T28" fmla="*/ 7 w 25"/>
                  <a:gd name="T29" fmla="*/ 12 h 29"/>
                  <a:gd name="T30" fmla="*/ 4 w 25"/>
                  <a:gd name="T31" fmla="*/ 14 h 29"/>
                  <a:gd name="T32" fmla="*/ 2 w 25"/>
                  <a:gd name="T33" fmla="*/ 17 h 29"/>
                  <a:gd name="T34" fmla="*/ 0 w 25"/>
                  <a:gd name="T35" fmla="*/ 21 h 29"/>
                  <a:gd name="T36" fmla="*/ 2 w 25"/>
                  <a:gd name="T37" fmla="*/ 24 h 29"/>
                  <a:gd name="T38" fmla="*/ 4 w 25"/>
                  <a:gd name="T39" fmla="*/ 28 h 29"/>
                  <a:gd name="T40" fmla="*/ 7 w 25"/>
                  <a:gd name="T41" fmla="*/ 29 h 29"/>
                  <a:gd name="T42" fmla="*/ 11 w 25"/>
                  <a:gd name="T43" fmla="*/ 29 h 29"/>
                  <a:gd name="T44" fmla="*/ 13 w 25"/>
                  <a:gd name="T45" fmla="*/ 29 h 29"/>
                  <a:gd name="T46" fmla="*/ 16 w 25"/>
                  <a:gd name="T47" fmla="*/ 29 h 29"/>
                  <a:gd name="T48" fmla="*/ 18 w 25"/>
                  <a:gd name="T49" fmla="*/ 28 h 29"/>
                  <a:gd name="T50" fmla="*/ 18 w 25"/>
                  <a:gd name="T51" fmla="*/ 26 h 29"/>
                  <a:gd name="T52" fmla="*/ 19 w 25"/>
                  <a:gd name="T53" fmla="*/ 26 h 29"/>
                  <a:gd name="T54" fmla="*/ 19 w 25"/>
                  <a:gd name="T55" fmla="*/ 29 h 29"/>
                  <a:gd name="T56" fmla="*/ 25 w 25"/>
                  <a:gd name="T57" fmla="*/ 29 h 29"/>
                  <a:gd name="T58" fmla="*/ 25 w 25"/>
                  <a:gd name="T59" fmla="*/ 10 h 29"/>
                  <a:gd name="T60" fmla="*/ 25 w 25"/>
                  <a:gd name="T61" fmla="*/ 7 h 29"/>
                  <a:gd name="T62" fmla="*/ 23 w 25"/>
                  <a:gd name="T63" fmla="*/ 5 h 29"/>
                  <a:gd name="T64" fmla="*/ 19 w 25"/>
                  <a:gd name="T65" fmla="*/ 2 h 29"/>
                  <a:gd name="T66" fmla="*/ 13 w 25"/>
                  <a:gd name="T67" fmla="*/ 0 h 29"/>
                  <a:gd name="T68" fmla="*/ 9 w 25"/>
                  <a:gd name="T69" fmla="*/ 0 h 29"/>
                  <a:gd name="T70" fmla="*/ 19 w 25"/>
                  <a:gd name="T71" fmla="*/ 16 h 29"/>
                  <a:gd name="T72" fmla="*/ 19 w 25"/>
                  <a:gd name="T73" fmla="*/ 23 h 29"/>
                  <a:gd name="T74" fmla="*/ 18 w 25"/>
                  <a:gd name="T75" fmla="*/ 24 h 29"/>
                  <a:gd name="T76" fmla="*/ 16 w 25"/>
                  <a:gd name="T77" fmla="*/ 24 h 29"/>
                  <a:gd name="T78" fmla="*/ 14 w 25"/>
                  <a:gd name="T79" fmla="*/ 26 h 29"/>
                  <a:gd name="T80" fmla="*/ 11 w 25"/>
                  <a:gd name="T81" fmla="*/ 26 h 29"/>
                  <a:gd name="T82" fmla="*/ 9 w 25"/>
                  <a:gd name="T83" fmla="*/ 26 h 29"/>
                  <a:gd name="T84" fmla="*/ 7 w 25"/>
                  <a:gd name="T85" fmla="*/ 24 h 29"/>
                  <a:gd name="T86" fmla="*/ 6 w 25"/>
                  <a:gd name="T87" fmla="*/ 23 h 29"/>
                  <a:gd name="T88" fmla="*/ 6 w 25"/>
                  <a:gd name="T89" fmla="*/ 21 h 29"/>
                  <a:gd name="T90" fmla="*/ 7 w 25"/>
                  <a:gd name="T91" fmla="*/ 17 h 29"/>
                  <a:gd name="T92" fmla="*/ 13 w 25"/>
                  <a:gd name="T93" fmla="*/ 16 h 29"/>
                  <a:gd name="T94" fmla="*/ 16 w 25"/>
                  <a:gd name="T95" fmla="*/ 16 h 29"/>
                  <a:gd name="T96" fmla="*/ 19 w 25"/>
                  <a:gd name="T97"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 h="29">
                    <a:moveTo>
                      <a:pt x="9" y="0"/>
                    </a:moveTo>
                    <a:lnTo>
                      <a:pt x="7" y="0"/>
                    </a:lnTo>
                    <a:lnTo>
                      <a:pt x="6" y="0"/>
                    </a:lnTo>
                    <a:lnTo>
                      <a:pt x="4" y="2"/>
                    </a:lnTo>
                    <a:lnTo>
                      <a:pt x="4" y="5"/>
                    </a:lnTo>
                    <a:lnTo>
                      <a:pt x="7" y="4"/>
                    </a:lnTo>
                    <a:lnTo>
                      <a:pt x="11" y="4"/>
                    </a:lnTo>
                    <a:lnTo>
                      <a:pt x="16" y="5"/>
                    </a:lnTo>
                    <a:lnTo>
                      <a:pt x="19" y="7"/>
                    </a:lnTo>
                    <a:lnTo>
                      <a:pt x="19" y="9"/>
                    </a:lnTo>
                    <a:lnTo>
                      <a:pt x="19" y="10"/>
                    </a:lnTo>
                    <a:lnTo>
                      <a:pt x="19" y="12"/>
                    </a:lnTo>
                    <a:lnTo>
                      <a:pt x="16" y="12"/>
                    </a:lnTo>
                    <a:lnTo>
                      <a:pt x="13" y="12"/>
                    </a:lnTo>
                    <a:lnTo>
                      <a:pt x="7" y="12"/>
                    </a:lnTo>
                    <a:lnTo>
                      <a:pt x="4" y="14"/>
                    </a:lnTo>
                    <a:lnTo>
                      <a:pt x="2" y="17"/>
                    </a:lnTo>
                    <a:lnTo>
                      <a:pt x="0" y="21"/>
                    </a:lnTo>
                    <a:lnTo>
                      <a:pt x="2" y="24"/>
                    </a:lnTo>
                    <a:lnTo>
                      <a:pt x="4" y="28"/>
                    </a:lnTo>
                    <a:lnTo>
                      <a:pt x="7" y="29"/>
                    </a:lnTo>
                    <a:lnTo>
                      <a:pt x="11" y="29"/>
                    </a:lnTo>
                    <a:lnTo>
                      <a:pt x="13" y="29"/>
                    </a:lnTo>
                    <a:lnTo>
                      <a:pt x="16" y="29"/>
                    </a:lnTo>
                    <a:lnTo>
                      <a:pt x="18" y="28"/>
                    </a:lnTo>
                    <a:lnTo>
                      <a:pt x="18" y="26"/>
                    </a:lnTo>
                    <a:lnTo>
                      <a:pt x="19" y="26"/>
                    </a:lnTo>
                    <a:lnTo>
                      <a:pt x="19" y="29"/>
                    </a:lnTo>
                    <a:lnTo>
                      <a:pt x="25" y="29"/>
                    </a:lnTo>
                    <a:lnTo>
                      <a:pt x="25" y="10"/>
                    </a:lnTo>
                    <a:lnTo>
                      <a:pt x="25" y="7"/>
                    </a:lnTo>
                    <a:lnTo>
                      <a:pt x="23" y="5"/>
                    </a:lnTo>
                    <a:lnTo>
                      <a:pt x="19" y="2"/>
                    </a:lnTo>
                    <a:lnTo>
                      <a:pt x="13" y="0"/>
                    </a:lnTo>
                    <a:lnTo>
                      <a:pt x="9" y="0"/>
                    </a:lnTo>
                    <a:close/>
                    <a:moveTo>
                      <a:pt x="19" y="16"/>
                    </a:moveTo>
                    <a:lnTo>
                      <a:pt x="19" y="23"/>
                    </a:lnTo>
                    <a:lnTo>
                      <a:pt x="18" y="24"/>
                    </a:lnTo>
                    <a:lnTo>
                      <a:pt x="16" y="24"/>
                    </a:lnTo>
                    <a:lnTo>
                      <a:pt x="14" y="26"/>
                    </a:lnTo>
                    <a:lnTo>
                      <a:pt x="11" y="26"/>
                    </a:lnTo>
                    <a:lnTo>
                      <a:pt x="9" y="26"/>
                    </a:lnTo>
                    <a:lnTo>
                      <a:pt x="7" y="24"/>
                    </a:lnTo>
                    <a:lnTo>
                      <a:pt x="6" y="23"/>
                    </a:lnTo>
                    <a:lnTo>
                      <a:pt x="6" y="21"/>
                    </a:lnTo>
                    <a:lnTo>
                      <a:pt x="7" y="17"/>
                    </a:lnTo>
                    <a:lnTo>
                      <a:pt x="13" y="16"/>
                    </a:lnTo>
                    <a:lnTo>
                      <a:pt x="16" y="16"/>
                    </a:lnTo>
                    <a:lnTo>
                      <a:pt x="19" y="1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3" name="Freeform 556"/>
              <p:cNvSpPr>
                <a:spLocks noEditPoints="1"/>
              </p:cNvSpPr>
              <p:nvPr/>
            </p:nvSpPr>
            <p:spPr bwMode="auto">
              <a:xfrm>
                <a:off x="9167" y="9500"/>
                <a:ext cx="13" cy="22"/>
              </a:xfrm>
              <a:custGeom>
                <a:avLst/>
                <a:gdLst>
                  <a:gd name="T0" fmla="*/ 24 w 26"/>
                  <a:gd name="T1" fmla="*/ 9 h 43"/>
                  <a:gd name="T2" fmla="*/ 23 w 26"/>
                  <a:gd name="T3" fmla="*/ 4 h 43"/>
                  <a:gd name="T4" fmla="*/ 17 w 26"/>
                  <a:gd name="T5" fmla="*/ 0 h 43"/>
                  <a:gd name="T6" fmla="*/ 12 w 26"/>
                  <a:gd name="T7" fmla="*/ 0 h 43"/>
                  <a:gd name="T8" fmla="*/ 11 w 26"/>
                  <a:gd name="T9" fmla="*/ 0 h 43"/>
                  <a:gd name="T10" fmla="*/ 7 w 26"/>
                  <a:gd name="T11" fmla="*/ 2 h 43"/>
                  <a:gd name="T12" fmla="*/ 5 w 26"/>
                  <a:gd name="T13" fmla="*/ 2 h 43"/>
                  <a:gd name="T14" fmla="*/ 5 w 26"/>
                  <a:gd name="T15" fmla="*/ 4 h 43"/>
                  <a:gd name="T16" fmla="*/ 4 w 26"/>
                  <a:gd name="T17" fmla="*/ 4 h 43"/>
                  <a:gd name="T18" fmla="*/ 4 w 26"/>
                  <a:gd name="T19" fmla="*/ 0 h 43"/>
                  <a:gd name="T20" fmla="*/ 0 w 26"/>
                  <a:gd name="T21" fmla="*/ 0 h 43"/>
                  <a:gd name="T22" fmla="*/ 0 w 26"/>
                  <a:gd name="T23" fmla="*/ 43 h 43"/>
                  <a:gd name="T24" fmla="*/ 5 w 26"/>
                  <a:gd name="T25" fmla="*/ 43 h 43"/>
                  <a:gd name="T26" fmla="*/ 5 w 26"/>
                  <a:gd name="T27" fmla="*/ 26 h 43"/>
                  <a:gd name="T28" fmla="*/ 9 w 26"/>
                  <a:gd name="T29" fmla="*/ 29 h 43"/>
                  <a:gd name="T30" fmla="*/ 12 w 26"/>
                  <a:gd name="T31" fmla="*/ 29 h 43"/>
                  <a:gd name="T32" fmla="*/ 16 w 26"/>
                  <a:gd name="T33" fmla="*/ 29 h 43"/>
                  <a:gd name="T34" fmla="*/ 17 w 26"/>
                  <a:gd name="T35" fmla="*/ 29 h 43"/>
                  <a:gd name="T36" fmla="*/ 21 w 26"/>
                  <a:gd name="T37" fmla="*/ 28 h 43"/>
                  <a:gd name="T38" fmla="*/ 23 w 26"/>
                  <a:gd name="T39" fmla="*/ 24 h 43"/>
                  <a:gd name="T40" fmla="*/ 24 w 26"/>
                  <a:gd name="T41" fmla="*/ 21 h 43"/>
                  <a:gd name="T42" fmla="*/ 26 w 26"/>
                  <a:gd name="T43" fmla="*/ 14 h 43"/>
                  <a:gd name="T44" fmla="*/ 24 w 26"/>
                  <a:gd name="T45" fmla="*/ 9 h 43"/>
                  <a:gd name="T46" fmla="*/ 12 w 26"/>
                  <a:gd name="T47" fmla="*/ 4 h 43"/>
                  <a:gd name="T48" fmla="*/ 16 w 26"/>
                  <a:gd name="T49" fmla="*/ 5 h 43"/>
                  <a:gd name="T50" fmla="*/ 17 w 26"/>
                  <a:gd name="T51" fmla="*/ 7 h 43"/>
                  <a:gd name="T52" fmla="*/ 19 w 26"/>
                  <a:gd name="T53" fmla="*/ 10 h 43"/>
                  <a:gd name="T54" fmla="*/ 21 w 26"/>
                  <a:gd name="T55" fmla="*/ 14 h 43"/>
                  <a:gd name="T56" fmla="*/ 19 w 26"/>
                  <a:gd name="T57" fmla="*/ 21 h 43"/>
                  <a:gd name="T58" fmla="*/ 17 w 26"/>
                  <a:gd name="T59" fmla="*/ 24 h 43"/>
                  <a:gd name="T60" fmla="*/ 14 w 26"/>
                  <a:gd name="T61" fmla="*/ 26 h 43"/>
                  <a:gd name="T62" fmla="*/ 12 w 26"/>
                  <a:gd name="T63" fmla="*/ 26 h 43"/>
                  <a:gd name="T64" fmla="*/ 9 w 26"/>
                  <a:gd name="T65" fmla="*/ 24 h 43"/>
                  <a:gd name="T66" fmla="*/ 7 w 26"/>
                  <a:gd name="T67" fmla="*/ 24 h 43"/>
                  <a:gd name="T68" fmla="*/ 5 w 26"/>
                  <a:gd name="T69" fmla="*/ 23 h 43"/>
                  <a:gd name="T70" fmla="*/ 5 w 26"/>
                  <a:gd name="T71" fmla="*/ 7 h 43"/>
                  <a:gd name="T72" fmla="*/ 7 w 26"/>
                  <a:gd name="T73" fmla="*/ 5 h 43"/>
                  <a:gd name="T74" fmla="*/ 7 w 26"/>
                  <a:gd name="T75" fmla="*/ 4 h 43"/>
                  <a:gd name="T76" fmla="*/ 9 w 26"/>
                  <a:gd name="T77" fmla="*/ 4 h 43"/>
                  <a:gd name="T78" fmla="*/ 12 w 26"/>
                  <a:gd name="T7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24" y="9"/>
                    </a:moveTo>
                    <a:lnTo>
                      <a:pt x="23" y="4"/>
                    </a:lnTo>
                    <a:lnTo>
                      <a:pt x="17" y="0"/>
                    </a:lnTo>
                    <a:lnTo>
                      <a:pt x="12" y="0"/>
                    </a:lnTo>
                    <a:lnTo>
                      <a:pt x="11" y="0"/>
                    </a:lnTo>
                    <a:lnTo>
                      <a:pt x="7" y="2"/>
                    </a:lnTo>
                    <a:lnTo>
                      <a:pt x="5" y="2"/>
                    </a:lnTo>
                    <a:lnTo>
                      <a:pt x="5" y="4"/>
                    </a:lnTo>
                    <a:lnTo>
                      <a:pt x="4" y="4"/>
                    </a:lnTo>
                    <a:lnTo>
                      <a:pt x="4" y="0"/>
                    </a:lnTo>
                    <a:lnTo>
                      <a:pt x="0" y="0"/>
                    </a:lnTo>
                    <a:lnTo>
                      <a:pt x="0" y="43"/>
                    </a:lnTo>
                    <a:lnTo>
                      <a:pt x="5" y="43"/>
                    </a:lnTo>
                    <a:lnTo>
                      <a:pt x="5" y="26"/>
                    </a:lnTo>
                    <a:lnTo>
                      <a:pt x="9" y="29"/>
                    </a:lnTo>
                    <a:lnTo>
                      <a:pt x="12" y="29"/>
                    </a:lnTo>
                    <a:lnTo>
                      <a:pt x="16" y="29"/>
                    </a:lnTo>
                    <a:lnTo>
                      <a:pt x="17" y="29"/>
                    </a:lnTo>
                    <a:lnTo>
                      <a:pt x="21" y="28"/>
                    </a:lnTo>
                    <a:lnTo>
                      <a:pt x="23" y="24"/>
                    </a:lnTo>
                    <a:lnTo>
                      <a:pt x="24" y="21"/>
                    </a:lnTo>
                    <a:lnTo>
                      <a:pt x="26" y="14"/>
                    </a:lnTo>
                    <a:lnTo>
                      <a:pt x="24" y="9"/>
                    </a:lnTo>
                    <a:close/>
                    <a:moveTo>
                      <a:pt x="12" y="4"/>
                    </a:moveTo>
                    <a:lnTo>
                      <a:pt x="16" y="5"/>
                    </a:lnTo>
                    <a:lnTo>
                      <a:pt x="17" y="7"/>
                    </a:lnTo>
                    <a:lnTo>
                      <a:pt x="19" y="10"/>
                    </a:lnTo>
                    <a:lnTo>
                      <a:pt x="21" y="14"/>
                    </a:lnTo>
                    <a:lnTo>
                      <a:pt x="19" y="21"/>
                    </a:lnTo>
                    <a:lnTo>
                      <a:pt x="17" y="24"/>
                    </a:lnTo>
                    <a:lnTo>
                      <a:pt x="14" y="26"/>
                    </a:lnTo>
                    <a:lnTo>
                      <a:pt x="12" y="26"/>
                    </a:lnTo>
                    <a:lnTo>
                      <a:pt x="9" y="24"/>
                    </a:lnTo>
                    <a:lnTo>
                      <a:pt x="7" y="24"/>
                    </a:lnTo>
                    <a:lnTo>
                      <a:pt x="5" y="23"/>
                    </a:lnTo>
                    <a:lnTo>
                      <a:pt x="5" y="7"/>
                    </a:lnTo>
                    <a:lnTo>
                      <a:pt x="7" y="5"/>
                    </a:lnTo>
                    <a:lnTo>
                      <a:pt x="7" y="4"/>
                    </a:lnTo>
                    <a:lnTo>
                      <a:pt x="9" y="4"/>
                    </a:lnTo>
                    <a:lnTo>
                      <a:pt x="12"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4" name="Freeform 555"/>
              <p:cNvSpPr>
                <a:spLocks/>
              </p:cNvSpPr>
              <p:nvPr/>
            </p:nvSpPr>
            <p:spPr bwMode="auto">
              <a:xfrm>
                <a:off x="7045" y="1114"/>
                <a:ext cx="1038" cy="1104"/>
              </a:xfrm>
              <a:custGeom>
                <a:avLst/>
                <a:gdLst>
                  <a:gd name="T0" fmla="*/ 1264 w 2074"/>
                  <a:gd name="T1" fmla="*/ 641 h 2207"/>
                  <a:gd name="T2" fmla="*/ 1153 w 2074"/>
                  <a:gd name="T3" fmla="*/ 417 h 2207"/>
                  <a:gd name="T4" fmla="*/ 1153 w 2074"/>
                  <a:gd name="T5" fmla="*/ 257 h 2207"/>
                  <a:gd name="T6" fmla="*/ 1255 w 2074"/>
                  <a:gd name="T7" fmla="*/ 62 h 2207"/>
                  <a:gd name="T8" fmla="*/ 1152 w 2074"/>
                  <a:gd name="T9" fmla="*/ 0 h 2207"/>
                  <a:gd name="T10" fmla="*/ 991 w 2074"/>
                  <a:gd name="T11" fmla="*/ 167 h 2207"/>
                  <a:gd name="T12" fmla="*/ 926 w 2074"/>
                  <a:gd name="T13" fmla="*/ 415 h 2207"/>
                  <a:gd name="T14" fmla="*/ 588 w 2074"/>
                  <a:gd name="T15" fmla="*/ 567 h 2207"/>
                  <a:gd name="T16" fmla="*/ 379 w 2074"/>
                  <a:gd name="T17" fmla="*/ 500 h 2207"/>
                  <a:gd name="T18" fmla="*/ 269 w 2074"/>
                  <a:gd name="T19" fmla="*/ 524 h 2207"/>
                  <a:gd name="T20" fmla="*/ 301 w 2074"/>
                  <a:gd name="T21" fmla="*/ 746 h 2207"/>
                  <a:gd name="T22" fmla="*/ 248 w 2074"/>
                  <a:gd name="T23" fmla="*/ 880 h 2207"/>
                  <a:gd name="T24" fmla="*/ 301 w 2074"/>
                  <a:gd name="T25" fmla="*/ 999 h 2207"/>
                  <a:gd name="T26" fmla="*/ 106 w 2074"/>
                  <a:gd name="T27" fmla="*/ 1277 h 2207"/>
                  <a:gd name="T28" fmla="*/ 0 w 2074"/>
                  <a:gd name="T29" fmla="*/ 1290 h 2207"/>
                  <a:gd name="T30" fmla="*/ 13 w 2074"/>
                  <a:gd name="T31" fmla="*/ 1842 h 2207"/>
                  <a:gd name="T32" fmla="*/ 272 w 2074"/>
                  <a:gd name="T33" fmla="*/ 1880 h 2207"/>
                  <a:gd name="T34" fmla="*/ 653 w 2074"/>
                  <a:gd name="T35" fmla="*/ 2136 h 2207"/>
                  <a:gd name="T36" fmla="*/ 1431 w 2074"/>
                  <a:gd name="T37" fmla="*/ 2207 h 2207"/>
                  <a:gd name="T38" fmla="*/ 1431 w 2074"/>
                  <a:gd name="T39" fmla="*/ 2205 h 2207"/>
                  <a:gd name="T40" fmla="*/ 1591 w 2074"/>
                  <a:gd name="T41" fmla="*/ 2064 h 2207"/>
                  <a:gd name="T42" fmla="*/ 1541 w 2074"/>
                  <a:gd name="T43" fmla="*/ 1968 h 2207"/>
                  <a:gd name="T44" fmla="*/ 1664 w 2074"/>
                  <a:gd name="T45" fmla="*/ 1769 h 2207"/>
                  <a:gd name="T46" fmla="*/ 1631 w 2074"/>
                  <a:gd name="T47" fmla="*/ 1432 h 2207"/>
                  <a:gd name="T48" fmla="*/ 1705 w 2074"/>
                  <a:gd name="T49" fmla="*/ 1353 h 2207"/>
                  <a:gd name="T50" fmla="*/ 1926 w 2074"/>
                  <a:gd name="T51" fmla="*/ 1433 h 2207"/>
                  <a:gd name="T52" fmla="*/ 2007 w 2074"/>
                  <a:gd name="T53" fmla="*/ 1330 h 2207"/>
                  <a:gd name="T54" fmla="*/ 2074 w 2074"/>
                  <a:gd name="T55" fmla="*/ 1282 h 2207"/>
                  <a:gd name="T56" fmla="*/ 1952 w 2074"/>
                  <a:gd name="T57" fmla="*/ 1294 h 2207"/>
                  <a:gd name="T58" fmla="*/ 1952 w 2074"/>
                  <a:gd name="T59" fmla="*/ 1170 h 2207"/>
                  <a:gd name="T60" fmla="*/ 1717 w 2074"/>
                  <a:gd name="T61" fmla="*/ 1113 h 2207"/>
                  <a:gd name="T62" fmla="*/ 1457 w 2074"/>
                  <a:gd name="T63" fmla="*/ 884 h 2207"/>
                  <a:gd name="T64" fmla="*/ 1227 w 2074"/>
                  <a:gd name="T65" fmla="*/ 891 h 2207"/>
                  <a:gd name="T66" fmla="*/ 1264 w 2074"/>
                  <a:gd name="T67" fmla="*/ 641 h 2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4" h="2207">
                    <a:moveTo>
                      <a:pt x="1264" y="641"/>
                    </a:moveTo>
                    <a:lnTo>
                      <a:pt x="1153" y="417"/>
                    </a:lnTo>
                    <a:lnTo>
                      <a:pt x="1153" y="257"/>
                    </a:lnTo>
                    <a:lnTo>
                      <a:pt x="1255" y="62"/>
                    </a:lnTo>
                    <a:lnTo>
                      <a:pt x="1152" y="0"/>
                    </a:lnTo>
                    <a:lnTo>
                      <a:pt x="991" y="167"/>
                    </a:lnTo>
                    <a:lnTo>
                      <a:pt x="926" y="415"/>
                    </a:lnTo>
                    <a:lnTo>
                      <a:pt x="588" y="567"/>
                    </a:lnTo>
                    <a:lnTo>
                      <a:pt x="379" y="500"/>
                    </a:lnTo>
                    <a:lnTo>
                      <a:pt x="269" y="524"/>
                    </a:lnTo>
                    <a:lnTo>
                      <a:pt x="301" y="746"/>
                    </a:lnTo>
                    <a:lnTo>
                      <a:pt x="248" y="880"/>
                    </a:lnTo>
                    <a:lnTo>
                      <a:pt x="301" y="999"/>
                    </a:lnTo>
                    <a:lnTo>
                      <a:pt x="106" y="1277"/>
                    </a:lnTo>
                    <a:lnTo>
                      <a:pt x="0" y="1290"/>
                    </a:lnTo>
                    <a:lnTo>
                      <a:pt x="13" y="1842"/>
                    </a:lnTo>
                    <a:lnTo>
                      <a:pt x="272" y="1880"/>
                    </a:lnTo>
                    <a:lnTo>
                      <a:pt x="653" y="2136"/>
                    </a:lnTo>
                    <a:lnTo>
                      <a:pt x="1431" y="2207"/>
                    </a:lnTo>
                    <a:lnTo>
                      <a:pt x="1431" y="2205"/>
                    </a:lnTo>
                    <a:lnTo>
                      <a:pt x="1591" y="2064"/>
                    </a:lnTo>
                    <a:lnTo>
                      <a:pt x="1541" y="1968"/>
                    </a:lnTo>
                    <a:lnTo>
                      <a:pt x="1664" y="1769"/>
                    </a:lnTo>
                    <a:lnTo>
                      <a:pt x="1631" y="1432"/>
                    </a:lnTo>
                    <a:lnTo>
                      <a:pt x="1705" y="1353"/>
                    </a:lnTo>
                    <a:lnTo>
                      <a:pt x="1926" y="1433"/>
                    </a:lnTo>
                    <a:lnTo>
                      <a:pt x="2007" y="1330"/>
                    </a:lnTo>
                    <a:lnTo>
                      <a:pt x="2074" y="1282"/>
                    </a:lnTo>
                    <a:lnTo>
                      <a:pt x="1952" y="1294"/>
                    </a:lnTo>
                    <a:lnTo>
                      <a:pt x="1952" y="1170"/>
                    </a:lnTo>
                    <a:lnTo>
                      <a:pt x="1717" y="1113"/>
                    </a:lnTo>
                    <a:lnTo>
                      <a:pt x="1457" y="884"/>
                    </a:lnTo>
                    <a:lnTo>
                      <a:pt x="1227" y="891"/>
                    </a:lnTo>
                    <a:lnTo>
                      <a:pt x="1264" y="6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5" name="Freeform 554"/>
              <p:cNvSpPr>
                <a:spLocks/>
              </p:cNvSpPr>
              <p:nvPr/>
            </p:nvSpPr>
            <p:spPr bwMode="auto">
              <a:xfrm>
                <a:off x="7741" y="1755"/>
                <a:ext cx="718" cy="1420"/>
              </a:xfrm>
              <a:custGeom>
                <a:avLst/>
                <a:gdLst>
                  <a:gd name="T0" fmla="*/ 314 w 1435"/>
                  <a:gd name="T1" fmla="*/ 71 h 2839"/>
                  <a:gd name="T2" fmla="*/ 240 w 1435"/>
                  <a:gd name="T3" fmla="*/ 150 h 2839"/>
                  <a:gd name="T4" fmla="*/ 273 w 1435"/>
                  <a:gd name="T5" fmla="*/ 487 h 2839"/>
                  <a:gd name="T6" fmla="*/ 150 w 1435"/>
                  <a:gd name="T7" fmla="*/ 686 h 2839"/>
                  <a:gd name="T8" fmla="*/ 200 w 1435"/>
                  <a:gd name="T9" fmla="*/ 782 h 2839"/>
                  <a:gd name="T10" fmla="*/ 40 w 1435"/>
                  <a:gd name="T11" fmla="*/ 923 h 2839"/>
                  <a:gd name="T12" fmla="*/ 40 w 1435"/>
                  <a:gd name="T13" fmla="*/ 925 h 2839"/>
                  <a:gd name="T14" fmla="*/ 125 w 1435"/>
                  <a:gd name="T15" fmla="*/ 1275 h 2839"/>
                  <a:gd name="T16" fmla="*/ 87 w 1435"/>
                  <a:gd name="T17" fmla="*/ 1432 h 2839"/>
                  <a:gd name="T18" fmla="*/ 187 w 1435"/>
                  <a:gd name="T19" fmla="*/ 1483 h 2839"/>
                  <a:gd name="T20" fmla="*/ 164 w 1435"/>
                  <a:gd name="T21" fmla="*/ 1637 h 2839"/>
                  <a:gd name="T22" fmla="*/ 45 w 1435"/>
                  <a:gd name="T23" fmla="*/ 1676 h 2839"/>
                  <a:gd name="T24" fmla="*/ 0 w 1435"/>
                  <a:gd name="T25" fmla="*/ 1904 h 2839"/>
                  <a:gd name="T26" fmla="*/ 125 w 1435"/>
                  <a:gd name="T27" fmla="*/ 2080 h 2839"/>
                  <a:gd name="T28" fmla="*/ 143 w 1435"/>
                  <a:gd name="T29" fmla="*/ 2238 h 2839"/>
                  <a:gd name="T30" fmla="*/ 275 w 1435"/>
                  <a:gd name="T31" fmla="*/ 2438 h 2839"/>
                  <a:gd name="T32" fmla="*/ 930 w 1435"/>
                  <a:gd name="T33" fmla="*/ 2839 h 2839"/>
                  <a:gd name="T34" fmla="*/ 1199 w 1435"/>
                  <a:gd name="T35" fmla="*/ 2707 h 2839"/>
                  <a:gd name="T36" fmla="*/ 1315 w 1435"/>
                  <a:gd name="T37" fmla="*/ 2727 h 2839"/>
                  <a:gd name="T38" fmla="*/ 1390 w 1435"/>
                  <a:gd name="T39" fmla="*/ 2640 h 2839"/>
                  <a:gd name="T40" fmla="*/ 1397 w 1435"/>
                  <a:gd name="T41" fmla="*/ 2531 h 2839"/>
                  <a:gd name="T42" fmla="*/ 1301 w 1435"/>
                  <a:gd name="T43" fmla="*/ 2453 h 2839"/>
                  <a:gd name="T44" fmla="*/ 1363 w 1435"/>
                  <a:gd name="T45" fmla="*/ 2341 h 2839"/>
                  <a:gd name="T46" fmla="*/ 1315 w 1435"/>
                  <a:gd name="T47" fmla="*/ 2009 h 2839"/>
                  <a:gd name="T48" fmla="*/ 1401 w 1435"/>
                  <a:gd name="T49" fmla="*/ 1477 h 2839"/>
                  <a:gd name="T50" fmla="*/ 1435 w 1435"/>
                  <a:gd name="T51" fmla="*/ 1371 h 2839"/>
                  <a:gd name="T52" fmla="*/ 1246 w 1435"/>
                  <a:gd name="T53" fmla="*/ 925 h 2839"/>
                  <a:gd name="T54" fmla="*/ 1304 w 1435"/>
                  <a:gd name="T55" fmla="*/ 698 h 2839"/>
                  <a:gd name="T56" fmla="*/ 1258 w 1435"/>
                  <a:gd name="T57" fmla="*/ 594 h 2839"/>
                  <a:gd name="T58" fmla="*/ 1087 w 1435"/>
                  <a:gd name="T59" fmla="*/ 407 h 2839"/>
                  <a:gd name="T60" fmla="*/ 878 w 1435"/>
                  <a:gd name="T61" fmla="*/ 486 h 2839"/>
                  <a:gd name="T62" fmla="*/ 828 w 1435"/>
                  <a:gd name="T63" fmla="*/ 279 h 2839"/>
                  <a:gd name="T64" fmla="*/ 818 w 1435"/>
                  <a:gd name="T65" fmla="*/ 282 h 2839"/>
                  <a:gd name="T66" fmla="*/ 683 w 1435"/>
                  <a:gd name="T67" fmla="*/ 0 h 2839"/>
                  <a:gd name="T68" fmla="*/ 616 w 1435"/>
                  <a:gd name="T69" fmla="*/ 48 h 2839"/>
                  <a:gd name="T70" fmla="*/ 535 w 1435"/>
                  <a:gd name="T71" fmla="*/ 151 h 2839"/>
                  <a:gd name="T72" fmla="*/ 314 w 1435"/>
                  <a:gd name="T73" fmla="*/ 71 h 2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5" h="2839">
                    <a:moveTo>
                      <a:pt x="314" y="71"/>
                    </a:moveTo>
                    <a:lnTo>
                      <a:pt x="240" y="150"/>
                    </a:lnTo>
                    <a:lnTo>
                      <a:pt x="273" y="487"/>
                    </a:lnTo>
                    <a:lnTo>
                      <a:pt x="150" y="686"/>
                    </a:lnTo>
                    <a:lnTo>
                      <a:pt x="200" y="782"/>
                    </a:lnTo>
                    <a:lnTo>
                      <a:pt x="40" y="923"/>
                    </a:lnTo>
                    <a:lnTo>
                      <a:pt x="40" y="925"/>
                    </a:lnTo>
                    <a:lnTo>
                      <a:pt x="125" y="1275"/>
                    </a:lnTo>
                    <a:lnTo>
                      <a:pt x="87" y="1432"/>
                    </a:lnTo>
                    <a:lnTo>
                      <a:pt x="187" y="1483"/>
                    </a:lnTo>
                    <a:lnTo>
                      <a:pt x="164" y="1637"/>
                    </a:lnTo>
                    <a:lnTo>
                      <a:pt x="45" y="1676"/>
                    </a:lnTo>
                    <a:lnTo>
                      <a:pt x="0" y="1904"/>
                    </a:lnTo>
                    <a:lnTo>
                      <a:pt x="125" y="2080"/>
                    </a:lnTo>
                    <a:lnTo>
                      <a:pt x="143" y="2238"/>
                    </a:lnTo>
                    <a:lnTo>
                      <a:pt x="275" y="2438"/>
                    </a:lnTo>
                    <a:lnTo>
                      <a:pt x="930" y="2839"/>
                    </a:lnTo>
                    <a:lnTo>
                      <a:pt x="1199" y="2707"/>
                    </a:lnTo>
                    <a:lnTo>
                      <a:pt x="1315" y="2727"/>
                    </a:lnTo>
                    <a:lnTo>
                      <a:pt x="1390" y="2640"/>
                    </a:lnTo>
                    <a:lnTo>
                      <a:pt x="1397" y="2531"/>
                    </a:lnTo>
                    <a:lnTo>
                      <a:pt x="1301" y="2453"/>
                    </a:lnTo>
                    <a:lnTo>
                      <a:pt x="1363" y="2341"/>
                    </a:lnTo>
                    <a:lnTo>
                      <a:pt x="1315" y="2009"/>
                    </a:lnTo>
                    <a:lnTo>
                      <a:pt x="1401" y="1477"/>
                    </a:lnTo>
                    <a:lnTo>
                      <a:pt x="1435" y="1371"/>
                    </a:lnTo>
                    <a:lnTo>
                      <a:pt x="1246" y="925"/>
                    </a:lnTo>
                    <a:lnTo>
                      <a:pt x="1304" y="698"/>
                    </a:lnTo>
                    <a:lnTo>
                      <a:pt x="1258" y="594"/>
                    </a:lnTo>
                    <a:lnTo>
                      <a:pt x="1087" y="407"/>
                    </a:lnTo>
                    <a:lnTo>
                      <a:pt x="878" y="486"/>
                    </a:lnTo>
                    <a:lnTo>
                      <a:pt x="828" y="279"/>
                    </a:lnTo>
                    <a:lnTo>
                      <a:pt x="818" y="282"/>
                    </a:lnTo>
                    <a:lnTo>
                      <a:pt x="683" y="0"/>
                    </a:lnTo>
                    <a:lnTo>
                      <a:pt x="616" y="48"/>
                    </a:lnTo>
                    <a:lnTo>
                      <a:pt x="535" y="151"/>
                    </a:lnTo>
                    <a:lnTo>
                      <a:pt x="314"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6" name="Freeform 553"/>
              <p:cNvSpPr>
                <a:spLocks/>
              </p:cNvSpPr>
              <p:nvPr/>
            </p:nvSpPr>
            <p:spPr bwMode="auto">
              <a:xfrm>
                <a:off x="8155" y="1827"/>
                <a:ext cx="1355" cy="1410"/>
              </a:xfrm>
              <a:custGeom>
                <a:avLst/>
                <a:gdLst>
                  <a:gd name="T0" fmla="*/ 0 w 2710"/>
                  <a:gd name="T1" fmla="*/ 134 h 2819"/>
                  <a:gd name="T2" fmla="*/ 50 w 2710"/>
                  <a:gd name="T3" fmla="*/ 341 h 2819"/>
                  <a:gd name="T4" fmla="*/ 259 w 2710"/>
                  <a:gd name="T5" fmla="*/ 262 h 2819"/>
                  <a:gd name="T6" fmla="*/ 430 w 2710"/>
                  <a:gd name="T7" fmla="*/ 449 h 2819"/>
                  <a:gd name="T8" fmla="*/ 476 w 2710"/>
                  <a:gd name="T9" fmla="*/ 553 h 2819"/>
                  <a:gd name="T10" fmla="*/ 418 w 2710"/>
                  <a:gd name="T11" fmla="*/ 780 h 2819"/>
                  <a:gd name="T12" fmla="*/ 607 w 2710"/>
                  <a:gd name="T13" fmla="*/ 1226 h 2819"/>
                  <a:gd name="T14" fmla="*/ 573 w 2710"/>
                  <a:gd name="T15" fmla="*/ 1332 h 2819"/>
                  <a:gd name="T16" fmla="*/ 487 w 2710"/>
                  <a:gd name="T17" fmla="*/ 1864 h 2819"/>
                  <a:gd name="T18" fmla="*/ 535 w 2710"/>
                  <a:gd name="T19" fmla="*/ 2196 h 2819"/>
                  <a:gd name="T20" fmla="*/ 473 w 2710"/>
                  <a:gd name="T21" fmla="*/ 2308 h 2819"/>
                  <a:gd name="T22" fmla="*/ 569 w 2710"/>
                  <a:gd name="T23" fmla="*/ 2386 h 2819"/>
                  <a:gd name="T24" fmla="*/ 562 w 2710"/>
                  <a:gd name="T25" fmla="*/ 2495 h 2819"/>
                  <a:gd name="T26" fmla="*/ 783 w 2710"/>
                  <a:gd name="T27" fmla="*/ 2519 h 2819"/>
                  <a:gd name="T28" fmla="*/ 780 w 2710"/>
                  <a:gd name="T29" fmla="*/ 2632 h 2819"/>
                  <a:gd name="T30" fmla="*/ 940 w 2710"/>
                  <a:gd name="T31" fmla="*/ 2819 h 2819"/>
                  <a:gd name="T32" fmla="*/ 1163 w 2710"/>
                  <a:gd name="T33" fmla="*/ 2789 h 2819"/>
                  <a:gd name="T34" fmla="*/ 1204 w 2710"/>
                  <a:gd name="T35" fmla="*/ 2682 h 2819"/>
                  <a:gd name="T36" fmla="*/ 1413 w 2710"/>
                  <a:gd name="T37" fmla="*/ 2607 h 2819"/>
                  <a:gd name="T38" fmla="*/ 1506 w 2710"/>
                  <a:gd name="T39" fmla="*/ 2674 h 2819"/>
                  <a:gd name="T40" fmla="*/ 1740 w 2710"/>
                  <a:gd name="T41" fmla="*/ 2634 h 2819"/>
                  <a:gd name="T42" fmla="*/ 1944 w 2710"/>
                  <a:gd name="T43" fmla="*/ 2489 h 2819"/>
                  <a:gd name="T44" fmla="*/ 2004 w 2710"/>
                  <a:gd name="T45" fmla="*/ 2591 h 2819"/>
                  <a:gd name="T46" fmla="*/ 2241 w 2710"/>
                  <a:gd name="T47" fmla="*/ 2655 h 2819"/>
                  <a:gd name="T48" fmla="*/ 2651 w 2710"/>
                  <a:gd name="T49" fmla="*/ 2360 h 2819"/>
                  <a:gd name="T50" fmla="*/ 2710 w 2710"/>
                  <a:gd name="T51" fmla="*/ 2343 h 2819"/>
                  <a:gd name="T52" fmla="*/ 2637 w 2710"/>
                  <a:gd name="T53" fmla="*/ 2293 h 2819"/>
                  <a:gd name="T54" fmla="*/ 2558 w 2710"/>
                  <a:gd name="T55" fmla="*/ 2191 h 2819"/>
                  <a:gd name="T56" fmla="*/ 2001 w 2710"/>
                  <a:gd name="T57" fmla="*/ 1981 h 2819"/>
                  <a:gd name="T58" fmla="*/ 1796 w 2710"/>
                  <a:gd name="T59" fmla="*/ 1835 h 2819"/>
                  <a:gd name="T60" fmla="*/ 1468 w 2710"/>
                  <a:gd name="T61" fmla="*/ 1776 h 2819"/>
                  <a:gd name="T62" fmla="*/ 1361 w 2710"/>
                  <a:gd name="T63" fmla="*/ 1576 h 2819"/>
                  <a:gd name="T64" fmla="*/ 1378 w 2710"/>
                  <a:gd name="T65" fmla="*/ 1466 h 2819"/>
                  <a:gd name="T66" fmla="*/ 932 w 2710"/>
                  <a:gd name="T67" fmla="*/ 1313 h 2819"/>
                  <a:gd name="T68" fmla="*/ 761 w 2710"/>
                  <a:gd name="T69" fmla="*/ 1023 h 2819"/>
                  <a:gd name="T70" fmla="*/ 873 w 2710"/>
                  <a:gd name="T71" fmla="*/ 1016 h 2819"/>
                  <a:gd name="T72" fmla="*/ 835 w 2710"/>
                  <a:gd name="T73" fmla="*/ 799 h 2819"/>
                  <a:gd name="T74" fmla="*/ 895 w 2710"/>
                  <a:gd name="T75" fmla="*/ 680 h 2819"/>
                  <a:gd name="T76" fmla="*/ 850 w 2710"/>
                  <a:gd name="T77" fmla="*/ 542 h 2819"/>
                  <a:gd name="T78" fmla="*/ 752 w 2710"/>
                  <a:gd name="T79" fmla="*/ 480 h 2819"/>
                  <a:gd name="T80" fmla="*/ 659 w 2710"/>
                  <a:gd name="T81" fmla="*/ 115 h 2819"/>
                  <a:gd name="T82" fmla="*/ 521 w 2710"/>
                  <a:gd name="T83" fmla="*/ 0 h 2819"/>
                  <a:gd name="T84" fmla="*/ 255 w 2710"/>
                  <a:gd name="T85" fmla="*/ 0 h 2819"/>
                  <a:gd name="T86" fmla="*/ 207 w 2710"/>
                  <a:gd name="T87" fmla="*/ 106 h 2819"/>
                  <a:gd name="T88" fmla="*/ 0 w 2710"/>
                  <a:gd name="T89" fmla="*/ 134 h 2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0" h="2819">
                    <a:moveTo>
                      <a:pt x="0" y="134"/>
                    </a:moveTo>
                    <a:lnTo>
                      <a:pt x="50" y="341"/>
                    </a:lnTo>
                    <a:lnTo>
                      <a:pt x="259" y="262"/>
                    </a:lnTo>
                    <a:lnTo>
                      <a:pt x="430" y="449"/>
                    </a:lnTo>
                    <a:lnTo>
                      <a:pt x="476" y="553"/>
                    </a:lnTo>
                    <a:lnTo>
                      <a:pt x="418" y="780"/>
                    </a:lnTo>
                    <a:lnTo>
                      <a:pt x="607" y="1226"/>
                    </a:lnTo>
                    <a:lnTo>
                      <a:pt x="573" y="1332"/>
                    </a:lnTo>
                    <a:lnTo>
                      <a:pt x="487" y="1864"/>
                    </a:lnTo>
                    <a:lnTo>
                      <a:pt x="535" y="2196"/>
                    </a:lnTo>
                    <a:lnTo>
                      <a:pt x="473" y="2308"/>
                    </a:lnTo>
                    <a:lnTo>
                      <a:pt x="569" y="2386"/>
                    </a:lnTo>
                    <a:lnTo>
                      <a:pt x="562" y="2495"/>
                    </a:lnTo>
                    <a:lnTo>
                      <a:pt x="783" y="2519"/>
                    </a:lnTo>
                    <a:lnTo>
                      <a:pt x="780" y="2632"/>
                    </a:lnTo>
                    <a:lnTo>
                      <a:pt x="940" y="2819"/>
                    </a:lnTo>
                    <a:lnTo>
                      <a:pt x="1163" y="2789"/>
                    </a:lnTo>
                    <a:lnTo>
                      <a:pt x="1204" y="2682"/>
                    </a:lnTo>
                    <a:lnTo>
                      <a:pt x="1413" y="2607"/>
                    </a:lnTo>
                    <a:lnTo>
                      <a:pt x="1506" y="2674"/>
                    </a:lnTo>
                    <a:lnTo>
                      <a:pt x="1740" y="2634"/>
                    </a:lnTo>
                    <a:lnTo>
                      <a:pt x="1944" y="2489"/>
                    </a:lnTo>
                    <a:lnTo>
                      <a:pt x="2004" y="2591"/>
                    </a:lnTo>
                    <a:lnTo>
                      <a:pt x="2241" y="2655"/>
                    </a:lnTo>
                    <a:lnTo>
                      <a:pt x="2651" y="2360"/>
                    </a:lnTo>
                    <a:lnTo>
                      <a:pt x="2710" y="2343"/>
                    </a:lnTo>
                    <a:lnTo>
                      <a:pt x="2637" y="2293"/>
                    </a:lnTo>
                    <a:lnTo>
                      <a:pt x="2558" y="2191"/>
                    </a:lnTo>
                    <a:lnTo>
                      <a:pt x="2001" y="1981"/>
                    </a:lnTo>
                    <a:lnTo>
                      <a:pt x="1796" y="1835"/>
                    </a:lnTo>
                    <a:lnTo>
                      <a:pt x="1468" y="1776"/>
                    </a:lnTo>
                    <a:lnTo>
                      <a:pt x="1361" y="1576"/>
                    </a:lnTo>
                    <a:lnTo>
                      <a:pt x="1378" y="1466"/>
                    </a:lnTo>
                    <a:lnTo>
                      <a:pt x="932" y="1313"/>
                    </a:lnTo>
                    <a:lnTo>
                      <a:pt x="761" y="1023"/>
                    </a:lnTo>
                    <a:lnTo>
                      <a:pt x="873" y="1016"/>
                    </a:lnTo>
                    <a:lnTo>
                      <a:pt x="835" y="799"/>
                    </a:lnTo>
                    <a:lnTo>
                      <a:pt x="895" y="680"/>
                    </a:lnTo>
                    <a:lnTo>
                      <a:pt x="850" y="542"/>
                    </a:lnTo>
                    <a:lnTo>
                      <a:pt x="752" y="480"/>
                    </a:lnTo>
                    <a:lnTo>
                      <a:pt x="659" y="115"/>
                    </a:lnTo>
                    <a:lnTo>
                      <a:pt x="521" y="0"/>
                    </a:lnTo>
                    <a:lnTo>
                      <a:pt x="255" y="0"/>
                    </a:lnTo>
                    <a:lnTo>
                      <a:pt x="207" y="106"/>
                    </a:lnTo>
                    <a:lnTo>
                      <a:pt x="0" y="1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7" name="Freeform 552"/>
              <p:cNvSpPr>
                <a:spLocks/>
              </p:cNvSpPr>
              <p:nvPr/>
            </p:nvSpPr>
            <p:spPr bwMode="auto">
              <a:xfrm>
                <a:off x="8485" y="1860"/>
                <a:ext cx="1384" cy="1120"/>
              </a:xfrm>
              <a:custGeom>
                <a:avLst/>
                <a:gdLst>
                  <a:gd name="T0" fmla="*/ 0 w 2770"/>
                  <a:gd name="T1" fmla="*/ 50 h 2240"/>
                  <a:gd name="T2" fmla="*/ 93 w 2770"/>
                  <a:gd name="T3" fmla="*/ 415 h 2240"/>
                  <a:gd name="T4" fmla="*/ 191 w 2770"/>
                  <a:gd name="T5" fmla="*/ 477 h 2240"/>
                  <a:gd name="T6" fmla="*/ 236 w 2770"/>
                  <a:gd name="T7" fmla="*/ 615 h 2240"/>
                  <a:gd name="T8" fmla="*/ 176 w 2770"/>
                  <a:gd name="T9" fmla="*/ 734 h 2240"/>
                  <a:gd name="T10" fmla="*/ 214 w 2770"/>
                  <a:gd name="T11" fmla="*/ 951 h 2240"/>
                  <a:gd name="T12" fmla="*/ 102 w 2770"/>
                  <a:gd name="T13" fmla="*/ 958 h 2240"/>
                  <a:gd name="T14" fmla="*/ 273 w 2770"/>
                  <a:gd name="T15" fmla="*/ 1248 h 2240"/>
                  <a:gd name="T16" fmla="*/ 719 w 2770"/>
                  <a:gd name="T17" fmla="*/ 1401 h 2240"/>
                  <a:gd name="T18" fmla="*/ 702 w 2770"/>
                  <a:gd name="T19" fmla="*/ 1511 h 2240"/>
                  <a:gd name="T20" fmla="*/ 809 w 2770"/>
                  <a:gd name="T21" fmla="*/ 1711 h 2240"/>
                  <a:gd name="T22" fmla="*/ 1137 w 2770"/>
                  <a:gd name="T23" fmla="*/ 1770 h 2240"/>
                  <a:gd name="T24" fmla="*/ 1342 w 2770"/>
                  <a:gd name="T25" fmla="*/ 1916 h 2240"/>
                  <a:gd name="T26" fmla="*/ 1899 w 2770"/>
                  <a:gd name="T27" fmla="*/ 2126 h 2240"/>
                  <a:gd name="T28" fmla="*/ 1978 w 2770"/>
                  <a:gd name="T29" fmla="*/ 2228 h 2240"/>
                  <a:gd name="T30" fmla="*/ 2113 w 2770"/>
                  <a:gd name="T31" fmla="*/ 2240 h 2240"/>
                  <a:gd name="T32" fmla="*/ 2199 w 2770"/>
                  <a:gd name="T33" fmla="*/ 2173 h 2240"/>
                  <a:gd name="T34" fmla="*/ 2315 w 2770"/>
                  <a:gd name="T35" fmla="*/ 1656 h 2240"/>
                  <a:gd name="T36" fmla="*/ 2145 w 2770"/>
                  <a:gd name="T37" fmla="*/ 1527 h 2240"/>
                  <a:gd name="T38" fmla="*/ 2035 w 2770"/>
                  <a:gd name="T39" fmla="*/ 1511 h 2240"/>
                  <a:gd name="T40" fmla="*/ 1982 w 2770"/>
                  <a:gd name="T41" fmla="*/ 1608 h 2240"/>
                  <a:gd name="T42" fmla="*/ 1892 w 2770"/>
                  <a:gd name="T43" fmla="*/ 1546 h 2240"/>
                  <a:gd name="T44" fmla="*/ 1956 w 2770"/>
                  <a:gd name="T45" fmla="*/ 1449 h 2240"/>
                  <a:gd name="T46" fmla="*/ 1744 w 2770"/>
                  <a:gd name="T47" fmla="*/ 1354 h 2240"/>
                  <a:gd name="T48" fmla="*/ 1933 w 2770"/>
                  <a:gd name="T49" fmla="*/ 936 h 2240"/>
                  <a:gd name="T50" fmla="*/ 1968 w 2770"/>
                  <a:gd name="T51" fmla="*/ 1044 h 2240"/>
                  <a:gd name="T52" fmla="*/ 2316 w 2770"/>
                  <a:gd name="T53" fmla="*/ 1222 h 2240"/>
                  <a:gd name="T54" fmla="*/ 2665 w 2770"/>
                  <a:gd name="T55" fmla="*/ 1211 h 2240"/>
                  <a:gd name="T56" fmla="*/ 2718 w 2770"/>
                  <a:gd name="T57" fmla="*/ 1111 h 2240"/>
                  <a:gd name="T58" fmla="*/ 2770 w 2770"/>
                  <a:gd name="T59" fmla="*/ 949 h 2240"/>
                  <a:gd name="T60" fmla="*/ 2763 w 2770"/>
                  <a:gd name="T61" fmla="*/ 946 h 2240"/>
                  <a:gd name="T62" fmla="*/ 2440 w 2770"/>
                  <a:gd name="T63" fmla="*/ 657 h 2240"/>
                  <a:gd name="T64" fmla="*/ 2194 w 2770"/>
                  <a:gd name="T65" fmla="*/ 817 h 2240"/>
                  <a:gd name="T66" fmla="*/ 1926 w 2770"/>
                  <a:gd name="T67" fmla="*/ 770 h 2240"/>
                  <a:gd name="T68" fmla="*/ 1828 w 2770"/>
                  <a:gd name="T69" fmla="*/ 819 h 2240"/>
                  <a:gd name="T70" fmla="*/ 1742 w 2770"/>
                  <a:gd name="T71" fmla="*/ 667 h 2240"/>
                  <a:gd name="T72" fmla="*/ 1626 w 2770"/>
                  <a:gd name="T73" fmla="*/ 612 h 2240"/>
                  <a:gd name="T74" fmla="*/ 1516 w 2770"/>
                  <a:gd name="T75" fmla="*/ 674 h 2240"/>
                  <a:gd name="T76" fmla="*/ 1506 w 2770"/>
                  <a:gd name="T77" fmla="*/ 784 h 2240"/>
                  <a:gd name="T78" fmla="*/ 1399 w 2770"/>
                  <a:gd name="T79" fmla="*/ 758 h 2240"/>
                  <a:gd name="T80" fmla="*/ 1088 w 2770"/>
                  <a:gd name="T81" fmla="*/ 407 h 2240"/>
                  <a:gd name="T82" fmla="*/ 1024 w 2770"/>
                  <a:gd name="T83" fmla="*/ 179 h 2240"/>
                  <a:gd name="T84" fmla="*/ 907 w 2770"/>
                  <a:gd name="T85" fmla="*/ 98 h 2240"/>
                  <a:gd name="T86" fmla="*/ 478 w 2770"/>
                  <a:gd name="T87" fmla="*/ 0 h 2240"/>
                  <a:gd name="T88" fmla="*/ 307 w 2770"/>
                  <a:gd name="T89" fmla="*/ 134 h 2240"/>
                  <a:gd name="T90" fmla="*/ 198 w 2770"/>
                  <a:gd name="T91" fmla="*/ 140 h 2240"/>
                  <a:gd name="T92" fmla="*/ 0 w 2770"/>
                  <a:gd name="T93" fmla="*/ 50 h 2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0" h="2240">
                    <a:moveTo>
                      <a:pt x="0" y="50"/>
                    </a:moveTo>
                    <a:lnTo>
                      <a:pt x="93" y="415"/>
                    </a:lnTo>
                    <a:lnTo>
                      <a:pt x="191" y="477"/>
                    </a:lnTo>
                    <a:lnTo>
                      <a:pt x="236" y="615"/>
                    </a:lnTo>
                    <a:lnTo>
                      <a:pt x="176" y="734"/>
                    </a:lnTo>
                    <a:lnTo>
                      <a:pt x="214" y="951"/>
                    </a:lnTo>
                    <a:lnTo>
                      <a:pt x="102" y="958"/>
                    </a:lnTo>
                    <a:lnTo>
                      <a:pt x="273" y="1248"/>
                    </a:lnTo>
                    <a:lnTo>
                      <a:pt x="719" y="1401"/>
                    </a:lnTo>
                    <a:lnTo>
                      <a:pt x="702" y="1511"/>
                    </a:lnTo>
                    <a:lnTo>
                      <a:pt x="809" y="1711"/>
                    </a:lnTo>
                    <a:lnTo>
                      <a:pt x="1137" y="1770"/>
                    </a:lnTo>
                    <a:lnTo>
                      <a:pt x="1342" y="1916"/>
                    </a:lnTo>
                    <a:lnTo>
                      <a:pt x="1899" y="2126"/>
                    </a:lnTo>
                    <a:lnTo>
                      <a:pt x="1978" y="2228"/>
                    </a:lnTo>
                    <a:lnTo>
                      <a:pt x="2113" y="2240"/>
                    </a:lnTo>
                    <a:lnTo>
                      <a:pt x="2199" y="2173"/>
                    </a:lnTo>
                    <a:lnTo>
                      <a:pt x="2315" y="1656"/>
                    </a:lnTo>
                    <a:lnTo>
                      <a:pt x="2145" y="1527"/>
                    </a:lnTo>
                    <a:lnTo>
                      <a:pt x="2035" y="1511"/>
                    </a:lnTo>
                    <a:lnTo>
                      <a:pt x="1982" y="1608"/>
                    </a:lnTo>
                    <a:lnTo>
                      <a:pt x="1892" y="1546"/>
                    </a:lnTo>
                    <a:lnTo>
                      <a:pt x="1956" y="1449"/>
                    </a:lnTo>
                    <a:lnTo>
                      <a:pt x="1744" y="1354"/>
                    </a:lnTo>
                    <a:lnTo>
                      <a:pt x="1933" y="936"/>
                    </a:lnTo>
                    <a:lnTo>
                      <a:pt x="1968" y="1044"/>
                    </a:lnTo>
                    <a:lnTo>
                      <a:pt x="2316" y="1222"/>
                    </a:lnTo>
                    <a:lnTo>
                      <a:pt x="2665" y="1211"/>
                    </a:lnTo>
                    <a:lnTo>
                      <a:pt x="2718" y="1111"/>
                    </a:lnTo>
                    <a:lnTo>
                      <a:pt x="2770" y="949"/>
                    </a:lnTo>
                    <a:lnTo>
                      <a:pt x="2763" y="946"/>
                    </a:lnTo>
                    <a:lnTo>
                      <a:pt x="2440" y="657"/>
                    </a:lnTo>
                    <a:lnTo>
                      <a:pt x="2194" y="817"/>
                    </a:lnTo>
                    <a:lnTo>
                      <a:pt x="1926" y="770"/>
                    </a:lnTo>
                    <a:lnTo>
                      <a:pt x="1828" y="819"/>
                    </a:lnTo>
                    <a:lnTo>
                      <a:pt x="1742" y="667"/>
                    </a:lnTo>
                    <a:lnTo>
                      <a:pt x="1626" y="612"/>
                    </a:lnTo>
                    <a:lnTo>
                      <a:pt x="1516" y="674"/>
                    </a:lnTo>
                    <a:lnTo>
                      <a:pt x="1506" y="784"/>
                    </a:lnTo>
                    <a:lnTo>
                      <a:pt x="1399" y="758"/>
                    </a:lnTo>
                    <a:lnTo>
                      <a:pt x="1088" y="407"/>
                    </a:lnTo>
                    <a:lnTo>
                      <a:pt x="1024" y="179"/>
                    </a:lnTo>
                    <a:lnTo>
                      <a:pt x="907" y="98"/>
                    </a:lnTo>
                    <a:lnTo>
                      <a:pt x="478" y="0"/>
                    </a:lnTo>
                    <a:lnTo>
                      <a:pt x="307" y="134"/>
                    </a:lnTo>
                    <a:lnTo>
                      <a:pt x="198" y="14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8" name="Freeform 551"/>
              <p:cNvSpPr>
                <a:spLocks/>
              </p:cNvSpPr>
              <p:nvPr/>
            </p:nvSpPr>
            <p:spPr bwMode="auto">
              <a:xfrm>
                <a:off x="8159" y="2999"/>
                <a:ext cx="1426" cy="847"/>
              </a:xfrm>
              <a:custGeom>
                <a:avLst/>
                <a:gdLst>
                  <a:gd name="T0" fmla="*/ 774 w 2851"/>
                  <a:gd name="T1" fmla="*/ 176 h 1694"/>
                  <a:gd name="T2" fmla="*/ 553 w 2851"/>
                  <a:gd name="T3" fmla="*/ 152 h 1694"/>
                  <a:gd name="T4" fmla="*/ 478 w 2851"/>
                  <a:gd name="T5" fmla="*/ 239 h 1694"/>
                  <a:gd name="T6" fmla="*/ 362 w 2851"/>
                  <a:gd name="T7" fmla="*/ 219 h 1694"/>
                  <a:gd name="T8" fmla="*/ 93 w 2851"/>
                  <a:gd name="T9" fmla="*/ 351 h 1694"/>
                  <a:gd name="T10" fmla="*/ 0 w 2851"/>
                  <a:gd name="T11" fmla="*/ 445 h 1694"/>
                  <a:gd name="T12" fmla="*/ 497 w 2851"/>
                  <a:gd name="T13" fmla="*/ 813 h 1694"/>
                  <a:gd name="T14" fmla="*/ 428 w 2851"/>
                  <a:gd name="T15" fmla="*/ 1142 h 1694"/>
                  <a:gd name="T16" fmla="*/ 640 w 2851"/>
                  <a:gd name="T17" fmla="*/ 1323 h 1694"/>
                  <a:gd name="T18" fmla="*/ 648 w 2851"/>
                  <a:gd name="T19" fmla="*/ 1446 h 1694"/>
                  <a:gd name="T20" fmla="*/ 752 w 2851"/>
                  <a:gd name="T21" fmla="*/ 1404 h 1694"/>
                  <a:gd name="T22" fmla="*/ 802 w 2851"/>
                  <a:gd name="T23" fmla="*/ 1501 h 1694"/>
                  <a:gd name="T24" fmla="*/ 802 w 2851"/>
                  <a:gd name="T25" fmla="*/ 1502 h 1694"/>
                  <a:gd name="T26" fmla="*/ 1116 w 2851"/>
                  <a:gd name="T27" fmla="*/ 1282 h 1694"/>
                  <a:gd name="T28" fmla="*/ 1388 w 2851"/>
                  <a:gd name="T29" fmla="*/ 1446 h 1694"/>
                  <a:gd name="T30" fmla="*/ 1609 w 2851"/>
                  <a:gd name="T31" fmla="*/ 1382 h 1694"/>
                  <a:gd name="T32" fmla="*/ 1799 w 2851"/>
                  <a:gd name="T33" fmla="*/ 1523 h 1694"/>
                  <a:gd name="T34" fmla="*/ 1995 w 2851"/>
                  <a:gd name="T35" fmla="*/ 1437 h 1694"/>
                  <a:gd name="T36" fmla="*/ 2319 w 2851"/>
                  <a:gd name="T37" fmla="*/ 1694 h 1694"/>
                  <a:gd name="T38" fmla="*/ 2356 w 2851"/>
                  <a:gd name="T39" fmla="*/ 1668 h 1694"/>
                  <a:gd name="T40" fmla="*/ 2463 w 2851"/>
                  <a:gd name="T41" fmla="*/ 1577 h 1694"/>
                  <a:gd name="T42" fmla="*/ 2466 w 2851"/>
                  <a:gd name="T43" fmla="*/ 1337 h 1694"/>
                  <a:gd name="T44" fmla="*/ 2649 w 2851"/>
                  <a:gd name="T45" fmla="*/ 1036 h 1694"/>
                  <a:gd name="T46" fmla="*/ 2809 w 2851"/>
                  <a:gd name="T47" fmla="*/ 510 h 1694"/>
                  <a:gd name="T48" fmla="*/ 2851 w 2851"/>
                  <a:gd name="T49" fmla="*/ 476 h 1694"/>
                  <a:gd name="T50" fmla="*/ 2651 w 2851"/>
                  <a:gd name="T51" fmla="*/ 388 h 1694"/>
                  <a:gd name="T52" fmla="*/ 2701 w 2851"/>
                  <a:gd name="T53" fmla="*/ 0 h 1694"/>
                  <a:gd name="T54" fmla="*/ 2642 w 2851"/>
                  <a:gd name="T55" fmla="*/ 17 h 1694"/>
                  <a:gd name="T56" fmla="*/ 2232 w 2851"/>
                  <a:gd name="T57" fmla="*/ 312 h 1694"/>
                  <a:gd name="T58" fmla="*/ 1995 w 2851"/>
                  <a:gd name="T59" fmla="*/ 248 h 1694"/>
                  <a:gd name="T60" fmla="*/ 1935 w 2851"/>
                  <a:gd name="T61" fmla="*/ 146 h 1694"/>
                  <a:gd name="T62" fmla="*/ 1731 w 2851"/>
                  <a:gd name="T63" fmla="*/ 291 h 1694"/>
                  <a:gd name="T64" fmla="*/ 1497 w 2851"/>
                  <a:gd name="T65" fmla="*/ 331 h 1694"/>
                  <a:gd name="T66" fmla="*/ 1404 w 2851"/>
                  <a:gd name="T67" fmla="*/ 264 h 1694"/>
                  <a:gd name="T68" fmla="*/ 1195 w 2851"/>
                  <a:gd name="T69" fmla="*/ 339 h 1694"/>
                  <a:gd name="T70" fmla="*/ 1154 w 2851"/>
                  <a:gd name="T71" fmla="*/ 446 h 1694"/>
                  <a:gd name="T72" fmla="*/ 931 w 2851"/>
                  <a:gd name="T73" fmla="*/ 476 h 1694"/>
                  <a:gd name="T74" fmla="*/ 771 w 2851"/>
                  <a:gd name="T75" fmla="*/ 289 h 1694"/>
                  <a:gd name="T76" fmla="*/ 774 w 2851"/>
                  <a:gd name="T77" fmla="*/ 176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1" h="1694">
                    <a:moveTo>
                      <a:pt x="774" y="176"/>
                    </a:moveTo>
                    <a:lnTo>
                      <a:pt x="553" y="152"/>
                    </a:lnTo>
                    <a:lnTo>
                      <a:pt x="478" y="239"/>
                    </a:lnTo>
                    <a:lnTo>
                      <a:pt x="362" y="219"/>
                    </a:lnTo>
                    <a:lnTo>
                      <a:pt x="93" y="351"/>
                    </a:lnTo>
                    <a:lnTo>
                      <a:pt x="0" y="445"/>
                    </a:lnTo>
                    <a:lnTo>
                      <a:pt x="497" y="813"/>
                    </a:lnTo>
                    <a:lnTo>
                      <a:pt x="428" y="1142"/>
                    </a:lnTo>
                    <a:lnTo>
                      <a:pt x="640" y="1323"/>
                    </a:lnTo>
                    <a:lnTo>
                      <a:pt x="648" y="1446"/>
                    </a:lnTo>
                    <a:lnTo>
                      <a:pt x="752" y="1404"/>
                    </a:lnTo>
                    <a:lnTo>
                      <a:pt x="802" y="1501"/>
                    </a:lnTo>
                    <a:lnTo>
                      <a:pt x="802" y="1502"/>
                    </a:lnTo>
                    <a:lnTo>
                      <a:pt x="1116" y="1282"/>
                    </a:lnTo>
                    <a:lnTo>
                      <a:pt x="1388" y="1446"/>
                    </a:lnTo>
                    <a:lnTo>
                      <a:pt x="1609" y="1382"/>
                    </a:lnTo>
                    <a:lnTo>
                      <a:pt x="1799" y="1523"/>
                    </a:lnTo>
                    <a:lnTo>
                      <a:pt x="1995" y="1437"/>
                    </a:lnTo>
                    <a:lnTo>
                      <a:pt x="2319" y="1694"/>
                    </a:lnTo>
                    <a:lnTo>
                      <a:pt x="2356" y="1668"/>
                    </a:lnTo>
                    <a:lnTo>
                      <a:pt x="2463" y="1577"/>
                    </a:lnTo>
                    <a:lnTo>
                      <a:pt x="2466" y="1337"/>
                    </a:lnTo>
                    <a:lnTo>
                      <a:pt x="2649" y="1036"/>
                    </a:lnTo>
                    <a:lnTo>
                      <a:pt x="2809" y="510"/>
                    </a:lnTo>
                    <a:lnTo>
                      <a:pt x="2851" y="476"/>
                    </a:lnTo>
                    <a:lnTo>
                      <a:pt x="2651" y="388"/>
                    </a:lnTo>
                    <a:lnTo>
                      <a:pt x="2701" y="0"/>
                    </a:lnTo>
                    <a:lnTo>
                      <a:pt x="2642" y="17"/>
                    </a:lnTo>
                    <a:lnTo>
                      <a:pt x="2232" y="312"/>
                    </a:lnTo>
                    <a:lnTo>
                      <a:pt x="1995" y="248"/>
                    </a:lnTo>
                    <a:lnTo>
                      <a:pt x="1935" y="146"/>
                    </a:lnTo>
                    <a:lnTo>
                      <a:pt x="1731" y="291"/>
                    </a:lnTo>
                    <a:lnTo>
                      <a:pt x="1497" y="331"/>
                    </a:lnTo>
                    <a:lnTo>
                      <a:pt x="1404" y="264"/>
                    </a:lnTo>
                    <a:lnTo>
                      <a:pt x="1195" y="339"/>
                    </a:lnTo>
                    <a:lnTo>
                      <a:pt x="1154" y="446"/>
                    </a:lnTo>
                    <a:lnTo>
                      <a:pt x="931" y="476"/>
                    </a:lnTo>
                    <a:lnTo>
                      <a:pt x="771" y="289"/>
                    </a:lnTo>
                    <a:lnTo>
                      <a:pt x="774"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9" name="Freeform 550"/>
              <p:cNvSpPr>
                <a:spLocks/>
              </p:cNvSpPr>
              <p:nvPr/>
            </p:nvSpPr>
            <p:spPr bwMode="auto">
              <a:xfrm>
                <a:off x="6564" y="2035"/>
                <a:ext cx="1270" cy="1054"/>
              </a:xfrm>
              <a:custGeom>
                <a:avLst/>
                <a:gdLst>
                  <a:gd name="T0" fmla="*/ 2518 w 2541"/>
                  <a:gd name="T1" fmla="*/ 1077 h 2107"/>
                  <a:gd name="T2" fmla="*/ 2541 w 2541"/>
                  <a:gd name="T3" fmla="*/ 923 h 2107"/>
                  <a:gd name="T4" fmla="*/ 2441 w 2541"/>
                  <a:gd name="T5" fmla="*/ 872 h 2107"/>
                  <a:gd name="T6" fmla="*/ 2479 w 2541"/>
                  <a:gd name="T7" fmla="*/ 715 h 2107"/>
                  <a:gd name="T8" fmla="*/ 2394 w 2541"/>
                  <a:gd name="T9" fmla="*/ 365 h 2107"/>
                  <a:gd name="T10" fmla="*/ 1616 w 2541"/>
                  <a:gd name="T11" fmla="*/ 294 h 2107"/>
                  <a:gd name="T12" fmla="*/ 1235 w 2541"/>
                  <a:gd name="T13" fmla="*/ 38 h 2107"/>
                  <a:gd name="T14" fmla="*/ 976 w 2541"/>
                  <a:gd name="T15" fmla="*/ 0 h 2107"/>
                  <a:gd name="T16" fmla="*/ 938 w 2541"/>
                  <a:gd name="T17" fmla="*/ 110 h 2107"/>
                  <a:gd name="T18" fmla="*/ 731 w 2541"/>
                  <a:gd name="T19" fmla="*/ 39 h 2107"/>
                  <a:gd name="T20" fmla="*/ 421 w 2541"/>
                  <a:gd name="T21" fmla="*/ 193 h 2107"/>
                  <a:gd name="T22" fmla="*/ 373 w 2541"/>
                  <a:gd name="T23" fmla="*/ 296 h 2107"/>
                  <a:gd name="T24" fmla="*/ 497 w 2541"/>
                  <a:gd name="T25" fmla="*/ 608 h 2107"/>
                  <a:gd name="T26" fmla="*/ 286 w 2541"/>
                  <a:gd name="T27" fmla="*/ 694 h 2107"/>
                  <a:gd name="T28" fmla="*/ 350 w 2541"/>
                  <a:gd name="T29" fmla="*/ 789 h 2107"/>
                  <a:gd name="T30" fmla="*/ 316 w 2541"/>
                  <a:gd name="T31" fmla="*/ 894 h 2107"/>
                  <a:gd name="T32" fmla="*/ 414 w 2541"/>
                  <a:gd name="T33" fmla="*/ 942 h 2107"/>
                  <a:gd name="T34" fmla="*/ 116 w 2541"/>
                  <a:gd name="T35" fmla="*/ 1337 h 2107"/>
                  <a:gd name="T36" fmla="*/ 100 w 2541"/>
                  <a:gd name="T37" fmla="*/ 1414 h 2107"/>
                  <a:gd name="T38" fmla="*/ 0 w 2541"/>
                  <a:gd name="T39" fmla="*/ 1501 h 2107"/>
                  <a:gd name="T40" fmla="*/ 135 w 2541"/>
                  <a:gd name="T41" fmla="*/ 1823 h 2107"/>
                  <a:gd name="T42" fmla="*/ 235 w 2541"/>
                  <a:gd name="T43" fmla="*/ 1888 h 2107"/>
                  <a:gd name="T44" fmla="*/ 361 w 2541"/>
                  <a:gd name="T45" fmla="*/ 2062 h 2107"/>
                  <a:gd name="T46" fmla="*/ 711 w 2541"/>
                  <a:gd name="T47" fmla="*/ 2107 h 2107"/>
                  <a:gd name="T48" fmla="*/ 711 w 2541"/>
                  <a:gd name="T49" fmla="*/ 1980 h 2107"/>
                  <a:gd name="T50" fmla="*/ 1075 w 2541"/>
                  <a:gd name="T51" fmla="*/ 1685 h 2107"/>
                  <a:gd name="T52" fmla="*/ 1326 w 2541"/>
                  <a:gd name="T53" fmla="*/ 1651 h 2107"/>
                  <a:gd name="T54" fmla="*/ 1449 w 2541"/>
                  <a:gd name="T55" fmla="*/ 1671 h 2107"/>
                  <a:gd name="T56" fmla="*/ 1463 w 2541"/>
                  <a:gd name="T57" fmla="*/ 1907 h 2107"/>
                  <a:gd name="T58" fmla="*/ 1563 w 2541"/>
                  <a:gd name="T59" fmla="*/ 1985 h 2107"/>
                  <a:gd name="T60" fmla="*/ 1616 w 2541"/>
                  <a:gd name="T61" fmla="*/ 2005 h 2107"/>
                  <a:gd name="T62" fmla="*/ 1671 w 2541"/>
                  <a:gd name="T63" fmla="*/ 2028 h 2107"/>
                  <a:gd name="T64" fmla="*/ 1782 w 2541"/>
                  <a:gd name="T65" fmla="*/ 2071 h 2107"/>
                  <a:gd name="T66" fmla="*/ 1878 w 2541"/>
                  <a:gd name="T67" fmla="*/ 2014 h 2107"/>
                  <a:gd name="T68" fmla="*/ 2008 w 2541"/>
                  <a:gd name="T69" fmla="*/ 2059 h 2107"/>
                  <a:gd name="T70" fmla="*/ 2189 w 2541"/>
                  <a:gd name="T71" fmla="*/ 2057 h 2107"/>
                  <a:gd name="T72" fmla="*/ 2161 w 2541"/>
                  <a:gd name="T73" fmla="*/ 1947 h 2107"/>
                  <a:gd name="T74" fmla="*/ 2251 w 2541"/>
                  <a:gd name="T75" fmla="*/ 1859 h 2107"/>
                  <a:gd name="T76" fmla="*/ 2165 w 2541"/>
                  <a:gd name="T77" fmla="*/ 1764 h 2107"/>
                  <a:gd name="T78" fmla="*/ 2497 w 2541"/>
                  <a:gd name="T79" fmla="*/ 1678 h 2107"/>
                  <a:gd name="T80" fmla="*/ 2479 w 2541"/>
                  <a:gd name="T81" fmla="*/ 1520 h 2107"/>
                  <a:gd name="T82" fmla="*/ 2354 w 2541"/>
                  <a:gd name="T83" fmla="*/ 1344 h 2107"/>
                  <a:gd name="T84" fmla="*/ 2399 w 2541"/>
                  <a:gd name="T85" fmla="*/ 1116 h 2107"/>
                  <a:gd name="T86" fmla="*/ 2518 w 2541"/>
                  <a:gd name="T87" fmla="*/ 1077 h 2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1" h="2107">
                    <a:moveTo>
                      <a:pt x="2518" y="1077"/>
                    </a:moveTo>
                    <a:lnTo>
                      <a:pt x="2541" y="923"/>
                    </a:lnTo>
                    <a:lnTo>
                      <a:pt x="2441" y="872"/>
                    </a:lnTo>
                    <a:lnTo>
                      <a:pt x="2479" y="715"/>
                    </a:lnTo>
                    <a:lnTo>
                      <a:pt x="2394" y="365"/>
                    </a:lnTo>
                    <a:lnTo>
                      <a:pt x="1616" y="294"/>
                    </a:lnTo>
                    <a:lnTo>
                      <a:pt x="1235" y="38"/>
                    </a:lnTo>
                    <a:lnTo>
                      <a:pt x="976" y="0"/>
                    </a:lnTo>
                    <a:lnTo>
                      <a:pt x="938" y="110"/>
                    </a:lnTo>
                    <a:lnTo>
                      <a:pt x="731" y="39"/>
                    </a:lnTo>
                    <a:lnTo>
                      <a:pt x="421" y="193"/>
                    </a:lnTo>
                    <a:lnTo>
                      <a:pt x="373" y="296"/>
                    </a:lnTo>
                    <a:lnTo>
                      <a:pt x="497" y="608"/>
                    </a:lnTo>
                    <a:lnTo>
                      <a:pt x="286" y="694"/>
                    </a:lnTo>
                    <a:lnTo>
                      <a:pt x="350" y="789"/>
                    </a:lnTo>
                    <a:lnTo>
                      <a:pt x="316" y="894"/>
                    </a:lnTo>
                    <a:lnTo>
                      <a:pt x="414" y="942"/>
                    </a:lnTo>
                    <a:lnTo>
                      <a:pt x="116" y="1337"/>
                    </a:lnTo>
                    <a:lnTo>
                      <a:pt x="100" y="1414"/>
                    </a:lnTo>
                    <a:lnTo>
                      <a:pt x="0" y="1501"/>
                    </a:lnTo>
                    <a:lnTo>
                      <a:pt x="135" y="1823"/>
                    </a:lnTo>
                    <a:lnTo>
                      <a:pt x="235" y="1888"/>
                    </a:lnTo>
                    <a:lnTo>
                      <a:pt x="361" y="2062"/>
                    </a:lnTo>
                    <a:lnTo>
                      <a:pt x="711" y="2107"/>
                    </a:lnTo>
                    <a:lnTo>
                      <a:pt x="711" y="1980"/>
                    </a:lnTo>
                    <a:lnTo>
                      <a:pt x="1075" y="1685"/>
                    </a:lnTo>
                    <a:lnTo>
                      <a:pt x="1326" y="1651"/>
                    </a:lnTo>
                    <a:lnTo>
                      <a:pt x="1449" y="1671"/>
                    </a:lnTo>
                    <a:lnTo>
                      <a:pt x="1463" y="1907"/>
                    </a:lnTo>
                    <a:lnTo>
                      <a:pt x="1563" y="1985"/>
                    </a:lnTo>
                    <a:lnTo>
                      <a:pt x="1616" y="2005"/>
                    </a:lnTo>
                    <a:lnTo>
                      <a:pt x="1671" y="2028"/>
                    </a:lnTo>
                    <a:lnTo>
                      <a:pt x="1782" y="2071"/>
                    </a:lnTo>
                    <a:lnTo>
                      <a:pt x="1878" y="2014"/>
                    </a:lnTo>
                    <a:lnTo>
                      <a:pt x="2008" y="2059"/>
                    </a:lnTo>
                    <a:lnTo>
                      <a:pt x="2189" y="2057"/>
                    </a:lnTo>
                    <a:lnTo>
                      <a:pt x="2161" y="1947"/>
                    </a:lnTo>
                    <a:lnTo>
                      <a:pt x="2251" y="1859"/>
                    </a:lnTo>
                    <a:lnTo>
                      <a:pt x="2165" y="1764"/>
                    </a:lnTo>
                    <a:lnTo>
                      <a:pt x="2497" y="1678"/>
                    </a:lnTo>
                    <a:lnTo>
                      <a:pt x="2479" y="1520"/>
                    </a:lnTo>
                    <a:lnTo>
                      <a:pt x="2354" y="1344"/>
                    </a:lnTo>
                    <a:lnTo>
                      <a:pt x="2399" y="1116"/>
                    </a:lnTo>
                    <a:lnTo>
                      <a:pt x="2518" y="10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0" name="Freeform 549"/>
              <p:cNvSpPr>
                <a:spLocks/>
              </p:cNvSpPr>
              <p:nvPr/>
            </p:nvSpPr>
            <p:spPr bwMode="auto">
              <a:xfrm>
                <a:off x="6568" y="2860"/>
                <a:ext cx="1152" cy="939"/>
              </a:xfrm>
              <a:custGeom>
                <a:avLst/>
                <a:gdLst>
                  <a:gd name="T0" fmla="*/ 2001 w 2306"/>
                  <a:gd name="T1" fmla="*/ 408 h 1878"/>
                  <a:gd name="T2" fmla="*/ 1871 w 2306"/>
                  <a:gd name="T3" fmla="*/ 363 h 1878"/>
                  <a:gd name="T4" fmla="*/ 1775 w 2306"/>
                  <a:gd name="T5" fmla="*/ 420 h 1878"/>
                  <a:gd name="T6" fmla="*/ 1664 w 2306"/>
                  <a:gd name="T7" fmla="*/ 377 h 1878"/>
                  <a:gd name="T8" fmla="*/ 1609 w 2306"/>
                  <a:gd name="T9" fmla="*/ 354 h 1878"/>
                  <a:gd name="T10" fmla="*/ 1556 w 2306"/>
                  <a:gd name="T11" fmla="*/ 334 h 1878"/>
                  <a:gd name="T12" fmla="*/ 1456 w 2306"/>
                  <a:gd name="T13" fmla="*/ 256 h 1878"/>
                  <a:gd name="T14" fmla="*/ 1442 w 2306"/>
                  <a:gd name="T15" fmla="*/ 20 h 1878"/>
                  <a:gd name="T16" fmla="*/ 1319 w 2306"/>
                  <a:gd name="T17" fmla="*/ 0 h 1878"/>
                  <a:gd name="T18" fmla="*/ 1068 w 2306"/>
                  <a:gd name="T19" fmla="*/ 34 h 1878"/>
                  <a:gd name="T20" fmla="*/ 704 w 2306"/>
                  <a:gd name="T21" fmla="*/ 329 h 1878"/>
                  <a:gd name="T22" fmla="*/ 704 w 2306"/>
                  <a:gd name="T23" fmla="*/ 456 h 1878"/>
                  <a:gd name="T24" fmla="*/ 354 w 2306"/>
                  <a:gd name="T25" fmla="*/ 411 h 1878"/>
                  <a:gd name="T26" fmla="*/ 228 w 2306"/>
                  <a:gd name="T27" fmla="*/ 237 h 1878"/>
                  <a:gd name="T28" fmla="*/ 112 w 2306"/>
                  <a:gd name="T29" fmla="*/ 429 h 1878"/>
                  <a:gd name="T30" fmla="*/ 0 w 2306"/>
                  <a:gd name="T31" fmla="*/ 458 h 1878"/>
                  <a:gd name="T32" fmla="*/ 14 w 2306"/>
                  <a:gd name="T33" fmla="*/ 789 h 1878"/>
                  <a:gd name="T34" fmla="*/ 155 w 2306"/>
                  <a:gd name="T35" fmla="*/ 846 h 1878"/>
                  <a:gd name="T36" fmla="*/ 328 w 2306"/>
                  <a:gd name="T37" fmla="*/ 1063 h 1878"/>
                  <a:gd name="T38" fmla="*/ 426 w 2306"/>
                  <a:gd name="T39" fmla="*/ 1381 h 1878"/>
                  <a:gd name="T40" fmla="*/ 504 w 2306"/>
                  <a:gd name="T41" fmla="*/ 1295 h 1878"/>
                  <a:gd name="T42" fmla="*/ 642 w 2306"/>
                  <a:gd name="T43" fmla="*/ 1456 h 1878"/>
                  <a:gd name="T44" fmla="*/ 837 w 2306"/>
                  <a:gd name="T45" fmla="*/ 1878 h 1878"/>
                  <a:gd name="T46" fmla="*/ 1325 w 2306"/>
                  <a:gd name="T47" fmla="*/ 1817 h 1878"/>
                  <a:gd name="T48" fmla="*/ 1437 w 2306"/>
                  <a:gd name="T49" fmla="*/ 1871 h 1878"/>
                  <a:gd name="T50" fmla="*/ 1523 w 2306"/>
                  <a:gd name="T51" fmla="*/ 1795 h 1878"/>
                  <a:gd name="T52" fmla="*/ 1761 w 2306"/>
                  <a:gd name="T53" fmla="*/ 1759 h 1878"/>
                  <a:gd name="T54" fmla="*/ 1942 w 2306"/>
                  <a:gd name="T55" fmla="*/ 1607 h 1878"/>
                  <a:gd name="T56" fmla="*/ 2090 w 2306"/>
                  <a:gd name="T57" fmla="*/ 1628 h 1878"/>
                  <a:gd name="T58" fmla="*/ 2090 w 2306"/>
                  <a:gd name="T59" fmla="*/ 1626 h 1878"/>
                  <a:gd name="T60" fmla="*/ 2085 w 2306"/>
                  <a:gd name="T61" fmla="*/ 1440 h 1878"/>
                  <a:gd name="T62" fmla="*/ 2301 w 2306"/>
                  <a:gd name="T63" fmla="*/ 1344 h 1878"/>
                  <a:gd name="T64" fmla="*/ 2306 w 2306"/>
                  <a:gd name="T65" fmla="*/ 1238 h 1878"/>
                  <a:gd name="T66" fmla="*/ 2285 w 2306"/>
                  <a:gd name="T67" fmla="*/ 856 h 1878"/>
                  <a:gd name="T68" fmla="*/ 2068 w 2306"/>
                  <a:gd name="T69" fmla="*/ 740 h 1878"/>
                  <a:gd name="T70" fmla="*/ 1975 w 2306"/>
                  <a:gd name="T71" fmla="*/ 539 h 1878"/>
                  <a:gd name="T72" fmla="*/ 2001 w 2306"/>
                  <a:gd name="T73" fmla="*/ 408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06" h="1878">
                    <a:moveTo>
                      <a:pt x="2001" y="408"/>
                    </a:moveTo>
                    <a:lnTo>
                      <a:pt x="1871" y="363"/>
                    </a:lnTo>
                    <a:lnTo>
                      <a:pt x="1775" y="420"/>
                    </a:lnTo>
                    <a:lnTo>
                      <a:pt x="1664" y="377"/>
                    </a:lnTo>
                    <a:lnTo>
                      <a:pt x="1609" y="354"/>
                    </a:lnTo>
                    <a:lnTo>
                      <a:pt x="1556" y="334"/>
                    </a:lnTo>
                    <a:lnTo>
                      <a:pt x="1456" y="256"/>
                    </a:lnTo>
                    <a:lnTo>
                      <a:pt x="1442" y="20"/>
                    </a:lnTo>
                    <a:lnTo>
                      <a:pt x="1319" y="0"/>
                    </a:lnTo>
                    <a:lnTo>
                      <a:pt x="1068" y="34"/>
                    </a:lnTo>
                    <a:lnTo>
                      <a:pt x="704" y="329"/>
                    </a:lnTo>
                    <a:lnTo>
                      <a:pt x="704" y="456"/>
                    </a:lnTo>
                    <a:lnTo>
                      <a:pt x="354" y="411"/>
                    </a:lnTo>
                    <a:lnTo>
                      <a:pt x="228" y="237"/>
                    </a:lnTo>
                    <a:lnTo>
                      <a:pt x="112" y="429"/>
                    </a:lnTo>
                    <a:lnTo>
                      <a:pt x="0" y="458"/>
                    </a:lnTo>
                    <a:lnTo>
                      <a:pt x="14" y="789"/>
                    </a:lnTo>
                    <a:lnTo>
                      <a:pt x="155" y="846"/>
                    </a:lnTo>
                    <a:lnTo>
                      <a:pt x="328" y="1063"/>
                    </a:lnTo>
                    <a:lnTo>
                      <a:pt x="426" y="1381"/>
                    </a:lnTo>
                    <a:lnTo>
                      <a:pt x="504" y="1295"/>
                    </a:lnTo>
                    <a:lnTo>
                      <a:pt x="642" y="1456"/>
                    </a:lnTo>
                    <a:lnTo>
                      <a:pt x="837" y="1878"/>
                    </a:lnTo>
                    <a:lnTo>
                      <a:pt x="1325" y="1817"/>
                    </a:lnTo>
                    <a:lnTo>
                      <a:pt x="1437" y="1871"/>
                    </a:lnTo>
                    <a:lnTo>
                      <a:pt x="1523" y="1795"/>
                    </a:lnTo>
                    <a:lnTo>
                      <a:pt x="1761" y="1759"/>
                    </a:lnTo>
                    <a:lnTo>
                      <a:pt x="1942" y="1607"/>
                    </a:lnTo>
                    <a:lnTo>
                      <a:pt x="2090" y="1628"/>
                    </a:lnTo>
                    <a:lnTo>
                      <a:pt x="2090" y="1626"/>
                    </a:lnTo>
                    <a:lnTo>
                      <a:pt x="2085" y="1440"/>
                    </a:lnTo>
                    <a:lnTo>
                      <a:pt x="2301" y="1344"/>
                    </a:lnTo>
                    <a:lnTo>
                      <a:pt x="2306" y="1238"/>
                    </a:lnTo>
                    <a:lnTo>
                      <a:pt x="2285" y="856"/>
                    </a:lnTo>
                    <a:lnTo>
                      <a:pt x="2068" y="740"/>
                    </a:lnTo>
                    <a:lnTo>
                      <a:pt x="1975" y="539"/>
                    </a:lnTo>
                    <a:lnTo>
                      <a:pt x="2001" y="4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1" name="Freeform 548"/>
              <p:cNvSpPr>
                <a:spLocks/>
              </p:cNvSpPr>
              <p:nvPr/>
            </p:nvSpPr>
            <p:spPr bwMode="auto">
              <a:xfrm>
                <a:off x="7555" y="2874"/>
                <a:ext cx="1010" cy="1313"/>
              </a:xfrm>
              <a:custGeom>
                <a:avLst/>
                <a:gdLst>
                  <a:gd name="T0" fmla="*/ 207 w 2019"/>
                  <a:gd name="T1" fmla="*/ 379 h 2626"/>
                  <a:gd name="T2" fmla="*/ 26 w 2019"/>
                  <a:gd name="T3" fmla="*/ 381 h 2626"/>
                  <a:gd name="T4" fmla="*/ 0 w 2019"/>
                  <a:gd name="T5" fmla="*/ 512 h 2626"/>
                  <a:gd name="T6" fmla="*/ 93 w 2019"/>
                  <a:gd name="T7" fmla="*/ 713 h 2626"/>
                  <a:gd name="T8" fmla="*/ 310 w 2019"/>
                  <a:gd name="T9" fmla="*/ 829 h 2626"/>
                  <a:gd name="T10" fmla="*/ 331 w 2019"/>
                  <a:gd name="T11" fmla="*/ 1211 h 2626"/>
                  <a:gd name="T12" fmla="*/ 326 w 2019"/>
                  <a:gd name="T13" fmla="*/ 1317 h 2626"/>
                  <a:gd name="T14" fmla="*/ 110 w 2019"/>
                  <a:gd name="T15" fmla="*/ 1413 h 2626"/>
                  <a:gd name="T16" fmla="*/ 115 w 2019"/>
                  <a:gd name="T17" fmla="*/ 1599 h 2626"/>
                  <a:gd name="T18" fmla="*/ 253 w 2019"/>
                  <a:gd name="T19" fmla="*/ 1627 h 2626"/>
                  <a:gd name="T20" fmla="*/ 274 w 2019"/>
                  <a:gd name="T21" fmla="*/ 1732 h 2626"/>
                  <a:gd name="T22" fmla="*/ 374 w 2019"/>
                  <a:gd name="T23" fmla="*/ 1771 h 2626"/>
                  <a:gd name="T24" fmla="*/ 360 w 2019"/>
                  <a:gd name="T25" fmla="*/ 1883 h 2626"/>
                  <a:gd name="T26" fmla="*/ 474 w 2019"/>
                  <a:gd name="T27" fmla="*/ 1894 h 2626"/>
                  <a:gd name="T28" fmla="*/ 543 w 2019"/>
                  <a:gd name="T29" fmla="*/ 1980 h 2626"/>
                  <a:gd name="T30" fmla="*/ 583 w 2019"/>
                  <a:gd name="T31" fmla="*/ 2099 h 2626"/>
                  <a:gd name="T32" fmla="*/ 474 w 2019"/>
                  <a:gd name="T33" fmla="*/ 2192 h 2626"/>
                  <a:gd name="T34" fmla="*/ 564 w 2019"/>
                  <a:gd name="T35" fmla="*/ 2378 h 2626"/>
                  <a:gd name="T36" fmla="*/ 921 w 2019"/>
                  <a:gd name="T37" fmla="*/ 2455 h 2626"/>
                  <a:gd name="T38" fmla="*/ 1036 w 2019"/>
                  <a:gd name="T39" fmla="*/ 2516 h 2626"/>
                  <a:gd name="T40" fmla="*/ 1036 w 2019"/>
                  <a:gd name="T41" fmla="*/ 2626 h 2626"/>
                  <a:gd name="T42" fmla="*/ 1223 w 2019"/>
                  <a:gd name="T43" fmla="*/ 2552 h 2626"/>
                  <a:gd name="T44" fmla="*/ 1269 w 2019"/>
                  <a:gd name="T45" fmla="*/ 2455 h 2626"/>
                  <a:gd name="T46" fmla="*/ 1523 w 2019"/>
                  <a:gd name="T47" fmla="*/ 2306 h 2626"/>
                  <a:gd name="T48" fmla="*/ 1609 w 2019"/>
                  <a:gd name="T49" fmla="*/ 2374 h 2626"/>
                  <a:gd name="T50" fmla="*/ 1728 w 2019"/>
                  <a:gd name="T51" fmla="*/ 2335 h 2626"/>
                  <a:gd name="T52" fmla="*/ 1740 w 2019"/>
                  <a:gd name="T53" fmla="*/ 2013 h 2626"/>
                  <a:gd name="T54" fmla="*/ 1821 w 2019"/>
                  <a:gd name="T55" fmla="*/ 1918 h 2626"/>
                  <a:gd name="T56" fmla="*/ 1931 w 2019"/>
                  <a:gd name="T57" fmla="*/ 1933 h 2626"/>
                  <a:gd name="T58" fmla="*/ 2019 w 2019"/>
                  <a:gd name="T59" fmla="*/ 1809 h 2626"/>
                  <a:gd name="T60" fmla="*/ 2011 w 2019"/>
                  <a:gd name="T61" fmla="*/ 1752 h 2626"/>
                  <a:gd name="T62" fmla="*/ 2011 w 2019"/>
                  <a:gd name="T63" fmla="*/ 1751 h 2626"/>
                  <a:gd name="T64" fmla="*/ 1961 w 2019"/>
                  <a:gd name="T65" fmla="*/ 1654 h 2626"/>
                  <a:gd name="T66" fmla="*/ 1857 w 2019"/>
                  <a:gd name="T67" fmla="*/ 1696 h 2626"/>
                  <a:gd name="T68" fmla="*/ 1849 w 2019"/>
                  <a:gd name="T69" fmla="*/ 1573 h 2626"/>
                  <a:gd name="T70" fmla="*/ 1637 w 2019"/>
                  <a:gd name="T71" fmla="*/ 1392 h 2626"/>
                  <a:gd name="T72" fmla="*/ 1706 w 2019"/>
                  <a:gd name="T73" fmla="*/ 1063 h 2626"/>
                  <a:gd name="T74" fmla="*/ 1209 w 2019"/>
                  <a:gd name="T75" fmla="*/ 695 h 2626"/>
                  <a:gd name="T76" fmla="*/ 1302 w 2019"/>
                  <a:gd name="T77" fmla="*/ 601 h 2626"/>
                  <a:gd name="T78" fmla="*/ 647 w 2019"/>
                  <a:gd name="T79" fmla="*/ 200 h 2626"/>
                  <a:gd name="T80" fmla="*/ 515 w 2019"/>
                  <a:gd name="T81" fmla="*/ 0 h 2626"/>
                  <a:gd name="T82" fmla="*/ 183 w 2019"/>
                  <a:gd name="T83" fmla="*/ 86 h 2626"/>
                  <a:gd name="T84" fmla="*/ 269 w 2019"/>
                  <a:gd name="T85" fmla="*/ 181 h 2626"/>
                  <a:gd name="T86" fmla="*/ 179 w 2019"/>
                  <a:gd name="T87" fmla="*/ 269 h 2626"/>
                  <a:gd name="T88" fmla="*/ 207 w 2019"/>
                  <a:gd name="T89" fmla="*/ 379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19" h="2626">
                    <a:moveTo>
                      <a:pt x="207" y="379"/>
                    </a:moveTo>
                    <a:lnTo>
                      <a:pt x="26" y="381"/>
                    </a:lnTo>
                    <a:lnTo>
                      <a:pt x="0" y="512"/>
                    </a:lnTo>
                    <a:lnTo>
                      <a:pt x="93" y="713"/>
                    </a:lnTo>
                    <a:lnTo>
                      <a:pt x="310" y="829"/>
                    </a:lnTo>
                    <a:lnTo>
                      <a:pt x="331" y="1211"/>
                    </a:lnTo>
                    <a:lnTo>
                      <a:pt x="326" y="1317"/>
                    </a:lnTo>
                    <a:lnTo>
                      <a:pt x="110" y="1413"/>
                    </a:lnTo>
                    <a:lnTo>
                      <a:pt x="115" y="1599"/>
                    </a:lnTo>
                    <a:lnTo>
                      <a:pt x="253" y="1627"/>
                    </a:lnTo>
                    <a:lnTo>
                      <a:pt x="274" y="1732"/>
                    </a:lnTo>
                    <a:lnTo>
                      <a:pt x="374" y="1771"/>
                    </a:lnTo>
                    <a:lnTo>
                      <a:pt x="360" y="1883"/>
                    </a:lnTo>
                    <a:lnTo>
                      <a:pt x="474" y="1894"/>
                    </a:lnTo>
                    <a:lnTo>
                      <a:pt x="543" y="1980"/>
                    </a:lnTo>
                    <a:lnTo>
                      <a:pt x="583" y="2099"/>
                    </a:lnTo>
                    <a:lnTo>
                      <a:pt x="474" y="2192"/>
                    </a:lnTo>
                    <a:lnTo>
                      <a:pt x="564" y="2378"/>
                    </a:lnTo>
                    <a:lnTo>
                      <a:pt x="921" y="2455"/>
                    </a:lnTo>
                    <a:lnTo>
                      <a:pt x="1036" y="2516"/>
                    </a:lnTo>
                    <a:lnTo>
                      <a:pt x="1036" y="2626"/>
                    </a:lnTo>
                    <a:lnTo>
                      <a:pt x="1223" y="2552"/>
                    </a:lnTo>
                    <a:lnTo>
                      <a:pt x="1269" y="2455"/>
                    </a:lnTo>
                    <a:lnTo>
                      <a:pt x="1523" y="2306"/>
                    </a:lnTo>
                    <a:lnTo>
                      <a:pt x="1609" y="2374"/>
                    </a:lnTo>
                    <a:lnTo>
                      <a:pt x="1728" y="2335"/>
                    </a:lnTo>
                    <a:lnTo>
                      <a:pt x="1740" y="2013"/>
                    </a:lnTo>
                    <a:lnTo>
                      <a:pt x="1821" y="1918"/>
                    </a:lnTo>
                    <a:lnTo>
                      <a:pt x="1931" y="1933"/>
                    </a:lnTo>
                    <a:lnTo>
                      <a:pt x="2019" y="1809"/>
                    </a:lnTo>
                    <a:lnTo>
                      <a:pt x="2011" y="1752"/>
                    </a:lnTo>
                    <a:lnTo>
                      <a:pt x="2011" y="1751"/>
                    </a:lnTo>
                    <a:lnTo>
                      <a:pt x="1961" y="1654"/>
                    </a:lnTo>
                    <a:lnTo>
                      <a:pt x="1857" y="1696"/>
                    </a:lnTo>
                    <a:lnTo>
                      <a:pt x="1849" y="1573"/>
                    </a:lnTo>
                    <a:lnTo>
                      <a:pt x="1637" y="1392"/>
                    </a:lnTo>
                    <a:lnTo>
                      <a:pt x="1706" y="1063"/>
                    </a:lnTo>
                    <a:lnTo>
                      <a:pt x="1209" y="695"/>
                    </a:lnTo>
                    <a:lnTo>
                      <a:pt x="1302" y="601"/>
                    </a:lnTo>
                    <a:lnTo>
                      <a:pt x="647" y="200"/>
                    </a:lnTo>
                    <a:lnTo>
                      <a:pt x="515" y="0"/>
                    </a:lnTo>
                    <a:lnTo>
                      <a:pt x="183" y="86"/>
                    </a:lnTo>
                    <a:lnTo>
                      <a:pt x="269" y="181"/>
                    </a:lnTo>
                    <a:lnTo>
                      <a:pt x="179" y="269"/>
                    </a:lnTo>
                    <a:lnTo>
                      <a:pt x="207" y="3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2" name="Freeform 547"/>
              <p:cNvSpPr>
                <a:spLocks/>
              </p:cNvSpPr>
              <p:nvPr/>
            </p:nvSpPr>
            <p:spPr bwMode="auto">
              <a:xfrm>
                <a:off x="7127" y="3664"/>
                <a:ext cx="1170" cy="1343"/>
              </a:xfrm>
              <a:custGeom>
                <a:avLst/>
                <a:gdLst>
                  <a:gd name="T0" fmla="*/ 1399 w 2341"/>
                  <a:gd name="T1" fmla="*/ 400 h 2686"/>
                  <a:gd name="T2" fmla="*/ 1330 w 2341"/>
                  <a:gd name="T3" fmla="*/ 314 h 2686"/>
                  <a:gd name="T4" fmla="*/ 1216 w 2341"/>
                  <a:gd name="T5" fmla="*/ 303 h 2686"/>
                  <a:gd name="T6" fmla="*/ 1230 w 2341"/>
                  <a:gd name="T7" fmla="*/ 191 h 2686"/>
                  <a:gd name="T8" fmla="*/ 1130 w 2341"/>
                  <a:gd name="T9" fmla="*/ 152 h 2686"/>
                  <a:gd name="T10" fmla="*/ 1109 w 2341"/>
                  <a:gd name="T11" fmla="*/ 47 h 2686"/>
                  <a:gd name="T12" fmla="*/ 971 w 2341"/>
                  <a:gd name="T13" fmla="*/ 19 h 2686"/>
                  <a:gd name="T14" fmla="*/ 971 w 2341"/>
                  <a:gd name="T15" fmla="*/ 21 h 2686"/>
                  <a:gd name="T16" fmla="*/ 823 w 2341"/>
                  <a:gd name="T17" fmla="*/ 0 h 2686"/>
                  <a:gd name="T18" fmla="*/ 642 w 2341"/>
                  <a:gd name="T19" fmla="*/ 152 h 2686"/>
                  <a:gd name="T20" fmla="*/ 404 w 2341"/>
                  <a:gd name="T21" fmla="*/ 188 h 2686"/>
                  <a:gd name="T22" fmla="*/ 318 w 2341"/>
                  <a:gd name="T23" fmla="*/ 264 h 2686"/>
                  <a:gd name="T24" fmla="*/ 245 w 2341"/>
                  <a:gd name="T25" fmla="*/ 383 h 2686"/>
                  <a:gd name="T26" fmla="*/ 366 w 2341"/>
                  <a:gd name="T27" fmla="*/ 533 h 2686"/>
                  <a:gd name="T28" fmla="*/ 352 w 2341"/>
                  <a:gd name="T29" fmla="*/ 677 h 2686"/>
                  <a:gd name="T30" fmla="*/ 244 w 2341"/>
                  <a:gd name="T31" fmla="*/ 760 h 2686"/>
                  <a:gd name="T32" fmla="*/ 313 w 2341"/>
                  <a:gd name="T33" fmla="*/ 846 h 2686"/>
                  <a:gd name="T34" fmla="*/ 52 w 2341"/>
                  <a:gd name="T35" fmla="*/ 1251 h 2686"/>
                  <a:gd name="T36" fmla="*/ 0 w 2341"/>
                  <a:gd name="T37" fmla="*/ 1565 h 2686"/>
                  <a:gd name="T38" fmla="*/ 50 w 2341"/>
                  <a:gd name="T39" fmla="*/ 1668 h 2686"/>
                  <a:gd name="T40" fmla="*/ 47 w 2341"/>
                  <a:gd name="T41" fmla="*/ 1668 h 2686"/>
                  <a:gd name="T42" fmla="*/ 95 w 2341"/>
                  <a:gd name="T43" fmla="*/ 1902 h 2686"/>
                  <a:gd name="T44" fmla="*/ 238 w 2341"/>
                  <a:gd name="T45" fmla="*/ 1947 h 2686"/>
                  <a:gd name="T46" fmla="*/ 226 w 2341"/>
                  <a:gd name="T47" fmla="*/ 2070 h 2686"/>
                  <a:gd name="T48" fmla="*/ 226 w 2341"/>
                  <a:gd name="T49" fmla="*/ 2104 h 2686"/>
                  <a:gd name="T50" fmla="*/ 319 w 2341"/>
                  <a:gd name="T51" fmla="*/ 2200 h 2686"/>
                  <a:gd name="T52" fmla="*/ 538 w 2341"/>
                  <a:gd name="T53" fmla="*/ 2268 h 2686"/>
                  <a:gd name="T54" fmla="*/ 590 w 2341"/>
                  <a:gd name="T55" fmla="*/ 2369 h 2686"/>
                  <a:gd name="T56" fmla="*/ 804 w 2341"/>
                  <a:gd name="T57" fmla="*/ 2442 h 2686"/>
                  <a:gd name="T58" fmla="*/ 1020 w 2341"/>
                  <a:gd name="T59" fmla="*/ 2686 h 2686"/>
                  <a:gd name="T60" fmla="*/ 1359 w 2341"/>
                  <a:gd name="T61" fmla="*/ 2523 h 2686"/>
                  <a:gd name="T62" fmla="*/ 1942 w 2341"/>
                  <a:gd name="T63" fmla="*/ 2466 h 2686"/>
                  <a:gd name="T64" fmla="*/ 1942 w 2341"/>
                  <a:gd name="T65" fmla="*/ 2468 h 2686"/>
                  <a:gd name="T66" fmla="*/ 1985 w 2341"/>
                  <a:gd name="T67" fmla="*/ 2309 h 2686"/>
                  <a:gd name="T68" fmla="*/ 2225 w 2341"/>
                  <a:gd name="T69" fmla="*/ 2049 h 2686"/>
                  <a:gd name="T70" fmla="*/ 2296 w 2341"/>
                  <a:gd name="T71" fmla="*/ 1730 h 2686"/>
                  <a:gd name="T72" fmla="*/ 2341 w 2341"/>
                  <a:gd name="T73" fmla="*/ 1678 h 2686"/>
                  <a:gd name="T74" fmla="*/ 2189 w 2341"/>
                  <a:gd name="T75" fmla="*/ 1363 h 2686"/>
                  <a:gd name="T76" fmla="*/ 2087 w 2341"/>
                  <a:gd name="T77" fmla="*/ 1306 h 2686"/>
                  <a:gd name="T78" fmla="*/ 2272 w 2341"/>
                  <a:gd name="T79" fmla="*/ 1151 h 2686"/>
                  <a:gd name="T80" fmla="*/ 2263 w 2341"/>
                  <a:gd name="T81" fmla="*/ 1027 h 2686"/>
                  <a:gd name="T82" fmla="*/ 2186 w 2341"/>
                  <a:gd name="T83" fmla="*/ 908 h 2686"/>
                  <a:gd name="T84" fmla="*/ 2079 w 2341"/>
                  <a:gd name="T85" fmla="*/ 972 h 2686"/>
                  <a:gd name="T86" fmla="*/ 1892 w 2341"/>
                  <a:gd name="T87" fmla="*/ 1046 h 2686"/>
                  <a:gd name="T88" fmla="*/ 1892 w 2341"/>
                  <a:gd name="T89" fmla="*/ 936 h 2686"/>
                  <a:gd name="T90" fmla="*/ 1777 w 2341"/>
                  <a:gd name="T91" fmla="*/ 875 h 2686"/>
                  <a:gd name="T92" fmla="*/ 1420 w 2341"/>
                  <a:gd name="T93" fmla="*/ 798 h 2686"/>
                  <a:gd name="T94" fmla="*/ 1330 w 2341"/>
                  <a:gd name="T95" fmla="*/ 612 h 2686"/>
                  <a:gd name="T96" fmla="*/ 1439 w 2341"/>
                  <a:gd name="T97" fmla="*/ 519 h 2686"/>
                  <a:gd name="T98" fmla="*/ 1399 w 2341"/>
                  <a:gd name="T99" fmla="*/ 400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41" h="2686">
                    <a:moveTo>
                      <a:pt x="1399" y="400"/>
                    </a:moveTo>
                    <a:lnTo>
                      <a:pt x="1330" y="314"/>
                    </a:lnTo>
                    <a:lnTo>
                      <a:pt x="1216" y="303"/>
                    </a:lnTo>
                    <a:lnTo>
                      <a:pt x="1230" y="191"/>
                    </a:lnTo>
                    <a:lnTo>
                      <a:pt x="1130" y="152"/>
                    </a:lnTo>
                    <a:lnTo>
                      <a:pt x="1109" y="47"/>
                    </a:lnTo>
                    <a:lnTo>
                      <a:pt x="971" y="19"/>
                    </a:lnTo>
                    <a:lnTo>
                      <a:pt x="971" y="21"/>
                    </a:lnTo>
                    <a:lnTo>
                      <a:pt x="823" y="0"/>
                    </a:lnTo>
                    <a:lnTo>
                      <a:pt x="642" y="152"/>
                    </a:lnTo>
                    <a:lnTo>
                      <a:pt x="404" y="188"/>
                    </a:lnTo>
                    <a:lnTo>
                      <a:pt x="318" y="264"/>
                    </a:lnTo>
                    <a:lnTo>
                      <a:pt x="245" y="383"/>
                    </a:lnTo>
                    <a:lnTo>
                      <a:pt x="366" y="533"/>
                    </a:lnTo>
                    <a:lnTo>
                      <a:pt x="352" y="677"/>
                    </a:lnTo>
                    <a:lnTo>
                      <a:pt x="244" y="760"/>
                    </a:lnTo>
                    <a:lnTo>
                      <a:pt x="313" y="846"/>
                    </a:lnTo>
                    <a:lnTo>
                      <a:pt x="52" y="1251"/>
                    </a:lnTo>
                    <a:lnTo>
                      <a:pt x="0" y="1565"/>
                    </a:lnTo>
                    <a:lnTo>
                      <a:pt x="50" y="1668"/>
                    </a:lnTo>
                    <a:lnTo>
                      <a:pt x="47" y="1668"/>
                    </a:lnTo>
                    <a:lnTo>
                      <a:pt x="95" y="1902"/>
                    </a:lnTo>
                    <a:lnTo>
                      <a:pt x="238" y="1947"/>
                    </a:lnTo>
                    <a:lnTo>
                      <a:pt x="226" y="2070"/>
                    </a:lnTo>
                    <a:lnTo>
                      <a:pt x="226" y="2104"/>
                    </a:lnTo>
                    <a:lnTo>
                      <a:pt x="319" y="2200"/>
                    </a:lnTo>
                    <a:lnTo>
                      <a:pt x="538" y="2268"/>
                    </a:lnTo>
                    <a:lnTo>
                      <a:pt x="590" y="2369"/>
                    </a:lnTo>
                    <a:lnTo>
                      <a:pt x="804" y="2442"/>
                    </a:lnTo>
                    <a:lnTo>
                      <a:pt x="1020" y="2686"/>
                    </a:lnTo>
                    <a:lnTo>
                      <a:pt x="1359" y="2523"/>
                    </a:lnTo>
                    <a:lnTo>
                      <a:pt x="1942" y="2466"/>
                    </a:lnTo>
                    <a:lnTo>
                      <a:pt x="1942" y="2468"/>
                    </a:lnTo>
                    <a:lnTo>
                      <a:pt x="1985" y="2309"/>
                    </a:lnTo>
                    <a:lnTo>
                      <a:pt x="2225" y="2049"/>
                    </a:lnTo>
                    <a:lnTo>
                      <a:pt x="2296" y="1730"/>
                    </a:lnTo>
                    <a:lnTo>
                      <a:pt x="2341" y="1678"/>
                    </a:lnTo>
                    <a:lnTo>
                      <a:pt x="2189" y="1363"/>
                    </a:lnTo>
                    <a:lnTo>
                      <a:pt x="2087" y="1306"/>
                    </a:lnTo>
                    <a:lnTo>
                      <a:pt x="2272" y="1151"/>
                    </a:lnTo>
                    <a:lnTo>
                      <a:pt x="2263" y="1027"/>
                    </a:lnTo>
                    <a:lnTo>
                      <a:pt x="2186" y="908"/>
                    </a:lnTo>
                    <a:lnTo>
                      <a:pt x="2079" y="972"/>
                    </a:lnTo>
                    <a:lnTo>
                      <a:pt x="1892" y="1046"/>
                    </a:lnTo>
                    <a:lnTo>
                      <a:pt x="1892" y="936"/>
                    </a:lnTo>
                    <a:lnTo>
                      <a:pt x="1777" y="875"/>
                    </a:lnTo>
                    <a:lnTo>
                      <a:pt x="1420" y="798"/>
                    </a:lnTo>
                    <a:lnTo>
                      <a:pt x="1330" y="612"/>
                    </a:lnTo>
                    <a:lnTo>
                      <a:pt x="1439" y="519"/>
                    </a:lnTo>
                    <a:lnTo>
                      <a:pt x="1399" y="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3" name="Freeform 546"/>
              <p:cNvSpPr>
                <a:spLocks/>
              </p:cNvSpPr>
              <p:nvPr/>
            </p:nvSpPr>
            <p:spPr bwMode="auto">
              <a:xfrm>
                <a:off x="8166" y="3640"/>
                <a:ext cx="1158" cy="905"/>
              </a:xfrm>
              <a:custGeom>
                <a:avLst/>
                <a:gdLst>
                  <a:gd name="T0" fmla="*/ 300 w 2314"/>
                  <a:gd name="T1" fmla="*/ 774 h 1811"/>
                  <a:gd name="T2" fmla="*/ 46 w 2314"/>
                  <a:gd name="T3" fmla="*/ 923 h 1811"/>
                  <a:gd name="T4" fmla="*/ 0 w 2314"/>
                  <a:gd name="T5" fmla="*/ 1020 h 1811"/>
                  <a:gd name="T6" fmla="*/ 107 w 2314"/>
                  <a:gd name="T7" fmla="*/ 956 h 1811"/>
                  <a:gd name="T8" fmla="*/ 184 w 2314"/>
                  <a:gd name="T9" fmla="*/ 1075 h 1811"/>
                  <a:gd name="T10" fmla="*/ 193 w 2314"/>
                  <a:gd name="T11" fmla="*/ 1199 h 1811"/>
                  <a:gd name="T12" fmla="*/ 8 w 2314"/>
                  <a:gd name="T13" fmla="*/ 1354 h 1811"/>
                  <a:gd name="T14" fmla="*/ 110 w 2314"/>
                  <a:gd name="T15" fmla="*/ 1411 h 1811"/>
                  <a:gd name="T16" fmla="*/ 262 w 2314"/>
                  <a:gd name="T17" fmla="*/ 1726 h 1811"/>
                  <a:gd name="T18" fmla="*/ 350 w 2314"/>
                  <a:gd name="T19" fmla="*/ 1807 h 1811"/>
                  <a:gd name="T20" fmla="*/ 560 w 2314"/>
                  <a:gd name="T21" fmla="*/ 1811 h 1811"/>
                  <a:gd name="T22" fmla="*/ 1426 w 2314"/>
                  <a:gd name="T23" fmla="*/ 1416 h 1811"/>
                  <a:gd name="T24" fmla="*/ 1541 w 2314"/>
                  <a:gd name="T25" fmla="*/ 1232 h 1811"/>
                  <a:gd name="T26" fmla="*/ 1759 w 2314"/>
                  <a:gd name="T27" fmla="*/ 1160 h 1811"/>
                  <a:gd name="T28" fmla="*/ 1866 w 2314"/>
                  <a:gd name="T29" fmla="*/ 1192 h 1811"/>
                  <a:gd name="T30" fmla="*/ 1938 w 2314"/>
                  <a:gd name="T31" fmla="*/ 1110 h 1811"/>
                  <a:gd name="T32" fmla="*/ 2061 w 2314"/>
                  <a:gd name="T33" fmla="*/ 1091 h 1811"/>
                  <a:gd name="T34" fmla="*/ 2080 w 2314"/>
                  <a:gd name="T35" fmla="*/ 984 h 1811"/>
                  <a:gd name="T36" fmla="*/ 2309 w 2314"/>
                  <a:gd name="T37" fmla="*/ 1013 h 1811"/>
                  <a:gd name="T38" fmla="*/ 2314 w 2314"/>
                  <a:gd name="T39" fmla="*/ 1013 h 1811"/>
                  <a:gd name="T40" fmla="*/ 2218 w 2314"/>
                  <a:gd name="T41" fmla="*/ 631 h 1811"/>
                  <a:gd name="T42" fmla="*/ 2305 w 2314"/>
                  <a:gd name="T43" fmla="*/ 412 h 1811"/>
                  <a:gd name="T44" fmla="*/ 1981 w 2314"/>
                  <a:gd name="T45" fmla="*/ 155 h 1811"/>
                  <a:gd name="T46" fmla="*/ 1785 w 2314"/>
                  <a:gd name="T47" fmla="*/ 241 h 1811"/>
                  <a:gd name="T48" fmla="*/ 1595 w 2314"/>
                  <a:gd name="T49" fmla="*/ 100 h 1811"/>
                  <a:gd name="T50" fmla="*/ 1374 w 2314"/>
                  <a:gd name="T51" fmla="*/ 164 h 1811"/>
                  <a:gd name="T52" fmla="*/ 1102 w 2314"/>
                  <a:gd name="T53" fmla="*/ 0 h 1811"/>
                  <a:gd name="T54" fmla="*/ 788 w 2314"/>
                  <a:gd name="T55" fmla="*/ 220 h 1811"/>
                  <a:gd name="T56" fmla="*/ 796 w 2314"/>
                  <a:gd name="T57" fmla="*/ 277 h 1811"/>
                  <a:gd name="T58" fmla="*/ 708 w 2314"/>
                  <a:gd name="T59" fmla="*/ 401 h 1811"/>
                  <a:gd name="T60" fmla="*/ 598 w 2314"/>
                  <a:gd name="T61" fmla="*/ 386 h 1811"/>
                  <a:gd name="T62" fmla="*/ 517 w 2314"/>
                  <a:gd name="T63" fmla="*/ 481 h 1811"/>
                  <a:gd name="T64" fmla="*/ 505 w 2314"/>
                  <a:gd name="T65" fmla="*/ 803 h 1811"/>
                  <a:gd name="T66" fmla="*/ 386 w 2314"/>
                  <a:gd name="T67" fmla="*/ 842 h 1811"/>
                  <a:gd name="T68" fmla="*/ 300 w 2314"/>
                  <a:gd name="T69" fmla="*/ 774 h 1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4" h="1811">
                    <a:moveTo>
                      <a:pt x="300" y="774"/>
                    </a:moveTo>
                    <a:lnTo>
                      <a:pt x="46" y="923"/>
                    </a:lnTo>
                    <a:lnTo>
                      <a:pt x="0" y="1020"/>
                    </a:lnTo>
                    <a:lnTo>
                      <a:pt x="107" y="956"/>
                    </a:lnTo>
                    <a:lnTo>
                      <a:pt x="184" y="1075"/>
                    </a:lnTo>
                    <a:lnTo>
                      <a:pt x="193" y="1199"/>
                    </a:lnTo>
                    <a:lnTo>
                      <a:pt x="8" y="1354"/>
                    </a:lnTo>
                    <a:lnTo>
                      <a:pt x="110" y="1411"/>
                    </a:lnTo>
                    <a:lnTo>
                      <a:pt x="262" y="1726"/>
                    </a:lnTo>
                    <a:lnTo>
                      <a:pt x="350" y="1807"/>
                    </a:lnTo>
                    <a:lnTo>
                      <a:pt x="560" y="1811"/>
                    </a:lnTo>
                    <a:lnTo>
                      <a:pt x="1426" y="1416"/>
                    </a:lnTo>
                    <a:lnTo>
                      <a:pt x="1541" y="1232"/>
                    </a:lnTo>
                    <a:lnTo>
                      <a:pt x="1759" y="1160"/>
                    </a:lnTo>
                    <a:lnTo>
                      <a:pt x="1866" y="1192"/>
                    </a:lnTo>
                    <a:lnTo>
                      <a:pt x="1938" y="1110"/>
                    </a:lnTo>
                    <a:lnTo>
                      <a:pt x="2061" y="1091"/>
                    </a:lnTo>
                    <a:lnTo>
                      <a:pt x="2080" y="984"/>
                    </a:lnTo>
                    <a:lnTo>
                      <a:pt x="2309" y="1013"/>
                    </a:lnTo>
                    <a:lnTo>
                      <a:pt x="2314" y="1013"/>
                    </a:lnTo>
                    <a:lnTo>
                      <a:pt x="2218" y="631"/>
                    </a:lnTo>
                    <a:lnTo>
                      <a:pt x="2305" y="412"/>
                    </a:lnTo>
                    <a:lnTo>
                      <a:pt x="1981" y="155"/>
                    </a:lnTo>
                    <a:lnTo>
                      <a:pt x="1785" y="241"/>
                    </a:lnTo>
                    <a:lnTo>
                      <a:pt x="1595" y="100"/>
                    </a:lnTo>
                    <a:lnTo>
                      <a:pt x="1374" y="164"/>
                    </a:lnTo>
                    <a:lnTo>
                      <a:pt x="1102" y="0"/>
                    </a:lnTo>
                    <a:lnTo>
                      <a:pt x="788" y="220"/>
                    </a:lnTo>
                    <a:lnTo>
                      <a:pt x="796" y="277"/>
                    </a:lnTo>
                    <a:lnTo>
                      <a:pt x="708" y="401"/>
                    </a:lnTo>
                    <a:lnTo>
                      <a:pt x="598" y="386"/>
                    </a:lnTo>
                    <a:lnTo>
                      <a:pt x="517" y="481"/>
                    </a:lnTo>
                    <a:lnTo>
                      <a:pt x="505" y="803"/>
                    </a:lnTo>
                    <a:lnTo>
                      <a:pt x="386" y="842"/>
                    </a:lnTo>
                    <a:lnTo>
                      <a:pt x="300" y="7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4" name="Freeform 545"/>
              <p:cNvSpPr>
                <a:spLocks/>
              </p:cNvSpPr>
              <p:nvPr/>
            </p:nvSpPr>
            <p:spPr bwMode="auto">
              <a:xfrm>
                <a:off x="9356" y="2328"/>
                <a:ext cx="961" cy="1112"/>
              </a:xfrm>
              <a:custGeom>
                <a:avLst/>
                <a:gdLst>
                  <a:gd name="T0" fmla="*/ 1921 w 1921"/>
                  <a:gd name="T1" fmla="*/ 148 h 2224"/>
                  <a:gd name="T2" fmla="*/ 1590 w 1921"/>
                  <a:gd name="T3" fmla="*/ 32 h 2224"/>
                  <a:gd name="T4" fmla="*/ 1028 w 1921"/>
                  <a:gd name="T5" fmla="*/ 10 h 2224"/>
                  <a:gd name="T6" fmla="*/ 1026 w 1921"/>
                  <a:gd name="T7" fmla="*/ 13 h 2224"/>
                  <a:gd name="T8" fmla="*/ 974 w 1921"/>
                  <a:gd name="T9" fmla="*/ 175 h 2224"/>
                  <a:gd name="T10" fmla="*/ 921 w 1921"/>
                  <a:gd name="T11" fmla="*/ 275 h 2224"/>
                  <a:gd name="T12" fmla="*/ 572 w 1921"/>
                  <a:gd name="T13" fmla="*/ 286 h 2224"/>
                  <a:gd name="T14" fmla="*/ 224 w 1921"/>
                  <a:gd name="T15" fmla="*/ 108 h 2224"/>
                  <a:gd name="T16" fmla="*/ 189 w 1921"/>
                  <a:gd name="T17" fmla="*/ 0 h 2224"/>
                  <a:gd name="T18" fmla="*/ 0 w 1921"/>
                  <a:gd name="T19" fmla="*/ 418 h 2224"/>
                  <a:gd name="T20" fmla="*/ 212 w 1921"/>
                  <a:gd name="T21" fmla="*/ 513 h 2224"/>
                  <a:gd name="T22" fmla="*/ 148 w 1921"/>
                  <a:gd name="T23" fmla="*/ 610 h 2224"/>
                  <a:gd name="T24" fmla="*/ 238 w 1921"/>
                  <a:gd name="T25" fmla="*/ 672 h 2224"/>
                  <a:gd name="T26" fmla="*/ 291 w 1921"/>
                  <a:gd name="T27" fmla="*/ 575 h 2224"/>
                  <a:gd name="T28" fmla="*/ 401 w 1921"/>
                  <a:gd name="T29" fmla="*/ 591 h 2224"/>
                  <a:gd name="T30" fmla="*/ 571 w 1921"/>
                  <a:gd name="T31" fmla="*/ 720 h 2224"/>
                  <a:gd name="T32" fmla="*/ 455 w 1921"/>
                  <a:gd name="T33" fmla="*/ 1237 h 2224"/>
                  <a:gd name="T34" fmla="*/ 369 w 1921"/>
                  <a:gd name="T35" fmla="*/ 1304 h 2224"/>
                  <a:gd name="T36" fmla="*/ 234 w 1921"/>
                  <a:gd name="T37" fmla="*/ 1292 h 2224"/>
                  <a:gd name="T38" fmla="*/ 307 w 1921"/>
                  <a:gd name="T39" fmla="*/ 1342 h 2224"/>
                  <a:gd name="T40" fmla="*/ 257 w 1921"/>
                  <a:gd name="T41" fmla="*/ 1730 h 2224"/>
                  <a:gd name="T42" fmla="*/ 457 w 1921"/>
                  <a:gd name="T43" fmla="*/ 1818 h 2224"/>
                  <a:gd name="T44" fmla="*/ 577 w 1921"/>
                  <a:gd name="T45" fmla="*/ 1824 h 2224"/>
                  <a:gd name="T46" fmla="*/ 905 w 1921"/>
                  <a:gd name="T47" fmla="*/ 2043 h 2224"/>
                  <a:gd name="T48" fmla="*/ 921 w 1921"/>
                  <a:gd name="T49" fmla="*/ 2148 h 2224"/>
                  <a:gd name="T50" fmla="*/ 1079 w 1921"/>
                  <a:gd name="T51" fmla="*/ 2224 h 2224"/>
                  <a:gd name="T52" fmla="*/ 1305 w 1921"/>
                  <a:gd name="T53" fmla="*/ 1695 h 2224"/>
                  <a:gd name="T54" fmla="*/ 1362 w 1921"/>
                  <a:gd name="T55" fmla="*/ 1089 h 2224"/>
                  <a:gd name="T56" fmla="*/ 1769 w 1921"/>
                  <a:gd name="T57" fmla="*/ 560 h 2224"/>
                  <a:gd name="T58" fmla="*/ 1921 w 1921"/>
                  <a:gd name="T59" fmla="*/ 148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1" h="2224">
                    <a:moveTo>
                      <a:pt x="1921" y="148"/>
                    </a:moveTo>
                    <a:lnTo>
                      <a:pt x="1590" y="32"/>
                    </a:lnTo>
                    <a:lnTo>
                      <a:pt x="1028" y="10"/>
                    </a:lnTo>
                    <a:lnTo>
                      <a:pt x="1026" y="13"/>
                    </a:lnTo>
                    <a:lnTo>
                      <a:pt x="974" y="175"/>
                    </a:lnTo>
                    <a:lnTo>
                      <a:pt x="921" y="275"/>
                    </a:lnTo>
                    <a:lnTo>
                      <a:pt x="572" y="286"/>
                    </a:lnTo>
                    <a:lnTo>
                      <a:pt x="224" y="108"/>
                    </a:lnTo>
                    <a:lnTo>
                      <a:pt x="189" y="0"/>
                    </a:lnTo>
                    <a:lnTo>
                      <a:pt x="0" y="418"/>
                    </a:lnTo>
                    <a:lnTo>
                      <a:pt x="212" y="513"/>
                    </a:lnTo>
                    <a:lnTo>
                      <a:pt x="148" y="610"/>
                    </a:lnTo>
                    <a:lnTo>
                      <a:pt x="238" y="672"/>
                    </a:lnTo>
                    <a:lnTo>
                      <a:pt x="291" y="575"/>
                    </a:lnTo>
                    <a:lnTo>
                      <a:pt x="401" y="591"/>
                    </a:lnTo>
                    <a:lnTo>
                      <a:pt x="571" y="720"/>
                    </a:lnTo>
                    <a:lnTo>
                      <a:pt x="455" y="1237"/>
                    </a:lnTo>
                    <a:lnTo>
                      <a:pt x="369" y="1304"/>
                    </a:lnTo>
                    <a:lnTo>
                      <a:pt x="234" y="1292"/>
                    </a:lnTo>
                    <a:lnTo>
                      <a:pt x="307" y="1342"/>
                    </a:lnTo>
                    <a:lnTo>
                      <a:pt x="257" y="1730"/>
                    </a:lnTo>
                    <a:lnTo>
                      <a:pt x="457" y="1818"/>
                    </a:lnTo>
                    <a:lnTo>
                      <a:pt x="577" y="1824"/>
                    </a:lnTo>
                    <a:lnTo>
                      <a:pt x="905" y="2043"/>
                    </a:lnTo>
                    <a:lnTo>
                      <a:pt x="921" y="2148"/>
                    </a:lnTo>
                    <a:lnTo>
                      <a:pt x="1079" y="2224"/>
                    </a:lnTo>
                    <a:lnTo>
                      <a:pt x="1305" y="1695"/>
                    </a:lnTo>
                    <a:lnTo>
                      <a:pt x="1362" y="1089"/>
                    </a:lnTo>
                    <a:lnTo>
                      <a:pt x="1769" y="560"/>
                    </a:lnTo>
                    <a:lnTo>
                      <a:pt x="1921" y="148"/>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5" name="Freeform 544"/>
              <p:cNvSpPr>
                <a:spLocks/>
              </p:cNvSpPr>
              <p:nvPr/>
            </p:nvSpPr>
            <p:spPr bwMode="auto">
              <a:xfrm>
                <a:off x="9337" y="3237"/>
                <a:ext cx="599" cy="1036"/>
              </a:xfrm>
              <a:custGeom>
                <a:avLst/>
                <a:gdLst>
                  <a:gd name="T0" fmla="*/ 1117 w 1197"/>
                  <a:gd name="T1" fmla="*/ 406 h 2072"/>
                  <a:gd name="T2" fmla="*/ 959 w 1197"/>
                  <a:gd name="T3" fmla="*/ 330 h 2072"/>
                  <a:gd name="T4" fmla="*/ 943 w 1197"/>
                  <a:gd name="T5" fmla="*/ 225 h 2072"/>
                  <a:gd name="T6" fmla="*/ 615 w 1197"/>
                  <a:gd name="T7" fmla="*/ 6 h 2072"/>
                  <a:gd name="T8" fmla="*/ 495 w 1197"/>
                  <a:gd name="T9" fmla="*/ 0 h 2072"/>
                  <a:gd name="T10" fmla="*/ 453 w 1197"/>
                  <a:gd name="T11" fmla="*/ 34 h 2072"/>
                  <a:gd name="T12" fmla="*/ 293 w 1197"/>
                  <a:gd name="T13" fmla="*/ 560 h 2072"/>
                  <a:gd name="T14" fmla="*/ 110 w 1197"/>
                  <a:gd name="T15" fmla="*/ 861 h 2072"/>
                  <a:gd name="T16" fmla="*/ 107 w 1197"/>
                  <a:gd name="T17" fmla="*/ 1101 h 2072"/>
                  <a:gd name="T18" fmla="*/ 0 w 1197"/>
                  <a:gd name="T19" fmla="*/ 1192 h 2072"/>
                  <a:gd name="T20" fmla="*/ 295 w 1197"/>
                  <a:gd name="T21" fmla="*/ 1387 h 2072"/>
                  <a:gd name="T22" fmla="*/ 312 w 1197"/>
                  <a:gd name="T23" fmla="*/ 1735 h 2072"/>
                  <a:gd name="T24" fmla="*/ 421 w 1197"/>
                  <a:gd name="T25" fmla="*/ 1729 h 2072"/>
                  <a:gd name="T26" fmla="*/ 503 w 1197"/>
                  <a:gd name="T27" fmla="*/ 1924 h 2072"/>
                  <a:gd name="T28" fmla="*/ 491 w 1197"/>
                  <a:gd name="T29" fmla="*/ 1931 h 2072"/>
                  <a:gd name="T30" fmla="*/ 602 w 1197"/>
                  <a:gd name="T31" fmla="*/ 1957 h 2072"/>
                  <a:gd name="T32" fmla="*/ 572 w 1197"/>
                  <a:gd name="T33" fmla="*/ 2071 h 2072"/>
                  <a:gd name="T34" fmla="*/ 867 w 1197"/>
                  <a:gd name="T35" fmla="*/ 2072 h 2072"/>
                  <a:gd name="T36" fmla="*/ 971 w 1197"/>
                  <a:gd name="T37" fmla="*/ 2034 h 2072"/>
                  <a:gd name="T38" fmla="*/ 990 w 1197"/>
                  <a:gd name="T39" fmla="*/ 1916 h 2072"/>
                  <a:gd name="T40" fmla="*/ 1102 w 1197"/>
                  <a:gd name="T41" fmla="*/ 1910 h 2072"/>
                  <a:gd name="T42" fmla="*/ 1110 w 1197"/>
                  <a:gd name="T43" fmla="*/ 1790 h 2072"/>
                  <a:gd name="T44" fmla="*/ 1197 w 1197"/>
                  <a:gd name="T45" fmla="*/ 1712 h 2072"/>
                  <a:gd name="T46" fmla="*/ 1085 w 1197"/>
                  <a:gd name="T47" fmla="*/ 1411 h 2072"/>
                  <a:gd name="T48" fmla="*/ 1188 w 1197"/>
                  <a:gd name="T49" fmla="*/ 816 h 2072"/>
                  <a:gd name="T50" fmla="*/ 1114 w 1197"/>
                  <a:gd name="T51" fmla="*/ 416 h 2072"/>
                  <a:gd name="T52" fmla="*/ 1117 w 1197"/>
                  <a:gd name="T53" fmla="*/ 406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7" h="2072">
                    <a:moveTo>
                      <a:pt x="1117" y="406"/>
                    </a:moveTo>
                    <a:lnTo>
                      <a:pt x="959" y="330"/>
                    </a:lnTo>
                    <a:lnTo>
                      <a:pt x="943" y="225"/>
                    </a:lnTo>
                    <a:lnTo>
                      <a:pt x="615" y="6"/>
                    </a:lnTo>
                    <a:lnTo>
                      <a:pt x="495" y="0"/>
                    </a:lnTo>
                    <a:lnTo>
                      <a:pt x="453" y="34"/>
                    </a:lnTo>
                    <a:lnTo>
                      <a:pt x="293" y="560"/>
                    </a:lnTo>
                    <a:lnTo>
                      <a:pt x="110" y="861"/>
                    </a:lnTo>
                    <a:lnTo>
                      <a:pt x="107" y="1101"/>
                    </a:lnTo>
                    <a:lnTo>
                      <a:pt x="0" y="1192"/>
                    </a:lnTo>
                    <a:lnTo>
                      <a:pt x="295" y="1387"/>
                    </a:lnTo>
                    <a:lnTo>
                      <a:pt x="312" y="1735"/>
                    </a:lnTo>
                    <a:lnTo>
                      <a:pt x="421" y="1729"/>
                    </a:lnTo>
                    <a:lnTo>
                      <a:pt x="503" y="1924"/>
                    </a:lnTo>
                    <a:lnTo>
                      <a:pt x="491" y="1931"/>
                    </a:lnTo>
                    <a:lnTo>
                      <a:pt x="602" y="1957"/>
                    </a:lnTo>
                    <a:lnTo>
                      <a:pt x="572" y="2071"/>
                    </a:lnTo>
                    <a:lnTo>
                      <a:pt x="867" y="2072"/>
                    </a:lnTo>
                    <a:lnTo>
                      <a:pt x="971" y="2034"/>
                    </a:lnTo>
                    <a:lnTo>
                      <a:pt x="990" y="1916"/>
                    </a:lnTo>
                    <a:lnTo>
                      <a:pt x="1102" y="1910"/>
                    </a:lnTo>
                    <a:lnTo>
                      <a:pt x="1110" y="1790"/>
                    </a:lnTo>
                    <a:lnTo>
                      <a:pt x="1197" y="1712"/>
                    </a:lnTo>
                    <a:lnTo>
                      <a:pt x="1085" y="1411"/>
                    </a:lnTo>
                    <a:lnTo>
                      <a:pt x="1188" y="816"/>
                    </a:lnTo>
                    <a:lnTo>
                      <a:pt x="1114" y="416"/>
                    </a:lnTo>
                    <a:lnTo>
                      <a:pt x="1117"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6" name="Freeform 543"/>
              <p:cNvSpPr>
                <a:spLocks/>
              </p:cNvSpPr>
              <p:nvPr/>
            </p:nvSpPr>
            <p:spPr bwMode="auto">
              <a:xfrm>
                <a:off x="9275" y="3833"/>
                <a:ext cx="314" cy="457"/>
              </a:xfrm>
              <a:custGeom>
                <a:avLst/>
                <a:gdLst>
                  <a:gd name="T0" fmla="*/ 87 w 627"/>
                  <a:gd name="T1" fmla="*/ 26 h 913"/>
                  <a:gd name="T2" fmla="*/ 0 w 627"/>
                  <a:gd name="T3" fmla="*/ 245 h 913"/>
                  <a:gd name="T4" fmla="*/ 96 w 627"/>
                  <a:gd name="T5" fmla="*/ 627 h 913"/>
                  <a:gd name="T6" fmla="*/ 98 w 627"/>
                  <a:gd name="T7" fmla="*/ 627 h 913"/>
                  <a:gd name="T8" fmla="*/ 329 w 627"/>
                  <a:gd name="T9" fmla="*/ 729 h 913"/>
                  <a:gd name="T10" fmla="*/ 277 w 627"/>
                  <a:gd name="T11" fmla="*/ 825 h 913"/>
                  <a:gd name="T12" fmla="*/ 324 w 627"/>
                  <a:gd name="T13" fmla="*/ 913 h 913"/>
                  <a:gd name="T14" fmla="*/ 463 w 627"/>
                  <a:gd name="T15" fmla="*/ 758 h 913"/>
                  <a:gd name="T16" fmla="*/ 474 w 627"/>
                  <a:gd name="T17" fmla="*/ 758 h 913"/>
                  <a:gd name="T18" fmla="*/ 477 w 627"/>
                  <a:gd name="T19" fmla="*/ 751 h 913"/>
                  <a:gd name="T20" fmla="*/ 627 w 627"/>
                  <a:gd name="T21" fmla="*/ 732 h 913"/>
                  <a:gd name="T22" fmla="*/ 545 w 627"/>
                  <a:gd name="T23" fmla="*/ 537 h 913"/>
                  <a:gd name="T24" fmla="*/ 436 w 627"/>
                  <a:gd name="T25" fmla="*/ 543 h 913"/>
                  <a:gd name="T26" fmla="*/ 419 w 627"/>
                  <a:gd name="T27" fmla="*/ 195 h 913"/>
                  <a:gd name="T28" fmla="*/ 124 w 627"/>
                  <a:gd name="T29" fmla="*/ 0 h 913"/>
                  <a:gd name="T30" fmla="*/ 87 w 627"/>
                  <a:gd name="T31" fmla="*/ 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7" h="913">
                    <a:moveTo>
                      <a:pt x="87" y="26"/>
                    </a:moveTo>
                    <a:lnTo>
                      <a:pt x="0" y="245"/>
                    </a:lnTo>
                    <a:lnTo>
                      <a:pt x="96" y="627"/>
                    </a:lnTo>
                    <a:lnTo>
                      <a:pt x="98" y="627"/>
                    </a:lnTo>
                    <a:lnTo>
                      <a:pt x="329" y="729"/>
                    </a:lnTo>
                    <a:lnTo>
                      <a:pt x="277" y="825"/>
                    </a:lnTo>
                    <a:lnTo>
                      <a:pt x="324" y="913"/>
                    </a:lnTo>
                    <a:lnTo>
                      <a:pt x="463" y="758"/>
                    </a:lnTo>
                    <a:lnTo>
                      <a:pt x="474" y="758"/>
                    </a:lnTo>
                    <a:lnTo>
                      <a:pt x="477" y="751"/>
                    </a:lnTo>
                    <a:lnTo>
                      <a:pt x="627" y="732"/>
                    </a:lnTo>
                    <a:lnTo>
                      <a:pt x="545" y="537"/>
                    </a:lnTo>
                    <a:lnTo>
                      <a:pt x="436" y="543"/>
                    </a:lnTo>
                    <a:lnTo>
                      <a:pt x="419" y="195"/>
                    </a:lnTo>
                    <a:lnTo>
                      <a:pt x="124" y="0"/>
                    </a:lnTo>
                    <a:lnTo>
                      <a:pt x="8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7" name="Freeform 542"/>
              <p:cNvSpPr>
                <a:spLocks/>
              </p:cNvSpPr>
              <p:nvPr/>
            </p:nvSpPr>
            <p:spPr bwMode="auto">
              <a:xfrm>
                <a:off x="8447" y="4132"/>
                <a:ext cx="1052" cy="1236"/>
              </a:xfrm>
              <a:custGeom>
                <a:avLst/>
                <a:gdLst>
                  <a:gd name="T0" fmla="*/ 1935 w 2104"/>
                  <a:gd name="T1" fmla="*/ 227 h 2472"/>
                  <a:gd name="T2" fmla="*/ 1987 w 2104"/>
                  <a:gd name="T3" fmla="*/ 131 h 2472"/>
                  <a:gd name="T4" fmla="*/ 1756 w 2104"/>
                  <a:gd name="T5" fmla="*/ 29 h 2472"/>
                  <a:gd name="T6" fmla="*/ 1754 w 2104"/>
                  <a:gd name="T7" fmla="*/ 29 h 2472"/>
                  <a:gd name="T8" fmla="*/ 1749 w 2104"/>
                  <a:gd name="T9" fmla="*/ 29 h 2472"/>
                  <a:gd name="T10" fmla="*/ 1520 w 2104"/>
                  <a:gd name="T11" fmla="*/ 0 h 2472"/>
                  <a:gd name="T12" fmla="*/ 1501 w 2104"/>
                  <a:gd name="T13" fmla="*/ 107 h 2472"/>
                  <a:gd name="T14" fmla="*/ 1378 w 2104"/>
                  <a:gd name="T15" fmla="*/ 126 h 2472"/>
                  <a:gd name="T16" fmla="*/ 1306 w 2104"/>
                  <a:gd name="T17" fmla="*/ 208 h 2472"/>
                  <a:gd name="T18" fmla="*/ 1199 w 2104"/>
                  <a:gd name="T19" fmla="*/ 176 h 2472"/>
                  <a:gd name="T20" fmla="*/ 981 w 2104"/>
                  <a:gd name="T21" fmla="*/ 248 h 2472"/>
                  <a:gd name="T22" fmla="*/ 866 w 2104"/>
                  <a:gd name="T23" fmla="*/ 432 h 2472"/>
                  <a:gd name="T24" fmla="*/ 0 w 2104"/>
                  <a:gd name="T25" fmla="*/ 827 h 2472"/>
                  <a:gd name="T26" fmla="*/ 202 w 2104"/>
                  <a:gd name="T27" fmla="*/ 1125 h 2472"/>
                  <a:gd name="T28" fmla="*/ 86 w 2104"/>
                  <a:gd name="T29" fmla="*/ 1325 h 2472"/>
                  <a:gd name="T30" fmla="*/ 131 w 2104"/>
                  <a:gd name="T31" fmla="*/ 1423 h 2472"/>
                  <a:gd name="T32" fmla="*/ 209 w 2104"/>
                  <a:gd name="T33" fmla="*/ 1339 h 2472"/>
                  <a:gd name="T34" fmla="*/ 267 w 2104"/>
                  <a:gd name="T35" fmla="*/ 1437 h 2472"/>
                  <a:gd name="T36" fmla="*/ 386 w 2104"/>
                  <a:gd name="T37" fmla="*/ 1408 h 2472"/>
                  <a:gd name="T38" fmla="*/ 609 w 2104"/>
                  <a:gd name="T39" fmla="*/ 1797 h 2472"/>
                  <a:gd name="T40" fmla="*/ 721 w 2104"/>
                  <a:gd name="T41" fmla="*/ 1818 h 2472"/>
                  <a:gd name="T42" fmla="*/ 883 w 2104"/>
                  <a:gd name="T43" fmla="*/ 1973 h 2472"/>
                  <a:gd name="T44" fmla="*/ 800 w 2104"/>
                  <a:gd name="T45" fmla="*/ 2062 h 2472"/>
                  <a:gd name="T46" fmla="*/ 662 w 2104"/>
                  <a:gd name="T47" fmla="*/ 2350 h 2472"/>
                  <a:gd name="T48" fmla="*/ 780 w 2104"/>
                  <a:gd name="T49" fmla="*/ 2472 h 2472"/>
                  <a:gd name="T50" fmla="*/ 816 w 2104"/>
                  <a:gd name="T51" fmla="*/ 2352 h 2472"/>
                  <a:gd name="T52" fmla="*/ 1268 w 2104"/>
                  <a:gd name="T53" fmla="*/ 1935 h 2472"/>
                  <a:gd name="T54" fmla="*/ 1238 w 2104"/>
                  <a:gd name="T55" fmla="*/ 1559 h 2472"/>
                  <a:gd name="T56" fmla="*/ 1570 w 2104"/>
                  <a:gd name="T57" fmla="*/ 1330 h 2472"/>
                  <a:gd name="T58" fmla="*/ 2021 w 2104"/>
                  <a:gd name="T59" fmla="*/ 770 h 2472"/>
                  <a:gd name="T60" fmla="*/ 2016 w 2104"/>
                  <a:gd name="T61" fmla="*/ 658 h 2472"/>
                  <a:gd name="T62" fmla="*/ 2104 w 2104"/>
                  <a:gd name="T63" fmla="*/ 579 h 2472"/>
                  <a:gd name="T64" fmla="*/ 1937 w 2104"/>
                  <a:gd name="T65" fmla="*/ 439 h 2472"/>
                  <a:gd name="T66" fmla="*/ 1973 w 2104"/>
                  <a:gd name="T67" fmla="*/ 324 h 2472"/>
                  <a:gd name="T68" fmla="*/ 1982 w 2104"/>
                  <a:gd name="T69" fmla="*/ 315 h 2472"/>
                  <a:gd name="T70" fmla="*/ 1935 w 2104"/>
                  <a:gd name="T71" fmla="*/ 227 h 2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04" h="2472">
                    <a:moveTo>
                      <a:pt x="1935" y="227"/>
                    </a:moveTo>
                    <a:lnTo>
                      <a:pt x="1987" y="131"/>
                    </a:lnTo>
                    <a:lnTo>
                      <a:pt x="1756" y="29"/>
                    </a:lnTo>
                    <a:lnTo>
                      <a:pt x="1754" y="29"/>
                    </a:lnTo>
                    <a:lnTo>
                      <a:pt x="1749" y="29"/>
                    </a:lnTo>
                    <a:lnTo>
                      <a:pt x="1520" y="0"/>
                    </a:lnTo>
                    <a:lnTo>
                      <a:pt x="1501" y="107"/>
                    </a:lnTo>
                    <a:lnTo>
                      <a:pt x="1378" y="126"/>
                    </a:lnTo>
                    <a:lnTo>
                      <a:pt x="1306" y="208"/>
                    </a:lnTo>
                    <a:lnTo>
                      <a:pt x="1199" y="176"/>
                    </a:lnTo>
                    <a:lnTo>
                      <a:pt x="981" y="248"/>
                    </a:lnTo>
                    <a:lnTo>
                      <a:pt x="866" y="432"/>
                    </a:lnTo>
                    <a:lnTo>
                      <a:pt x="0" y="827"/>
                    </a:lnTo>
                    <a:lnTo>
                      <a:pt x="202" y="1125"/>
                    </a:lnTo>
                    <a:lnTo>
                      <a:pt x="86" y="1325"/>
                    </a:lnTo>
                    <a:lnTo>
                      <a:pt x="131" y="1423"/>
                    </a:lnTo>
                    <a:lnTo>
                      <a:pt x="209" y="1339"/>
                    </a:lnTo>
                    <a:lnTo>
                      <a:pt x="267" y="1437"/>
                    </a:lnTo>
                    <a:lnTo>
                      <a:pt x="386" y="1408"/>
                    </a:lnTo>
                    <a:lnTo>
                      <a:pt x="609" y="1797"/>
                    </a:lnTo>
                    <a:lnTo>
                      <a:pt x="721" y="1818"/>
                    </a:lnTo>
                    <a:lnTo>
                      <a:pt x="883" y="1973"/>
                    </a:lnTo>
                    <a:lnTo>
                      <a:pt x="800" y="2062"/>
                    </a:lnTo>
                    <a:lnTo>
                      <a:pt x="662" y="2350"/>
                    </a:lnTo>
                    <a:lnTo>
                      <a:pt x="780" y="2472"/>
                    </a:lnTo>
                    <a:lnTo>
                      <a:pt x="816" y="2352"/>
                    </a:lnTo>
                    <a:lnTo>
                      <a:pt x="1268" y="1935"/>
                    </a:lnTo>
                    <a:lnTo>
                      <a:pt x="1238" y="1559"/>
                    </a:lnTo>
                    <a:lnTo>
                      <a:pt x="1570" y="1330"/>
                    </a:lnTo>
                    <a:lnTo>
                      <a:pt x="2021" y="770"/>
                    </a:lnTo>
                    <a:lnTo>
                      <a:pt x="2016" y="658"/>
                    </a:lnTo>
                    <a:lnTo>
                      <a:pt x="2104" y="579"/>
                    </a:lnTo>
                    <a:lnTo>
                      <a:pt x="1937" y="439"/>
                    </a:lnTo>
                    <a:lnTo>
                      <a:pt x="1973" y="324"/>
                    </a:lnTo>
                    <a:lnTo>
                      <a:pt x="1982" y="315"/>
                    </a:lnTo>
                    <a:lnTo>
                      <a:pt x="1935"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8" name="Freeform 541"/>
              <p:cNvSpPr>
                <a:spLocks/>
              </p:cNvSpPr>
              <p:nvPr/>
            </p:nvSpPr>
            <p:spPr bwMode="auto">
              <a:xfrm>
                <a:off x="8608" y="5526"/>
                <a:ext cx="1010" cy="877"/>
              </a:xfrm>
              <a:custGeom>
                <a:avLst/>
                <a:gdLst>
                  <a:gd name="T0" fmla="*/ 1533 w 2019"/>
                  <a:gd name="T1" fmla="*/ 136 h 1754"/>
                  <a:gd name="T2" fmla="*/ 1552 w 2019"/>
                  <a:gd name="T3" fmla="*/ 26 h 1754"/>
                  <a:gd name="T4" fmla="*/ 1421 w 2019"/>
                  <a:gd name="T5" fmla="*/ 0 h 1754"/>
                  <a:gd name="T6" fmla="*/ 1095 w 2019"/>
                  <a:gd name="T7" fmla="*/ 22 h 1754"/>
                  <a:gd name="T8" fmla="*/ 902 w 2019"/>
                  <a:gd name="T9" fmla="*/ 184 h 1754"/>
                  <a:gd name="T10" fmla="*/ 765 w 2019"/>
                  <a:gd name="T11" fmla="*/ 127 h 1754"/>
                  <a:gd name="T12" fmla="*/ 658 w 2019"/>
                  <a:gd name="T13" fmla="*/ 353 h 1754"/>
                  <a:gd name="T14" fmla="*/ 750 w 2019"/>
                  <a:gd name="T15" fmla="*/ 474 h 1754"/>
                  <a:gd name="T16" fmla="*/ 479 w 2019"/>
                  <a:gd name="T17" fmla="*/ 679 h 1754"/>
                  <a:gd name="T18" fmla="*/ 219 w 2019"/>
                  <a:gd name="T19" fmla="*/ 715 h 1754"/>
                  <a:gd name="T20" fmla="*/ 112 w 2019"/>
                  <a:gd name="T21" fmla="*/ 827 h 1754"/>
                  <a:gd name="T22" fmla="*/ 0 w 2019"/>
                  <a:gd name="T23" fmla="*/ 827 h 1754"/>
                  <a:gd name="T24" fmla="*/ 29 w 2019"/>
                  <a:gd name="T25" fmla="*/ 1187 h 1754"/>
                  <a:gd name="T26" fmla="*/ 29 w 2019"/>
                  <a:gd name="T27" fmla="*/ 1189 h 1754"/>
                  <a:gd name="T28" fmla="*/ 134 w 2019"/>
                  <a:gd name="T29" fmla="*/ 1447 h 1754"/>
                  <a:gd name="T30" fmla="*/ 239 w 2019"/>
                  <a:gd name="T31" fmla="*/ 1483 h 1754"/>
                  <a:gd name="T32" fmla="*/ 288 w 2019"/>
                  <a:gd name="T33" fmla="*/ 1580 h 1754"/>
                  <a:gd name="T34" fmla="*/ 403 w 2019"/>
                  <a:gd name="T35" fmla="*/ 1645 h 1754"/>
                  <a:gd name="T36" fmla="*/ 505 w 2019"/>
                  <a:gd name="T37" fmla="*/ 1583 h 1754"/>
                  <a:gd name="T38" fmla="*/ 631 w 2019"/>
                  <a:gd name="T39" fmla="*/ 1616 h 1754"/>
                  <a:gd name="T40" fmla="*/ 809 w 2019"/>
                  <a:gd name="T41" fmla="*/ 1754 h 1754"/>
                  <a:gd name="T42" fmla="*/ 1174 w 2019"/>
                  <a:gd name="T43" fmla="*/ 1213 h 1754"/>
                  <a:gd name="T44" fmla="*/ 1267 w 2019"/>
                  <a:gd name="T45" fmla="*/ 1276 h 1754"/>
                  <a:gd name="T46" fmla="*/ 1247 w 2019"/>
                  <a:gd name="T47" fmla="*/ 1392 h 1754"/>
                  <a:gd name="T48" fmla="*/ 1333 w 2019"/>
                  <a:gd name="T49" fmla="*/ 1464 h 1754"/>
                  <a:gd name="T50" fmla="*/ 1571 w 2019"/>
                  <a:gd name="T51" fmla="*/ 1550 h 1754"/>
                  <a:gd name="T52" fmla="*/ 1657 w 2019"/>
                  <a:gd name="T53" fmla="*/ 1492 h 1754"/>
                  <a:gd name="T54" fmla="*/ 1655 w 2019"/>
                  <a:gd name="T55" fmla="*/ 1485 h 1754"/>
                  <a:gd name="T56" fmla="*/ 1660 w 2019"/>
                  <a:gd name="T57" fmla="*/ 1478 h 1754"/>
                  <a:gd name="T58" fmla="*/ 1981 w 2019"/>
                  <a:gd name="T59" fmla="*/ 1168 h 1754"/>
                  <a:gd name="T60" fmla="*/ 2019 w 2019"/>
                  <a:gd name="T61" fmla="*/ 1047 h 1754"/>
                  <a:gd name="T62" fmla="*/ 1888 w 2019"/>
                  <a:gd name="T63" fmla="*/ 870 h 1754"/>
                  <a:gd name="T64" fmla="*/ 1585 w 2019"/>
                  <a:gd name="T65" fmla="*/ 584 h 1754"/>
                  <a:gd name="T66" fmla="*/ 1676 w 2019"/>
                  <a:gd name="T67" fmla="*/ 344 h 1754"/>
                  <a:gd name="T68" fmla="*/ 1533 w 2019"/>
                  <a:gd name="T69" fmla="*/ 136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9" h="1754">
                    <a:moveTo>
                      <a:pt x="1533" y="136"/>
                    </a:moveTo>
                    <a:lnTo>
                      <a:pt x="1552" y="26"/>
                    </a:lnTo>
                    <a:lnTo>
                      <a:pt x="1421" y="0"/>
                    </a:lnTo>
                    <a:lnTo>
                      <a:pt x="1095" y="22"/>
                    </a:lnTo>
                    <a:lnTo>
                      <a:pt x="902" y="184"/>
                    </a:lnTo>
                    <a:lnTo>
                      <a:pt x="765" y="127"/>
                    </a:lnTo>
                    <a:lnTo>
                      <a:pt x="658" y="353"/>
                    </a:lnTo>
                    <a:lnTo>
                      <a:pt x="750" y="474"/>
                    </a:lnTo>
                    <a:lnTo>
                      <a:pt x="479" y="679"/>
                    </a:lnTo>
                    <a:lnTo>
                      <a:pt x="219" y="715"/>
                    </a:lnTo>
                    <a:lnTo>
                      <a:pt x="112" y="827"/>
                    </a:lnTo>
                    <a:lnTo>
                      <a:pt x="0" y="827"/>
                    </a:lnTo>
                    <a:lnTo>
                      <a:pt x="29" y="1187"/>
                    </a:lnTo>
                    <a:lnTo>
                      <a:pt x="29" y="1189"/>
                    </a:lnTo>
                    <a:lnTo>
                      <a:pt x="134" y="1447"/>
                    </a:lnTo>
                    <a:lnTo>
                      <a:pt x="239" y="1483"/>
                    </a:lnTo>
                    <a:lnTo>
                      <a:pt x="288" y="1580"/>
                    </a:lnTo>
                    <a:lnTo>
                      <a:pt x="403" y="1645"/>
                    </a:lnTo>
                    <a:lnTo>
                      <a:pt x="505" y="1583"/>
                    </a:lnTo>
                    <a:lnTo>
                      <a:pt x="631" y="1616"/>
                    </a:lnTo>
                    <a:lnTo>
                      <a:pt x="809" y="1754"/>
                    </a:lnTo>
                    <a:lnTo>
                      <a:pt x="1174" y="1213"/>
                    </a:lnTo>
                    <a:lnTo>
                      <a:pt x="1267" y="1276"/>
                    </a:lnTo>
                    <a:lnTo>
                      <a:pt x="1247" y="1392"/>
                    </a:lnTo>
                    <a:lnTo>
                      <a:pt x="1333" y="1464"/>
                    </a:lnTo>
                    <a:lnTo>
                      <a:pt x="1571" y="1550"/>
                    </a:lnTo>
                    <a:lnTo>
                      <a:pt x="1657" y="1492"/>
                    </a:lnTo>
                    <a:lnTo>
                      <a:pt x="1655" y="1485"/>
                    </a:lnTo>
                    <a:lnTo>
                      <a:pt x="1660" y="1478"/>
                    </a:lnTo>
                    <a:lnTo>
                      <a:pt x="1981" y="1168"/>
                    </a:lnTo>
                    <a:lnTo>
                      <a:pt x="2019" y="1047"/>
                    </a:lnTo>
                    <a:lnTo>
                      <a:pt x="1888" y="870"/>
                    </a:lnTo>
                    <a:lnTo>
                      <a:pt x="1585" y="584"/>
                    </a:lnTo>
                    <a:lnTo>
                      <a:pt x="1676" y="344"/>
                    </a:lnTo>
                    <a:lnTo>
                      <a:pt x="1533"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9" name="Freeform 540"/>
              <p:cNvSpPr>
                <a:spLocks/>
              </p:cNvSpPr>
              <p:nvPr/>
            </p:nvSpPr>
            <p:spPr bwMode="auto">
              <a:xfrm>
                <a:off x="8468" y="6120"/>
                <a:ext cx="1312" cy="1015"/>
              </a:xfrm>
              <a:custGeom>
                <a:avLst/>
                <a:gdLst>
                  <a:gd name="T0" fmla="*/ 1547 w 2623"/>
                  <a:gd name="T1" fmla="*/ 87 h 2029"/>
                  <a:gd name="T2" fmla="*/ 1454 w 2623"/>
                  <a:gd name="T3" fmla="*/ 24 h 2029"/>
                  <a:gd name="T4" fmla="*/ 1089 w 2623"/>
                  <a:gd name="T5" fmla="*/ 565 h 2029"/>
                  <a:gd name="T6" fmla="*/ 911 w 2623"/>
                  <a:gd name="T7" fmla="*/ 427 h 2029"/>
                  <a:gd name="T8" fmla="*/ 785 w 2623"/>
                  <a:gd name="T9" fmla="*/ 394 h 2029"/>
                  <a:gd name="T10" fmla="*/ 683 w 2623"/>
                  <a:gd name="T11" fmla="*/ 456 h 2029"/>
                  <a:gd name="T12" fmla="*/ 568 w 2623"/>
                  <a:gd name="T13" fmla="*/ 391 h 2029"/>
                  <a:gd name="T14" fmla="*/ 519 w 2623"/>
                  <a:gd name="T15" fmla="*/ 294 h 2029"/>
                  <a:gd name="T16" fmla="*/ 414 w 2623"/>
                  <a:gd name="T17" fmla="*/ 258 h 2029"/>
                  <a:gd name="T18" fmla="*/ 309 w 2623"/>
                  <a:gd name="T19" fmla="*/ 0 h 2029"/>
                  <a:gd name="T20" fmla="*/ 221 w 2623"/>
                  <a:gd name="T21" fmla="*/ 525 h 2029"/>
                  <a:gd name="T22" fmla="*/ 0 w 2623"/>
                  <a:gd name="T23" fmla="*/ 784 h 2029"/>
                  <a:gd name="T24" fmla="*/ 250 w 2623"/>
                  <a:gd name="T25" fmla="*/ 1192 h 2029"/>
                  <a:gd name="T26" fmla="*/ 490 w 2623"/>
                  <a:gd name="T27" fmla="*/ 1199 h 2029"/>
                  <a:gd name="T28" fmla="*/ 502 w 2623"/>
                  <a:gd name="T29" fmla="*/ 1090 h 2029"/>
                  <a:gd name="T30" fmla="*/ 869 w 2623"/>
                  <a:gd name="T31" fmla="*/ 1173 h 2029"/>
                  <a:gd name="T32" fmla="*/ 973 w 2623"/>
                  <a:gd name="T33" fmla="*/ 1418 h 2029"/>
                  <a:gd name="T34" fmla="*/ 882 w 2623"/>
                  <a:gd name="T35" fmla="*/ 1628 h 2029"/>
                  <a:gd name="T36" fmla="*/ 925 w 2623"/>
                  <a:gd name="T37" fmla="*/ 1836 h 2029"/>
                  <a:gd name="T38" fmla="*/ 1121 w 2623"/>
                  <a:gd name="T39" fmla="*/ 1895 h 2029"/>
                  <a:gd name="T40" fmla="*/ 1423 w 2623"/>
                  <a:gd name="T41" fmla="*/ 2029 h 2029"/>
                  <a:gd name="T42" fmla="*/ 1501 w 2623"/>
                  <a:gd name="T43" fmla="*/ 1954 h 2029"/>
                  <a:gd name="T44" fmla="*/ 1735 w 2623"/>
                  <a:gd name="T45" fmla="*/ 1907 h 2029"/>
                  <a:gd name="T46" fmla="*/ 1735 w 2623"/>
                  <a:gd name="T47" fmla="*/ 1905 h 2029"/>
                  <a:gd name="T48" fmla="*/ 2484 w 2623"/>
                  <a:gd name="T49" fmla="*/ 1585 h 2029"/>
                  <a:gd name="T50" fmla="*/ 2560 w 2623"/>
                  <a:gd name="T51" fmla="*/ 1445 h 2029"/>
                  <a:gd name="T52" fmla="*/ 2513 w 2623"/>
                  <a:gd name="T53" fmla="*/ 1342 h 2029"/>
                  <a:gd name="T54" fmla="*/ 2623 w 2623"/>
                  <a:gd name="T55" fmla="*/ 1142 h 2029"/>
                  <a:gd name="T56" fmla="*/ 2339 w 2623"/>
                  <a:gd name="T57" fmla="*/ 944 h 2029"/>
                  <a:gd name="T58" fmla="*/ 2254 w 2623"/>
                  <a:gd name="T59" fmla="*/ 732 h 2029"/>
                  <a:gd name="T60" fmla="*/ 2282 w 2623"/>
                  <a:gd name="T61" fmla="*/ 611 h 2029"/>
                  <a:gd name="T62" fmla="*/ 2065 w 2623"/>
                  <a:gd name="T63" fmla="*/ 523 h 2029"/>
                  <a:gd name="T64" fmla="*/ 1954 w 2623"/>
                  <a:gd name="T65" fmla="*/ 420 h 2029"/>
                  <a:gd name="T66" fmla="*/ 1937 w 2623"/>
                  <a:gd name="T67" fmla="*/ 303 h 2029"/>
                  <a:gd name="T68" fmla="*/ 1851 w 2623"/>
                  <a:gd name="T69" fmla="*/ 361 h 2029"/>
                  <a:gd name="T70" fmla="*/ 1613 w 2623"/>
                  <a:gd name="T71" fmla="*/ 275 h 2029"/>
                  <a:gd name="T72" fmla="*/ 1527 w 2623"/>
                  <a:gd name="T73" fmla="*/ 203 h 2029"/>
                  <a:gd name="T74" fmla="*/ 1547 w 2623"/>
                  <a:gd name="T75" fmla="*/ 87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3" h="2029">
                    <a:moveTo>
                      <a:pt x="1547" y="87"/>
                    </a:moveTo>
                    <a:lnTo>
                      <a:pt x="1454" y="24"/>
                    </a:lnTo>
                    <a:lnTo>
                      <a:pt x="1089" y="565"/>
                    </a:lnTo>
                    <a:lnTo>
                      <a:pt x="911" y="427"/>
                    </a:lnTo>
                    <a:lnTo>
                      <a:pt x="785" y="394"/>
                    </a:lnTo>
                    <a:lnTo>
                      <a:pt x="683" y="456"/>
                    </a:lnTo>
                    <a:lnTo>
                      <a:pt x="568" y="391"/>
                    </a:lnTo>
                    <a:lnTo>
                      <a:pt x="519" y="294"/>
                    </a:lnTo>
                    <a:lnTo>
                      <a:pt x="414" y="258"/>
                    </a:lnTo>
                    <a:lnTo>
                      <a:pt x="309" y="0"/>
                    </a:lnTo>
                    <a:lnTo>
                      <a:pt x="221" y="525"/>
                    </a:lnTo>
                    <a:lnTo>
                      <a:pt x="0" y="784"/>
                    </a:lnTo>
                    <a:lnTo>
                      <a:pt x="250" y="1192"/>
                    </a:lnTo>
                    <a:lnTo>
                      <a:pt x="490" y="1199"/>
                    </a:lnTo>
                    <a:lnTo>
                      <a:pt x="502" y="1090"/>
                    </a:lnTo>
                    <a:lnTo>
                      <a:pt x="869" y="1173"/>
                    </a:lnTo>
                    <a:lnTo>
                      <a:pt x="973" y="1418"/>
                    </a:lnTo>
                    <a:lnTo>
                      <a:pt x="882" y="1628"/>
                    </a:lnTo>
                    <a:lnTo>
                      <a:pt x="925" y="1836"/>
                    </a:lnTo>
                    <a:lnTo>
                      <a:pt x="1121" y="1895"/>
                    </a:lnTo>
                    <a:lnTo>
                      <a:pt x="1423" y="2029"/>
                    </a:lnTo>
                    <a:lnTo>
                      <a:pt x="1501" y="1954"/>
                    </a:lnTo>
                    <a:lnTo>
                      <a:pt x="1735" y="1907"/>
                    </a:lnTo>
                    <a:lnTo>
                      <a:pt x="1735" y="1905"/>
                    </a:lnTo>
                    <a:lnTo>
                      <a:pt x="2484" y="1585"/>
                    </a:lnTo>
                    <a:lnTo>
                      <a:pt x="2560" y="1445"/>
                    </a:lnTo>
                    <a:lnTo>
                      <a:pt x="2513" y="1342"/>
                    </a:lnTo>
                    <a:lnTo>
                      <a:pt x="2623" y="1142"/>
                    </a:lnTo>
                    <a:lnTo>
                      <a:pt x="2339" y="944"/>
                    </a:lnTo>
                    <a:lnTo>
                      <a:pt x="2254" y="732"/>
                    </a:lnTo>
                    <a:lnTo>
                      <a:pt x="2282" y="611"/>
                    </a:lnTo>
                    <a:lnTo>
                      <a:pt x="2065" y="523"/>
                    </a:lnTo>
                    <a:lnTo>
                      <a:pt x="1954" y="420"/>
                    </a:lnTo>
                    <a:lnTo>
                      <a:pt x="1937" y="303"/>
                    </a:lnTo>
                    <a:lnTo>
                      <a:pt x="1851" y="361"/>
                    </a:lnTo>
                    <a:lnTo>
                      <a:pt x="1613" y="275"/>
                    </a:lnTo>
                    <a:lnTo>
                      <a:pt x="1527" y="203"/>
                    </a:lnTo>
                    <a:lnTo>
                      <a:pt x="1547"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0" name="Freeform 539"/>
              <p:cNvSpPr>
                <a:spLocks/>
              </p:cNvSpPr>
              <p:nvPr/>
            </p:nvSpPr>
            <p:spPr bwMode="auto">
              <a:xfrm>
                <a:off x="8098" y="4503"/>
                <a:ext cx="790" cy="1236"/>
              </a:xfrm>
              <a:custGeom>
                <a:avLst/>
                <a:gdLst>
                  <a:gd name="T0" fmla="*/ 697 w 1580"/>
                  <a:gd name="T1" fmla="*/ 85 h 2473"/>
                  <a:gd name="T2" fmla="*/ 487 w 1580"/>
                  <a:gd name="T3" fmla="*/ 81 h 2473"/>
                  <a:gd name="T4" fmla="*/ 399 w 1580"/>
                  <a:gd name="T5" fmla="*/ 0 h 2473"/>
                  <a:gd name="T6" fmla="*/ 354 w 1580"/>
                  <a:gd name="T7" fmla="*/ 52 h 2473"/>
                  <a:gd name="T8" fmla="*/ 283 w 1580"/>
                  <a:gd name="T9" fmla="*/ 371 h 2473"/>
                  <a:gd name="T10" fmla="*/ 43 w 1580"/>
                  <a:gd name="T11" fmla="*/ 631 h 2473"/>
                  <a:gd name="T12" fmla="*/ 0 w 1580"/>
                  <a:gd name="T13" fmla="*/ 790 h 2473"/>
                  <a:gd name="T14" fmla="*/ 18 w 1580"/>
                  <a:gd name="T15" fmla="*/ 905 h 2473"/>
                  <a:gd name="T16" fmla="*/ 337 w 1580"/>
                  <a:gd name="T17" fmla="*/ 1074 h 2473"/>
                  <a:gd name="T18" fmla="*/ 144 w 1580"/>
                  <a:gd name="T19" fmla="*/ 1219 h 2473"/>
                  <a:gd name="T20" fmla="*/ 240 w 1580"/>
                  <a:gd name="T21" fmla="*/ 1281 h 2473"/>
                  <a:gd name="T22" fmla="*/ 325 w 1580"/>
                  <a:gd name="T23" fmla="*/ 1617 h 2473"/>
                  <a:gd name="T24" fmla="*/ 216 w 1580"/>
                  <a:gd name="T25" fmla="*/ 1810 h 2473"/>
                  <a:gd name="T26" fmla="*/ 247 w 1580"/>
                  <a:gd name="T27" fmla="*/ 2015 h 2473"/>
                  <a:gd name="T28" fmla="*/ 140 w 1580"/>
                  <a:gd name="T29" fmla="*/ 2056 h 2473"/>
                  <a:gd name="T30" fmla="*/ 306 w 1580"/>
                  <a:gd name="T31" fmla="*/ 2358 h 2473"/>
                  <a:gd name="T32" fmla="*/ 419 w 1580"/>
                  <a:gd name="T33" fmla="*/ 2358 h 2473"/>
                  <a:gd name="T34" fmla="*/ 421 w 1580"/>
                  <a:gd name="T35" fmla="*/ 2473 h 2473"/>
                  <a:gd name="T36" fmla="*/ 535 w 1580"/>
                  <a:gd name="T37" fmla="*/ 2466 h 2473"/>
                  <a:gd name="T38" fmla="*/ 692 w 1580"/>
                  <a:gd name="T39" fmla="*/ 2297 h 2473"/>
                  <a:gd name="T40" fmla="*/ 820 w 1580"/>
                  <a:gd name="T41" fmla="*/ 2361 h 2473"/>
                  <a:gd name="T42" fmla="*/ 837 w 1580"/>
                  <a:gd name="T43" fmla="*/ 2466 h 2473"/>
                  <a:gd name="T44" fmla="*/ 987 w 1580"/>
                  <a:gd name="T45" fmla="*/ 2459 h 2473"/>
                  <a:gd name="T46" fmla="*/ 1199 w 1580"/>
                  <a:gd name="T47" fmla="*/ 2335 h 2473"/>
                  <a:gd name="T48" fmla="*/ 1380 w 1580"/>
                  <a:gd name="T49" fmla="*/ 2082 h 2473"/>
                  <a:gd name="T50" fmla="*/ 1373 w 1580"/>
                  <a:gd name="T51" fmla="*/ 2077 h 2473"/>
                  <a:gd name="T52" fmla="*/ 1477 w 1580"/>
                  <a:gd name="T53" fmla="*/ 1730 h 2473"/>
                  <a:gd name="T54" fmla="*/ 1359 w 1580"/>
                  <a:gd name="T55" fmla="*/ 1608 h 2473"/>
                  <a:gd name="T56" fmla="*/ 1497 w 1580"/>
                  <a:gd name="T57" fmla="*/ 1320 h 2473"/>
                  <a:gd name="T58" fmla="*/ 1580 w 1580"/>
                  <a:gd name="T59" fmla="*/ 1231 h 2473"/>
                  <a:gd name="T60" fmla="*/ 1418 w 1580"/>
                  <a:gd name="T61" fmla="*/ 1076 h 2473"/>
                  <a:gd name="T62" fmla="*/ 1306 w 1580"/>
                  <a:gd name="T63" fmla="*/ 1055 h 2473"/>
                  <a:gd name="T64" fmla="*/ 1083 w 1580"/>
                  <a:gd name="T65" fmla="*/ 666 h 2473"/>
                  <a:gd name="T66" fmla="*/ 964 w 1580"/>
                  <a:gd name="T67" fmla="*/ 695 h 2473"/>
                  <a:gd name="T68" fmla="*/ 906 w 1580"/>
                  <a:gd name="T69" fmla="*/ 597 h 2473"/>
                  <a:gd name="T70" fmla="*/ 828 w 1580"/>
                  <a:gd name="T71" fmla="*/ 681 h 2473"/>
                  <a:gd name="T72" fmla="*/ 783 w 1580"/>
                  <a:gd name="T73" fmla="*/ 583 h 2473"/>
                  <a:gd name="T74" fmla="*/ 899 w 1580"/>
                  <a:gd name="T75" fmla="*/ 383 h 2473"/>
                  <a:gd name="T76" fmla="*/ 697 w 1580"/>
                  <a:gd name="T77" fmla="*/ 85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80" h="2473">
                    <a:moveTo>
                      <a:pt x="697" y="85"/>
                    </a:moveTo>
                    <a:lnTo>
                      <a:pt x="487" y="81"/>
                    </a:lnTo>
                    <a:lnTo>
                      <a:pt x="399" y="0"/>
                    </a:lnTo>
                    <a:lnTo>
                      <a:pt x="354" y="52"/>
                    </a:lnTo>
                    <a:lnTo>
                      <a:pt x="283" y="371"/>
                    </a:lnTo>
                    <a:lnTo>
                      <a:pt x="43" y="631"/>
                    </a:lnTo>
                    <a:lnTo>
                      <a:pt x="0" y="790"/>
                    </a:lnTo>
                    <a:lnTo>
                      <a:pt x="18" y="905"/>
                    </a:lnTo>
                    <a:lnTo>
                      <a:pt x="337" y="1074"/>
                    </a:lnTo>
                    <a:lnTo>
                      <a:pt x="144" y="1219"/>
                    </a:lnTo>
                    <a:lnTo>
                      <a:pt x="240" y="1281"/>
                    </a:lnTo>
                    <a:lnTo>
                      <a:pt x="325" y="1617"/>
                    </a:lnTo>
                    <a:lnTo>
                      <a:pt x="216" y="1810"/>
                    </a:lnTo>
                    <a:lnTo>
                      <a:pt x="247" y="2015"/>
                    </a:lnTo>
                    <a:lnTo>
                      <a:pt x="140" y="2056"/>
                    </a:lnTo>
                    <a:lnTo>
                      <a:pt x="306" y="2358"/>
                    </a:lnTo>
                    <a:lnTo>
                      <a:pt x="419" y="2358"/>
                    </a:lnTo>
                    <a:lnTo>
                      <a:pt x="421" y="2473"/>
                    </a:lnTo>
                    <a:lnTo>
                      <a:pt x="535" y="2466"/>
                    </a:lnTo>
                    <a:lnTo>
                      <a:pt x="692" y="2297"/>
                    </a:lnTo>
                    <a:lnTo>
                      <a:pt x="820" y="2361"/>
                    </a:lnTo>
                    <a:lnTo>
                      <a:pt x="837" y="2466"/>
                    </a:lnTo>
                    <a:lnTo>
                      <a:pt x="987" y="2459"/>
                    </a:lnTo>
                    <a:lnTo>
                      <a:pt x="1199" y="2335"/>
                    </a:lnTo>
                    <a:lnTo>
                      <a:pt x="1380" y="2082"/>
                    </a:lnTo>
                    <a:lnTo>
                      <a:pt x="1373" y="2077"/>
                    </a:lnTo>
                    <a:lnTo>
                      <a:pt x="1477" y="1730"/>
                    </a:lnTo>
                    <a:lnTo>
                      <a:pt x="1359" y="1608"/>
                    </a:lnTo>
                    <a:lnTo>
                      <a:pt x="1497" y="1320"/>
                    </a:lnTo>
                    <a:lnTo>
                      <a:pt x="1580" y="1231"/>
                    </a:lnTo>
                    <a:lnTo>
                      <a:pt x="1418" y="1076"/>
                    </a:lnTo>
                    <a:lnTo>
                      <a:pt x="1306" y="1055"/>
                    </a:lnTo>
                    <a:lnTo>
                      <a:pt x="1083" y="666"/>
                    </a:lnTo>
                    <a:lnTo>
                      <a:pt x="964" y="695"/>
                    </a:lnTo>
                    <a:lnTo>
                      <a:pt x="906" y="597"/>
                    </a:lnTo>
                    <a:lnTo>
                      <a:pt x="828" y="681"/>
                    </a:lnTo>
                    <a:lnTo>
                      <a:pt x="783" y="583"/>
                    </a:lnTo>
                    <a:lnTo>
                      <a:pt x="899" y="383"/>
                    </a:lnTo>
                    <a:lnTo>
                      <a:pt x="697"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1" name="Freeform 538"/>
              <p:cNvSpPr>
                <a:spLocks/>
              </p:cNvSpPr>
              <p:nvPr/>
            </p:nvSpPr>
            <p:spPr bwMode="auto">
              <a:xfrm>
                <a:off x="6777" y="4716"/>
                <a:ext cx="1489" cy="1185"/>
              </a:xfrm>
              <a:custGeom>
                <a:avLst/>
                <a:gdLst>
                  <a:gd name="T0" fmla="*/ 2059 w 2979"/>
                  <a:gd name="T1" fmla="*/ 419 h 2371"/>
                  <a:gd name="T2" fmla="*/ 1720 w 2979"/>
                  <a:gd name="T3" fmla="*/ 582 h 2371"/>
                  <a:gd name="T4" fmla="*/ 1504 w 2979"/>
                  <a:gd name="T5" fmla="*/ 338 h 2371"/>
                  <a:gd name="T6" fmla="*/ 1290 w 2979"/>
                  <a:gd name="T7" fmla="*/ 265 h 2371"/>
                  <a:gd name="T8" fmla="*/ 1238 w 2979"/>
                  <a:gd name="T9" fmla="*/ 164 h 2371"/>
                  <a:gd name="T10" fmla="*/ 1019 w 2979"/>
                  <a:gd name="T11" fmla="*/ 96 h 2371"/>
                  <a:gd name="T12" fmla="*/ 926 w 2979"/>
                  <a:gd name="T13" fmla="*/ 0 h 2371"/>
                  <a:gd name="T14" fmla="*/ 881 w 2979"/>
                  <a:gd name="T15" fmla="*/ 10 h 2371"/>
                  <a:gd name="T16" fmla="*/ 780 w 2979"/>
                  <a:gd name="T17" fmla="*/ 76 h 2371"/>
                  <a:gd name="T18" fmla="*/ 669 w 2979"/>
                  <a:gd name="T19" fmla="*/ 114 h 2371"/>
                  <a:gd name="T20" fmla="*/ 681 w 2979"/>
                  <a:gd name="T21" fmla="*/ 341 h 2371"/>
                  <a:gd name="T22" fmla="*/ 600 w 2979"/>
                  <a:gd name="T23" fmla="*/ 410 h 2371"/>
                  <a:gd name="T24" fmla="*/ 756 w 2979"/>
                  <a:gd name="T25" fmla="*/ 677 h 2371"/>
                  <a:gd name="T26" fmla="*/ 681 w 2979"/>
                  <a:gd name="T27" fmla="*/ 762 h 2371"/>
                  <a:gd name="T28" fmla="*/ 707 w 2979"/>
                  <a:gd name="T29" fmla="*/ 870 h 2371"/>
                  <a:gd name="T30" fmla="*/ 271 w 2979"/>
                  <a:gd name="T31" fmla="*/ 1094 h 2371"/>
                  <a:gd name="T32" fmla="*/ 0 w 2979"/>
                  <a:gd name="T33" fmla="*/ 984 h 2371"/>
                  <a:gd name="T34" fmla="*/ 261 w 2979"/>
                  <a:gd name="T35" fmla="*/ 1506 h 2371"/>
                  <a:gd name="T36" fmla="*/ 564 w 2979"/>
                  <a:gd name="T37" fmla="*/ 1620 h 2371"/>
                  <a:gd name="T38" fmla="*/ 628 w 2979"/>
                  <a:gd name="T39" fmla="*/ 1713 h 2371"/>
                  <a:gd name="T40" fmla="*/ 609 w 2979"/>
                  <a:gd name="T41" fmla="*/ 1925 h 2371"/>
                  <a:gd name="T42" fmla="*/ 466 w 2979"/>
                  <a:gd name="T43" fmla="*/ 2104 h 2371"/>
                  <a:gd name="T44" fmla="*/ 466 w 2979"/>
                  <a:gd name="T45" fmla="*/ 2221 h 2371"/>
                  <a:gd name="T46" fmla="*/ 666 w 2979"/>
                  <a:gd name="T47" fmla="*/ 2345 h 2371"/>
                  <a:gd name="T48" fmla="*/ 975 w 2979"/>
                  <a:gd name="T49" fmla="*/ 2288 h 2371"/>
                  <a:gd name="T50" fmla="*/ 1057 w 2979"/>
                  <a:gd name="T51" fmla="*/ 2371 h 2371"/>
                  <a:gd name="T52" fmla="*/ 1276 w 2979"/>
                  <a:gd name="T53" fmla="*/ 2221 h 2371"/>
                  <a:gd name="T54" fmla="*/ 1288 w 2979"/>
                  <a:gd name="T55" fmla="*/ 2106 h 2371"/>
                  <a:gd name="T56" fmla="*/ 1380 w 2979"/>
                  <a:gd name="T57" fmla="*/ 2031 h 2371"/>
                  <a:gd name="T58" fmla="*/ 1463 w 2979"/>
                  <a:gd name="T59" fmla="*/ 2102 h 2371"/>
                  <a:gd name="T60" fmla="*/ 1549 w 2979"/>
                  <a:gd name="T61" fmla="*/ 2037 h 2371"/>
                  <a:gd name="T62" fmla="*/ 1647 w 2979"/>
                  <a:gd name="T63" fmla="*/ 2097 h 2371"/>
                  <a:gd name="T64" fmla="*/ 1709 w 2979"/>
                  <a:gd name="T65" fmla="*/ 2007 h 2371"/>
                  <a:gd name="T66" fmla="*/ 1930 w 2979"/>
                  <a:gd name="T67" fmla="*/ 2304 h 2371"/>
                  <a:gd name="T68" fmla="*/ 2158 w 2979"/>
                  <a:gd name="T69" fmla="*/ 1496 h 2371"/>
                  <a:gd name="T70" fmla="*/ 2385 w 2979"/>
                  <a:gd name="T71" fmla="*/ 1552 h 2371"/>
                  <a:gd name="T72" fmla="*/ 2594 w 2979"/>
                  <a:gd name="T73" fmla="*/ 1504 h 2371"/>
                  <a:gd name="T74" fmla="*/ 2782 w 2979"/>
                  <a:gd name="T75" fmla="*/ 1630 h 2371"/>
                  <a:gd name="T76" fmla="*/ 2889 w 2979"/>
                  <a:gd name="T77" fmla="*/ 1589 h 2371"/>
                  <a:gd name="T78" fmla="*/ 2858 w 2979"/>
                  <a:gd name="T79" fmla="*/ 1384 h 2371"/>
                  <a:gd name="T80" fmla="*/ 2967 w 2979"/>
                  <a:gd name="T81" fmla="*/ 1191 h 2371"/>
                  <a:gd name="T82" fmla="*/ 2882 w 2979"/>
                  <a:gd name="T83" fmla="*/ 855 h 2371"/>
                  <a:gd name="T84" fmla="*/ 2786 w 2979"/>
                  <a:gd name="T85" fmla="*/ 793 h 2371"/>
                  <a:gd name="T86" fmla="*/ 2979 w 2979"/>
                  <a:gd name="T87" fmla="*/ 648 h 2371"/>
                  <a:gd name="T88" fmla="*/ 2660 w 2979"/>
                  <a:gd name="T89" fmla="*/ 479 h 2371"/>
                  <a:gd name="T90" fmla="*/ 2642 w 2979"/>
                  <a:gd name="T91" fmla="*/ 364 h 2371"/>
                  <a:gd name="T92" fmla="*/ 2642 w 2979"/>
                  <a:gd name="T93" fmla="*/ 362 h 2371"/>
                  <a:gd name="T94" fmla="*/ 2059 w 2979"/>
                  <a:gd name="T95" fmla="*/ 419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79" h="2371">
                    <a:moveTo>
                      <a:pt x="2059" y="419"/>
                    </a:moveTo>
                    <a:lnTo>
                      <a:pt x="1720" y="582"/>
                    </a:lnTo>
                    <a:lnTo>
                      <a:pt x="1504" y="338"/>
                    </a:lnTo>
                    <a:lnTo>
                      <a:pt x="1290" y="265"/>
                    </a:lnTo>
                    <a:lnTo>
                      <a:pt x="1238" y="164"/>
                    </a:lnTo>
                    <a:lnTo>
                      <a:pt x="1019" y="96"/>
                    </a:lnTo>
                    <a:lnTo>
                      <a:pt x="926" y="0"/>
                    </a:lnTo>
                    <a:lnTo>
                      <a:pt x="881" y="10"/>
                    </a:lnTo>
                    <a:lnTo>
                      <a:pt x="780" y="76"/>
                    </a:lnTo>
                    <a:lnTo>
                      <a:pt x="669" y="114"/>
                    </a:lnTo>
                    <a:lnTo>
                      <a:pt x="681" y="341"/>
                    </a:lnTo>
                    <a:lnTo>
                      <a:pt x="600" y="410"/>
                    </a:lnTo>
                    <a:lnTo>
                      <a:pt x="756" y="677"/>
                    </a:lnTo>
                    <a:lnTo>
                      <a:pt x="681" y="762"/>
                    </a:lnTo>
                    <a:lnTo>
                      <a:pt x="707" y="870"/>
                    </a:lnTo>
                    <a:lnTo>
                      <a:pt x="271" y="1094"/>
                    </a:lnTo>
                    <a:lnTo>
                      <a:pt x="0" y="984"/>
                    </a:lnTo>
                    <a:lnTo>
                      <a:pt x="261" y="1506"/>
                    </a:lnTo>
                    <a:lnTo>
                      <a:pt x="564" y="1620"/>
                    </a:lnTo>
                    <a:lnTo>
                      <a:pt x="628" y="1713"/>
                    </a:lnTo>
                    <a:lnTo>
                      <a:pt x="609" y="1925"/>
                    </a:lnTo>
                    <a:lnTo>
                      <a:pt x="466" y="2104"/>
                    </a:lnTo>
                    <a:lnTo>
                      <a:pt x="466" y="2221"/>
                    </a:lnTo>
                    <a:lnTo>
                      <a:pt x="666" y="2345"/>
                    </a:lnTo>
                    <a:lnTo>
                      <a:pt x="975" y="2288"/>
                    </a:lnTo>
                    <a:lnTo>
                      <a:pt x="1057" y="2371"/>
                    </a:lnTo>
                    <a:lnTo>
                      <a:pt x="1276" y="2221"/>
                    </a:lnTo>
                    <a:lnTo>
                      <a:pt x="1288" y="2106"/>
                    </a:lnTo>
                    <a:lnTo>
                      <a:pt x="1380" y="2031"/>
                    </a:lnTo>
                    <a:lnTo>
                      <a:pt x="1463" y="2102"/>
                    </a:lnTo>
                    <a:lnTo>
                      <a:pt x="1549" y="2037"/>
                    </a:lnTo>
                    <a:lnTo>
                      <a:pt x="1647" y="2097"/>
                    </a:lnTo>
                    <a:lnTo>
                      <a:pt x="1709" y="2007"/>
                    </a:lnTo>
                    <a:lnTo>
                      <a:pt x="1930" y="2304"/>
                    </a:lnTo>
                    <a:lnTo>
                      <a:pt x="2158" y="1496"/>
                    </a:lnTo>
                    <a:lnTo>
                      <a:pt x="2385" y="1552"/>
                    </a:lnTo>
                    <a:lnTo>
                      <a:pt x="2594" y="1504"/>
                    </a:lnTo>
                    <a:lnTo>
                      <a:pt x="2782" y="1630"/>
                    </a:lnTo>
                    <a:lnTo>
                      <a:pt x="2889" y="1589"/>
                    </a:lnTo>
                    <a:lnTo>
                      <a:pt x="2858" y="1384"/>
                    </a:lnTo>
                    <a:lnTo>
                      <a:pt x="2967" y="1191"/>
                    </a:lnTo>
                    <a:lnTo>
                      <a:pt x="2882" y="855"/>
                    </a:lnTo>
                    <a:lnTo>
                      <a:pt x="2786" y="793"/>
                    </a:lnTo>
                    <a:lnTo>
                      <a:pt x="2979" y="648"/>
                    </a:lnTo>
                    <a:lnTo>
                      <a:pt x="2660" y="479"/>
                    </a:lnTo>
                    <a:lnTo>
                      <a:pt x="2642" y="364"/>
                    </a:lnTo>
                    <a:lnTo>
                      <a:pt x="2642" y="362"/>
                    </a:lnTo>
                    <a:lnTo>
                      <a:pt x="2059" y="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2" name="Freeform 537"/>
              <p:cNvSpPr>
                <a:spLocks/>
              </p:cNvSpPr>
              <p:nvPr/>
            </p:nvSpPr>
            <p:spPr bwMode="auto">
              <a:xfrm>
                <a:off x="7713" y="5464"/>
                <a:ext cx="1142" cy="1048"/>
              </a:xfrm>
              <a:custGeom>
                <a:avLst/>
                <a:gdLst>
                  <a:gd name="T0" fmla="*/ 911 w 2286"/>
                  <a:gd name="T1" fmla="*/ 134 h 2097"/>
                  <a:gd name="T2" fmla="*/ 723 w 2286"/>
                  <a:gd name="T3" fmla="*/ 8 h 2097"/>
                  <a:gd name="T4" fmla="*/ 514 w 2286"/>
                  <a:gd name="T5" fmla="*/ 56 h 2097"/>
                  <a:gd name="T6" fmla="*/ 287 w 2286"/>
                  <a:gd name="T7" fmla="*/ 0 h 2097"/>
                  <a:gd name="T8" fmla="*/ 59 w 2286"/>
                  <a:gd name="T9" fmla="*/ 808 h 2097"/>
                  <a:gd name="T10" fmla="*/ 0 w 2286"/>
                  <a:gd name="T11" fmla="*/ 1118 h 2097"/>
                  <a:gd name="T12" fmla="*/ 119 w 2286"/>
                  <a:gd name="T13" fmla="*/ 1475 h 2097"/>
                  <a:gd name="T14" fmla="*/ 230 w 2286"/>
                  <a:gd name="T15" fmla="*/ 1456 h 2097"/>
                  <a:gd name="T16" fmla="*/ 371 w 2286"/>
                  <a:gd name="T17" fmla="*/ 1674 h 2097"/>
                  <a:gd name="T18" fmla="*/ 620 w 2286"/>
                  <a:gd name="T19" fmla="*/ 1655 h 2097"/>
                  <a:gd name="T20" fmla="*/ 854 w 2286"/>
                  <a:gd name="T21" fmla="*/ 1733 h 2097"/>
                  <a:gd name="T22" fmla="*/ 970 w 2286"/>
                  <a:gd name="T23" fmla="*/ 1535 h 2097"/>
                  <a:gd name="T24" fmla="*/ 1078 w 2286"/>
                  <a:gd name="T25" fmla="*/ 1511 h 2097"/>
                  <a:gd name="T26" fmla="*/ 1511 w 2286"/>
                  <a:gd name="T27" fmla="*/ 2097 h 2097"/>
                  <a:gd name="T28" fmla="*/ 1732 w 2286"/>
                  <a:gd name="T29" fmla="*/ 1838 h 2097"/>
                  <a:gd name="T30" fmla="*/ 1820 w 2286"/>
                  <a:gd name="T31" fmla="*/ 1313 h 2097"/>
                  <a:gd name="T32" fmla="*/ 1820 w 2286"/>
                  <a:gd name="T33" fmla="*/ 1311 h 2097"/>
                  <a:gd name="T34" fmla="*/ 1791 w 2286"/>
                  <a:gd name="T35" fmla="*/ 951 h 2097"/>
                  <a:gd name="T36" fmla="*/ 1903 w 2286"/>
                  <a:gd name="T37" fmla="*/ 951 h 2097"/>
                  <a:gd name="T38" fmla="*/ 2010 w 2286"/>
                  <a:gd name="T39" fmla="*/ 839 h 2097"/>
                  <a:gd name="T40" fmla="*/ 1999 w 2286"/>
                  <a:gd name="T41" fmla="*/ 840 h 2097"/>
                  <a:gd name="T42" fmla="*/ 1999 w 2286"/>
                  <a:gd name="T43" fmla="*/ 837 h 2097"/>
                  <a:gd name="T44" fmla="*/ 2020 w 2286"/>
                  <a:gd name="T45" fmla="*/ 644 h 2097"/>
                  <a:gd name="T46" fmla="*/ 2241 w 2286"/>
                  <a:gd name="T47" fmla="*/ 506 h 2097"/>
                  <a:gd name="T48" fmla="*/ 2286 w 2286"/>
                  <a:gd name="T49" fmla="*/ 237 h 2097"/>
                  <a:gd name="T50" fmla="*/ 2151 w 2286"/>
                  <a:gd name="T51" fmla="*/ 160 h 2097"/>
                  <a:gd name="T52" fmla="*/ 1970 w 2286"/>
                  <a:gd name="T53" fmla="*/ 413 h 2097"/>
                  <a:gd name="T54" fmla="*/ 1758 w 2286"/>
                  <a:gd name="T55" fmla="*/ 537 h 2097"/>
                  <a:gd name="T56" fmla="*/ 1608 w 2286"/>
                  <a:gd name="T57" fmla="*/ 544 h 2097"/>
                  <a:gd name="T58" fmla="*/ 1591 w 2286"/>
                  <a:gd name="T59" fmla="*/ 439 h 2097"/>
                  <a:gd name="T60" fmla="*/ 1463 w 2286"/>
                  <a:gd name="T61" fmla="*/ 375 h 2097"/>
                  <a:gd name="T62" fmla="*/ 1306 w 2286"/>
                  <a:gd name="T63" fmla="*/ 544 h 2097"/>
                  <a:gd name="T64" fmla="*/ 1192 w 2286"/>
                  <a:gd name="T65" fmla="*/ 551 h 2097"/>
                  <a:gd name="T66" fmla="*/ 1190 w 2286"/>
                  <a:gd name="T67" fmla="*/ 436 h 2097"/>
                  <a:gd name="T68" fmla="*/ 1077 w 2286"/>
                  <a:gd name="T69" fmla="*/ 436 h 2097"/>
                  <a:gd name="T70" fmla="*/ 911 w 2286"/>
                  <a:gd name="T71" fmla="*/ 134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86" h="2097">
                    <a:moveTo>
                      <a:pt x="911" y="134"/>
                    </a:moveTo>
                    <a:lnTo>
                      <a:pt x="723" y="8"/>
                    </a:lnTo>
                    <a:lnTo>
                      <a:pt x="514" y="56"/>
                    </a:lnTo>
                    <a:lnTo>
                      <a:pt x="287" y="0"/>
                    </a:lnTo>
                    <a:lnTo>
                      <a:pt x="59" y="808"/>
                    </a:lnTo>
                    <a:lnTo>
                      <a:pt x="0" y="1118"/>
                    </a:lnTo>
                    <a:lnTo>
                      <a:pt x="119" y="1475"/>
                    </a:lnTo>
                    <a:lnTo>
                      <a:pt x="230" y="1456"/>
                    </a:lnTo>
                    <a:lnTo>
                      <a:pt x="371" y="1674"/>
                    </a:lnTo>
                    <a:lnTo>
                      <a:pt x="620" y="1655"/>
                    </a:lnTo>
                    <a:lnTo>
                      <a:pt x="854" y="1733"/>
                    </a:lnTo>
                    <a:lnTo>
                      <a:pt x="970" y="1535"/>
                    </a:lnTo>
                    <a:lnTo>
                      <a:pt x="1078" y="1511"/>
                    </a:lnTo>
                    <a:lnTo>
                      <a:pt x="1511" y="2097"/>
                    </a:lnTo>
                    <a:lnTo>
                      <a:pt x="1732" y="1838"/>
                    </a:lnTo>
                    <a:lnTo>
                      <a:pt x="1820" y="1313"/>
                    </a:lnTo>
                    <a:lnTo>
                      <a:pt x="1820" y="1311"/>
                    </a:lnTo>
                    <a:lnTo>
                      <a:pt x="1791" y="951"/>
                    </a:lnTo>
                    <a:lnTo>
                      <a:pt x="1903" y="951"/>
                    </a:lnTo>
                    <a:lnTo>
                      <a:pt x="2010" y="839"/>
                    </a:lnTo>
                    <a:lnTo>
                      <a:pt x="1999" y="840"/>
                    </a:lnTo>
                    <a:lnTo>
                      <a:pt x="1999" y="837"/>
                    </a:lnTo>
                    <a:lnTo>
                      <a:pt x="2020" y="644"/>
                    </a:lnTo>
                    <a:lnTo>
                      <a:pt x="2241" y="506"/>
                    </a:lnTo>
                    <a:lnTo>
                      <a:pt x="2286" y="237"/>
                    </a:lnTo>
                    <a:lnTo>
                      <a:pt x="2151" y="160"/>
                    </a:lnTo>
                    <a:lnTo>
                      <a:pt x="1970" y="413"/>
                    </a:lnTo>
                    <a:lnTo>
                      <a:pt x="1758" y="537"/>
                    </a:lnTo>
                    <a:lnTo>
                      <a:pt x="1608" y="544"/>
                    </a:lnTo>
                    <a:lnTo>
                      <a:pt x="1591" y="439"/>
                    </a:lnTo>
                    <a:lnTo>
                      <a:pt x="1463" y="375"/>
                    </a:lnTo>
                    <a:lnTo>
                      <a:pt x="1306" y="544"/>
                    </a:lnTo>
                    <a:lnTo>
                      <a:pt x="1192" y="551"/>
                    </a:lnTo>
                    <a:lnTo>
                      <a:pt x="1190" y="436"/>
                    </a:lnTo>
                    <a:lnTo>
                      <a:pt x="1077" y="436"/>
                    </a:lnTo>
                    <a:lnTo>
                      <a:pt x="911" y="1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3" name="Freeform 536"/>
              <p:cNvSpPr>
                <a:spLocks/>
              </p:cNvSpPr>
              <p:nvPr/>
            </p:nvSpPr>
            <p:spPr bwMode="auto">
              <a:xfrm>
                <a:off x="7331" y="5720"/>
                <a:ext cx="699" cy="1008"/>
              </a:xfrm>
              <a:custGeom>
                <a:avLst/>
                <a:gdLst>
                  <a:gd name="T0" fmla="*/ 994 w 1399"/>
                  <a:gd name="T1" fmla="*/ 945 h 2016"/>
                  <a:gd name="T2" fmla="*/ 883 w 1399"/>
                  <a:gd name="T3" fmla="*/ 964 h 2016"/>
                  <a:gd name="T4" fmla="*/ 764 w 1399"/>
                  <a:gd name="T5" fmla="*/ 607 h 2016"/>
                  <a:gd name="T6" fmla="*/ 823 w 1399"/>
                  <a:gd name="T7" fmla="*/ 297 h 2016"/>
                  <a:gd name="T8" fmla="*/ 602 w 1399"/>
                  <a:gd name="T9" fmla="*/ 0 h 2016"/>
                  <a:gd name="T10" fmla="*/ 540 w 1399"/>
                  <a:gd name="T11" fmla="*/ 90 h 2016"/>
                  <a:gd name="T12" fmla="*/ 442 w 1399"/>
                  <a:gd name="T13" fmla="*/ 30 h 2016"/>
                  <a:gd name="T14" fmla="*/ 356 w 1399"/>
                  <a:gd name="T15" fmla="*/ 95 h 2016"/>
                  <a:gd name="T16" fmla="*/ 273 w 1399"/>
                  <a:gd name="T17" fmla="*/ 24 h 2016"/>
                  <a:gd name="T18" fmla="*/ 181 w 1399"/>
                  <a:gd name="T19" fmla="*/ 99 h 2016"/>
                  <a:gd name="T20" fmla="*/ 169 w 1399"/>
                  <a:gd name="T21" fmla="*/ 214 h 2016"/>
                  <a:gd name="T22" fmla="*/ 171 w 1399"/>
                  <a:gd name="T23" fmla="*/ 214 h 2016"/>
                  <a:gd name="T24" fmla="*/ 250 w 1399"/>
                  <a:gd name="T25" fmla="*/ 329 h 2016"/>
                  <a:gd name="T26" fmla="*/ 64 w 1399"/>
                  <a:gd name="T27" fmla="*/ 462 h 2016"/>
                  <a:gd name="T28" fmla="*/ 0 w 1399"/>
                  <a:gd name="T29" fmla="*/ 796 h 2016"/>
                  <a:gd name="T30" fmla="*/ 202 w 1399"/>
                  <a:gd name="T31" fmla="*/ 1058 h 2016"/>
                  <a:gd name="T32" fmla="*/ 135 w 1399"/>
                  <a:gd name="T33" fmla="*/ 1282 h 2016"/>
                  <a:gd name="T34" fmla="*/ 223 w 1399"/>
                  <a:gd name="T35" fmla="*/ 1348 h 2016"/>
                  <a:gd name="T36" fmla="*/ 175 w 1399"/>
                  <a:gd name="T37" fmla="*/ 1444 h 2016"/>
                  <a:gd name="T38" fmla="*/ 219 w 1399"/>
                  <a:gd name="T39" fmla="*/ 1558 h 2016"/>
                  <a:gd name="T40" fmla="*/ 397 w 1399"/>
                  <a:gd name="T41" fmla="*/ 1718 h 2016"/>
                  <a:gd name="T42" fmla="*/ 626 w 1399"/>
                  <a:gd name="T43" fmla="*/ 1801 h 2016"/>
                  <a:gd name="T44" fmla="*/ 659 w 1399"/>
                  <a:gd name="T45" fmla="*/ 1916 h 2016"/>
                  <a:gd name="T46" fmla="*/ 837 w 1399"/>
                  <a:gd name="T47" fmla="*/ 2016 h 2016"/>
                  <a:gd name="T48" fmla="*/ 1008 w 1399"/>
                  <a:gd name="T49" fmla="*/ 1863 h 2016"/>
                  <a:gd name="T50" fmla="*/ 935 w 1399"/>
                  <a:gd name="T51" fmla="*/ 1766 h 2016"/>
                  <a:gd name="T52" fmla="*/ 1032 w 1399"/>
                  <a:gd name="T53" fmla="*/ 1670 h 2016"/>
                  <a:gd name="T54" fmla="*/ 1297 w 1399"/>
                  <a:gd name="T55" fmla="*/ 1613 h 2016"/>
                  <a:gd name="T56" fmla="*/ 1399 w 1399"/>
                  <a:gd name="T57" fmla="*/ 1420 h 2016"/>
                  <a:gd name="T58" fmla="*/ 1384 w 1399"/>
                  <a:gd name="T59" fmla="*/ 1144 h 2016"/>
                  <a:gd name="T60" fmla="*/ 1135 w 1399"/>
                  <a:gd name="T61" fmla="*/ 1163 h 2016"/>
                  <a:gd name="T62" fmla="*/ 994 w 1399"/>
                  <a:gd name="T63" fmla="*/ 945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9" h="2016">
                    <a:moveTo>
                      <a:pt x="994" y="945"/>
                    </a:moveTo>
                    <a:lnTo>
                      <a:pt x="883" y="964"/>
                    </a:lnTo>
                    <a:lnTo>
                      <a:pt x="764" y="607"/>
                    </a:lnTo>
                    <a:lnTo>
                      <a:pt x="823" y="297"/>
                    </a:lnTo>
                    <a:lnTo>
                      <a:pt x="602" y="0"/>
                    </a:lnTo>
                    <a:lnTo>
                      <a:pt x="540" y="90"/>
                    </a:lnTo>
                    <a:lnTo>
                      <a:pt x="442" y="30"/>
                    </a:lnTo>
                    <a:lnTo>
                      <a:pt x="356" y="95"/>
                    </a:lnTo>
                    <a:lnTo>
                      <a:pt x="273" y="24"/>
                    </a:lnTo>
                    <a:lnTo>
                      <a:pt x="181" y="99"/>
                    </a:lnTo>
                    <a:lnTo>
                      <a:pt x="169" y="214"/>
                    </a:lnTo>
                    <a:lnTo>
                      <a:pt x="171" y="214"/>
                    </a:lnTo>
                    <a:lnTo>
                      <a:pt x="250" y="329"/>
                    </a:lnTo>
                    <a:lnTo>
                      <a:pt x="64" y="462"/>
                    </a:lnTo>
                    <a:lnTo>
                      <a:pt x="0" y="796"/>
                    </a:lnTo>
                    <a:lnTo>
                      <a:pt x="202" y="1058"/>
                    </a:lnTo>
                    <a:lnTo>
                      <a:pt x="135" y="1282"/>
                    </a:lnTo>
                    <a:lnTo>
                      <a:pt x="223" y="1348"/>
                    </a:lnTo>
                    <a:lnTo>
                      <a:pt x="175" y="1444"/>
                    </a:lnTo>
                    <a:lnTo>
                      <a:pt x="219" y="1558"/>
                    </a:lnTo>
                    <a:lnTo>
                      <a:pt x="397" y="1718"/>
                    </a:lnTo>
                    <a:lnTo>
                      <a:pt x="626" y="1801"/>
                    </a:lnTo>
                    <a:lnTo>
                      <a:pt x="659" y="1916"/>
                    </a:lnTo>
                    <a:lnTo>
                      <a:pt x="837" y="2016"/>
                    </a:lnTo>
                    <a:lnTo>
                      <a:pt x="1008" y="1863"/>
                    </a:lnTo>
                    <a:lnTo>
                      <a:pt x="935" y="1766"/>
                    </a:lnTo>
                    <a:lnTo>
                      <a:pt x="1032" y="1670"/>
                    </a:lnTo>
                    <a:lnTo>
                      <a:pt x="1297" y="1613"/>
                    </a:lnTo>
                    <a:lnTo>
                      <a:pt x="1399" y="1420"/>
                    </a:lnTo>
                    <a:lnTo>
                      <a:pt x="1384" y="1144"/>
                    </a:lnTo>
                    <a:lnTo>
                      <a:pt x="1135" y="1163"/>
                    </a:lnTo>
                    <a:lnTo>
                      <a:pt x="994" y="9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4" name="Freeform 535"/>
              <p:cNvSpPr>
                <a:spLocks/>
              </p:cNvSpPr>
              <p:nvPr/>
            </p:nvSpPr>
            <p:spPr bwMode="auto">
              <a:xfrm>
                <a:off x="7748" y="6219"/>
                <a:ext cx="1370" cy="1368"/>
              </a:xfrm>
              <a:custGeom>
                <a:avLst/>
                <a:gdLst>
                  <a:gd name="T0" fmla="*/ 1690 w 2741"/>
                  <a:gd name="T1" fmla="*/ 994 h 2734"/>
                  <a:gd name="T2" fmla="*/ 1440 w 2741"/>
                  <a:gd name="T3" fmla="*/ 586 h 2734"/>
                  <a:gd name="T4" fmla="*/ 1007 w 2741"/>
                  <a:gd name="T5" fmla="*/ 0 h 2734"/>
                  <a:gd name="T6" fmla="*/ 899 w 2741"/>
                  <a:gd name="T7" fmla="*/ 24 h 2734"/>
                  <a:gd name="T8" fmla="*/ 783 w 2741"/>
                  <a:gd name="T9" fmla="*/ 222 h 2734"/>
                  <a:gd name="T10" fmla="*/ 549 w 2741"/>
                  <a:gd name="T11" fmla="*/ 144 h 2734"/>
                  <a:gd name="T12" fmla="*/ 564 w 2741"/>
                  <a:gd name="T13" fmla="*/ 420 h 2734"/>
                  <a:gd name="T14" fmla="*/ 462 w 2741"/>
                  <a:gd name="T15" fmla="*/ 613 h 2734"/>
                  <a:gd name="T16" fmla="*/ 197 w 2741"/>
                  <a:gd name="T17" fmla="*/ 670 h 2734"/>
                  <a:gd name="T18" fmla="*/ 100 w 2741"/>
                  <a:gd name="T19" fmla="*/ 766 h 2734"/>
                  <a:gd name="T20" fmla="*/ 173 w 2741"/>
                  <a:gd name="T21" fmla="*/ 863 h 2734"/>
                  <a:gd name="T22" fmla="*/ 2 w 2741"/>
                  <a:gd name="T23" fmla="*/ 1016 h 2734"/>
                  <a:gd name="T24" fmla="*/ 0 w 2741"/>
                  <a:gd name="T25" fmla="*/ 1016 h 2734"/>
                  <a:gd name="T26" fmla="*/ 7 w 2741"/>
                  <a:gd name="T27" fmla="*/ 1058 h 2734"/>
                  <a:gd name="T28" fmla="*/ 5 w 2741"/>
                  <a:gd name="T29" fmla="*/ 1230 h 2734"/>
                  <a:gd name="T30" fmla="*/ 86 w 2741"/>
                  <a:gd name="T31" fmla="*/ 1392 h 2734"/>
                  <a:gd name="T32" fmla="*/ 433 w 2741"/>
                  <a:gd name="T33" fmla="*/ 1273 h 2734"/>
                  <a:gd name="T34" fmla="*/ 623 w 2741"/>
                  <a:gd name="T35" fmla="*/ 1375 h 2734"/>
                  <a:gd name="T36" fmla="*/ 749 w 2741"/>
                  <a:gd name="T37" fmla="*/ 1680 h 2734"/>
                  <a:gd name="T38" fmla="*/ 709 w 2741"/>
                  <a:gd name="T39" fmla="*/ 1921 h 2734"/>
                  <a:gd name="T40" fmla="*/ 812 w 2741"/>
                  <a:gd name="T41" fmla="*/ 1881 h 2734"/>
                  <a:gd name="T42" fmla="*/ 1130 w 2741"/>
                  <a:gd name="T43" fmla="*/ 1955 h 2734"/>
                  <a:gd name="T44" fmla="*/ 1245 w 2741"/>
                  <a:gd name="T45" fmla="*/ 1892 h 2734"/>
                  <a:gd name="T46" fmla="*/ 1280 w 2741"/>
                  <a:gd name="T47" fmla="*/ 2571 h 2734"/>
                  <a:gd name="T48" fmla="*/ 1395 w 2741"/>
                  <a:gd name="T49" fmla="*/ 2548 h 2734"/>
                  <a:gd name="T50" fmla="*/ 1604 w 2741"/>
                  <a:gd name="T51" fmla="*/ 2701 h 2734"/>
                  <a:gd name="T52" fmla="*/ 1832 w 2741"/>
                  <a:gd name="T53" fmla="*/ 2734 h 2734"/>
                  <a:gd name="T54" fmla="*/ 1870 w 2741"/>
                  <a:gd name="T55" fmla="*/ 2614 h 2734"/>
                  <a:gd name="T56" fmla="*/ 2082 w 2741"/>
                  <a:gd name="T57" fmla="*/ 2567 h 2734"/>
                  <a:gd name="T58" fmla="*/ 2118 w 2741"/>
                  <a:gd name="T59" fmla="*/ 2459 h 2734"/>
                  <a:gd name="T60" fmla="*/ 2606 w 2741"/>
                  <a:gd name="T61" fmla="*/ 2310 h 2734"/>
                  <a:gd name="T62" fmla="*/ 2727 w 2741"/>
                  <a:gd name="T63" fmla="*/ 2353 h 2734"/>
                  <a:gd name="T64" fmla="*/ 2741 w 2741"/>
                  <a:gd name="T65" fmla="*/ 2126 h 2734"/>
                  <a:gd name="T66" fmla="*/ 2570 w 2741"/>
                  <a:gd name="T67" fmla="*/ 2005 h 2734"/>
                  <a:gd name="T68" fmla="*/ 2503 w 2741"/>
                  <a:gd name="T69" fmla="*/ 1847 h 2734"/>
                  <a:gd name="T70" fmla="*/ 2561 w 2741"/>
                  <a:gd name="T71" fmla="*/ 1697 h 2734"/>
                  <a:gd name="T72" fmla="*/ 2365 w 2741"/>
                  <a:gd name="T73" fmla="*/ 1638 h 2734"/>
                  <a:gd name="T74" fmla="*/ 2322 w 2741"/>
                  <a:gd name="T75" fmla="*/ 1430 h 2734"/>
                  <a:gd name="T76" fmla="*/ 2413 w 2741"/>
                  <a:gd name="T77" fmla="*/ 1220 h 2734"/>
                  <a:gd name="T78" fmla="*/ 2309 w 2741"/>
                  <a:gd name="T79" fmla="*/ 975 h 2734"/>
                  <a:gd name="T80" fmla="*/ 1942 w 2741"/>
                  <a:gd name="T81" fmla="*/ 892 h 2734"/>
                  <a:gd name="T82" fmla="*/ 1930 w 2741"/>
                  <a:gd name="T83" fmla="*/ 1001 h 2734"/>
                  <a:gd name="T84" fmla="*/ 1690 w 2741"/>
                  <a:gd name="T85" fmla="*/ 994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41" h="2734">
                    <a:moveTo>
                      <a:pt x="1690" y="994"/>
                    </a:moveTo>
                    <a:lnTo>
                      <a:pt x="1440" y="586"/>
                    </a:lnTo>
                    <a:lnTo>
                      <a:pt x="1007" y="0"/>
                    </a:lnTo>
                    <a:lnTo>
                      <a:pt x="899" y="24"/>
                    </a:lnTo>
                    <a:lnTo>
                      <a:pt x="783" y="222"/>
                    </a:lnTo>
                    <a:lnTo>
                      <a:pt x="549" y="144"/>
                    </a:lnTo>
                    <a:lnTo>
                      <a:pt x="564" y="420"/>
                    </a:lnTo>
                    <a:lnTo>
                      <a:pt x="462" y="613"/>
                    </a:lnTo>
                    <a:lnTo>
                      <a:pt x="197" y="670"/>
                    </a:lnTo>
                    <a:lnTo>
                      <a:pt x="100" y="766"/>
                    </a:lnTo>
                    <a:lnTo>
                      <a:pt x="173" y="863"/>
                    </a:lnTo>
                    <a:lnTo>
                      <a:pt x="2" y="1016"/>
                    </a:lnTo>
                    <a:lnTo>
                      <a:pt x="0" y="1016"/>
                    </a:lnTo>
                    <a:lnTo>
                      <a:pt x="7" y="1058"/>
                    </a:lnTo>
                    <a:lnTo>
                      <a:pt x="5" y="1230"/>
                    </a:lnTo>
                    <a:lnTo>
                      <a:pt x="86" y="1392"/>
                    </a:lnTo>
                    <a:lnTo>
                      <a:pt x="433" y="1273"/>
                    </a:lnTo>
                    <a:lnTo>
                      <a:pt x="623" y="1375"/>
                    </a:lnTo>
                    <a:lnTo>
                      <a:pt x="749" y="1680"/>
                    </a:lnTo>
                    <a:lnTo>
                      <a:pt x="709" y="1921"/>
                    </a:lnTo>
                    <a:lnTo>
                      <a:pt x="812" y="1881"/>
                    </a:lnTo>
                    <a:lnTo>
                      <a:pt x="1130" y="1955"/>
                    </a:lnTo>
                    <a:lnTo>
                      <a:pt x="1245" y="1892"/>
                    </a:lnTo>
                    <a:lnTo>
                      <a:pt x="1280" y="2571"/>
                    </a:lnTo>
                    <a:lnTo>
                      <a:pt x="1395" y="2548"/>
                    </a:lnTo>
                    <a:lnTo>
                      <a:pt x="1604" y="2701"/>
                    </a:lnTo>
                    <a:lnTo>
                      <a:pt x="1832" y="2734"/>
                    </a:lnTo>
                    <a:lnTo>
                      <a:pt x="1870" y="2614"/>
                    </a:lnTo>
                    <a:lnTo>
                      <a:pt x="2082" y="2567"/>
                    </a:lnTo>
                    <a:lnTo>
                      <a:pt x="2118" y="2459"/>
                    </a:lnTo>
                    <a:lnTo>
                      <a:pt x="2606" y="2310"/>
                    </a:lnTo>
                    <a:lnTo>
                      <a:pt x="2727" y="2353"/>
                    </a:lnTo>
                    <a:lnTo>
                      <a:pt x="2741" y="2126"/>
                    </a:lnTo>
                    <a:lnTo>
                      <a:pt x="2570" y="2005"/>
                    </a:lnTo>
                    <a:lnTo>
                      <a:pt x="2503" y="1847"/>
                    </a:lnTo>
                    <a:lnTo>
                      <a:pt x="2561" y="1697"/>
                    </a:lnTo>
                    <a:lnTo>
                      <a:pt x="2365" y="1638"/>
                    </a:lnTo>
                    <a:lnTo>
                      <a:pt x="2322" y="1430"/>
                    </a:lnTo>
                    <a:lnTo>
                      <a:pt x="2413" y="1220"/>
                    </a:lnTo>
                    <a:lnTo>
                      <a:pt x="2309" y="975"/>
                    </a:lnTo>
                    <a:lnTo>
                      <a:pt x="1942" y="892"/>
                    </a:lnTo>
                    <a:lnTo>
                      <a:pt x="1930" y="1001"/>
                    </a:lnTo>
                    <a:lnTo>
                      <a:pt x="1690" y="9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5" name="Freeform 534"/>
              <p:cNvSpPr>
                <a:spLocks/>
              </p:cNvSpPr>
              <p:nvPr/>
            </p:nvSpPr>
            <p:spPr bwMode="auto">
              <a:xfrm>
                <a:off x="8364" y="7068"/>
                <a:ext cx="1378" cy="1135"/>
              </a:xfrm>
              <a:custGeom>
                <a:avLst/>
                <a:gdLst>
                  <a:gd name="T0" fmla="*/ 1631 w 2756"/>
                  <a:gd name="T1" fmla="*/ 134 h 2271"/>
                  <a:gd name="T2" fmla="*/ 1329 w 2756"/>
                  <a:gd name="T3" fmla="*/ 0 h 2271"/>
                  <a:gd name="T4" fmla="*/ 1271 w 2756"/>
                  <a:gd name="T5" fmla="*/ 150 h 2271"/>
                  <a:gd name="T6" fmla="*/ 1338 w 2756"/>
                  <a:gd name="T7" fmla="*/ 308 h 2271"/>
                  <a:gd name="T8" fmla="*/ 1509 w 2756"/>
                  <a:gd name="T9" fmla="*/ 429 h 2271"/>
                  <a:gd name="T10" fmla="*/ 1495 w 2756"/>
                  <a:gd name="T11" fmla="*/ 656 h 2271"/>
                  <a:gd name="T12" fmla="*/ 1374 w 2756"/>
                  <a:gd name="T13" fmla="*/ 613 h 2271"/>
                  <a:gd name="T14" fmla="*/ 886 w 2756"/>
                  <a:gd name="T15" fmla="*/ 762 h 2271"/>
                  <a:gd name="T16" fmla="*/ 850 w 2756"/>
                  <a:gd name="T17" fmla="*/ 870 h 2271"/>
                  <a:gd name="T18" fmla="*/ 638 w 2756"/>
                  <a:gd name="T19" fmla="*/ 917 h 2271"/>
                  <a:gd name="T20" fmla="*/ 600 w 2756"/>
                  <a:gd name="T21" fmla="*/ 1037 h 2271"/>
                  <a:gd name="T22" fmla="*/ 586 w 2756"/>
                  <a:gd name="T23" fmla="*/ 1166 h 2271"/>
                  <a:gd name="T24" fmla="*/ 363 w 2756"/>
                  <a:gd name="T25" fmla="*/ 1180 h 2271"/>
                  <a:gd name="T26" fmla="*/ 267 w 2756"/>
                  <a:gd name="T27" fmla="*/ 1440 h 2271"/>
                  <a:gd name="T28" fmla="*/ 382 w 2756"/>
                  <a:gd name="T29" fmla="*/ 1528 h 2271"/>
                  <a:gd name="T30" fmla="*/ 286 w 2756"/>
                  <a:gd name="T31" fmla="*/ 1627 h 2271"/>
                  <a:gd name="T32" fmla="*/ 125 w 2756"/>
                  <a:gd name="T33" fmla="*/ 1571 h 2271"/>
                  <a:gd name="T34" fmla="*/ 0 w 2756"/>
                  <a:gd name="T35" fmla="*/ 1766 h 2271"/>
                  <a:gd name="T36" fmla="*/ 58 w 2756"/>
                  <a:gd name="T37" fmla="*/ 1871 h 2271"/>
                  <a:gd name="T38" fmla="*/ 446 w 2756"/>
                  <a:gd name="T39" fmla="*/ 2090 h 2271"/>
                  <a:gd name="T40" fmla="*/ 438 w 2756"/>
                  <a:gd name="T41" fmla="*/ 2271 h 2271"/>
                  <a:gd name="T42" fmla="*/ 669 w 2756"/>
                  <a:gd name="T43" fmla="*/ 2218 h 2271"/>
                  <a:gd name="T44" fmla="*/ 814 w 2756"/>
                  <a:gd name="T45" fmla="*/ 2257 h 2271"/>
                  <a:gd name="T46" fmla="*/ 681 w 2756"/>
                  <a:gd name="T47" fmla="*/ 2068 h 2271"/>
                  <a:gd name="T48" fmla="*/ 833 w 2756"/>
                  <a:gd name="T49" fmla="*/ 2112 h 2271"/>
                  <a:gd name="T50" fmla="*/ 888 w 2756"/>
                  <a:gd name="T51" fmla="*/ 1778 h 2271"/>
                  <a:gd name="T52" fmla="*/ 1091 w 2756"/>
                  <a:gd name="T53" fmla="*/ 1623 h 2271"/>
                  <a:gd name="T54" fmla="*/ 1221 w 2756"/>
                  <a:gd name="T55" fmla="*/ 1592 h 2271"/>
                  <a:gd name="T56" fmla="*/ 1355 w 2756"/>
                  <a:gd name="T57" fmla="*/ 1770 h 2271"/>
                  <a:gd name="T58" fmla="*/ 1383 w 2756"/>
                  <a:gd name="T59" fmla="*/ 1621 h 2271"/>
                  <a:gd name="T60" fmla="*/ 1528 w 2756"/>
                  <a:gd name="T61" fmla="*/ 1459 h 2271"/>
                  <a:gd name="T62" fmla="*/ 1957 w 2756"/>
                  <a:gd name="T63" fmla="*/ 1589 h 2271"/>
                  <a:gd name="T64" fmla="*/ 2307 w 2756"/>
                  <a:gd name="T65" fmla="*/ 1194 h 2271"/>
                  <a:gd name="T66" fmla="*/ 2540 w 2756"/>
                  <a:gd name="T67" fmla="*/ 1065 h 2271"/>
                  <a:gd name="T68" fmla="*/ 2543 w 2756"/>
                  <a:gd name="T69" fmla="*/ 1060 h 2271"/>
                  <a:gd name="T70" fmla="*/ 2547 w 2756"/>
                  <a:gd name="T71" fmla="*/ 1054 h 2271"/>
                  <a:gd name="T72" fmla="*/ 2619 w 2756"/>
                  <a:gd name="T73" fmla="*/ 972 h 2271"/>
                  <a:gd name="T74" fmla="*/ 2756 w 2756"/>
                  <a:gd name="T75" fmla="*/ 975 h 2271"/>
                  <a:gd name="T76" fmla="*/ 2611 w 2756"/>
                  <a:gd name="T77" fmla="*/ 613 h 2271"/>
                  <a:gd name="T78" fmla="*/ 2374 w 2756"/>
                  <a:gd name="T79" fmla="*/ 601 h 2271"/>
                  <a:gd name="T80" fmla="*/ 2173 w 2756"/>
                  <a:gd name="T81" fmla="*/ 474 h 2271"/>
                  <a:gd name="T82" fmla="*/ 2140 w 2756"/>
                  <a:gd name="T83" fmla="*/ 219 h 2271"/>
                  <a:gd name="T84" fmla="*/ 2033 w 2756"/>
                  <a:gd name="T85" fmla="*/ 214 h 2271"/>
                  <a:gd name="T86" fmla="*/ 1945 w 2756"/>
                  <a:gd name="T87" fmla="*/ 12 h 2271"/>
                  <a:gd name="T88" fmla="*/ 1943 w 2756"/>
                  <a:gd name="T89" fmla="*/ 12 h 2271"/>
                  <a:gd name="T90" fmla="*/ 1709 w 2756"/>
                  <a:gd name="T91" fmla="*/ 59 h 2271"/>
                  <a:gd name="T92" fmla="*/ 1631 w 2756"/>
                  <a:gd name="T93" fmla="*/ 134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6" h="2271">
                    <a:moveTo>
                      <a:pt x="1631" y="134"/>
                    </a:moveTo>
                    <a:lnTo>
                      <a:pt x="1329" y="0"/>
                    </a:lnTo>
                    <a:lnTo>
                      <a:pt x="1271" y="150"/>
                    </a:lnTo>
                    <a:lnTo>
                      <a:pt x="1338" y="308"/>
                    </a:lnTo>
                    <a:lnTo>
                      <a:pt x="1509" y="429"/>
                    </a:lnTo>
                    <a:lnTo>
                      <a:pt x="1495" y="656"/>
                    </a:lnTo>
                    <a:lnTo>
                      <a:pt x="1374" y="613"/>
                    </a:lnTo>
                    <a:lnTo>
                      <a:pt x="886" y="762"/>
                    </a:lnTo>
                    <a:lnTo>
                      <a:pt x="850" y="870"/>
                    </a:lnTo>
                    <a:lnTo>
                      <a:pt x="638" y="917"/>
                    </a:lnTo>
                    <a:lnTo>
                      <a:pt x="600" y="1037"/>
                    </a:lnTo>
                    <a:lnTo>
                      <a:pt x="586" y="1166"/>
                    </a:lnTo>
                    <a:lnTo>
                      <a:pt x="363" y="1180"/>
                    </a:lnTo>
                    <a:lnTo>
                      <a:pt x="267" y="1440"/>
                    </a:lnTo>
                    <a:lnTo>
                      <a:pt x="382" y="1528"/>
                    </a:lnTo>
                    <a:lnTo>
                      <a:pt x="286" y="1627"/>
                    </a:lnTo>
                    <a:lnTo>
                      <a:pt x="125" y="1571"/>
                    </a:lnTo>
                    <a:lnTo>
                      <a:pt x="0" y="1766"/>
                    </a:lnTo>
                    <a:lnTo>
                      <a:pt x="58" y="1871"/>
                    </a:lnTo>
                    <a:lnTo>
                      <a:pt x="446" y="2090"/>
                    </a:lnTo>
                    <a:lnTo>
                      <a:pt x="438" y="2271"/>
                    </a:lnTo>
                    <a:lnTo>
                      <a:pt x="669" y="2218"/>
                    </a:lnTo>
                    <a:lnTo>
                      <a:pt x="814" y="2257"/>
                    </a:lnTo>
                    <a:lnTo>
                      <a:pt x="681" y="2068"/>
                    </a:lnTo>
                    <a:lnTo>
                      <a:pt x="833" y="2112"/>
                    </a:lnTo>
                    <a:lnTo>
                      <a:pt x="888" y="1778"/>
                    </a:lnTo>
                    <a:lnTo>
                      <a:pt x="1091" y="1623"/>
                    </a:lnTo>
                    <a:lnTo>
                      <a:pt x="1221" y="1592"/>
                    </a:lnTo>
                    <a:lnTo>
                      <a:pt x="1355" y="1770"/>
                    </a:lnTo>
                    <a:lnTo>
                      <a:pt x="1383" y="1621"/>
                    </a:lnTo>
                    <a:lnTo>
                      <a:pt x="1528" y="1459"/>
                    </a:lnTo>
                    <a:lnTo>
                      <a:pt x="1957" y="1589"/>
                    </a:lnTo>
                    <a:lnTo>
                      <a:pt x="2307" y="1194"/>
                    </a:lnTo>
                    <a:lnTo>
                      <a:pt x="2540" y="1065"/>
                    </a:lnTo>
                    <a:lnTo>
                      <a:pt x="2543" y="1060"/>
                    </a:lnTo>
                    <a:lnTo>
                      <a:pt x="2547" y="1054"/>
                    </a:lnTo>
                    <a:lnTo>
                      <a:pt x="2619" y="972"/>
                    </a:lnTo>
                    <a:lnTo>
                      <a:pt x="2756" y="975"/>
                    </a:lnTo>
                    <a:lnTo>
                      <a:pt x="2611" y="613"/>
                    </a:lnTo>
                    <a:lnTo>
                      <a:pt x="2374" y="601"/>
                    </a:lnTo>
                    <a:lnTo>
                      <a:pt x="2173" y="474"/>
                    </a:lnTo>
                    <a:lnTo>
                      <a:pt x="2140" y="219"/>
                    </a:lnTo>
                    <a:lnTo>
                      <a:pt x="2033" y="214"/>
                    </a:lnTo>
                    <a:lnTo>
                      <a:pt x="1945" y="12"/>
                    </a:lnTo>
                    <a:lnTo>
                      <a:pt x="1943" y="12"/>
                    </a:lnTo>
                    <a:lnTo>
                      <a:pt x="1709" y="59"/>
                    </a:lnTo>
                    <a:lnTo>
                      <a:pt x="1631" y="1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6" name="Freeform 533"/>
              <p:cNvSpPr>
                <a:spLocks/>
              </p:cNvSpPr>
              <p:nvPr/>
            </p:nvSpPr>
            <p:spPr bwMode="auto">
              <a:xfrm>
                <a:off x="6848" y="5768"/>
                <a:ext cx="904" cy="1228"/>
              </a:xfrm>
              <a:custGeom>
                <a:avLst/>
                <a:gdLst>
                  <a:gd name="T0" fmla="*/ 1591 w 1807"/>
                  <a:gd name="T1" fmla="*/ 1704 h 2457"/>
                  <a:gd name="T2" fmla="*/ 1362 w 1807"/>
                  <a:gd name="T3" fmla="*/ 1621 h 2457"/>
                  <a:gd name="T4" fmla="*/ 1184 w 1807"/>
                  <a:gd name="T5" fmla="*/ 1461 h 2457"/>
                  <a:gd name="T6" fmla="*/ 1140 w 1807"/>
                  <a:gd name="T7" fmla="*/ 1347 h 2457"/>
                  <a:gd name="T8" fmla="*/ 1188 w 1807"/>
                  <a:gd name="T9" fmla="*/ 1251 h 2457"/>
                  <a:gd name="T10" fmla="*/ 1100 w 1807"/>
                  <a:gd name="T11" fmla="*/ 1185 h 2457"/>
                  <a:gd name="T12" fmla="*/ 1167 w 1807"/>
                  <a:gd name="T13" fmla="*/ 961 h 2457"/>
                  <a:gd name="T14" fmla="*/ 965 w 1807"/>
                  <a:gd name="T15" fmla="*/ 699 h 2457"/>
                  <a:gd name="T16" fmla="*/ 1029 w 1807"/>
                  <a:gd name="T17" fmla="*/ 365 h 2457"/>
                  <a:gd name="T18" fmla="*/ 1215 w 1807"/>
                  <a:gd name="T19" fmla="*/ 232 h 2457"/>
                  <a:gd name="T20" fmla="*/ 1136 w 1807"/>
                  <a:gd name="T21" fmla="*/ 117 h 2457"/>
                  <a:gd name="T22" fmla="*/ 1134 w 1807"/>
                  <a:gd name="T23" fmla="*/ 117 h 2457"/>
                  <a:gd name="T24" fmla="*/ 915 w 1807"/>
                  <a:gd name="T25" fmla="*/ 267 h 2457"/>
                  <a:gd name="T26" fmla="*/ 833 w 1807"/>
                  <a:gd name="T27" fmla="*/ 184 h 2457"/>
                  <a:gd name="T28" fmla="*/ 524 w 1807"/>
                  <a:gd name="T29" fmla="*/ 241 h 2457"/>
                  <a:gd name="T30" fmla="*/ 324 w 1807"/>
                  <a:gd name="T31" fmla="*/ 117 h 2457"/>
                  <a:gd name="T32" fmla="*/ 324 w 1807"/>
                  <a:gd name="T33" fmla="*/ 0 h 2457"/>
                  <a:gd name="T34" fmla="*/ 172 w 1807"/>
                  <a:gd name="T35" fmla="*/ 48 h 2457"/>
                  <a:gd name="T36" fmla="*/ 153 w 1807"/>
                  <a:gd name="T37" fmla="*/ 165 h 2457"/>
                  <a:gd name="T38" fmla="*/ 212 w 1807"/>
                  <a:gd name="T39" fmla="*/ 648 h 2457"/>
                  <a:gd name="T40" fmla="*/ 0 w 1807"/>
                  <a:gd name="T41" fmla="*/ 830 h 2457"/>
                  <a:gd name="T42" fmla="*/ 96 w 1807"/>
                  <a:gd name="T43" fmla="*/ 937 h 2457"/>
                  <a:gd name="T44" fmla="*/ 13 w 1807"/>
                  <a:gd name="T45" fmla="*/ 1180 h 2457"/>
                  <a:gd name="T46" fmla="*/ 194 w 1807"/>
                  <a:gd name="T47" fmla="*/ 1478 h 2457"/>
                  <a:gd name="T48" fmla="*/ 372 w 1807"/>
                  <a:gd name="T49" fmla="*/ 1623 h 2457"/>
                  <a:gd name="T50" fmla="*/ 477 w 1807"/>
                  <a:gd name="T51" fmla="*/ 1914 h 2457"/>
                  <a:gd name="T52" fmla="*/ 363 w 1807"/>
                  <a:gd name="T53" fmla="*/ 2190 h 2457"/>
                  <a:gd name="T54" fmla="*/ 469 w 1807"/>
                  <a:gd name="T55" fmla="*/ 2157 h 2457"/>
                  <a:gd name="T56" fmla="*/ 557 w 1807"/>
                  <a:gd name="T57" fmla="*/ 2236 h 2457"/>
                  <a:gd name="T58" fmla="*/ 667 w 1807"/>
                  <a:gd name="T59" fmla="*/ 2221 h 2457"/>
                  <a:gd name="T60" fmla="*/ 908 w 1807"/>
                  <a:gd name="T61" fmla="*/ 2104 h 2457"/>
                  <a:gd name="T62" fmla="*/ 1140 w 1807"/>
                  <a:gd name="T63" fmla="*/ 2192 h 2457"/>
                  <a:gd name="T64" fmla="*/ 1165 w 1807"/>
                  <a:gd name="T65" fmla="*/ 2404 h 2457"/>
                  <a:gd name="T66" fmla="*/ 1269 w 1807"/>
                  <a:gd name="T67" fmla="*/ 2366 h 2457"/>
                  <a:gd name="T68" fmla="*/ 1355 w 1807"/>
                  <a:gd name="T69" fmla="*/ 2457 h 2457"/>
                  <a:gd name="T70" fmla="*/ 1488 w 1807"/>
                  <a:gd name="T71" fmla="*/ 2426 h 2457"/>
                  <a:gd name="T72" fmla="*/ 1614 w 1807"/>
                  <a:gd name="T73" fmla="*/ 2238 h 2457"/>
                  <a:gd name="T74" fmla="*/ 1805 w 1807"/>
                  <a:gd name="T75" fmla="*/ 2133 h 2457"/>
                  <a:gd name="T76" fmla="*/ 1807 w 1807"/>
                  <a:gd name="T77" fmla="*/ 1961 h 2457"/>
                  <a:gd name="T78" fmla="*/ 1800 w 1807"/>
                  <a:gd name="T79" fmla="*/ 1919 h 2457"/>
                  <a:gd name="T80" fmla="*/ 1802 w 1807"/>
                  <a:gd name="T81" fmla="*/ 1919 h 2457"/>
                  <a:gd name="T82" fmla="*/ 1624 w 1807"/>
                  <a:gd name="T83" fmla="*/ 1819 h 2457"/>
                  <a:gd name="T84" fmla="*/ 1591 w 1807"/>
                  <a:gd name="T85" fmla="*/ 1704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7" h="2457">
                    <a:moveTo>
                      <a:pt x="1591" y="1704"/>
                    </a:moveTo>
                    <a:lnTo>
                      <a:pt x="1362" y="1621"/>
                    </a:lnTo>
                    <a:lnTo>
                      <a:pt x="1184" y="1461"/>
                    </a:lnTo>
                    <a:lnTo>
                      <a:pt x="1140" y="1347"/>
                    </a:lnTo>
                    <a:lnTo>
                      <a:pt x="1188" y="1251"/>
                    </a:lnTo>
                    <a:lnTo>
                      <a:pt x="1100" y="1185"/>
                    </a:lnTo>
                    <a:lnTo>
                      <a:pt x="1167" y="961"/>
                    </a:lnTo>
                    <a:lnTo>
                      <a:pt x="965" y="699"/>
                    </a:lnTo>
                    <a:lnTo>
                      <a:pt x="1029" y="365"/>
                    </a:lnTo>
                    <a:lnTo>
                      <a:pt x="1215" y="232"/>
                    </a:lnTo>
                    <a:lnTo>
                      <a:pt x="1136" y="117"/>
                    </a:lnTo>
                    <a:lnTo>
                      <a:pt x="1134" y="117"/>
                    </a:lnTo>
                    <a:lnTo>
                      <a:pt x="915" y="267"/>
                    </a:lnTo>
                    <a:lnTo>
                      <a:pt x="833" y="184"/>
                    </a:lnTo>
                    <a:lnTo>
                      <a:pt x="524" y="241"/>
                    </a:lnTo>
                    <a:lnTo>
                      <a:pt x="324" y="117"/>
                    </a:lnTo>
                    <a:lnTo>
                      <a:pt x="324" y="0"/>
                    </a:lnTo>
                    <a:lnTo>
                      <a:pt x="172" y="48"/>
                    </a:lnTo>
                    <a:lnTo>
                      <a:pt x="153" y="165"/>
                    </a:lnTo>
                    <a:lnTo>
                      <a:pt x="212" y="648"/>
                    </a:lnTo>
                    <a:lnTo>
                      <a:pt x="0" y="830"/>
                    </a:lnTo>
                    <a:lnTo>
                      <a:pt x="96" y="937"/>
                    </a:lnTo>
                    <a:lnTo>
                      <a:pt x="13" y="1180"/>
                    </a:lnTo>
                    <a:lnTo>
                      <a:pt x="194" y="1478"/>
                    </a:lnTo>
                    <a:lnTo>
                      <a:pt x="372" y="1623"/>
                    </a:lnTo>
                    <a:lnTo>
                      <a:pt x="477" y="1914"/>
                    </a:lnTo>
                    <a:lnTo>
                      <a:pt x="363" y="2190"/>
                    </a:lnTo>
                    <a:lnTo>
                      <a:pt x="469" y="2157"/>
                    </a:lnTo>
                    <a:lnTo>
                      <a:pt x="557" y="2236"/>
                    </a:lnTo>
                    <a:lnTo>
                      <a:pt x="667" y="2221"/>
                    </a:lnTo>
                    <a:lnTo>
                      <a:pt x="908" y="2104"/>
                    </a:lnTo>
                    <a:lnTo>
                      <a:pt x="1140" y="2192"/>
                    </a:lnTo>
                    <a:lnTo>
                      <a:pt x="1165" y="2404"/>
                    </a:lnTo>
                    <a:lnTo>
                      <a:pt x="1269" y="2366"/>
                    </a:lnTo>
                    <a:lnTo>
                      <a:pt x="1355" y="2457"/>
                    </a:lnTo>
                    <a:lnTo>
                      <a:pt x="1488" y="2426"/>
                    </a:lnTo>
                    <a:lnTo>
                      <a:pt x="1614" y="2238"/>
                    </a:lnTo>
                    <a:lnTo>
                      <a:pt x="1805" y="2133"/>
                    </a:lnTo>
                    <a:lnTo>
                      <a:pt x="1807" y="1961"/>
                    </a:lnTo>
                    <a:lnTo>
                      <a:pt x="1800" y="1919"/>
                    </a:lnTo>
                    <a:lnTo>
                      <a:pt x="1802" y="1919"/>
                    </a:lnTo>
                    <a:lnTo>
                      <a:pt x="1624" y="1819"/>
                    </a:lnTo>
                    <a:lnTo>
                      <a:pt x="1591" y="17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7" name="Freeform 532"/>
              <p:cNvSpPr>
                <a:spLocks/>
              </p:cNvSpPr>
              <p:nvPr/>
            </p:nvSpPr>
            <p:spPr bwMode="auto">
              <a:xfrm>
                <a:off x="7015" y="6834"/>
                <a:ext cx="858" cy="1309"/>
              </a:xfrm>
              <a:custGeom>
                <a:avLst/>
                <a:gdLst>
                  <a:gd name="T0" fmla="*/ 1552 w 1716"/>
                  <a:gd name="T1" fmla="*/ 162 h 2617"/>
                  <a:gd name="T2" fmla="*/ 1471 w 1716"/>
                  <a:gd name="T3" fmla="*/ 0 h 2617"/>
                  <a:gd name="T4" fmla="*/ 1280 w 1716"/>
                  <a:gd name="T5" fmla="*/ 105 h 2617"/>
                  <a:gd name="T6" fmla="*/ 1154 w 1716"/>
                  <a:gd name="T7" fmla="*/ 293 h 2617"/>
                  <a:gd name="T8" fmla="*/ 1021 w 1716"/>
                  <a:gd name="T9" fmla="*/ 324 h 2617"/>
                  <a:gd name="T10" fmla="*/ 985 w 1716"/>
                  <a:gd name="T11" fmla="*/ 484 h 2617"/>
                  <a:gd name="T12" fmla="*/ 985 w 1716"/>
                  <a:gd name="T13" fmla="*/ 603 h 2617"/>
                  <a:gd name="T14" fmla="*/ 885 w 1716"/>
                  <a:gd name="T15" fmla="*/ 557 h 2617"/>
                  <a:gd name="T16" fmla="*/ 828 w 1716"/>
                  <a:gd name="T17" fmla="*/ 760 h 2617"/>
                  <a:gd name="T18" fmla="*/ 726 w 1716"/>
                  <a:gd name="T19" fmla="*/ 846 h 2617"/>
                  <a:gd name="T20" fmla="*/ 752 w 1716"/>
                  <a:gd name="T21" fmla="*/ 956 h 2617"/>
                  <a:gd name="T22" fmla="*/ 619 w 1716"/>
                  <a:gd name="T23" fmla="*/ 972 h 2617"/>
                  <a:gd name="T24" fmla="*/ 488 w 1716"/>
                  <a:gd name="T25" fmla="*/ 1201 h 2617"/>
                  <a:gd name="T26" fmla="*/ 261 w 1716"/>
                  <a:gd name="T27" fmla="*/ 1272 h 2617"/>
                  <a:gd name="T28" fmla="*/ 0 w 1716"/>
                  <a:gd name="T29" fmla="*/ 1521 h 2617"/>
                  <a:gd name="T30" fmla="*/ 80 w 1716"/>
                  <a:gd name="T31" fmla="*/ 1871 h 2617"/>
                  <a:gd name="T32" fmla="*/ 243 w 1716"/>
                  <a:gd name="T33" fmla="*/ 2192 h 2617"/>
                  <a:gd name="T34" fmla="*/ 349 w 1716"/>
                  <a:gd name="T35" fmla="*/ 2423 h 2617"/>
                  <a:gd name="T36" fmla="*/ 652 w 1716"/>
                  <a:gd name="T37" fmla="*/ 2617 h 2617"/>
                  <a:gd name="T38" fmla="*/ 925 w 1716"/>
                  <a:gd name="T39" fmla="*/ 2447 h 2617"/>
                  <a:gd name="T40" fmla="*/ 930 w 1716"/>
                  <a:gd name="T41" fmla="*/ 2569 h 2617"/>
                  <a:gd name="T42" fmla="*/ 1028 w 1716"/>
                  <a:gd name="T43" fmla="*/ 2483 h 2617"/>
                  <a:gd name="T44" fmla="*/ 1135 w 1716"/>
                  <a:gd name="T45" fmla="*/ 2483 h 2617"/>
                  <a:gd name="T46" fmla="*/ 1368 w 1716"/>
                  <a:gd name="T47" fmla="*/ 2614 h 2617"/>
                  <a:gd name="T48" fmla="*/ 1364 w 1716"/>
                  <a:gd name="T49" fmla="*/ 2471 h 2617"/>
                  <a:gd name="T50" fmla="*/ 1444 w 1716"/>
                  <a:gd name="T51" fmla="*/ 1914 h 2617"/>
                  <a:gd name="T52" fmla="*/ 1559 w 1716"/>
                  <a:gd name="T53" fmla="*/ 1687 h 2617"/>
                  <a:gd name="T54" fmla="*/ 1525 w 1716"/>
                  <a:gd name="T55" fmla="*/ 1411 h 2617"/>
                  <a:gd name="T56" fmla="*/ 1659 w 1716"/>
                  <a:gd name="T57" fmla="*/ 1237 h 2617"/>
                  <a:gd name="T58" fmla="*/ 1716 w 1716"/>
                  <a:gd name="T59" fmla="*/ 998 h 2617"/>
                  <a:gd name="T60" fmla="*/ 1571 w 1716"/>
                  <a:gd name="T61" fmla="*/ 562 h 2617"/>
                  <a:gd name="T62" fmla="*/ 1552 w 1716"/>
                  <a:gd name="T63" fmla="*/ 162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6" h="2617">
                    <a:moveTo>
                      <a:pt x="1552" y="162"/>
                    </a:moveTo>
                    <a:lnTo>
                      <a:pt x="1471" y="0"/>
                    </a:lnTo>
                    <a:lnTo>
                      <a:pt x="1280" y="105"/>
                    </a:lnTo>
                    <a:lnTo>
                      <a:pt x="1154" y="293"/>
                    </a:lnTo>
                    <a:lnTo>
                      <a:pt x="1021" y="324"/>
                    </a:lnTo>
                    <a:lnTo>
                      <a:pt x="985" y="484"/>
                    </a:lnTo>
                    <a:lnTo>
                      <a:pt x="985" y="603"/>
                    </a:lnTo>
                    <a:lnTo>
                      <a:pt x="885" y="557"/>
                    </a:lnTo>
                    <a:lnTo>
                      <a:pt x="828" y="760"/>
                    </a:lnTo>
                    <a:lnTo>
                      <a:pt x="726" y="846"/>
                    </a:lnTo>
                    <a:lnTo>
                      <a:pt x="752" y="956"/>
                    </a:lnTo>
                    <a:lnTo>
                      <a:pt x="619" y="972"/>
                    </a:lnTo>
                    <a:lnTo>
                      <a:pt x="488" y="1201"/>
                    </a:lnTo>
                    <a:lnTo>
                      <a:pt x="261" y="1272"/>
                    </a:lnTo>
                    <a:lnTo>
                      <a:pt x="0" y="1521"/>
                    </a:lnTo>
                    <a:lnTo>
                      <a:pt x="80" y="1871"/>
                    </a:lnTo>
                    <a:lnTo>
                      <a:pt x="243" y="2192"/>
                    </a:lnTo>
                    <a:lnTo>
                      <a:pt x="349" y="2423"/>
                    </a:lnTo>
                    <a:lnTo>
                      <a:pt x="652" y="2617"/>
                    </a:lnTo>
                    <a:lnTo>
                      <a:pt x="925" y="2447"/>
                    </a:lnTo>
                    <a:lnTo>
                      <a:pt x="930" y="2569"/>
                    </a:lnTo>
                    <a:lnTo>
                      <a:pt x="1028" y="2483"/>
                    </a:lnTo>
                    <a:lnTo>
                      <a:pt x="1135" y="2483"/>
                    </a:lnTo>
                    <a:lnTo>
                      <a:pt x="1368" y="2614"/>
                    </a:lnTo>
                    <a:lnTo>
                      <a:pt x="1364" y="2471"/>
                    </a:lnTo>
                    <a:lnTo>
                      <a:pt x="1444" y="1914"/>
                    </a:lnTo>
                    <a:lnTo>
                      <a:pt x="1559" y="1687"/>
                    </a:lnTo>
                    <a:lnTo>
                      <a:pt x="1525" y="1411"/>
                    </a:lnTo>
                    <a:lnTo>
                      <a:pt x="1659" y="1237"/>
                    </a:lnTo>
                    <a:lnTo>
                      <a:pt x="1716" y="998"/>
                    </a:lnTo>
                    <a:lnTo>
                      <a:pt x="1571" y="562"/>
                    </a:lnTo>
                    <a:lnTo>
                      <a:pt x="1552"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8" name="Freeform 531"/>
              <p:cNvSpPr>
                <a:spLocks/>
              </p:cNvSpPr>
              <p:nvPr/>
            </p:nvSpPr>
            <p:spPr bwMode="auto">
              <a:xfrm>
                <a:off x="6362" y="6813"/>
                <a:ext cx="1164" cy="782"/>
              </a:xfrm>
              <a:custGeom>
                <a:avLst/>
                <a:gdLst>
                  <a:gd name="T0" fmla="*/ 2290 w 2326"/>
                  <a:gd name="T1" fmla="*/ 646 h 1564"/>
                  <a:gd name="T2" fmla="*/ 2290 w 2326"/>
                  <a:gd name="T3" fmla="*/ 527 h 1564"/>
                  <a:gd name="T4" fmla="*/ 2326 w 2326"/>
                  <a:gd name="T5" fmla="*/ 367 h 1564"/>
                  <a:gd name="T6" fmla="*/ 2240 w 2326"/>
                  <a:gd name="T7" fmla="*/ 276 h 1564"/>
                  <a:gd name="T8" fmla="*/ 2136 w 2326"/>
                  <a:gd name="T9" fmla="*/ 314 h 1564"/>
                  <a:gd name="T10" fmla="*/ 2111 w 2326"/>
                  <a:gd name="T11" fmla="*/ 102 h 1564"/>
                  <a:gd name="T12" fmla="*/ 1879 w 2326"/>
                  <a:gd name="T13" fmla="*/ 14 h 1564"/>
                  <a:gd name="T14" fmla="*/ 1638 w 2326"/>
                  <a:gd name="T15" fmla="*/ 131 h 1564"/>
                  <a:gd name="T16" fmla="*/ 1528 w 2326"/>
                  <a:gd name="T17" fmla="*/ 146 h 1564"/>
                  <a:gd name="T18" fmla="*/ 1440 w 2326"/>
                  <a:gd name="T19" fmla="*/ 67 h 1564"/>
                  <a:gd name="T20" fmla="*/ 1334 w 2326"/>
                  <a:gd name="T21" fmla="*/ 100 h 1564"/>
                  <a:gd name="T22" fmla="*/ 903 w 2326"/>
                  <a:gd name="T23" fmla="*/ 129 h 1564"/>
                  <a:gd name="T24" fmla="*/ 700 w 2326"/>
                  <a:gd name="T25" fmla="*/ 3 h 1564"/>
                  <a:gd name="T26" fmla="*/ 370 w 2326"/>
                  <a:gd name="T27" fmla="*/ 0 h 1564"/>
                  <a:gd name="T28" fmla="*/ 0 w 2326"/>
                  <a:gd name="T29" fmla="*/ 124 h 1564"/>
                  <a:gd name="T30" fmla="*/ 1 w 2326"/>
                  <a:gd name="T31" fmla="*/ 279 h 1564"/>
                  <a:gd name="T32" fmla="*/ 213 w 2326"/>
                  <a:gd name="T33" fmla="*/ 336 h 1564"/>
                  <a:gd name="T34" fmla="*/ 341 w 2326"/>
                  <a:gd name="T35" fmla="*/ 672 h 1564"/>
                  <a:gd name="T36" fmla="*/ 441 w 2326"/>
                  <a:gd name="T37" fmla="*/ 717 h 1564"/>
                  <a:gd name="T38" fmla="*/ 312 w 2326"/>
                  <a:gd name="T39" fmla="*/ 724 h 1564"/>
                  <a:gd name="T40" fmla="*/ 446 w 2326"/>
                  <a:gd name="T41" fmla="*/ 1034 h 1564"/>
                  <a:gd name="T42" fmla="*/ 534 w 2326"/>
                  <a:gd name="T43" fmla="*/ 1099 h 1564"/>
                  <a:gd name="T44" fmla="*/ 591 w 2326"/>
                  <a:gd name="T45" fmla="*/ 1320 h 1564"/>
                  <a:gd name="T46" fmla="*/ 840 w 2326"/>
                  <a:gd name="T47" fmla="*/ 1368 h 1564"/>
                  <a:gd name="T48" fmla="*/ 846 w 2326"/>
                  <a:gd name="T49" fmla="*/ 1256 h 1564"/>
                  <a:gd name="T50" fmla="*/ 955 w 2326"/>
                  <a:gd name="T51" fmla="*/ 1266 h 1564"/>
                  <a:gd name="T52" fmla="*/ 1305 w 2326"/>
                  <a:gd name="T53" fmla="*/ 1564 h 1564"/>
                  <a:gd name="T54" fmla="*/ 1566 w 2326"/>
                  <a:gd name="T55" fmla="*/ 1315 h 1564"/>
                  <a:gd name="T56" fmla="*/ 1793 w 2326"/>
                  <a:gd name="T57" fmla="*/ 1244 h 1564"/>
                  <a:gd name="T58" fmla="*/ 1924 w 2326"/>
                  <a:gd name="T59" fmla="*/ 1015 h 1564"/>
                  <a:gd name="T60" fmla="*/ 2057 w 2326"/>
                  <a:gd name="T61" fmla="*/ 999 h 1564"/>
                  <a:gd name="T62" fmla="*/ 2031 w 2326"/>
                  <a:gd name="T63" fmla="*/ 889 h 1564"/>
                  <a:gd name="T64" fmla="*/ 2133 w 2326"/>
                  <a:gd name="T65" fmla="*/ 803 h 1564"/>
                  <a:gd name="T66" fmla="*/ 2190 w 2326"/>
                  <a:gd name="T67" fmla="*/ 600 h 1564"/>
                  <a:gd name="T68" fmla="*/ 2290 w 2326"/>
                  <a:gd name="T69" fmla="*/ 646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6" h="1564">
                    <a:moveTo>
                      <a:pt x="2290" y="646"/>
                    </a:moveTo>
                    <a:lnTo>
                      <a:pt x="2290" y="527"/>
                    </a:lnTo>
                    <a:lnTo>
                      <a:pt x="2326" y="367"/>
                    </a:lnTo>
                    <a:lnTo>
                      <a:pt x="2240" y="276"/>
                    </a:lnTo>
                    <a:lnTo>
                      <a:pt x="2136" y="314"/>
                    </a:lnTo>
                    <a:lnTo>
                      <a:pt x="2111" y="102"/>
                    </a:lnTo>
                    <a:lnTo>
                      <a:pt x="1879" y="14"/>
                    </a:lnTo>
                    <a:lnTo>
                      <a:pt x="1638" y="131"/>
                    </a:lnTo>
                    <a:lnTo>
                      <a:pt x="1528" y="146"/>
                    </a:lnTo>
                    <a:lnTo>
                      <a:pt x="1440" y="67"/>
                    </a:lnTo>
                    <a:lnTo>
                      <a:pt x="1334" y="100"/>
                    </a:lnTo>
                    <a:lnTo>
                      <a:pt x="903" y="129"/>
                    </a:lnTo>
                    <a:lnTo>
                      <a:pt x="700" y="3"/>
                    </a:lnTo>
                    <a:lnTo>
                      <a:pt x="370" y="0"/>
                    </a:lnTo>
                    <a:lnTo>
                      <a:pt x="0" y="124"/>
                    </a:lnTo>
                    <a:lnTo>
                      <a:pt x="1" y="279"/>
                    </a:lnTo>
                    <a:lnTo>
                      <a:pt x="213" y="336"/>
                    </a:lnTo>
                    <a:lnTo>
                      <a:pt x="341" y="672"/>
                    </a:lnTo>
                    <a:lnTo>
                      <a:pt x="441" y="717"/>
                    </a:lnTo>
                    <a:lnTo>
                      <a:pt x="312" y="724"/>
                    </a:lnTo>
                    <a:lnTo>
                      <a:pt x="446" y="1034"/>
                    </a:lnTo>
                    <a:lnTo>
                      <a:pt x="534" y="1099"/>
                    </a:lnTo>
                    <a:lnTo>
                      <a:pt x="591" y="1320"/>
                    </a:lnTo>
                    <a:lnTo>
                      <a:pt x="840" y="1368"/>
                    </a:lnTo>
                    <a:lnTo>
                      <a:pt x="846" y="1256"/>
                    </a:lnTo>
                    <a:lnTo>
                      <a:pt x="955" y="1266"/>
                    </a:lnTo>
                    <a:lnTo>
                      <a:pt x="1305" y="1564"/>
                    </a:lnTo>
                    <a:lnTo>
                      <a:pt x="1566" y="1315"/>
                    </a:lnTo>
                    <a:lnTo>
                      <a:pt x="1793" y="1244"/>
                    </a:lnTo>
                    <a:lnTo>
                      <a:pt x="1924" y="1015"/>
                    </a:lnTo>
                    <a:lnTo>
                      <a:pt x="2057" y="999"/>
                    </a:lnTo>
                    <a:lnTo>
                      <a:pt x="2031" y="889"/>
                    </a:lnTo>
                    <a:lnTo>
                      <a:pt x="2133" y="803"/>
                    </a:lnTo>
                    <a:lnTo>
                      <a:pt x="2190" y="600"/>
                    </a:lnTo>
                    <a:lnTo>
                      <a:pt x="2290"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9" name="Freeform 530"/>
              <p:cNvSpPr>
                <a:spLocks noEditPoints="1"/>
              </p:cNvSpPr>
              <p:nvPr/>
            </p:nvSpPr>
            <p:spPr bwMode="auto">
              <a:xfrm>
                <a:off x="7697" y="6856"/>
                <a:ext cx="967" cy="1447"/>
              </a:xfrm>
              <a:custGeom>
                <a:avLst/>
                <a:gdLst>
                  <a:gd name="T0" fmla="*/ 188 w 1934"/>
                  <a:gd name="T1" fmla="*/ 119 h 2893"/>
                  <a:gd name="T2" fmla="*/ 207 w 1934"/>
                  <a:gd name="T3" fmla="*/ 519 h 2893"/>
                  <a:gd name="T4" fmla="*/ 352 w 1934"/>
                  <a:gd name="T5" fmla="*/ 955 h 2893"/>
                  <a:gd name="T6" fmla="*/ 295 w 1934"/>
                  <a:gd name="T7" fmla="*/ 1194 h 2893"/>
                  <a:gd name="T8" fmla="*/ 161 w 1934"/>
                  <a:gd name="T9" fmla="*/ 1368 h 2893"/>
                  <a:gd name="T10" fmla="*/ 195 w 1934"/>
                  <a:gd name="T11" fmla="*/ 1644 h 2893"/>
                  <a:gd name="T12" fmla="*/ 80 w 1934"/>
                  <a:gd name="T13" fmla="*/ 1871 h 2893"/>
                  <a:gd name="T14" fmla="*/ 0 w 1934"/>
                  <a:gd name="T15" fmla="*/ 2428 h 2893"/>
                  <a:gd name="T16" fmla="*/ 228 w 1934"/>
                  <a:gd name="T17" fmla="*/ 2455 h 2893"/>
                  <a:gd name="T18" fmla="*/ 363 w 1934"/>
                  <a:gd name="T19" fmla="*/ 2621 h 2893"/>
                  <a:gd name="T20" fmla="*/ 699 w 1934"/>
                  <a:gd name="T21" fmla="*/ 2469 h 2893"/>
                  <a:gd name="T22" fmla="*/ 794 w 1934"/>
                  <a:gd name="T23" fmla="*/ 2523 h 2893"/>
                  <a:gd name="T24" fmla="*/ 890 w 1934"/>
                  <a:gd name="T25" fmla="*/ 2440 h 2893"/>
                  <a:gd name="T26" fmla="*/ 909 w 1934"/>
                  <a:gd name="T27" fmla="*/ 2662 h 2893"/>
                  <a:gd name="T28" fmla="*/ 1271 w 1934"/>
                  <a:gd name="T29" fmla="*/ 2693 h 2893"/>
                  <a:gd name="T30" fmla="*/ 1277 w 1934"/>
                  <a:gd name="T31" fmla="*/ 2805 h 2893"/>
                  <a:gd name="T32" fmla="*/ 1477 w 1934"/>
                  <a:gd name="T33" fmla="*/ 2893 h 2893"/>
                  <a:gd name="T34" fmla="*/ 1642 w 1934"/>
                  <a:gd name="T35" fmla="*/ 2709 h 2893"/>
                  <a:gd name="T36" fmla="*/ 1734 w 1934"/>
                  <a:gd name="T37" fmla="*/ 2707 h 2893"/>
                  <a:gd name="T38" fmla="*/ 1772 w 1934"/>
                  <a:gd name="T39" fmla="*/ 2695 h 2893"/>
                  <a:gd name="T40" fmla="*/ 1780 w 1934"/>
                  <a:gd name="T41" fmla="*/ 2514 h 2893"/>
                  <a:gd name="T42" fmla="*/ 1392 w 1934"/>
                  <a:gd name="T43" fmla="*/ 2295 h 2893"/>
                  <a:gd name="T44" fmla="*/ 1334 w 1934"/>
                  <a:gd name="T45" fmla="*/ 2190 h 2893"/>
                  <a:gd name="T46" fmla="*/ 1459 w 1934"/>
                  <a:gd name="T47" fmla="*/ 1995 h 2893"/>
                  <a:gd name="T48" fmla="*/ 1620 w 1934"/>
                  <a:gd name="T49" fmla="*/ 2051 h 2893"/>
                  <a:gd name="T50" fmla="*/ 1716 w 1934"/>
                  <a:gd name="T51" fmla="*/ 1952 h 2893"/>
                  <a:gd name="T52" fmla="*/ 1601 w 1934"/>
                  <a:gd name="T53" fmla="*/ 1864 h 2893"/>
                  <a:gd name="T54" fmla="*/ 1697 w 1934"/>
                  <a:gd name="T55" fmla="*/ 1604 h 2893"/>
                  <a:gd name="T56" fmla="*/ 1920 w 1934"/>
                  <a:gd name="T57" fmla="*/ 1590 h 2893"/>
                  <a:gd name="T58" fmla="*/ 1934 w 1934"/>
                  <a:gd name="T59" fmla="*/ 1461 h 2893"/>
                  <a:gd name="T60" fmla="*/ 1706 w 1934"/>
                  <a:gd name="T61" fmla="*/ 1428 h 2893"/>
                  <a:gd name="T62" fmla="*/ 1497 w 1934"/>
                  <a:gd name="T63" fmla="*/ 1275 h 2893"/>
                  <a:gd name="T64" fmla="*/ 1382 w 1934"/>
                  <a:gd name="T65" fmla="*/ 1298 h 2893"/>
                  <a:gd name="T66" fmla="*/ 1347 w 1934"/>
                  <a:gd name="T67" fmla="*/ 619 h 2893"/>
                  <a:gd name="T68" fmla="*/ 1232 w 1934"/>
                  <a:gd name="T69" fmla="*/ 682 h 2893"/>
                  <a:gd name="T70" fmla="*/ 914 w 1934"/>
                  <a:gd name="T71" fmla="*/ 608 h 2893"/>
                  <a:gd name="T72" fmla="*/ 811 w 1934"/>
                  <a:gd name="T73" fmla="*/ 648 h 2893"/>
                  <a:gd name="T74" fmla="*/ 851 w 1934"/>
                  <a:gd name="T75" fmla="*/ 407 h 2893"/>
                  <a:gd name="T76" fmla="*/ 725 w 1934"/>
                  <a:gd name="T77" fmla="*/ 102 h 2893"/>
                  <a:gd name="T78" fmla="*/ 535 w 1934"/>
                  <a:gd name="T79" fmla="*/ 0 h 2893"/>
                  <a:gd name="T80" fmla="*/ 188 w 1934"/>
                  <a:gd name="T81" fmla="*/ 119 h 2893"/>
                  <a:gd name="T82" fmla="*/ 442 w 1934"/>
                  <a:gd name="T83" fmla="*/ 2262 h 2893"/>
                  <a:gd name="T84" fmla="*/ 545 w 1934"/>
                  <a:gd name="T85" fmla="*/ 2176 h 2893"/>
                  <a:gd name="T86" fmla="*/ 720 w 1934"/>
                  <a:gd name="T87" fmla="*/ 2281 h 2893"/>
                  <a:gd name="T88" fmla="*/ 626 w 1934"/>
                  <a:gd name="T89" fmla="*/ 2421 h 2893"/>
                  <a:gd name="T90" fmla="*/ 471 w 1934"/>
                  <a:gd name="T91" fmla="*/ 2466 h 2893"/>
                  <a:gd name="T92" fmla="*/ 394 w 1934"/>
                  <a:gd name="T93" fmla="*/ 2380 h 2893"/>
                  <a:gd name="T94" fmla="*/ 442 w 1934"/>
                  <a:gd name="T95" fmla="*/ 2262 h 2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34" h="2893">
                    <a:moveTo>
                      <a:pt x="188" y="119"/>
                    </a:moveTo>
                    <a:lnTo>
                      <a:pt x="207" y="519"/>
                    </a:lnTo>
                    <a:lnTo>
                      <a:pt x="352" y="955"/>
                    </a:lnTo>
                    <a:lnTo>
                      <a:pt x="295" y="1194"/>
                    </a:lnTo>
                    <a:lnTo>
                      <a:pt x="161" y="1368"/>
                    </a:lnTo>
                    <a:lnTo>
                      <a:pt x="195" y="1644"/>
                    </a:lnTo>
                    <a:lnTo>
                      <a:pt x="80" y="1871"/>
                    </a:lnTo>
                    <a:lnTo>
                      <a:pt x="0" y="2428"/>
                    </a:lnTo>
                    <a:lnTo>
                      <a:pt x="228" y="2455"/>
                    </a:lnTo>
                    <a:lnTo>
                      <a:pt x="363" y="2621"/>
                    </a:lnTo>
                    <a:lnTo>
                      <a:pt x="699" y="2469"/>
                    </a:lnTo>
                    <a:lnTo>
                      <a:pt x="794" y="2523"/>
                    </a:lnTo>
                    <a:lnTo>
                      <a:pt x="890" y="2440"/>
                    </a:lnTo>
                    <a:lnTo>
                      <a:pt x="909" y="2662"/>
                    </a:lnTo>
                    <a:lnTo>
                      <a:pt x="1271" y="2693"/>
                    </a:lnTo>
                    <a:lnTo>
                      <a:pt x="1277" y="2805"/>
                    </a:lnTo>
                    <a:lnTo>
                      <a:pt x="1477" y="2893"/>
                    </a:lnTo>
                    <a:lnTo>
                      <a:pt x="1642" y="2709"/>
                    </a:lnTo>
                    <a:lnTo>
                      <a:pt x="1734" y="2707"/>
                    </a:lnTo>
                    <a:lnTo>
                      <a:pt x="1772" y="2695"/>
                    </a:lnTo>
                    <a:lnTo>
                      <a:pt x="1780" y="2514"/>
                    </a:lnTo>
                    <a:lnTo>
                      <a:pt x="1392" y="2295"/>
                    </a:lnTo>
                    <a:lnTo>
                      <a:pt x="1334" y="2190"/>
                    </a:lnTo>
                    <a:lnTo>
                      <a:pt x="1459" y="1995"/>
                    </a:lnTo>
                    <a:lnTo>
                      <a:pt x="1620" y="2051"/>
                    </a:lnTo>
                    <a:lnTo>
                      <a:pt x="1716" y="1952"/>
                    </a:lnTo>
                    <a:lnTo>
                      <a:pt x="1601" y="1864"/>
                    </a:lnTo>
                    <a:lnTo>
                      <a:pt x="1697" y="1604"/>
                    </a:lnTo>
                    <a:lnTo>
                      <a:pt x="1920" y="1590"/>
                    </a:lnTo>
                    <a:lnTo>
                      <a:pt x="1934" y="1461"/>
                    </a:lnTo>
                    <a:lnTo>
                      <a:pt x="1706" y="1428"/>
                    </a:lnTo>
                    <a:lnTo>
                      <a:pt x="1497" y="1275"/>
                    </a:lnTo>
                    <a:lnTo>
                      <a:pt x="1382" y="1298"/>
                    </a:lnTo>
                    <a:lnTo>
                      <a:pt x="1347" y="619"/>
                    </a:lnTo>
                    <a:lnTo>
                      <a:pt x="1232" y="682"/>
                    </a:lnTo>
                    <a:lnTo>
                      <a:pt x="914" y="608"/>
                    </a:lnTo>
                    <a:lnTo>
                      <a:pt x="811" y="648"/>
                    </a:lnTo>
                    <a:lnTo>
                      <a:pt x="851" y="407"/>
                    </a:lnTo>
                    <a:lnTo>
                      <a:pt x="725" y="102"/>
                    </a:lnTo>
                    <a:lnTo>
                      <a:pt x="535" y="0"/>
                    </a:lnTo>
                    <a:lnTo>
                      <a:pt x="188" y="119"/>
                    </a:lnTo>
                    <a:close/>
                    <a:moveTo>
                      <a:pt x="442" y="2262"/>
                    </a:moveTo>
                    <a:lnTo>
                      <a:pt x="545" y="2176"/>
                    </a:lnTo>
                    <a:lnTo>
                      <a:pt x="720" y="2281"/>
                    </a:lnTo>
                    <a:lnTo>
                      <a:pt x="626" y="2421"/>
                    </a:lnTo>
                    <a:lnTo>
                      <a:pt x="471" y="2466"/>
                    </a:lnTo>
                    <a:lnTo>
                      <a:pt x="394" y="2380"/>
                    </a:lnTo>
                    <a:lnTo>
                      <a:pt x="442" y="22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0" name="Freeform 529"/>
              <p:cNvSpPr>
                <a:spLocks/>
              </p:cNvSpPr>
              <p:nvPr/>
            </p:nvSpPr>
            <p:spPr bwMode="auto">
              <a:xfrm>
                <a:off x="7894" y="7944"/>
                <a:ext cx="163" cy="145"/>
              </a:xfrm>
              <a:custGeom>
                <a:avLst/>
                <a:gdLst>
                  <a:gd name="T0" fmla="*/ 151 w 326"/>
                  <a:gd name="T1" fmla="*/ 0 h 290"/>
                  <a:gd name="T2" fmla="*/ 48 w 326"/>
                  <a:gd name="T3" fmla="*/ 86 h 290"/>
                  <a:gd name="T4" fmla="*/ 0 w 326"/>
                  <a:gd name="T5" fmla="*/ 204 h 290"/>
                  <a:gd name="T6" fmla="*/ 77 w 326"/>
                  <a:gd name="T7" fmla="*/ 290 h 290"/>
                  <a:gd name="T8" fmla="*/ 232 w 326"/>
                  <a:gd name="T9" fmla="*/ 245 h 290"/>
                  <a:gd name="T10" fmla="*/ 326 w 326"/>
                  <a:gd name="T11" fmla="*/ 105 h 290"/>
                  <a:gd name="T12" fmla="*/ 151 w 326"/>
                  <a:gd name="T13" fmla="*/ 0 h 290"/>
                </a:gdLst>
                <a:ahLst/>
                <a:cxnLst>
                  <a:cxn ang="0">
                    <a:pos x="T0" y="T1"/>
                  </a:cxn>
                  <a:cxn ang="0">
                    <a:pos x="T2" y="T3"/>
                  </a:cxn>
                  <a:cxn ang="0">
                    <a:pos x="T4" y="T5"/>
                  </a:cxn>
                  <a:cxn ang="0">
                    <a:pos x="T6" y="T7"/>
                  </a:cxn>
                  <a:cxn ang="0">
                    <a:pos x="T8" y="T9"/>
                  </a:cxn>
                  <a:cxn ang="0">
                    <a:pos x="T10" y="T11"/>
                  </a:cxn>
                  <a:cxn ang="0">
                    <a:pos x="T12" y="T13"/>
                  </a:cxn>
                </a:cxnLst>
                <a:rect l="0" t="0" r="r" b="b"/>
                <a:pathLst>
                  <a:path w="326" h="290">
                    <a:moveTo>
                      <a:pt x="151" y="0"/>
                    </a:moveTo>
                    <a:lnTo>
                      <a:pt x="48" y="86"/>
                    </a:lnTo>
                    <a:lnTo>
                      <a:pt x="0" y="204"/>
                    </a:lnTo>
                    <a:lnTo>
                      <a:pt x="77" y="290"/>
                    </a:lnTo>
                    <a:lnTo>
                      <a:pt x="232" y="245"/>
                    </a:lnTo>
                    <a:lnTo>
                      <a:pt x="326" y="105"/>
                    </a:lnTo>
                    <a:lnTo>
                      <a:pt x="1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1" name="Freeform 528"/>
              <p:cNvSpPr>
                <a:spLocks/>
              </p:cNvSpPr>
              <p:nvPr/>
            </p:nvSpPr>
            <p:spPr bwMode="auto">
              <a:xfrm>
                <a:off x="7697" y="8070"/>
                <a:ext cx="981" cy="774"/>
              </a:xfrm>
              <a:custGeom>
                <a:avLst/>
                <a:gdLst>
                  <a:gd name="T0" fmla="*/ 4 w 1961"/>
                  <a:gd name="T1" fmla="*/ 143 h 1549"/>
                  <a:gd name="T2" fmla="*/ 106 w 1961"/>
                  <a:gd name="T3" fmla="*/ 317 h 1549"/>
                  <a:gd name="T4" fmla="*/ 112 w 1961"/>
                  <a:gd name="T5" fmla="*/ 529 h 1549"/>
                  <a:gd name="T6" fmla="*/ 359 w 1961"/>
                  <a:gd name="T7" fmla="*/ 777 h 1549"/>
                  <a:gd name="T8" fmla="*/ 183 w 1961"/>
                  <a:gd name="T9" fmla="*/ 968 h 1549"/>
                  <a:gd name="T10" fmla="*/ 585 w 1961"/>
                  <a:gd name="T11" fmla="*/ 1082 h 1549"/>
                  <a:gd name="T12" fmla="*/ 795 w 1961"/>
                  <a:gd name="T13" fmla="*/ 1302 h 1549"/>
                  <a:gd name="T14" fmla="*/ 971 w 1961"/>
                  <a:gd name="T15" fmla="*/ 1390 h 1549"/>
                  <a:gd name="T16" fmla="*/ 1108 w 1961"/>
                  <a:gd name="T17" fmla="*/ 1366 h 1549"/>
                  <a:gd name="T18" fmla="*/ 1572 w 1961"/>
                  <a:gd name="T19" fmla="*/ 1549 h 1549"/>
                  <a:gd name="T20" fmla="*/ 1697 w 1961"/>
                  <a:gd name="T21" fmla="*/ 1540 h 1549"/>
                  <a:gd name="T22" fmla="*/ 1954 w 1961"/>
                  <a:gd name="T23" fmla="*/ 1377 h 1549"/>
                  <a:gd name="T24" fmla="*/ 1961 w 1961"/>
                  <a:gd name="T25" fmla="*/ 1365 h 1549"/>
                  <a:gd name="T26" fmla="*/ 1725 w 1961"/>
                  <a:gd name="T27" fmla="*/ 1130 h 1549"/>
                  <a:gd name="T28" fmla="*/ 1592 w 1961"/>
                  <a:gd name="T29" fmla="*/ 1091 h 1549"/>
                  <a:gd name="T30" fmla="*/ 1658 w 1961"/>
                  <a:gd name="T31" fmla="*/ 994 h 1549"/>
                  <a:gd name="T32" fmla="*/ 1515 w 1961"/>
                  <a:gd name="T33" fmla="*/ 791 h 1549"/>
                  <a:gd name="T34" fmla="*/ 1561 w 1961"/>
                  <a:gd name="T35" fmla="*/ 675 h 1549"/>
                  <a:gd name="T36" fmla="*/ 1477 w 1961"/>
                  <a:gd name="T37" fmla="*/ 465 h 1549"/>
                  <a:gd name="T38" fmla="*/ 1277 w 1961"/>
                  <a:gd name="T39" fmla="*/ 377 h 1549"/>
                  <a:gd name="T40" fmla="*/ 1271 w 1961"/>
                  <a:gd name="T41" fmla="*/ 265 h 1549"/>
                  <a:gd name="T42" fmla="*/ 909 w 1961"/>
                  <a:gd name="T43" fmla="*/ 234 h 1549"/>
                  <a:gd name="T44" fmla="*/ 890 w 1961"/>
                  <a:gd name="T45" fmla="*/ 12 h 1549"/>
                  <a:gd name="T46" fmla="*/ 794 w 1961"/>
                  <a:gd name="T47" fmla="*/ 95 h 1549"/>
                  <a:gd name="T48" fmla="*/ 699 w 1961"/>
                  <a:gd name="T49" fmla="*/ 41 h 1549"/>
                  <a:gd name="T50" fmla="*/ 363 w 1961"/>
                  <a:gd name="T51" fmla="*/ 193 h 1549"/>
                  <a:gd name="T52" fmla="*/ 228 w 1961"/>
                  <a:gd name="T53" fmla="*/ 27 h 1549"/>
                  <a:gd name="T54" fmla="*/ 0 w 1961"/>
                  <a:gd name="T55" fmla="*/ 0 h 1549"/>
                  <a:gd name="T56" fmla="*/ 4 w 1961"/>
                  <a:gd name="T57" fmla="*/ 143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1" h="1549">
                    <a:moveTo>
                      <a:pt x="4" y="143"/>
                    </a:moveTo>
                    <a:lnTo>
                      <a:pt x="106" y="317"/>
                    </a:lnTo>
                    <a:lnTo>
                      <a:pt x="112" y="529"/>
                    </a:lnTo>
                    <a:lnTo>
                      <a:pt x="359" y="777"/>
                    </a:lnTo>
                    <a:lnTo>
                      <a:pt x="183" y="968"/>
                    </a:lnTo>
                    <a:lnTo>
                      <a:pt x="585" y="1082"/>
                    </a:lnTo>
                    <a:lnTo>
                      <a:pt x="795" y="1302"/>
                    </a:lnTo>
                    <a:lnTo>
                      <a:pt x="971" y="1390"/>
                    </a:lnTo>
                    <a:lnTo>
                      <a:pt x="1108" y="1366"/>
                    </a:lnTo>
                    <a:lnTo>
                      <a:pt x="1572" y="1549"/>
                    </a:lnTo>
                    <a:lnTo>
                      <a:pt x="1697" y="1540"/>
                    </a:lnTo>
                    <a:lnTo>
                      <a:pt x="1954" y="1377"/>
                    </a:lnTo>
                    <a:lnTo>
                      <a:pt x="1961" y="1365"/>
                    </a:lnTo>
                    <a:lnTo>
                      <a:pt x="1725" y="1130"/>
                    </a:lnTo>
                    <a:lnTo>
                      <a:pt x="1592" y="1091"/>
                    </a:lnTo>
                    <a:lnTo>
                      <a:pt x="1658" y="994"/>
                    </a:lnTo>
                    <a:lnTo>
                      <a:pt x="1515" y="791"/>
                    </a:lnTo>
                    <a:lnTo>
                      <a:pt x="1561" y="675"/>
                    </a:lnTo>
                    <a:lnTo>
                      <a:pt x="1477" y="465"/>
                    </a:lnTo>
                    <a:lnTo>
                      <a:pt x="1277" y="377"/>
                    </a:lnTo>
                    <a:lnTo>
                      <a:pt x="1271" y="265"/>
                    </a:lnTo>
                    <a:lnTo>
                      <a:pt x="909" y="234"/>
                    </a:lnTo>
                    <a:lnTo>
                      <a:pt x="890" y="12"/>
                    </a:lnTo>
                    <a:lnTo>
                      <a:pt x="794" y="95"/>
                    </a:lnTo>
                    <a:lnTo>
                      <a:pt x="699" y="41"/>
                    </a:lnTo>
                    <a:lnTo>
                      <a:pt x="363" y="193"/>
                    </a:lnTo>
                    <a:lnTo>
                      <a:pt x="228" y="27"/>
                    </a:lnTo>
                    <a:lnTo>
                      <a:pt x="0" y="0"/>
                    </a:lnTo>
                    <a:lnTo>
                      <a:pt x="4"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2" name="Freeform 527"/>
              <p:cNvSpPr>
                <a:spLocks/>
              </p:cNvSpPr>
              <p:nvPr/>
            </p:nvSpPr>
            <p:spPr bwMode="auto">
              <a:xfrm>
                <a:off x="6514" y="7930"/>
                <a:ext cx="1363" cy="1187"/>
              </a:xfrm>
              <a:custGeom>
                <a:avLst/>
                <a:gdLst>
                  <a:gd name="T0" fmla="*/ 2472 w 2725"/>
                  <a:gd name="T1" fmla="*/ 596 h 2372"/>
                  <a:gd name="T2" fmla="*/ 2370 w 2725"/>
                  <a:gd name="T3" fmla="*/ 422 h 2372"/>
                  <a:gd name="T4" fmla="*/ 2137 w 2725"/>
                  <a:gd name="T5" fmla="*/ 291 h 2372"/>
                  <a:gd name="T6" fmla="*/ 2030 w 2725"/>
                  <a:gd name="T7" fmla="*/ 291 h 2372"/>
                  <a:gd name="T8" fmla="*/ 1932 w 2725"/>
                  <a:gd name="T9" fmla="*/ 377 h 2372"/>
                  <a:gd name="T10" fmla="*/ 1927 w 2725"/>
                  <a:gd name="T11" fmla="*/ 255 h 2372"/>
                  <a:gd name="T12" fmla="*/ 1654 w 2725"/>
                  <a:gd name="T13" fmla="*/ 425 h 2372"/>
                  <a:gd name="T14" fmla="*/ 1351 w 2725"/>
                  <a:gd name="T15" fmla="*/ 231 h 2372"/>
                  <a:gd name="T16" fmla="*/ 1245 w 2725"/>
                  <a:gd name="T17" fmla="*/ 0 h 2372"/>
                  <a:gd name="T18" fmla="*/ 1202 w 2725"/>
                  <a:gd name="T19" fmla="*/ 79 h 2372"/>
                  <a:gd name="T20" fmla="*/ 1063 w 2725"/>
                  <a:gd name="T21" fmla="*/ 181 h 2372"/>
                  <a:gd name="T22" fmla="*/ 1216 w 2725"/>
                  <a:gd name="T23" fmla="*/ 477 h 2372"/>
                  <a:gd name="T24" fmla="*/ 1169 w 2725"/>
                  <a:gd name="T25" fmla="*/ 591 h 2372"/>
                  <a:gd name="T26" fmla="*/ 1223 w 2725"/>
                  <a:gd name="T27" fmla="*/ 706 h 2372"/>
                  <a:gd name="T28" fmla="*/ 981 w 2725"/>
                  <a:gd name="T29" fmla="*/ 777 h 2372"/>
                  <a:gd name="T30" fmla="*/ 643 w 2725"/>
                  <a:gd name="T31" fmla="*/ 689 h 2372"/>
                  <a:gd name="T32" fmla="*/ 638 w 2725"/>
                  <a:gd name="T33" fmla="*/ 820 h 2372"/>
                  <a:gd name="T34" fmla="*/ 488 w 2725"/>
                  <a:gd name="T35" fmla="*/ 839 h 2372"/>
                  <a:gd name="T36" fmla="*/ 185 w 2725"/>
                  <a:gd name="T37" fmla="*/ 706 h 2372"/>
                  <a:gd name="T38" fmla="*/ 107 w 2725"/>
                  <a:gd name="T39" fmla="*/ 856 h 2372"/>
                  <a:gd name="T40" fmla="*/ 0 w 2725"/>
                  <a:gd name="T41" fmla="*/ 901 h 2372"/>
                  <a:gd name="T42" fmla="*/ 326 w 2725"/>
                  <a:gd name="T43" fmla="*/ 1059 h 2372"/>
                  <a:gd name="T44" fmla="*/ 157 w 2725"/>
                  <a:gd name="T45" fmla="*/ 1263 h 2372"/>
                  <a:gd name="T46" fmla="*/ 171 w 2725"/>
                  <a:gd name="T47" fmla="*/ 1320 h 2372"/>
                  <a:gd name="T48" fmla="*/ 171 w 2725"/>
                  <a:gd name="T49" fmla="*/ 1321 h 2372"/>
                  <a:gd name="T50" fmla="*/ 281 w 2725"/>
                  <a:gd name="T51" fmla="*/ 1325 h 2372"/>
                  <a:gd name="T52" fmla="*/ 297 w 2725"/>
                  <a:gd name="T53" fmla="*/ 1437 h 2372"/>
                  <a:gd name="T54" fmla="*/ 383 w 2725"/>
                  <a:gd name="T55" fmla="*/ 1373 h 2372"/>
                  <a:gd name="T56" fmla="*/ 587 w 2725"/>
                  <a:gd name="T57" fmla="*/ 1469 h 2372"/>
                  <a:gd name="T58" fmla="*/ 592 w 2725"/>
                  <a:gd name="T59" fmla="*/ 1359 h 2372"/>
                  <a:gd name="T60" fmla="*/ 756 w 2725"/>
                  <a:gd name="T61" fmla="*/ 1209 h 2372"/>
                  <a:gd name="T62" fmla="*/ 907 w 2725"/>
                  <a:gd name="T63" fmla="*/ 1183 h 2372"/>
                  <a:gd name="T64" fmla="*/ 978 w 2725"/>
                  <a:gd name="T65" fmla="*/ 1287 h 2372"/>
                  <a:gd name="T66" fmla="*/ 944 w 2725"/>
                  <a:gd name="T67" fmla="*/ 1392 h 2372"/>
                  <a:gd name="T68" fmla="*/ 1207 w 2725"/>
                  <a:gd name="T69" fmla="*/ 1447 h 2372"/>
                  <a:gd name="T70" fmla="*/ 1214 w 2725"/>
                  <a:gd name="T71" fmla="*/ 1561 h 2372"/>
                  <a:gd name="T72" fmla="*/ 1330 w 2725"/>
                  <a:gd name="T73" fmla="*/ 1571 h 2372"/>
                  <a:gd name="T74" fmla="*/ 1568 w 2725"/>
                  <a:gd name="T75" fmla="*/ 1828 h 2372"/>
                  <a:gd name="T76" fmla="*/ 1625 w 2725"/>
                  <a:gd name="T77" fmla="*/ 1943 h 2372"/>
                  <a:gd name="T78" fmla="*/ 1464 w 2725"/>
                  <a:gd name="T79" fmla="*/ 2155 h 2372"/>
                  <a:gd name="T80" fmla="*/ 1464 w 2725"/>
                  <a:gd name="T81" fmla="*/ 2159 h 2372"/>
                  <a:gd name="T82" fmla="*/ 1575 w 2725"/>
                  <a:gd name="T83" fmla="*/ 2345 h 2372"/>
                  <a:gd name="T84" fmla="*/ 1690 w 2725"/>
                  <a:gd name="T85" fmla="*/ 2372 h 2372"/>
                  <a:gd name="T86" fmla="*/ 1699 w 2725"/>
                  <a:gd name="T87" fmla="*/ 2372 h 2372"/>
                  <a:gd name="T88" fmla="*/ 1849 w 2725"/>
                  <a:gd name="T89" fmla="*/ 2141 h 2372"/>
                  <a:gd name="T90" fmla="*/ 2071 w 2725"/>
                  <a:gd name="T91" fmla="*/ 2074 h 2372"/>
                  <a:gd name="T92" fmla="*/ 2032 w 2725"/>
                  <a:gd name="T93" fmla="*/ 1969 h 2372"/>
                  <a:gd name="T94" fmla="*/ 2196 w 2725"/>
                  <a:gd name="T95" fmla="*/ 1783 h 2372"/>
                  <a:gd name="T96" fmla="*/ 2322 w 2725"/>
                  <a:gd name="T97" fmla="*/ 1818 h 2372"/>
                  <a:gd name="T98" fmla="*/ 2396 w 2725"/>
                  <a:gd name="T99" fmla="*/ 1407 h 2372"/>
                  <a:gd name="T100" fmla="*/ 2549 w 2725"/>
                  <a:gd name="T101" fmla="*/ 1247 h 2372"/>
                  <a:gd name="T102" fmla="*/ 2725 w 2725"/>
                  <a:gd name="T103" fmla="*/ 1056 h 2372"/>
                  <a:gd name="T104" fmla="*/ 2478 w 2725"/>
                  <a:gd name="T105" fmla="*/ 808 h 2372"/>
                  <a:gd name="T106" fmla="*/ 2472 w 2725"/>
                  <a:gd name="T107" fmla="*/ 596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5" h="2372">
                    <a:moveTo>
                      <a:pt x="2472" y="596"/>
                    </a:moveTo>
                    <a:lnTo>
                      <a:pt x="2370" y="422"/>
                    </a:lnTo>
                    <a:lnTo>
                      <a:pt x="2137" y="291"/>
                    </a:lnTo>
                    <a:lnTo>
                      <a:pt x="2030" y="291"/>
                    </a:lnTo>
                    <a:lnTo>
                      <a:pt x="1932" y="377"/>
                    </a:lnTo>
                    <a:lnTo>
                      <a:pt x="1927" y="255"/>
                    </a:lnTo>
                    <a:lnTo>
                      <a:pt x="1654" y="425"/>
                    </a:lnTo>
                    <a:lnTo>
                      <a:pt x="1351" y="231"/>
                    </a:lnTo>
                    <a:lnTo>
                      <a:pt x="1245" y="0"/>
                    </a:lnTo>
                    <a:lnTo>
                      <a:pt x="1202" y="79"/>
                    </a:lnTo>
                    <a:lnTo>
                      <a:pt x="1063" y="181"/>
                    </a:lnTo>
                    <a:lnTo>
                      <a:pt x="1216" y="477"/>
                    </a:lnTo>
                    <a:lnTo>
                      <a:pt x="1169" y="591"/>
                    </a:lnTo>
                    <a:lnTo>
                      <a:pt x="1223" y="706"/>
                    </a:lnTo>
                    <a:lnTo>
                      <a:pt x="981" y="777"/>
                    </a:lnTo>
                    <a:lnTo>
                      <a:pt x="643" y="689"/>
                    </a:lnTo>
                    <a:lnTo>
                      <a:pt x="638" y="820"/>
                    </a:lnTo>
                    <a:lnTo>
                      <a:pt x="488" y="839"/>
                    </a:lnTo>
                    <a:lnTo>
                      <a:pt x="185" y="706"/>
                    </a:lnTo>
                    <a:lnTo>
                      <a:pt x="107" y="856"/>
                    </a:lnTo>
                    <a:lnTo>
                      <a:pt x="0" y="901"/>
                    </a:lnTo>
                    <a:lnTo>
                      <a:pt x="326" y="1059"/>
                    </a:lnTo>
                    <a:lnTo>
                      <a:pt x="157" y="1263"/>
                    </a:lnTo>
                    <a:lnTo>
                      <a:pt x="171" y="1320"/>
                    </a:lnTo>
                    <a:lnTo>
                      <a:pt x="171" y="1321"/>
                    </a:lnTo>
                    <a:lnTo>
                      <a:pt x="281" y="1325"/>
                    </a:lnTo>
                    <a:lnTo>
                      <a:pt x="297" y="1437"/>
                    </a:lnTo>
                    <a:lnTo>
                      <a:pt x="383" y="1373"/>
                    </a:lnTo>
                    <a:lnTo>
                      <a:pt x="587" y="1469"/>
                    </a:lnTo>
                    <a:lnTo>
                      <a:pt x="592" y="1359"/>
                    </a:lnTo>
                    <a:lnTo>
                      <a:pt x="756" y="1209"/>
                    </a:lnTo>
                    <a:lnTo>
                      <a:pt x="907" y="1183"/>
                    </a:lnTo>
                    <a:lnTo>
                      <a:pt x="978" y="1287"/>
                    </a:lnTo>
                    <a:lnTo>
                      <a:pt x="944" y="1392"/>
                    </a:lnTo>
                    <a:lnTo>
                      <a:pt x="1207" y="1447"/>
                    </a:lnTo>
                    <a:lnTo>
                      <a:pt x="1214" y="1561"/>
                    </a:lnTo>
                    <a:lnTo>
                      <a:pt x="1330" y="1571"/>
                    </a:lnTo>
                    <a:lnTo>
                      <a:pt x="1568" y="1828"/>
                    </a:lnTo>
                    <a:lnTo>
                      <a:pt x="1625" y="1943"/>
                    </a:lnTo>
                    <a:lnTo>
                      <a:pt x="1464" y="2155"/>
                    </a:lnTo>
                    <a:lnTo>
                      <a:pt x="1464" y="2159"/>
                    </a:lnTo>
                    <a:lnTo>
                      <a:pt x="1575" y="2345"/>
                    </a:lnTo>
                    <a:lnTo>
                      <a:pt x="1690" y="2372"/>
                    </a:lnTo>
                    <a:lnTo>
                      <a:pt x="1699" y="2372"/>
                    </a:lnTo>
                    <a:lnTo>
                      <a:pt x="1849" y="2141"/>
                    </a:lnTo>
                    <a:lnTo>
                      <a:pt x="2071" y="2074"/>
                    </a:lnTo>
                    <a:lnTo>
                      <a:pt x="2032" y="1969"/>
                    </a:lnTo>
                    <a:lnTo>
                      <a:pt x="2196" y="1783"/>
                    </a:lnTo>
                    <a:lnTo>
                      <a:pt x="2322" y="1818"/>
                    </a:lnTo>
                    <a:lnTo>
                      <a:pt x="2396" y="1407"/>
                    </a:lnTo>
                    <a:lnTo>
                      <a:pt x="2549" y="1247"/>
                    </a:lnTo>
                    <a:lnTo>
                      <a:pt x="2725" y="1056"/>
                    </a:lnTo>
                    <a:lnTo>
                      <a:pt x="2478" y="808"/>
                    </a:lnTo>
                    <a:lnTo>
                      <a:pt x="2472" y="5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3" name="Freeform 526"/>
              <p:cNvSpPr>
                <a:spLocks/>
              </p:cNvSpPr>
              <p:nvPr/>
            </p:nvSpPr>
            <p:spPr bwMode="auto">
              <a:xfrm>
                <a:off x="8435" y="7600"/>
                <a:ext cx="1234" cy="1215"/>
              </a:xfrm>
              <a:custGeom>
                <a:avLst/>
                <a:gdLst>
                  <a:gd name="T0" fmla="*/ 526 w 2468"/>
                  <a:gd name="T1" fmla="*/ 1153 h 2429"/>
                  <a:gd name="T2" fmla="*/ 295 w 2468"/>
                  <a:gd name="T3" fmla="*/ 1206 h 2429"/>
                  <a:gd name="T4" fmla="*/ 257 w 2468"/>
                  <a:gd name="T5" fmla="*/ 1218 h 2429"/>
                  <a:gd name="T6" fmla="*/ 165 w 2468"/>
                  <a:gd name="T7" fmla="*/ 1220 h 2429"/>
                  <a:gd name="T8" fmla="*/ 0 w 2468"/>
                  <a:gd name="T9" fmla="*/ 1404 h 2429"/>
                  <a:gd name="T10" fmla="*/ 84 w 2468"/>
                  <a:gd name="T11" fmla="*/ 1614 h 2429"/>
                  <a:gd name="T12" fmla="*/ 38 w 2468"/>
                  <a:gd name="T13" fmla="*/ 1730 h 2429"/>
                  <a:gd name="T14" fmla="*/ 181 w 2468"/>
                  <a:gd name="T15" fmla="*/ 1933 h 2429"/>
                  <a:gd name="T16" fmla="*/ 115 w 2468"/>
                  <a:gd name="T17" fmla="*/ 2030 h 2429"/>
                  <a:gd name="T18" fmla="*/ 248 w 2468"/>
                  <a:gd name="T19" fmla="*/ 2069 h 2429"/>
                  <a:gd name="T20" fmla="*/ 484 w 2468"/>
                  <a:gd name="T21" fmla="*/ 2304 h 2429"/>
                  <a:gd name="T22" fmla="*/ 688 w 2468"/>
                  <a:gd name="T23" fmla="*/ 2309 h 2429"/>
                  <a:gd name="T24" fmla="*/ 795 w 2468"/>
                  <a:gd name="T25" fmla="*/ 2241 h 2429"/>
                  <a:gd name="T26" fmla="*/ 947 w 2468"/>
                  <a:gd name="T27" fmla="*/ 2429 h 2429"/>
                  <a:gd name="T28" fmla="*/ 1341 w 2468"/>
                  <a:gd name="T29" fmla="*/ 2098 h 2429"/>
                  <a:gd name="T30" fmla="*/ 1567 w 2468"/>
                  <a:gd name="T31" fmla="*/ 2238 h 2429"/>
                  <a:gd name="T32" fmla="*/ 1616 w 2468"/>
                  <a:gd name="T33" fmla="*/ 2104 h 2429"/>
                  <a:gd name="T34" fmla="*/ 1993 w 2468"/>
                  <a:gd name="T35" fmla="*/ 2088 h 2429"/>
                  <a:gd name="T36" fmla="*/ 2111 w 2468"/>
                  <a:gd name="T37" fmla="*/ 2031 h 2429"/>
                  <a:gd name="T38" fmla="*/ 2062 w 2468"/>
                  <a:gd name="T39" fmla="*/ 1930 h 2429"/>
                  <a:gd name="T40" fmla="*/ 2262 w 2468"/>
                  <a:gd name="T41" fmla="*/ 1783 h 2429"/>
                  <a:gd name="T42" fmla="*/ 2468 w 2468"/>
                  <a:gd name="T43" fmla="*/ 1809 h 2429"/>
                  <a:gd name="T44" fmla="*/ 2195 w 2468"/>
                  <a:gd name="T45" fmla="*/ 1509 h 2429"/>
                  <a:gd name="T46" fmla="*/ 2030 w 2468"/>
                  <a:gd name="T47" fmla="*/ 1180 h 2429"/>
                  <a:gd name="T48" fmla="*/ 2107 w 2468"/>
                  <a:gd name="T49" fmla="*/ 973 h 2429"/>
                  <a:gd name="T50" fmla="*/ 2344 w 2468"/>
                  <a:gd name="T51" fmla="*/ 706 h 2429"/>
                  <a:gd name="T52" fmla="*/ 2337 w 2468"/>
                  <a:gd name="T53" fmla="*/ 699 h 2429"/>
                  <a:gd name="T54" fmla="*/ 2411 w 2468"/>
                  <a:gd name="T55" fmla="*/ 510 h 2429"/>
                  <a:gd name="T56" fmla="*/ 2259 w 2468"/>
                  <a:gd name="T57" fmla="*/ 300 h 2429"/>
                  <a:gd name="T58" fmla="*/ 2345 w 2468"/>
                  <a:gd name="T59" fmla="*/ 229 h 2429"/>
                  <a:gd name="T60" fmla="*/ 2397 w 2468"/>
                  <a:gd name="T61" fmla="*/ 0 h 2429"/>
                  <a:gd name="T62" fmla="*/ 2164 w 2468"/>
                  <a:gd name="T63" fmla="*/ 129 h 2429"/>
                  <a:gd name="T64" fmla="*/ 1814 w 2468"/>
                  <a:gd name="T65" fmla="*/ 524 h 2429"/>
                  <a:gd name="T66" fmla="*/ 1385 w 2468"/>
                  <a:gd name="T67" fmla="*/ 394 h 2429"/>
                  <a:gd name="T68" fmla="*/ 1240 w 2468"/>
                  <a:gd name="T69" fmla="*/ 556 h 2429"/>
                  <a:gd name="T70" fmla="*/ 1212 w 2468"/>
                  <a:gd name="T71" fmla="*/ 705 h 2429"/>
                  <a:gd name="T72" fmla="*/ 1078 w 2468"/>
                  <a:gd name="T73" fmla="*/ 527 h 2429"/>
                  <a:gd name="T74" fmla="*/ 948 w 2468"/>
                  <a:gd name="T75" fmla="*/ 558 h 2429"/>
                  <a:gd name="T76" fmla="*/ 745 w 2468"/>
                  <a:gd name="T77" fmla="*/ 713 h 2429"/>
                  <a:gd name="T78" fmla="*/ 690 w 2468"/>
                  <a:gd name="T79" fmla="*/ 1047 h 2429"/>
                  <a:gd name="T80" fmla="*/ 538 w 2468"/>
                  <a:gd name="T81" fmla="*/ 1003 h 2429"/>
                  <a:gd name="T82" fmla="*/ 671 w 2468"/>
                  <a:gd name="T83" fmla="*/ 1192 h 2429"/>
                  <a:gd name="T84" fmla="*/ 526 w 2468"/>
                  <a:gd name="T85" fmla="*/ 1153 h 2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8" h="2429">
                    <a:moveTo>
                      <a:pt x="526" y="1153"/>
                    </a:moveTo>
                    <a:lnTo>
                      <a:pt x="295" y="1206"/>
                    </a:lnTo>
                    <a:lnTo>
                      <a:pt x="257" y="1218"/>
                    </a:lnTo>
                    <a:lnTo>
                      <a:pt x="165" y="1220"/>
                    </a:lnTo>
                    <a:lnTo>
                      <a:pt x="0" y="1404"/>
                    </a:lnTo>
                    <a:lnTo>
                      <a:pt x="84" y="1614"/>
                    </a:lnTo>
                    <a:lnTo>
                      <a:pt x="38" y="1730"/>
                    </a:lnTo>
                    <a:lnTo>
                      <a:pt x="181" y="1933"/>
                    </a:lnTo>
                    <a:lnTo>
                      <a:pt x="115" y="2030"/>
                    </a:lnTo>
                    <a:lnTo>
                      <a:pt x="248" y="2069"/>
                    </a:lnTo>
                    <a:lnTo>
                      <a:pt x="484" y="2304"/>
                    </a:lnTo>
                    <a:lnTo>
                      <a:pt x="688" y="2309"/>
                    </a:lnTo>
                    <a:lnTo>
                      <a:pt x="795" y="2241"/>
                    </a:lnTo>
                    <a:lnTo>
                      <a:pt x="947" y="2429"/>
                    </a:lnTo>
                    <a:lnTo>
                      <a:pt x="1341" y="2098"/>
                    </a:lnTo>
                    <a:lnTo>
                      <a:pt x="1567" y="2238"/>
                    </a:lnTo>
                    <a:lnTo>
                      <a:pt x="1616" y="2104"/>
                    </a:lnTo>
                    <a:lnTo>
                      <a:pt x="1993" y="2088"/>
                    </a:lnTo>
                    <a:lnTo>
                      <a:pt x="2111" y="2031"/>
                    </a:lnTo>
                    <a:lnTo>
                      <a:pt x="2062" y="1930"/>
                    </a:lnTo>
                    <a:lnTo>
                      <a:pt x="2262" y="1783"/>
                    </a:lnTo>
                    <a:lnTo>
                      <a:pt x="2468" y="1809"/>
                    </a:lnTo>
                    <a:lnTo>
                      <a:pt x="2195" y="1509"/>
                    </a:lnTo>
                    <a:lnTo>
                      <a:pt x="2030" y="1180"/>
                    </a:lnTo>
                    <a:lnTo>
                      <a:pt x="2107" y="973"/>
                    </a:lnTo>
                    <a:lnTo>
                      <a:pt x="2344" y="706"/>
                    </a:lnTo>
                    <a:lnTo>
                      <a:pt x="2337" y="699"/>
                    </a:lnTo>
                    <a:lnTo>
                      <a:pt x="2411" y="510"/>
                    </a:lnTo>
                    <a:lnTo>
                      <a:pt x="2259" y="300"/>
                    </a:lnTo>
                    <a:lnTo>
                      <a:pt x="2345" y="229"/>
                    </a:lnTo>
                    <a:lnTo>
                      <a:pt x="2397" y="0"/>
                    </a:lnTo>
                    <a:lnTo>
                      <a:pt x="2164" y="129"/>
                    </a:lnTo>
                    <a:lnTo>
                      <a:pt x="1814" y="524"/>
                    </a:lnTo>
                    <a:lnTo>
                      <a:pt x="1385" y="394"/>
                    </a:lnTo>
                    <a:lnTo>
                      <a:pt x="1240" y="556"/>
                    </a:lnTo>
                    <a:lnTo>
                      <a:pt x="1212" y="705"/>
                    </a:lnTo>
                    <a:lnTo>
                      <a:pt x="1078" y="527"/>
                    </a:lnTo>
                    <a:lnTo>
                      <a:pt x="948" y="558"/>
                    </a:lnTo>
                    <a:lnTo>
                      <a:pt x="745" y="713"/>
                    </a:lnTo>
                    <a:lnTo>
                      <a:pt x="690" y="1047"/>
                    </a:lnTo>
                    <a:lnTo>
                      <a:pt x="538" y="1003"/>
                    </a:lnTo>
                    <a:lnTo>
                      <a:pt x="671" y="1192"/>
                    </a:lnTo>
                    <a:lnTo>
                      <a:pt x="526" y="11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4" name="Freeform 525"/>
              <p:cNvSpPr>
                <a:spLocks/>
              </p:cNvSpPr>
              <p:nvPr/>
            </p:nvSpPr>
            <p:spPr bwMode="auto">
              <a:xfrm>
                <a:off x="9432" y="7954"/>
                <a:ext cx="901" cy="1038"/>
              </a:xfrm>
              <a:custGeom>
                <a:avLst/>
                <a:gdLst>
                  <a:gd name="T0" fmla="*/ 351 w 1803"/>
                  <a:gd name="T1" fmla="*/ 0 h 2077"/>
                  <a:gd name="T2" fmla="*/ 114 w 1803"/>
                  <a:gd name="T3" fmla="*/ 267 h 2077"/>
                  <a:gd name="T4" fmla="*/ 37 w 1803"/>
                  <a:gd name="T5" fmla="*/ 474 h 2077"/>
                  <a:gd name="T6" fmla="*/ 202 w 1803"/>
                  <a:gd name="T7" fmla="*/ 803 h 2077"/>
                  <a:gd name="T8" fmla="*/ 475 w 1803"/>
                  <a:gd name="T9" fmla="*/ 1103 h 2077"/>
                  <a:gd name="T10" fmla="*/ 269 w 1803"/>
                  <a:gd name="T11" fmla="*/ 1077 h 2077"/>
                  <a:gd name="T12" fmla="*/ 69 w 1803"/>
                  <a:gd name="T13" fmla="*/ 1224 h 2077"/>
                  <a:gd name="T14" fmla="*/ 118 w 1803"/>
                  <a:gd name="T15" fmla="*/ 1325 h 2077"/>
                  <a:gd name="T16" fmla="*/ 0 w 1803"/>
                  <a:gd name="T17" fmla="*/ 1382 h 2077"/>
                  <a:gd name="T18" fmla="*/ 213 w 1803"/>
                  <a:gd name="T19" fmla="*/ 1492 h 2077"/>
                  <a:gd name="T20" fmla="*/ 280 w 1803"/>
                  <a:gd name="T21" fmla="*/ 1708 h 2077"/>
                  <a:gd name="T22" fmla="*/ 495 w 1803"/>
                  <a:gd name="T23" fmla="*/ 1809 h 2077"/>
                  <a:gd name="T24" fmla="*/ 466 w 1803"/>
                  <a:gd name="T25" fmla="*/ 1921 h 2077"/>
                  <a:gd name="T26" fmla="*/ 551 w 1803"/>
                  <a:gd name="T27" fmla="*/ 2077 h 2077"/>
                  <a:gd name="T28" fmla="*/ 640 w 1803"/>
                  <a:gd name="T29" fmla="*/ 1916 h 2077"/>
                  <a:gd name="T30" fmla="*/ 864 w 1803"/>
                  <a:gd name="T31" fmla="*/ 1811 h 2077"/>
                  <a:gd name="T32" fmla="*/ 906 w 1803"/>
                  <a:gd name="T33" fmla="*/ 1651 h 2077"/>
                  <a:gd name="T34" fmla="*/ 1465 w 1803"/>
                  <a:gd name="T35" fmla="*/ 1346 h 2077"/>
                  <a:gd name="T36" fmla="*/ 1484 w 1803"/>
                  <a:gd name="T37" fmla="*/ 1067 h 2077"/>
                  <a:gd name="T38" fmla="*/ 1723 w 1803"/>
                  <a:gd name="T39" fmla="*/ 733 h 2077"/>
                  <a:gd name="T40" fmla="*/ 1803 w 1803"/>
                  <a:gd name="T41" fmla="*/ 564 h 2077"/>
                  <a:gd name="T42" fmla="*/ 1647 w 1803"/>
                  <a:gd name="T43" fmla="*/ 360 h 2077"/>
                  <a:gd name="T44" fmla="*/ 1185 w 1803"/>
                  <a:gd name="T45" fmla="*/ 524 h 2077"/>
                  <a:gd name="T46" fmla="*/ 832 w 1803"/>
                  <a:gd name="T47" fmla="*/ 335 h 2077"/>
                  <a:gd name="T48" fmla="*/ 589 w 1803"/>
                  <a:gd name="T49" fmla="*/ 286 h 2077"/>
                  <a:gd name="T50" fmla="*/ 351 w 1803"/>
                  <a:gd name="T51" fmla="*/ 0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3" h="2077">
                    <a:moveTo>
                      <a:pt x="351" y="0"/>
                    </a:moveTo>
                    <a:lnTo>
                      <a:pt x="114" y="267"/>
                    </a:lnTo>
                    <a:lnTo>
                      <a:pt x="37" y="474"/>
                    </a:lnTo>
                    <a:lnTo>
                      <a:pt x="202" y="803"/>
                    </a:lnTo>
                    <a:lnTo>
                      <a:pt x="475" y="1103"/>
                    </a:lnTo>
                    <a:lnTo>
                      <a:pt x="269" y="1077"/>
                    </a:lnTo>
                    <a:lnTo>
                      <a:pt x="69" y="1224"/>
                    </a:lnTo>
                    <a:lnTo>
                      <a:pt x="118" y="1325"/>
                    </a:lnTo>
                    <a:lnTo>
                      <a:pt x="0" y="1382"/>
                    </a:lnTo>
                    <a:lnTo>
                      <a:pt x="213" y="1492"/>
                    </a:lnTo>
                    <a:lnTo>
                      <a:pt x="280" y="1708"/>
                    </a:lnTo>
                    <a:lnTo>
                      <a:pt x="495" y="1809"/>
                    </a:lnTo>
                    <a:lnTo>
                      <a:pt x="466" y="1921"/>
                    </a:lnTo>
                    <a:lnTo>
                      <a:pt x="551" y="2077"/>
                    </a:lnTo>
                    <a:lnTo>
                      <a:pt x="640" y="1916"/>
                    </a:lnTo>
                    <a:lnTo>
                      <a:pt x="864" y="1811"/>
                    </a:lnTo>
                    <a:lnTo>
                      <a:pt x="906" y="1651"/>
                    </a:lnTo>
                    <a:lnTo>
                      <a:pt x="1465" y="1346"/>
                    </a:lnTo>
                    <a:lnTo>
                      <a:pt x="1484" y="1067"/>
                    </a:lnTo>
                    <a:lnTo>
                      <a:pt x="1723" y="733"/>
                    </a:lnTo>
                    <a:lnTo>
                      <a:pt x="1803" y="564"/>
                    </a:lnTo>
                    <a:lnTo>
                      <a:pt x="1647" y="360"/>
                    </a:lnTo>
                    <a:lnTo>
                      <a:pt x="1185" y="524"/>
                    </a:lnTo>
                    <a:lnTo>
                      <a:pt x="832" y="335"/>
                    </a:lnTo>
                    <a:lnTo>
                      <a:pt x="589" y="286"/>
                    </a:lnTo>
                    <a:lnTo>
                      <a:pt x="3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5" name="Freeform 524"/>
              <p:cNvSpPr>
                <a:spLocks/>
              </p:cNvSpPr>
              <p:nvPr/>
            </p:nvSpPr>
            <p:spPr bwMode="auto">
              <a:xfrm>
                <a:off x="5516" y="62"/>
                <a:ext cx="1651" cy="1287"/>
              </a:xfrm>
              <a:custGeom>
                <a:avLst/>
                <a:gdLst>
                  <a:gd name="T0" fmla="*/ 2997 w 3301"/>
                  <a:gd name="T1" fmla="*/ 1718 h 2574"/>
                  <a:gd name="T2" fmla="*/ 2763 w 3301"/>
                  <a:gd name="T3" fmla="*/ 1761 h 2574"/>
                  <a:gd name="T4" fmla="*/ 2550 w 3301"/>
                  <a:gd name="T5" fmla="*/ 1711 h 2574"/>
                  <a:gd name="T6" fmla="*/ 2466 w 3301"/>
                  <a:gd name="T7" fmla="*/ 1787 h 2574"/>
                  <a:gd name="T8" fmla="*/ 2381 w 3301"/>
                  <a:gd name="T9" fmla="*/ 1435 h 2574"/>
                  <a:gd name="T10" fmla="*/ 2171 w 3301"/>
                  <a:gd name="T11" fmla="*/ 1387 h 2574"/>
                  <a:gd name="T12" fmla="*/ 2130 w 3301"/>
                  <a:gd name="T13" fmla="*/ 1280 h 2574"/>
                  <a:gd name="T14" fmla="*/ 2016 w 3301"/>
                  <a:gd name="T15" fmla="*/ 1365 h 2574"/>
                  <a:gd name="T16" fmla="*/ 1893 w 3301"/>
                  <a:gd name="T17" fmla="*/ 1322 h 2574"/>
                  <a:gd name="T18" fmla="*/ 1773 w 3301"/>
                  <a:gd name="T19" fmla="*/ 994 h 2574"/>
                  <a:gd name="T20" fmla="*/ 1792 w 3301"/>
                  <a:gd name="T21" fmla="*/ 881 h 2574"/>
                  <a:gd name="T22" fmla="*/ 1642 w 3301"/>
                  <a:gd name="T23" fmla="*/ 708 h 2574"/>
                  <a:gd name="T24" fmla="*/ 1416 w 3301"/>
                  <a:gd name="T25" fmla="*/ 727 h 2574"/>
                  <a:gd name="T26" fmla="*/ 1200 w 3301"/>
                  <a:gd name="T27" fmla="*/ 875 h 2574"/>
                  <a:gd name="T28" fmla="*/ 1085 w 3301"/>
                  <a:gd name="T29" fmla="*/ 825 h 2574"/>
                  <a:gd name="T30" fmla="*/ 972 w 3301"/>
                  <a:gd name="T31" fmla="*/ 624 h 2574"/>
                  <a:gd name="T32" fmla="*/ 847 w 3301"/>
                  <a:gd name="T33" fmla="*/ 624 h 2574"/>
                  <a:gd name="T34" fmla="*/ 796 w 3301"/>
                  <a:gd name="T35" fmla="*/ 520 h 2574"/>
                  <a:gd name="T36" fmla="*/ 836 w 3301"/>
                  <a:gd name="T37" fmla="*/ 298 h 2574"/>
                  <a:gd name="T38" fmla="*/ 740 w 3301"/>
                  <a:gd name="T39" fmla="*/ 66 h 2574"/>
                  <a:gd name="T40" fmla="*/ 629 w 3301"/>
                  <a:gd name="T41" fmla="*/ 0 h 2574"/>
                  <a:gd name="T42" fmla="*/ 0 w 3301"/>
                  <a:gd name="T43" fmla="*/ 157 h 2574"/>
                  <a:gd name="T44" fmla="*/ 260 w 3301"/>
                  <a:gd name="T45" fmla="*/ 651 h 2574"/>
                  <a:gd name="T46" fmla="*/ 472 w 3301"/>
                  <a:gd name="T47" fmla="*/ 751 h 2574"/>
                  <a:gd name="T48" fmla="*/ 446 w 3301"/>
                  <a:gd name="T49" fmla="*/ 862 h 2574"/>
                  <a:gd name="T50" fmla="*/ 605 w 3301"/>
                  <a:gd name="T51" fmla="*/ 1024 h 2574"/>
                  <a:gd name="T52" fmla="*/ 1055 w 3301"/>
                  <a:gd name="T53" fmla="*/ 1043 h 2574"/>
                  <a:gd name="T54" fmla="*/ 1122 w 3301"/>
                  <a:gd name="T55" fmla="*/ 956 h 2574"/>
                  <a:gd name="T56" fmla="*/ 1171 w 3301"/>
                  <a:gd name="T57" fmla="*/ 1055 h 2574"/>
                  <a:gd name="T58" fmla="*/ 1133 w 3301"/>
                  <a:gd name="T59" fmla="*/ 1291 h 2574"/>
                  <a:gd name="T60" fmla="*/ 1360 w 3301"/>
                  <a:gd name="T61" fmla="*/ 1327 h 2574"/>
                  <a:gd name="T62" fmla="*/ 1511 w 3301"/>
                  <a:gd name="T63" fmla="*/ 1532 h 2574"/>
                  <a:gd name="T64" fmla="*/ 1390 w 3301"/>
                  <a:gd name="T65" fmla="*/ 1594 h 2574"/>
                  <a:gd name="T66" fmla="*/ 1540 w 3301"/>
                  <a:gd name="T67" fmla="*/ 1795 h 2574"/>
                  <a:gd name="T68" fmla="*/ 1514 w 3301"/>
                  <a:gd name="T69" fmla="*/ 1902 h 2574"/>
                  <a:gd name="T70" fmla="*/ 1630 w 3301"/>
                  <a:gd name="T71" fmla="*/ 1918 h 2574"/>
                  <a:gd name="T72" fmla="*/ 1700 w 3301"/>
                  <a:gd name="T73" fmla="*/ 2007 h 2574"/>
                  <a:gd name="T74" fmla="*/ 1562 w 3301"/>
                  <a:gd name="T75" fmla="*/ 2421 h 2574"/>
                  <a:gd name="T76" fmla="*/ 1692 w 3301"/>
                  <a:gd name="T77" fmla="*/ 2521 h 2574"/>
                  <a:gd name="T78" fmla="*/ 2178 w 3301"/>
                  <a:gd name="T79" fmla="*/ 2498 h 2574"/>
                  <a:gd name="T80" fmla="*/ 2278 w 3301"/>
                  <a:gd name="T81" fmla="*/ 2412 h 2574"/>
                  <a:gd name="T82" fmla="*/ 2369 w 3301"/>
                  <a:gd name="T83" fmla="*/ 2480 h 2574"/>
                  <a:gd name="T84" fmla="*/ 2569 w 3301"/>
                  <a:gd name="T85" fmla="*/ 2409 h 2574"/>
                  <a:gd name="T86" fmla="*/ 3177 w 3301"/>
                  <a:gd name="T87" fmla="*/ 2571 h 2574"/>
                  <a:gd name="T88" fmla="*/ 3178 w 3301"/>
                  <a:gd name="T89" fmla="*/ 2574 h 2574"/>
                  <a:gd name="T90" fmla="*/ 3301 w 3301"/>
                  <a:gd name="T91" fmla="*/ 2340 h 2574"/>
                  <a:gd name="T92" fmla="*/ 3183 w 3301"/>
                  <a:gd name="T93" fmla="*/ 2133 h 2574"/>
                  <a:gd name="T94" fmla="*/ 3264 w 3301"/>
                  <a:gd name="T95" fmla="*/ 1885 h 2574"/>
                  <a:gd name="T96" fmla="*/ 3154 w 3301"/>
                  <a:gd name="T97" fmla="*/ 1909 h 2574"/>
                  <a:gd name="T98" fmla="*/ 2997 w 3301"/>
                  <a:gd name="T99" fmla="*/ 1718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01" h="2574">
                    <a:moveTo>
                      <a:pt x="2997" y="1718"/>
                    </a:moveTo>
                    <a:lnTo>
                      <a:pt x="2763" y="1761"/>
                    </a:lnTo>
                    <a:lnTo>
                      <a:pt x="2550" y="1711"/>
                    </a:lnTo>
                    <a:lnTo>
                      <a:pt x="2466" y="1787"/>
                    </a:lnTo>
                    <a:lnTo>
                      <a:pt x="2381" y="1435"/>
                    </a:lnTo>
                    <a:lnTo>
                      <a:pt x="2171" y="1387"/>
                    </a:lnTo>
                    <a:lnTo>
                      <a:pt x="2130" y="1280"/>
                    </a:lnTo>
                    <a:lnTo>
                      <a:pt x="2016" y="1365"/>
                    </a:lnTo>
                    <a:lnTo>
                      <a:pt x="1893" y="1322"/>
                    </a:lnTo>
                    <a:lnTo>
                      <a:pt x="1773" y="994"/>
                    </a:lnTo>
                    <a:lnTo>
                      <a:pt x="1792" y="881"/>
                    </a:lnTo>
                    <a:lnTo>
                      <a:pt x="1642" y="708"/>
                    </a:lnTo>
                    <a:lnTo>
                      <a:pt x="1416" y="727"/>
                    </a:lnTo>
                    <a:lnTo>
                      <a:pt x="1200" y="875"/>
                    </a:lnTo>
                    <a:lnTo>
                      <a:pt x="1085" y="825"/>
                    </a:lnTo>
                    <a:lnTo>
                      <a:pt x="972" y="624"/>
                    </a:lnTo>
                    <a:lnTo>
                      <a:pt x="847" y="624"/>
                    </a:lnTo>
                    <a:lnTo>
                      <a:pt x="796" y="520"/>
                    </a:lnTo>
                    <a:lnTo>
                      <a:pt x="836" y="298"/>
                    </a:lnTo>
                    <a:lnTo>
                      <a:pt x="740" y="66"/>
                    </a:lnTo>
                    <a:lnTo>
                      <a:pt x="629" y="0"/>
                    </a:lnTo>
                    <a:lnTo>
                      <a:pt x="0" y="157"/>
                    </a:lnTo>
                    <a:lnTo>
                      <a:pt x="260" y="651"/>
                    </a:lnTo>
                    <a:lnTo>
                      <a:pt x="472" y="751"/>
                    </a:lnTo>
                    <a:lnTo>
                      <a:pt x="446" y="862"/>
                    </a:lnTo>
                    <a:lnTo>
                      <a:pt x="605" y="1024"/>
                    </a:lnTo>
                    <a:lnTo>
                      <a:pt x="1055" y="1043"/>
                    </a:lnTo>
                    <a:lnTo>
                      <a:pt x="1122" y="956"/>
                    </a:lnTo>
                    <a:lnTo>
                      <a:pt x="1171" y="1055"/>
                    </a:lnTo>
                    <a:lnTo>
                      <a:pt x="1133" y="1291"/>
                    </a:lnTo>
                    <a:lnTo>
                      <a:pt x="1360" y="1327"/>
                    </a:lnTo>
                    <a:lnTo>
                      <a:pt x="1511" y="1532"/>
                    </a:lnTo>
                    <a:lnTo>
                      <a:pt x="1390" y="1594"/>
                    </a:lnTo>
                    <a:lnTo>
                      <a:pt x="1540" y="1795"/>
                    </a:lnTo>
                    <a:lnTo>
                      <a:pt x="1514" y="1902"/>
                    </a:lnTo>
                    <a:lnTo>
                      <a:pt x="1630" y="1918"/>
                    </a:lnTo>
                    <a:lnTo>
                      <a:pt x="1700" y="2007"/>
                    </a:lnTo>
                    <a:lnTo>
                      <a:pt x="1562" y="2421"/>
                    </a:lnTo>
                    <a:lnTo>
                      <a:pt x="1692" y="2521"/>
                    </a:lnTo>
                    <a:lnTo>
                      <a:pt x="2178" y="2498"/>
                    </a:lnTo>
                    <a:lnTo>
                      <a:pt x="2278" y="2412"/>
                    </a:lnTo>
                    <a:lnTo>
                      <a:pt x="2369" y="2480"/>
                    </a:lnTo>
                    <a:lnTo>
                      <a:pt x="2569" y="2409"/>
                    </a:lnTo>
                    <a:lnTo>
                      <a:pt x="3177" y="2571"/>
                    </a:lnTo>
                    <a:lnTo>
                      <a:pt x="3178" y="2574"/>
                    </a:lnTo>
                    <a:lnTo>
                      <a:pt x="3301" y="2340"/>
                    </a:lnTo>
                    <a:lnTo>
                      <a:pt x="3183" y="2133"/>
                    </a:lnTo>
                    <a:lnTo>
                      <a:pt x="3264" y="1885"/>
                    </a:lnTo>
                    <a:lnTo>
                      <a:pt x="3154" y="1909"/>
                    </a:lnTo>
                    <a:lnTo>
                      <a:pt x="2997" y="17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6" name="Freeform 523"/>
              <p:cNvSpPr>
                <a:spLocks noEditPoints="1"/>
              </p:cNvSpPr>
              <p:nvPr/>
            </p:nvSpPr>
            <p:spPr bwMode="auto">
              <a:xfrm>
                <a:off x="5128" y="140"/>
                <a:ext cx="1239" cy="1167"/>
              </a:xfrm>
              <a:custGeom>
                <a:avLst/>
                <a:gdLst>
                  <a:gd name="T0" fmla="*/ 1831 w 2476"/>
                  <a:gd name="T1" fmla="*/ 886 h 2333"/>
                  <a:gd name="T2" fmla="*/ 1381 w 2476"/>
                  <a:gd name="T3" fmla="*/ 867 h 2333"/>
                  <a:gd name="T4" fmla="*/ 1222 w 2476"/>
                  <a:gd name="T5" fmla="*/ 705 h 2333"/>
                  <a:gd name="T6" fmla="*/ 1248 w 2476"/>
                  <a:gd name="T7" fmla="*/ 594 h 2333"/>
                  <a:gd name="T8" fmla="*/ 1036 w 2476"/>
                  <a:gd name="T9" fmla="*/ 494 h 2333"/>
                  <a:gd name="T10" fmla="*/ 776 w 2476"/>
                  <a:gd name="T11" fmla="*/ 0 h 2333"/>
                  <a:gd name="T12" fmla="*/ 246 w 2476"/>
                  <a:gd name="T13" fmla="*/ 167 h 2333"/>
                  <a:gd name="T14" fmla="*/ 22 w 2476"/>
                  <a:gd name="T15" fmla="*/ 360 h 2333"/>
                  <a:gd name="T16" fmla="*/ 20 w 2476"/>
                  <a:gd name="T17" fmla="*/ 1056 h 2333"/>
                  <a:gd name="T18" fmla="*/ 132 w 2476"/>
                  <a:gd name="T19" fmla="*/ 1192 h 2333"/>
                  <a:gd name="T20" fmla="*/ 25 w 2476"/>
                  <a:gd name="T21" fmla="*/ 1123 h 2333"/>
                  <a:gd name="T22" fmla="*/ 0 w 2476"/>
                  <a:gd name="T23" fmla="*/ 1352 h 2333"/>
                  <a:gd name="T24" fmla="*/ 17 w 2476"/>
                  <a:gd name="T25" fmla="*/ 1499 h 2333"/>
                  <a:gd name="T26" fmla="*/ 107 w 2476"/>
                  <a:gd name="T27" fmla="*/ 1563 h 2333"/>
                  <a:gd name="T28" fmla="*/ 579 w 2476"/>
                  <a:gd name="T29" fmla="*/ 1604 h 2333"/>
                  <a:gd name="T30" fmla="*/ 614 w 2476"/>
                  <a:gd name="T31" fmla="*/ 1723 h 2333"/>
                  <a:gd name="T32" fmla="*/ 893 w 2476"/>
                  <a:gd name="T33" fmla="*/ 1943 h 2333"/>
                  <a:gd name="T34" fmla="*/ 1355 w 2476"/>
                  <a:gd name="T35" fmla="*/ 1847 h 2333"/>
                  <a:gd name="T36" fmla="*/ 1255 w 2476"/>
                  <a:gd name="T37" fmla="*/ 2068 h 2333"/>
                  <a:gd name="T38" fmla="*/ 1322 w 2476"/>
                  <a:gd name="T39" fmla="*/ 2190 h 2333"/>
                  <a:gd name="T40" fmla="*/ 1417 w 2476"/>
                  <a:gd name="T41" fmla="*/ 2069 h 2333"/>
                  <a:gd name="T42" fmla="*/ 1743 w 2476"/>
                  <a:gd name="T43" fmla="*/ 2204 h 2333"/>
                  <a:gd name="T44" fmla="*/ 1774 w 2476"/>
                  <a:gd name="T45" fmla="*/ 2097 h 2333"/>
                  <a:gd name="T46" fmla="*/ 1885 w 2476"/>
                  <a:gd name="T47" fmla="*/ 2276 h 2333"/>
                  <a:gd name="T48" fmla="*/ 1974 w 2476"/>
                  <a:gd name="T49" fmla="*/ 2209 h 2333"/>
                  <a:gd name="T50" fmla="*/ 2009 w 2476"/>
                  <a:gd name="T51" fmla="*/ 2333 h 2333"/>
                  <a:gd name="T52" fmla="*/ 2338 w 2476"/>
                  <a:gd name="T53" fmla="*/ 2264 h 2333"/>
                  <a:gd name="T54" fmla="*/ 2476 w 2476"/>
                  <a:gd name="T55" fmla="*/ 1850 h 2333"/>
                  <a:gd name="T56" fmla="*/ 2406 w 2476"/>
                  <a:gd name="T57" fmla="*/ 1761 h 2333"/>
                  <a:gd name="T58" fmla="*/ 2290 w 2476"/>
                  <a:gd name="T59" fmla="*/ 1745 h 2333"/>
                  <a:gd name="T60" fmla="*/ 2316 w 2476"/>
                  <a:gd name="T61" fmla="*/ 1638 h 2333"/>
                  <a:gd name="T62" fmla="*/ 2166 w 2476"/>
                  <a:gd name="T63" fmla="*/ 1437 h 2333"/>
                  <a:gd name="T64" fmla="*/ 2287 w 2476"/>
                  <a:gd name="T65" fmla="*/ 1375 h 2333"/>
                  <a:gd name="T66" fmla="*/ 2136 w 2476"/>
                  <a:gd name="T67" fmla="*/ 1170 h 2333"/>
                  <a:gd name="T68" fmla="*/ 1909 w 2476"/>
                  <a:gd name="T69" fmla="*/ 1134 h 2333"/>
                  <a:gd name="T70" fmla="*/ 1947 w 2476"/>
                  <a:gd name="T71" fmla="*/ 898 h 2333"/>
                  <a:gd name="T72" fmla="*/ 1898 w 2476"/>
                  <a:gd name="T73" fmla="*/ 799 h 2333"/>
                  <a:gd name="T74" fmla="*/ 1831 w 2476"/>
                  <a:gd name="T75" fmla="*/ 886 h 2333"/>
                  <a:gd name="T76" fmla="*/ 2200 w 2476"/>
                  <a:gd name="T77" fmla="*/ 2112 h 2333"/>
                  <a:gd name="T78" fmla="*/ 2335 w 2476"/>
                  <a:gd name="T79" fmla="*/ 1985 h 2333"/>
                  <a:gd name="T80" fmla="*/ 2307 w 2476"/>
                  <a:gd name="T81" fmla="*/ 2083 h 2333"/>
                  <a:gd name="T82" fmla="*/ 2200 w 2476"/>
                  <a:gd name="T83" fmla="*/ 2112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76" h="2333">
                    <a:moveTo>
                      <a:pt x="1831" y="886"/>
                    </a:moveTo>
                    <a:lnTo>
                      <a:pt x="1381" y="867"/>
                    </a:lnTo>
                    <a:lnTo>
                      <a:pt x="1222" y="705"/>
                    </a:lnTo>
                    <a:lnTo>
                      <a:pt x="1248" y="594"/>
                    </a:lnTo>
                    <a:lnTo>
                      <a:pt x="1036" y="494"/>
                    </a:lnTo>
                    <a:lnTo>
                      <a:pt x="776" y="0"/>
                    </a:lnTo>
                    <a:lnTo>
                      <a:pt x="246" y="167"/>
                    </a:lnTo>
                    <a:lnTo>
                      <a:pt x="22" y="360"/>
                    </a:lnTo>
                    <a:lnTo>
                      <a:pt x="20" y="1056"/>
                    </a:lnTo>
                    <a:lnTo>
                      <a:pt x="132" y="1192"/>
                    </a:lnTo>
                    <a:lnTo>
                      <a:pt x="25" y="1123"/>
                    </a:lnTo>
                    <a:lnTo>
                      <a:pt x="0" y="1352"/>
                    </a:lnTo>
                    <a:lnTo>
                      <a:pt x="17" y="1499"/>
                    </a:lnTo>
                    <a:lnTo>
                      <a:pt x="107" y="1563"/>
                    </a:lnTo>
                    <a:lnTo>
                      <a:pt x="579" y="1604"/>
                    </a:lnTo>
                    <a:lnTo>
                      <a:pt x="614" y="1723"/>
                    </a:lnTo>
                    <a:lnTo>
                      <a:pt x="893" y="1943"/>
                    </a:lnTo>
                    <a:lnTo>
                      <a:pt x="1355" y="1847"/>
                    </a:lnTo>
                    <a:lnTo>
                      <a:pt x="1255" y="2068"/>
                    </a:lnTo>
                    <a:lnTo>
                      <a:pt x="1322" y="2190"/>
                    </a:lnTo>
                    <a:lnTo>
                      <a:pt x="1417" y="2069"/>
                    </a:lnTo>
                    <a:lnTo>
                      <a:pt x="1743" y="2204"/>
                    </a:lnTo>
                    <a:lnTo>
                      <a:pt x="1774" y="2097"/>
                    </a:lnTo>
                    <a:lnTo>
                      <a:pt x="1885" y="2276"/>
                    </a:lnTo>
                    <a:lnTo>
                      <a:pt x="1974" y="2209"/>
                    </a:lnTo>
                    <a:lnTo>
                      <a:pt x="2009" y="2333"/>
                    </a:lnTo>
                    <a:lnTo>
                      <a:pt x="2338" y="2264"/>
                    </a:lnTo>
                    <a:lnTo>
                      <a:pt x="2476" y="1850"/>
                    </a:lnTo>
                    <a:lnTo>
                      <a:pt x="2406" y="1761"/>
                    </a:lnTo>
                    <a:lnTo>
                      <a:pt x="2290" y="1745"/>
                    </a:lnTo>
                    <a:lnTo>
                      <a:pt x="2316" y="1638"/>
                    </a:lnTo>
                    <a:lnTo>
                      <a:pt x="2166" y="1437"/>
                    </a:lnTo>
                    <a:lnTo>
                      <a:pt x="2287" y="1375"/>
                    </a:lnTo>
                    <a:lnTo>
                      <a:pt x="2136" y="1170"/>
                    </a:lnTo>
                    <a:lnTo>
                      <a:pt x="1909" y="1134"/>
                    </a:lnTo>
                    <a:lnTo>
                      <a:pt x="1947" y="898"/>
                    </a:lnTo>
                    <a:lnTo>
                      <a:pt x="1898" y="799"/>
                    </a:lnTo>
                    <a:lnTo>
                      <a:pt x="1831" y="886"/>
                    </a:lnTo>
                    <a:close/>
                    <a:moveTo>
                      <a:pt x="2200" y="2112"/>
                    </a:moveTo>
                    <a:lnTo>
                      <a:pt x="2335" y="1985"/>
                    </a:lnTo>
                    <a:lnTo>
                      <a:pt x="2307" y="2083"/>
                    </a:lnTo>
                    <a:lnTo>
                      <a:pt x="2200" y="2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7" name="Freeform 522"/>
              <p:cNvSpPr>
                <a:spLocks/>
              </p:cNvSpPr>
              <p:nvPr/>
            </p:nvSpPr>
            <p:spPr bwMode="auto">
              <a:xfrm>
                <a:off x="6209" y="1266"/>
                <a:ext cx="987" cy="1437"/>
              </a:xfrm>
              <a:custGeom>
                <a:avLst/>
                <a:gdLst>
                  <a:gd name="T0" fmla="*/ 307 w 1974"/>
                  <a:gd name="T1" fmla="*/ 112 h 2874"/>
                  <a:gd name="T2" fmla="*/ 289 w 1974"/>
                  <a:gd name="T3" fmla="*/ 257 h 2874"/>
                  <a:gd name="T4" fmla="*/ 139 w 1974"/>
                  <a:gd name="T5" fmla="*/ 570 h 2874"/>
                  <a:gd name="T6" fmla="*/ 229 w 1974"/>
                  <a:gd name="T7" fmla="*/ 842 h 2874"/>
                  <a:gd name="T8" fmla="*/ 243 w 1974"/>
                  <a:gd name="T9" fmla="*/ 1237 h 2874"/>
                  <a:gd name="T10" fmla="*/ 213 w 1974"/>
                  <a:gd name="T11" fmla="*/ 1409 h 2874"/>
                  <a:gd name="T12" fmla="*/ 300 w 1974"/>
                  <a:gd name="T13" fmla="*/ 1480 h 2874"/>
                  <a:gd name="T14" fmla="*/ 200 w 1974"/>
                  <a:gd name="T15" fmla="*/ 1523 h 2874"/>
                  <a:gd name="T16" fmla="*/ 107 w 1974"/>
                  <a:gd name="T17" fmla="*/ 1745 h 2874"/>
                  <a:gd name="T18" fmla="*/ 5 w 1974"/>
                  <a:gd name="T19" fmla="*/ 1807 h 2874"/>
                  <a:gd name="T20" fmla="*/ 115 w 1974"/>
                  <a:gd name="T21" fmla="*/ 1987 h 2874"/>
                  <a:gd name="T22" fmla="*/ 0 w 1974"/>
                  <a:gd name="T23" fmla="*/ 1976 h 2874"/>
                  <a:gd name="T24" fmla="*/ 29 w 1974"/>
                  <a:gd name="T25" fmla="*/ 2088 h 2874"/>
                  <a:gd name="T26" fmla="*/ 120 w 1974"/>
                  <a:gd name="T27" fmla="*/ 2031 h 2874"/>
                  <a:gd name="T28" fmla="*/ 234 w 1974"/>
                  <a:gd name="T29" fmla="*/ 2073 h 2874"/>
                  <a:gd name="T30" fmla="*/ 253 w 1974"/>
                  <a:gd name="T31" fmla="*/ 2183 h 2874"/>
                  <a:gd name="T32" fmla="*/ 169 w 1974"/>
                  <a:gd name="T33" fmla="*/ 2247 h 2874"/>
                  <a:gd name="T34" fmla="*/ 272 w 1974"/>
                  <a:gd name="T35" fmla="*/ 2274 h 2874"/>
                  <a:gd name="T36" fmla="*/ 339 w 1974"/>
                  <a:gd name="T37" fmla="*/ 2371 h 2874"/>
                  <a:gd name="T38" fmla="*/ 315 w 1974"/>
                  <a:gd name="T39" fmla="*/ 2481 h 2874"/>
                  <a:gd name="T40" fmla="*/ 467 w 1974"/>
                  <a:gd name="T41" fmla="*/ 2641 h 2874"/>
                  <a:gd name="T42" fmla="*/ 826 w 1974"/>
                  <a:gd name="T43" fmla="*/ 2874 h 2874"/>
                  <a:gd name="T44" fmla="*/ 1124 w 1974"/>
                  <a:gd name="T45" fmla="*/ 2479 h 2874"/>
                  <a:gd name="T46" fmla="*/ 1026 w 1974"/>
                  <a:gd name="T47" fmla="*/ 2431 h 2874"/>
                  <a:gd name="T48" fmla="*/ 1060 w 1974"/>
                  <a:gd name="T49" fmla="*/ 2326 h 2874"/>
                  <a:gd name="T50" fmla="*/ 996 w 1974"/>
                  <a:gd name="T51" fmla="*/ 2231 h 2874"/>
                  <a:gd name="T52" fmla="*/ 1207 w 1974"/>
                  <a:gd name="T53" fmla="*/ 2145 h 2874"/>
                  <a:gd name="T54" fmla="*/ 1083 w 1974"/>
                  <a:gd name="T55" fmla="*/ 1833 h 2874"/>
                  <a:gd name="T56" fmla="*/ 1131 w 1974"/>
                  <a:gd name="T57" fmla="*/ 1730 h 2874"/>
                  <a:gd name="T58" fmla="*/ 1441 w 1974"/>
                  <a:gd name="T59" fmla="*/ 1576 h 2874"/>
                  <a:gd name="T60" fmla="*/ 1648 w 1974"/>
                  <a:gd name="T61" fmla="*/ 1647 h 2874"/>
                  <a:gd name="T62" fmla="*/ 1686 w 1974"/>
                  <a:gd name="T63" fmla="*/ 1537 h 2874"/>
                  <a:gd name="T64" fmla="*/ 1673 w 1974"/>
                  <a:gd name="T65" fmla="*/ 985 h 2874"/>
                  <a:gd name="T66" fmla="*/ 1779 w 1974"/>
                  <a:gd name="T67" fmla="*/ 972 h 2874"/>
                  <a:gd name="T68" fmla="*/ 1974 w 1974"/>
                  <a:gd name="T69" fmla="*/ 694 h 2874"/>
                  <a:gd name="T70" fmla="*/ 1921 w 1974"/>
                  <a:gd name="T71" fmla="*/ 575 h 2874"/>
                  <a:gd name="T72" fmla="*/ 1974 w 1974"/>
                  <a:gd name="T73" fmla="*/ 441 h 2874"/>
                  <a:gd name="T74" fmla="*/ 1942 w 1974"/>
                  <a:gd name="T75" fmla="*/ 219 h 2874"/>
                  <a:gd name="T76" fmla="*/ 1930 w 1974"/>
                  <a:gd name="T77" fmla="*/ 222 h 2874"/>
                  <a:gd name="T78" fmla="*/ 1786 w 1974"/>
                  <a:gd name="T79" fmla="*/ 176 h 2874"/>
                  <a:gd name="T80" fmla="*/ 1792 w 1974"/>
                  <a:gd name="T81" fmla="*/ 162 h 2874"/>
                  <a:gd name="T82" fmla="*/ 1184 w 1974"/>
                  <a:gd name="T83" fmla="*/ 0 h 2874"/>
                  <a:gd name="T84" fmla="*/ 984 w 1974"/>
                  <a:gd name="T85" fmla="*/ 71 h 2874"/>
                  <a:gd name="T86" fmla="*/ 893 w 1974"/>
                  <a:gd name="T87" fmla="*/ 3 h 2874"/>
                  <a:gd name="T88" fmla="*/ 793 w 1974"/>
                  <a:gd name="T89" fmla="*/ 89 h 2874"/>
                  <a:gd name="T90" fmla="*/ 307 w 1974"/>
                  <a:gd name="T91" fmla="*/ 112 h 2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74" h="2874">
                    <a:moveTo>
                      <a:pt x="307" y="112"/>
                    </a:moveTo>
                    <a:lnTo>
                      <a:pt x="289" y="257"/>
                    </a:lnTo>
                    <a:lnTo>
                      <a:pt x="139" y="570"/>
                    </a:lnTo>
                    <a:lnTo>
                      <a:pt x="229" y="842"/>
                    </a:lnTo>
                    <a:lnTo>
                      <a:pt x="243" y="1237"/>
                    </a:lnTo>
                    <a:lnTo>
                      <a:pt x="213" y="1409"/>
                    </a:lnTo>
                    <a:lnTo>
                      <a:pt x="300" y="1480"/>
                    </a:lnTo>
                    <a:lnTo>
                      <a:pt x="200" y="1523"/>
                    </a:lnTo>
                    <a:lnTo>
                      <a:pt x="107" y="1745"/>
                    </a:lnTo>
                    <a:lnTo>
                      <a:pt x="5" y="1807"/>
                    </a:lnTo>
                    <a:lnTo>
                      <a:pt x="115" y="1987"/>
                    </a:lnTo>
                    <a:lnTo>
                      <a:pt x="0" y="1976"/>
                    </a:lnTo>
                    <a:lnTo>
                      <a:pt x="29" y="2088"/>
                    </a:lnTo>
                    <a:lnTo>
                      <a:pt x="120" y="2031"/>
                    </a:lnTo>
                    <a:lnTo>
                      <a:pt x="234" y="2073"/>
                    </a:lnTo>
                    <a:lnTo>
                      <a:pt x="253" y="2183"/>
                    </a:lnTo>
                    <a:lnTo>
                      <a:pt x="169" y="2247"/>
                    </a:lnTo>
                    <a:lnTo>
                      <a:pt x="272" y="2274"/>
                    </a:lnTo>
                    <a:lnTo>
                      <a:pt x="339" y="2371"/>
                    </a:lnTo>
                    <a:lnTo>
                      <a:pt x="315" y="2481"/>
                    </a:lnTo>
                    <a:lnTo>
                      <a:pt x="467" y="2641"/>
                    </a:lnTo>
                    <a:lnTo>
                      <a:pt x="826" y="2874"/>
                    </a:lnTo>
                    <a:lnTo>
                      <a:pt x="1124" y="2479"/>
                    </a:lnTo>
                    <a:lnTo>
                      <a:pt x="1026" y="2431"/>
                    </a:lnTo>
                    <a:lnTo>
                      <a:pt x="1060" y="2326"/>
                    </a:lnTo>
                    <a:lnTo>
                      <a:pt x="996" y="2231"/>
                    </a:lnTo>
                    <a:lnTo>
                      <a:pt x="1207" y="2145"/>
                    </a:lnTo>
                    <a:lnTo>
                      <a:pt x="1083" y="1833"/>
                    </a:lnTo>
                    <a:lnTo>
                      <a:pt x="1131" y="1730"/>
                    </a:lnTo>
                    <a:lnTo>
                      <a:pt x="1441" y="1576"/>
                    </a:lnTo>
                    <a:lnTo>
                      <a:pt x="1648" y="1647"/>
                    </a:lnTo>
                    <a:lnTo>
                      <a:pt x="1686" y="1537"/>
                    </a:lnTo>
                    <a:lnTo>
                      <a:pt x="1673" y="985"/>
                    </a:lnTo>
                    <a:lnTo>
                      <a:pt x="1779" y="972"/>
                    </a:lnTo>
                    <a:lnTo>
                      <a:pt x="1974" y="694"/>
                    </a:lnTo>
                    <a:lnTo>
                      <a:pt x="1921" y="575"/>
                    </a:lnTo>
                    <a:lnTo>
                      <a:pt x="1974" y="441"/>
                    </a:lnTo>
                    <a:lnTo>
                      <a:pt x="1942" y="219"/>
                    </a:lnTo>
                    <a:lnTo>
                      <a:pt x="1930" y="222"/>
                    </a:lnTo>
                    <a:lnTo>
                      <a:pt x="1786" y="176"/>
                    </a:lnTo>
                    <a:lnTo>
                      <a:pt x="1792" y="162"/>
                    </a:lnTo>
                    <a:lnTo>
                      <a:pt x="1184" y="0"/>
                    </a:lnTo>
                    <a:lnTo>
                      <a:pt x="984" y="71"/>
                    </a:lnTo>
                    <a:lnTo>
                      <a:pt x="893" y="3"/>
                    </a:lnTo>
                    <a:lnTo>
                      <a:pt x="793" y="89"/>
                    </a:lnTo>
                    <a:lnTo>
                      <a:pt x="307"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8" name="Freeform 521"/>
              <p:cNvSpPr>
                <a:spLocks/>
              </p:cNvSpPr>
              <p:nvPr/>
            </p:nvSpPr>
            <p:spPr bwMode="auto">
              <a:xfrm>
                <a:off x="4981" y="922"/>
                <a:ext cx="1381" cy="928"/>
              </a:xfrm>
              <a:custGeom>
                <a:avLst/>
                <a:gdLst>
                  <a:gd name="T0" fmla="*/ 2745 w 2763"/>
                  <a:gd name="T1" fmla="*/ 946 h 1855"/>
                  <a:gd name="T2" fmla="*/ 2763 w 2763"/>
                  <a:gd name="T3" fmla="*/ 801 h 1855"/>
                  <a:gd name="T4" fmla="*/ 2633 w 2763"/>
                  <a:gd name="T5" fmla="*/ 701 h 1855"/>
                  <a:gd name="T6" fmla="*/ 2304 w 2763"/>
                  <a:gd name="T7" fmla="*/ 770 h 1855"/>
                  <a:gd name="T8" fmla="*/ 2269 w 2763"/>
                  <a:gd name="T9" fmla="*/ 646 h 1855"/>
                  <a:gd name="T10" fmla="*/ 2180 w 2763"/>
                  <a:gd name="T11" fmla="*/ 713 h 1855"/>
                  <a:gd name="T12" fmla="*/ 2069 w 2763"/>
                  <a:gd name="T13" fmla="*/ 534 h 1855"/>
                  <a:gd name="T14" fmla="*/ 2038 w 2763"/>
                  <a:gd name="T15" fmla="*/ 641 h 1855"/>
                  <a:gd name="T16" fmla="*/ 1712 w 2763"/>
                  <a:gd name="T17" fmla="*/ 506 h 1855"/>
                  <a:gd name="T18" fmla="*/ 1617 w 2763"/>
                  <a:gd name="T19" fmla="*/ 627 h 1855"/>
                  <a:gd name="T20" fmla="*/ 1550 w 2763"/>
                  <a:gd name="T21" fmla="*/ 505 h 1855"/>
                  <a:gd name="T22" fmla="*/ 1650 w 2763"/>
                  <a:gd name="T23" fmla="*/ 284 h 1855"/>
                  <a:gd name="T24" fmla="*/ 1188 w 2763"/>
                  <a:gd name="T25" fmla="*/ 380 h 1855"/>
                  <a:gd name="T26" fmla="*/ 909 w 2763"/>
                  <a:gd name="T27" fmla="*/ 160 h 1855"/>
                  <a:gd name="T28" fmla="*/ 874 w 2763"/>
                  <a:gd name="T29" fmla="*/ 41 h 1855"/>
                  <a:gd name="T30" fmla="*/ 402 w 2763"/>
                  <a:gd name="T31" fmla="*/ 0 h 1855"/>
                  <a:gd name="T32" fmla="*/ 257 w 2763"/>
                  <a:gd name="T33" fmla="*/ 57 h 1855"/>
                  <a:gd name="T34" fmla="*/ 245 w 2763"/>
                  <a:gd name="T35" fmla="*/ 170 h 1855"/>
                  <a:gd name="T36" fmla="*/ 362 w 2763"/>
                  <a:gd name="T37" fmla="*/ 384 h 1855"/>
                  <a:gd name="T38" fmla="*/ 251 w 2763"/>
                  <a:gd name="T39" fmla="*/ 327 h 1855"/>
                  <a:gd name="T40" fmla="*/ 0 w 2763"/>
                  <a:gd name="T41" fmla="*/ 670 h 1855"/>
                  <a:gd name="T42" fmla="*/ 1 w 2763"/>
                  <a:gd name="T43" fmla="*/ 673 h 1855"/>
                  <a:gd name="T44" fmla="*/ 488 w 2763"/>
                  <a:gd name="T45" fmla="*/ 1085 h 1855"/>
                  <a:gd name="T46" fmla="*/ 619 w 2763"/>
                  <a:gd name="T47" fmla="*/ 1411 h 1855"/>
                  <a:gd name="T48" fmla="*/ 619 w 2763"/>
                  <a:gd name="T49" fmla="*/ 1413 h 1855"/>
                  <a:gd name="T50" fmla="*/ 779 w 2763"/>
                  <a:gd name="T51" fmla="*/ 1554 h 1855"/>
                  <a:gd name="T52" fmla="*/ 902 w 2763"/>
                  <a:gd name="T53" fmla="*/ 1511 h 1855"/>
                  <a:gd name="T54" fmla="*/ 1457 w 2763"/>
                  <a:gd name="T55" fmla="*/ 1592 h 1855"/>
                  <a:gd name="T56" fmla="*/ 1954 w 2763"/>
                  <a:gd name="T57" fmla="*/ 1855 h 1855"/>
                  <a:gd name="T58" fmla="*/ 2285 w 2763"/>
                  <a:gd name="T59" fmla="*/ 1588 h 1855"/>
                  <a:gd name="T60" fmla="*/ 2685 w 2763"/>
                  <a:gd name="T61" fmla="*/ 1531 h 1855"/>
                  <a:gd name="T62" fmla="*/ 2595 w 2763"/>
                  <a:gd name="T63" fmla="*/ 1259 h 1855"/>
                  <a:gd name="T64" fmla="*/ 2745 w 2763"/>
                  <a:gd name="T65" fmla="*/ 946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63" h="1855">
                    <a:moveTo>
                      <a:pt x="2745" y="946"/>
                    </a:moveTo>
                    <a:lnTo>
                      <a:pt x="2763" y="801"/>
                    </a:lnTo>
                    <a:lnTo>
                      <a:pt x="2633" y="701"/>
                    </a:lnTo>
                    <a:lnTo>
                      <a:pt x="2304" y="770"/>
                    </a:lnTo>
                    <a:lnTo>
                      <a:pt x="2269" y="646"/>
                    </a:lnTo>
                    <a:lnTo>
                      <a:pt x="2180" y="713"/>
                    </a:lnTo>
                    <a:lnTo>
                      <a:pt x="2069" y="534"/>
                    </a:lnTo>
                    <a:lnTo>
                      <a:pt x="2038" y="641"/>
                    </a:lnTo>
                    <a:lnTo>
                      <a:pt x="1712" y="506"/>
                    </a:lnTo>
                    <a:lnTo>
                      <a:pt x="1617" y="627"/>
                    </a:lnTo>
                    <a:lnTo>
                      <a:pt x="1550" y="505"/>
                    </a:lnTo>
                    <a:lnTo>
                      <a:pt x="1650" y="284"/>
                    </a:lnTo>
                    <a:lnTo>
                      <a:pt x="1188" y="380"/>
                    </a:lnTo>
                    <a:lnTo>
                      <a:pt x="909" y="160"/>
                    </a:lnTo>
                    <a:lnTo>
                      <a:pt x="874" y="41"/>
                    </a:lnTo>
                    <a:lnTo>
                      <a:pt x="402" y="0"/>
                    </a:lnTo>
                    <a:lnTo>
                      <a:pt x="257" y="57"/>
                    </a:lnTo>
                    <a:lnTo>
                      <a:pt x="245" y="170"/>
                    </a:lnTo>
                    <a:lnTo>
                      <a:pt x="362" y="384"/>
                    </a:lnTo>
                    <a:lnTo>
                      <a:pt x="251" y="327"/>
                    </a:lnTo>
                    <a:lnTo>
                      <a:pt x="0" y="670"/>
                    </a:lnTo>
                    <a:lnTo>
                      <a:pt x="1" y="673"/>
                    </a:lnTo>
                    <a:lnTo>
                      <a:pt x="488" y="1085"/>
                    </a:lnTo>
                    <a:lnTo>
                      <a:pt x="619" y="1411"/>
                    </a:lnTo>
                    <a:lnTo>
                      <a:pt x="619" y="1413"/>
                    </a:lnTo>
                    <a:lnTo>
                      <a:pt x="779" y="1554"/>
                    </a:lnTo>
                    <a:lnTo>
                      <a:pt x="902" y="1511"/>
                    </a:lnTo>
                    <a:lnTo>
                      <a:pt x="1457" y="1592"/>
                    </a:lnTo>
                    <a:lnTo>
                      <a:pt x="1954" y="1855"/>
                    </a:lnTo>
                    <a:lnTo>
                      <a:pt x="2285" y="1588"/>
                    </a:lnTo>
                    <a:lnTo>
                      <a:pt x="2685" y="1531"/>
                    </a:lnTo>
                    <a:lnTo>
                      <a:pt x="2595" y="1259"/>
                    </a:lnTo>
                    <a:lnTo>
                      <a:pt x="2745" y="9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9" name="Freeform 520"/>
              <p:cNvSpPr>
                <a:spLocks/>
              </p:cNvSpPr>
              <p:nvPr/>
            </p:nvSpPr>
            <p:spPr bwMode="auto">
              <a:xfrm>
                <a:off x="5223" y="1627"/>
                <a:ext cx="1136" cy="831"/>
              </a:xfrm>
              <a:custGeom>
                <a:avLst/>
                <a:gdLst>
                  <a:gd name="T0" fmla="*/ 1801 w 2272"/>
                  <a:gd name="T1" fmla="*/ 177 h 1661"/>
                  <a:gd name="T2" fmla="*/ 1470 w 2272"/>
                  <a:gd name="T3" fmla="*/ 444 h 1661"/>
                  <a:gd name="T4" fmla="*/ 973 w 2272"/>
                  <a:gd name="T5" fmla="*/ 181 h 1661"/>
                  <a:gd name="T6" fmla="*/ 418 w 2272"/>
                  <a:gd name="T7" fmla="*/ 100 h 1661"/>
                  <a:gd name="T8" fmla="*/ 295 w 2272"/>
                  <a:gd name="T9" fmla="*/ 143 h 1661"/>
                  <a:gd name="T10" fmla="*/ 135 w 2272"/>
                  <a:gd name="T11" fmla="*/ 2 h 1661"/>
                  <a:gd name="T12" fmla="*/ 135 w 2272"/>
                  <a:gd name="T13" fmla="*/ 0 h 1661"/>
                  <a:gd name="T14" fmla="*/ 18 w 2272"/>
                  <a:gd name="T15" fmla="*/ 181 h 1661"/>
                  <a:gd name="T16" fmla="*/ 71 w 2272"/>
                  <a:gd name="T17" fmla="*/ 520 h 1661"/>
                  <a:gd name="T18" fmla="*/ 19 w 2272"/>
                  <a:gd name="T19" fmla="*/ 830 h 1661"/>
                  <a:gd name="T20" fmla="*/ 154 w 2272"/>
                  <a:gd name="T21" fmla="*/ 1154 h 1661"/>
                  <a:gd name="T22" fmla="*/ 0 w 2272"/>
                  <a:gd name="T23" fmla="*/ 1254 h 1661"/>
                  <a:gd name="T24" fmla="*/ 61 w 2272"/>
                  <a:gd name="T25" fmla="*/ 1380 h 1661"/>
                  <a:gd name="T26" fmla="*/ 278 w 2272"/>
                  <a:gd name="T27" fmla="*/ 1423 h 1661"/>
                  <a:gd name="T28" fmla="*/ 523 w 2272"/>
                  <a:gd name="T29" fmla="*/ 1351 h 1661"/>
                  <a:gd name="T30" fmla="*/ 878 w 2272"/>
                  <a:gd name="T31" fmla="*/ 1437 h 1661"/>
                  <a:gd name="T32" fmla="*/ 966 w 2272"/>
                  <a:gd name="T33" fmla="*/ 1373 h 1661"/>
                  <a:gd name="T34" fmla="*/ 1385 w 2272"/>
                  <a:gd name="T35" fmla="*/ 1623 h 1661"/>
                  <a:gd name="T36" fmla="*/ 1653 w 2272"/>
                  <a:gd name="T37" fmla="*/ 1661 h 1661"/>
                  <a:gd name="T38" fmla="*/ 1730 w 2272"/>
                  <a:gd name="T39" fmla="*/ 1578 h 1661"/>
                  <a:gd name="T40" fmla="*/ 1828 w 2272"/>
                  <a:gd name="T41" fmla="*/ 1638 h 1661"/>
                  <a:gd name="T42" fmla="*/ 2141 w 2272"/>
                  <a:gd name="T43" fmla="*/ 1525 h 1661"/>
                  <a:gd name="T44" fmla="*/ 2225 w 2272"/>
                  <a:gd name="T45" fmla="*/ 1461 h 1661"/>
                  <a:gd name="T46" fmla="*/ 2206 w 2272"/>
                  <a:gd name="T47" fmla="*/ 1351 h 1661"/>
                  <a:gd name="T48" fmla="*/ 2092 w 2272"/>
                  <a:gd name="T49" fmla="*/ 1309 h 1661"/>
                  <a:gd name="T50" fmla="*/ 2001 w 2272"/>
                  <a:gd name="T51" fmla="*/ 1366 h 1661"/>
                  <a:gd name="T52" fmla="*/ 1972 w 2272"/>
                  <a:gd name="T53" fmla="*/ 1254 h 1661"/>
                  <a:gd name="T54" fmla="*/ 2087 w 2272"/>
                  <a:gd name="T55" fmla="*/ 1265 h 1661"/>
                  <a:gd name="T56" fmla="*/ 1977 w 2272"/>
                  <a:gd name="T57" fmla="*/ 1085 h 1661"/>
                  <a:gd name="T58" fmla="*/ 2079 w 2272"/>
                  <a:gd name="T59" fmla="*/ 1023 h 1661"/>
                  <a:gd name="T60" fmla="*/ 2172 w 2272"/>
                  <a:gd name="T61" fmla="*/ 801 h 1661"/>
                  <a:gd name="T62" fmla="*/ 2272 w 2272"/>
                  <a:gd name="T63" fmla="*/ 758 h 1661"/>
                  <a:gd name="T64" fmla="*/ 2185 w 2272"/>
                  <a:gd name="T65" fmla="*/ 687 h 1661"/>
                  <a:gd name="T66" fmla="*/ 2215 w 2272"/>
                  <a:gd name="T67" fmla="*/ 515 h 1661"/>
                  <a:gd name="T68" fmla="*/ 2201 w 2272"/>
                  <a:gd name="T69" fmla="*/ 120 h 1661"/>
                  <a:gd name="T70" fmla="*/ 1801 w 2272"/>
                  <a:gd name="T71" fmla="*/ 177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2" h="1661">
                    <a:moveTo>
                      <a:pt x="1801" y="177"/>
                    </a:moveTo>
                    <a:lnTo>
                      <a:pt x="1470" y="444"/>
                    </a:lnTo>
                    <a:lnTo>
                      <a:pt x="973" y="181"/>
                    </a:lnTo>
                    <a:lnTo>
                      <a:pt x="418" y="100"/>
                    </a:lnTo>
                    <a:lnTo>
                      <a:pt x="295" y="143"/>
                    </a:lnTo>
                    <a:lnTo>
                      <a:pt x="135" y="2"/>
                    </a:lnTo>
                    <a:lnTo>
                      <a:pt x="135" y="0"/>
                    </a:lnTo>
                    <a:lnTo>
                      <a:pt x="18" y="181"/>
                    </a:lnTo>
                    <a:lnTo>
                      <a:pt x="71" y="520"/>
                    </a:lnTo>
                    <a:lnTo>
                      <a:pt x="19" y="830"/>
                    </a:lnTo>
                    <a:lnTo>
                      <a:pt x="154" y="1154"/>
                    </a:lnTo>
                    <a:lnTo>
                      <a:pt x="0" y="1254"/>
                    </a:lnTo>
                    <a:lnTo>
                      <a:pt x="61" y="1380"/>
                    </a:lnTo>
                    <a:lnTo>
                      <a:pt x="278" y="1423"/>
                    </a:lnTo>
                    <a:lnTo>
                      <a:pt x="523" y="1351"/>
                    </a:lnTo>
                    <a:lnTo>
                      <a:pt x="878" y="1437"/>
                    </a:lnTo>
                    <a:lnTo>
                      <a:pt x="966" y="1373"/>
                    </a:lnTo>
                    <a:lnTo>
                      <a:pt x="1385" y="1623"/>
                    </a:lnTo>
                    <a:lnTo>
                      <a:pt x="1653" y="1661"/>
                    </a:lnTo>
                    <a:lnTo>
                      <a:pt x="1730" y="1578"/>
                    </a:lnTo>
                    <a:lnTo>
                      <a:pt x="1828" y="1638"/>
                    </a:lnTo>
                    <a:lnTo>
                      <a:pt x="2141" y="1525"/>
                    </a:lnTo>
                    <a:lnTo>
                      <a:pt x="2225" y="1461"/>
                    </a:lnTo>
                    <a:lnTo>
                      <a:pt x="2206" y="1351"/>
                    </a:lnTo>
                    <a:lnTo>
                      <a:pt x="2092" y="1309"/>
                    </a:lnTo>
                    <a:lnTo>
                      <a:pt x="2001" y="1366"/>
                    </a:lnTo>
                    <a:lnTo>
                      <a:pt x="1972" y="1254"/>
                    </a:lnTo>
                    <a:lnTo>
                      <a:pt x="2087" y="1265"/>
                    </a:lnTo>
                    <a:lnTo>
                      <a:pt x="1977" y="1085"/>
                    </a:lnTo>
                    <a:lnTo>
                      <a:pt x="2079" y="1023"/>
                    </a:lnTo>
                    <a:lnTo>
                      <a:pt x="2172" y="801"/>
                    </a:lnTo>
                    <a:lnTo>
                      <a:pt x="2272" y="758"/>
                    </a:lnTo>
                    <a:lnTo>
                      <a:pt x="2185" y="687"/>
                    </a:lnTo>
                    <a:lnTo>
                      <a:pt x="2215" y="515"/>
                    </a:lnTo>
                    <a:lnTo>
                      <a:pt x="2201" y="120"/>
                    </a:lnTo>
                    <a:lnTo>
                      <a:pt x="1801"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0" name="Freeform 519"/>
              <p:cNvSpPr>
                <a:spLocks/>
              </p:cNvSpPr>
              <p:nvPr/>
            </p:nvSpPr>
            <p:spPr bwMode="auto">
              <a:xfrm>
                <a:off x="2988" y="2004"/>
                <a:ext cx="1230" cy="775"/>
              </a:xfrm>
              <a:custGeom>
                <a:avLst/>
                <a:gdLst>
                  <a:gd name="T0" fmla="*/ 2282 w 2459"/>
                  <a:gd name="T1" fmla="*/ 0 h 1551"/>
                  <a:gd name="T2" fmla="*/ 2277 w 2459"/>
                  <a:gd name="T3" fmla="*/ 0 h 1551"/>
                  <a:gd name="T4" fmla="*/ 2011 w 2459"/>
                  <a:gd name="T5" fmla="*/ 58 h 1551"/>
                  <a:gd name="T6" fmla="*/ 1823 w 2459"/>
                  <a:gd name="T7" fmla="*/ 224 h 1551"/>
                  <a:gd name="T8" fmla="*/ 1449 w 2459"/>
                  <a:gd name="T9" fmla="*/ 329 h 1551"/>
                  <a:gd name="T10" fmla="*/ 1123 w 2459"/>
                  <a:gd name="T11" fmla="*/ 191 h 1551"/>
                  <a:gd name="T12" fmla="*/ 638 w 2459"/>
                  <a:gd name="T13" fmla="*/ 139 h 1551"/>
                  <a:gd name="T14" fmla="*/ 269 w 2459"/>
                  <a:gd name="T15" fmla="*/ 8 h 1551"/>
                  <a:gd name="T16" fmla="*/ 69 w 2459"/>
                  <a:gd name="T17" fmla="*/ 96 h 1551"/>
                  <a:gd name="T18" fmla="*/ 69 w 2459"/>
                  <a:gd name="T19" fmla="*/ 100 h 1551"/>
                  <a:gd name="T20" fmla="*/ 93 w 2459"/>
                  <a:gd name="T21" fmla="*/ 356 h 1551"/>
                  <a:gd name="T22" fmla="*/ 417 w 2459"/>
                  <a:gd name="T23" fmla="*/ 475 h 1551"/>
                  <a:gd name="T24" fmla="*/ 341 w 2459"/>
                  <a:gd name="T25" fmla="*/ 577 h 1551"/>
                  <a:gd name="T26" fmla="*/ 429 w 2459"/>
                  <a:gd name="T27" fmla="*/ 892 h 1551"/>
                  <a:gd name="T28" fmla="*/ 114 w 2459"/>
                  <a:gd name="T29" fmla="*/ 1084 h 1551"/>
                  <a:gd name="T30" fmla="*/ 174 w 2459"/>
                  <a:gd name="T31" fmla="*/ 1172 h 1551"/>
                  <a:gd name="T32" fmla="*/ 0 w 2459"/>
                  <a:gd name="T33" fmla="*/ 1377 h 1551"/>
                  <a:gd name="T34" fmla="*/ 69 w 2459"/>
                  <a:gd name="T35" fmla="*/ 1471 h 1551"/>
                  <a:gd name="T36" fmla="*/ 447 w 2459"/>
                  <a:gd name="T37" fmla="*/ 1551 h 1551"/>
                  <a:gd name="T38" fmla="*/ 652 w 2459"/>
                  <a:gd name="T39" fmla="*/ 1437 h 1551"/>
                  <a:gd name="T40" fmla="*/ 688 w 2459"/>
                  <a:gd name="T41" fmla="*/ 1337 h 1551"/>
                  <a:gd name="T42" fmla="*/ 793 w 2459"/>
                  <a:gd name="T43" fmla="*/ 1385 h 1551"/>
                  <a:gd name="T44" fmla="*/ 1040 w 2459"/>
                  <a:gd name="T45" fmla="*/ 1296 h 1551"/>
                  <a:gd name="T46" fmla="*/ 1231 w 2459"/>
                  <a:gd name="T47" fmla="*/ 1413 h 1551"/>
                  <a:gd name="T48" fmla="*/ 1330 w 2459"/>
                  <a:gd name="T49" fmla="*/ 1344 h 1551"/>
                  <a:gd name="T50" fmla="*/ 1554 w 2459"/>
                  <a:gd name="T51" fmla="*/ 1389 h 1551"/>
                  <a:gd name="T52" fmla="*/ 1668 w 2459"/>
                  <a:gd name="T53" fmla="*/ 1377 h 1551"/>
                  <a:gd name="T54" fmla="*/ 1944 w 2459"/>
                  <a:gd name="T55" fmla="*/ 1166 h 1551"/>
                  <a:gd name="T56" fmla="*/ 2214 w 2459"/>
                  <a:gd name="T57" fmla="*/ 1103 h 1551"/>
                  <a:gd name="T58" fmla="*/ 2433 w 2459"/>
                  <a:gd name="T59" fmla="*/ 1142 h 1551"/>
                  <a:gd name="T60" fmla="*/ 2459 w 2459"/>
                  <a:gd name="T61" fmla="*/ 1056 h 1551"/>
                  <a:gd name="T62" fmla="*/ 2368 w 2459"/>
                  <a:gd name="T63" fmla="*/ 896 h 1551"/>
                  <a:gd name="T64" fmla="*/ 2423 w 2459"/>
                  <a:gd name="T65" fmla="*/ 780 h 1551"/>
                  <a:gd name="T66" fmla="*/ 2318 w 2459"/>
                  <a:gd name="T67" fmla="*/ 417 h 1551"/>
                  <a:gd name="T68" fmla="*/ 2404 w 2459"/>
                  <a:gd name="T69" fmla="*/ 338 h 1551"/>
                  <a:gd name="T70" fmla="*/ 2296 w 2459"/>
                  <a:gd name="T71" fmla="*/ 338 h 1551"/>
                  <a:gd name="T72" fmla="*/ 2282 w 2459"/>
                  <a:gd name="T73"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9" h="1551">
                    <a:moveTo>
                      <a:pt x="2282" y="0"/>
                    </a:moveTo>
                    <a:lnTo>
                      <a:pt x="2277" y="0"/>
                    </a:lnTo>
                    <a:lnTo>
                      <a:pt x="2011" y="58"/>
                    </a:lnTo>
                    <a:lnTo>
                      <a:pt x="1823" y="224"/>
                    </a:lnTo>
                    <a:lnTo>
                      <a:pt x="1449" y="329"/>
                    </a:lnTo>
                    <a:lnTo>
                      <a:pt x="1123" y="191"/>
                    </a:lnTo>
                    <a:lnTo>
                      <a:pt x="638" y="139"/>
                    </a:lnTo>
                    <a:lnTo>
                      <a:pt x="269" y="8"/>
                    </a:lnTo>
                    <a:lnTo>
                      <a:pt x="69" y="96"/>
                    </a:lnTo>
                    <a:lnTo>
                      <a:pt x="69" y="100"/>
                    </a:lnTo>
                    <a:lnTo>
                      <a:pt x="93" y="356"/>
                    </a:lnTo>
                    <a:lnTo>
                      <a:pt x="417" y="475"/>
                    </a:lnTo>
                    <a:lnTo>
                      <a:pt x="341" y="577"/>
                    </a:lnTo>
                    <a:lnTo>
                      <a:pt x="429" y="892"/>
                    </a:lnTo>
                    <a:lnTo>
                      <a:pt x="114" y="1084"/>
                    </a:lnTo>
                    <a:lnTo>
                      <a:pt x="174" y="1172"/>
                    </a:lnTo>
                    <a:lnTo>
                      <a:pt x="0" y="1377"/>
                    </a:lnTo>
                    <a:lnTo>
                      <a:pt x="69" y="1471"/>
                    </a:lnTo>
                    <a:lnTo>
                      <a:pt x="447" y="1551"/>
                    </a:lnTo>
                    <a:lnTo>
                      <a:pt x="652" y="1437"/>
                    </a:lnTo>
                    <a:lnTo>
                      <a:pt x="688" y="1337"/>
                    </a:lnTo>
                    <a:lnTo>
                      <a:pt x="793" y="1385"/>
                    </a:lnTo>
                    <a:lnTo>
                      <a:pt x="1040" y="1296"/>
                    </a:lnTo>
                    <a:lnTo>
                      <a:pt x="1231" y="1413"/>
                    </a:lnTo>
                    <a:lnTo>
                      <a:pt x="1330" y="1344"/>
                    </a:lnTo>
                    <a:lnTo>
                      <a:pt x="1554" y="1389"/>
                    </a:lnTo>
                    <a:lnTo>
                      <a:pt x="1668" y="1377"/>
                    </a:lnTo>
                    <a:lnTo>
                      <a:pt x="1944" y="1166"/>
                    </a:lnTo>
                    <a:lnTo>
                      <a:pt x="2214" y="1103"/>
                    </a:lnTo>
                    <a:lnTo>
                      <a:pt x="2433" y="1142"/>
                    </a:lnTo>
                    <a:lnTo>
                      <a:pt x="2459" y="1056"/>
                    </a:lnTo>
                    <a:lnTo>
                      <a:pt x="2368" y="896"/>
                    </a:lnTo>
                    <a:lnTo>
                      <a:pt x="2423" y="780"/>
                    </a:lnTo>
                    <a:lnTo>
                      <a:pt x="2318" y="417"/>
                    </a:lnTo>
                    <a:lnTo>
                      <a:pt x="2404" y="338"/>
                    </a:lnTo>
                    <a:lnTo>
                      <a:pt x="2296" y="338"/>
                    </a:lnTo>
                    <a:lnTo>
                      <a:pt x="22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1" name="Freeform 518"/>
              <p:cNvSpPr>
                <a:spLocks/>
              </p:cNvSpPr>
              <p:nvPr/>
            </p:nvSpPr>
            <p:spPr bwMode="auto">
              <a:xfrm>
                <a:off x="4129" y="1940"/>
                <a:ext cx="1171" cy="974"/>
              </a:xfrm>
              <a:custGeom>
                <a:avLst/>
                <a:gdLst>
                  <a:gd name="T0" fmla="*/ 0 w 2342"/>
                  <a:gd name="T1" fmla="*/ 126 h 1947"/>
                  <a:gd name="T2" fmla="*/ 0 w 2342"/>
                  <a:gd name="T3" fmla="*/ 128 h 1947"/>
                  <a:gd name="T4" fmla="*/ 14 w 2342"/>
                  <a:gd name="T5" fmla="*/ 466 h 1947"/>
                  <a:gd name="T6" fmla="*/ 122 w 2342"/>
                  <a:gd name="T7" fmla="*/ 466 h 1947"/>
                  <a:gd name="T8" fmla="*/ 36 w 2342"/>
                  <a:gd name="T9" fmla="*/ 545 h 1947"/>
                  <a:gd name="T10" fmla="*/ 141 w 2342"/>
                  <a:gd name="T11" fmla="*/ 908 h 1947"/>
                  <a:gd name="T12" fmla="*/ 86 w 2342"/>
                  <a:gd name="T13" fmla="*/ 1024 h 1947"/>
                  <a:gd name="T14" fmla="*/ 177 w 2342"/>
                  <a:gd name="T15" fmla="*/ 1184 h 1947"/>
                  <a:gd name="T16" fmla="*/ 151 w 2342"/>
                  <a:gd name="T17" fmla="*/ 1270 h 1947"/>
                  <a:gd name="T18" fmla="*/ 158 w 2342"/>
                  <a:gd name="T19" fmla="*/ 1393 h 1947"/>
                  <a:gd name="T20" fmla="*/ 402 w 2342"/>
                  <a:gd name="T21" fmla="*/ 1413 h 1947"/>
                  <a:gd name="T22" fmla="*/ 705 w 2342"/>
                  <a:gd name="T23" fmla="*/ 1780 h 1947"/>
                  <a:gd name="T24" fmla="*/ 638 w 2342"/>
                  <a:gd name="T25" fmla="*/ 1868 h 1947"/>
                  <a:gd name="T26" fmla="*/ 771 w 2342"/>
                  <a:gd name="T27" fmla="*/ 1947 h 1947"/>
                  <a:gd name="T28" fmla="*/ 864 w 2342"/>
                  <a:gd name="T29" fmla="*/ 1849 h 1947"/>
                  <a:gd name="T30" fmla="*/ 1095 w 2342"/>
                  <a:gd name="T31" fmla="*/ 1808 h 1947"/>
                  <a:gd name="T32" fmla="*/ 1300 w 2342"/>
                  <a:gd name="T33" fmla="*/ 1684 h 1947"/>
                  <a:gd name="T34" fmla="*/ 1410 w 2342"/>
                  <a:gd name="T35" fmla="*/ 1746 h 1947"/>
                  <a:gd name="T36" fmla="*/ 1643 w 2342"/>
                  <a:gd name="T37" fmla="*/ 1694 h 1947"/>
                  <a:gd name="T38" fmla="*/ 1635 w 2342"/>
                  <a:gd name="T39" fmla="*/ 1586 h 1947"/>
                  <a:gd name="T40" fmla="*/ 1866 w 2342"/>
                  <a:gd name="T41" fmla="*/ 1318 h 1947"/>
                  <a:gd name="T42" fmla="*/ 1799 w 2342"/>
                  <a:gd name="T43" fmla="*/ 1094 h 1947"/>
                  <a:gd name="T44" fmla="*/ 1886 w 2342"/>
                  <a:gd name="T45" fmla="*/ 995 h 1947"/>
                  <a:gd name="T46" fmla="*/ 2035 w 2342"/>
                  <a:gd name="T47" fmla="*/ 998 h 1947"/>
                  <a:gd name="T48" fmla="*/ 2188 w 2342"/>
                  <a:gd name="T49" fmla="*/ 629 h 1947"/>
                  <a:gd name="T50" fmla="*/ 2342 w 2342"/>
                  <a:gd name="T51" fmla="*/ 529 h 1947"/>
                  <a:gd name="T52" fmla="*/ 2207 w 2342"/>
                  <a:gd name="T53" fmla="*/ 205 h 1947"/>
                  <a:gd name="T54" fmla="*/ 1700 w 2342"/>
                  <a:gd name="T55" fmla="*/ 74 h 1947"/>
                  <a:gd name="T56" fmla="*/ 1514 w 2342"/>
                  <a:gd name="T57" fmla="*/ 348 h 1947"/>
                  <a:gd name="T58" fmla="*/ 1197 w 2342"/>
                  <a:gd name="T59" fmla="*/ 447 h 1947"/>
                  <a:gd name="T60" fmla="*/ 1141 w 2342"/>
                  <a:gd name="T61" fmla="*/ 547 h 1947"/>
                  <a:gd name="T62" fmla="*/ 934 w 2342"/>
                  <a:gd name="T63" fmla="*/ 455 h 1947"/>
                  <a:gd name="T64" fmla="*/ 853 w 2342"/>
                  <a:gd name="T65" fmla="*/ 374 h 1947"/>
                  <a:gd name="T66" fmla="*/ 924 w 2342"/>
                  <a:gd name="T67" fmla="*/ 279 h 1947"/>
                  <a:gd name="T68" fmla="*/ 734 w 2342"/>
                  <a:gd name="T69" fmla="*/ 164 h 1947"/>
                  <a:gd name="T70" fmla="*/ 605 w 2342"/>
                  <a:gd name="T71" fmla="*/ 193 h 1947"/>
                  <a:gd name="T72" fmla="*/ 310 w 2342"/>
                  <a:gd name="T73" fmla="*/ 0 h 1947"/>
                  <a:gd name="T74" fmla="*/ 53 w 2342"/>
                  <a:gd name="T75" fmla="*/ 100 h 1947"/>
                  <a:gd name="T76" fmla="*/ 62 w 2342"/>
                  <a:gd name="T77" fmla="*/ 104 h 1947"/>
                  <a:gd name="T78" fmla="*/ 0 w 2342"/>
                  <a:gd name="T79" fmla="*/ 126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42" h="1947">
                    <a:moveTo>
                      <a:pt x="0" y="126"/>
                    </a:moveTo>
                    <a:lnTo>
                      <a:pt x="0" y="128"/>
                    </a:lnTo>
                    <a:lnTo>
                      <a:pt x="14" y="466"/>
                    </a:lnTo>
                    <a:lnTo>
                      <a:pt x="122" y="466"/>
                    </a:lnTo>
                    <a:lnTo>
                      <a:pt x="36" y="545"/>
                    </a:lnTo>
                    <a:lnTo>
                      <a:pt x="141" y="908"/>
                    </a:lnTo>
                    <a:lnTo>
                      <a:pt x="86" y="1024"/>
                    </a:lnTo>
                    <a:lnTo>
                      <a:pt x="177" y="1184"/>
                    </a:lnTo>
                    <a:lnTo>
                      <a:pt x="151" y="1270"/>
                    </a:lnTo>
                    <a:lnTo>
                      <a:pt x="158" y="1393"/>
                    </a:lnTo>
                    <a:lnTo>
                      <a:pt x="402" y="1413"/>
                    </a:lnTo>
                    <a:lnTo>
                      <a:pt x="705" y="1780"/>
                    </a:lnTo>
                    <a:lnTo>
                      <a:pt x="638" y="1868"/>
                    </a:lnTo>
                    <a:lnTo>
                      <a:pt x="771" y="1947"/>
                    </a:lnTo>
                    <a:lnTo>
                      <a:pt x="864" y="1849"/>
                    </a:lnTo>
                    <a:lnTo>
                      <a:pt x="1095" y="1808"/>
                    </a:lnTo>
                    <a:lnTo>
                      <a:pt x="1300" y="1684"/>
                    </a:lnTo>
                    <a:lnTo>
                      <a:pt x="1410" y="1746"/>
                    </a:lnTo>
                    <a:lnTo>
                      <a:pt x="1643" y="1694"/>
                    </a:lnTo>
                    <a:lnTo>
                      <a:pt x="1635" y="1586"/>
                    </a:lnTo>
                    <a:lnTo>
                      <a:pt x="1866" y="1318"/>
                    </a:lnTo>
                    <a:lnTo>
                      <a:pt x="1799" y="1094"/>
                    </a:lnTo>
                    <a:lnTo>
                      <a:pt x="1886" y="995"/>
                    </a:lnTo>
                    <a:lnTo>
                      <a:pt x="2035" y="998"/>
                    </a:lnTo>
                    <a:lnTo>
                      <a:pt x="2188" y="629"/>
                    </a:lnTo>
                    <a:lnTo>
                      <a:pt x="2342" y="529"/>
                    </a:lnTo>
                    <a:lnTo>
                      <a:pt x="2207" y="205"/>
                    </a:lnTo>
                    <a:lnTo>
                      <a:pt x="1700" y="74"/>
                    </a:lnTo>
                    <a:lnTo>
                      <a:pt x="1514" y="348"/>
                    </a:lnTo>
                    <a:lnTo>
                      <a:pt x="1197" y="447"/>
                    </a:lnTo>
                    <a:lnTo>
                      <a:pt x="1141" y="547"/>
                    </a:lnTo>
                    <a:lnTo>
                      <a:pt x="934" y="455"/>
                    </a:lnTo>
                    <a:lnTo>
                      <a:pt x="853" y="374"/>
                    </a:lnTo>
                    <a:lnTo>
                      <a:pt x="924" y="279"/>
                    </a:lnTo>
                    <a:lnTo>
                      <a:pt x="734" y="164"/>
                    </a:lnTo>
                    <a:lnTo>
                      <a:pt x="605" y="193"/>
                    </a:lnTo>
                    <a:lnTo>
                      <a:pt x="310" y="0"/>
                    </a:lnTo>
                    <a:lnTo>
                      <a:pt x="53" y="100"/>
                    </a:lnTo>
                    <a:lnTo>
                      <a:pt x="62" y="104"/>
                    </a:lnTo>
                    <a:lnTo>
                      <a:pt x="0"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2" name="Freeform 517"/>
              <p:cNvSpPr>
                <a:spLocks/>
              </p:cNvSpPr>
              <p:nvPr/>
            </p:nvSpPr>
            <p:spPr bwMode="auto">
              <a:xfrm>
                <a:off x="3952" y="1259"/>
                <a:ext cx="1338" cy="954"/>
              </a:xfrm>
              <a:custGeom>
                <a:avLst/>
                <a:gdLst>
                  <a:gd name="T0" fmla="*/ 407 w 2677"/>
                  <a:gd name="T1" fmla="*/ 1463 h 1910"/>
                  <a:gd name="T2" fmla="*/ 664 w 2677"/>
                  <a:gd name="T3" fmla="*/ 1363 h 1910"/>
                  <a:gd name="T4" fmla="*/ 959 w 2677"/>
                  <a:gd name="T5" fmla="*/ 1556 h 1910"/>
                  <a:gd name="T6" fmla="*/ 1088 w 2677"/>
                  <a:gd name="T7" fmla="*/ 1527 h 1910"/>
                  <a:gd name="T8" fmla="*/ 1278 w 2677"/>
                  <a:gd name="T9" fmla="*/ 1642 h 1910"/>
                  <a:gd name="T10" fmla="*/ 1207 w 2677"/>
                  <a:gd name="T11" fmla="*/ 1737 h 1910"/>
                  <a:gd name="T12" fmla="*/ 1288 w 2677"/>
                  <a:gd name="T13" fmla="*/ 1818 h 1910"/>
                  <a:gd name="T14" fmla="*/ 1495 w 2677"/>
                  <a:gd name="T15" fmla="*/ 1910 h 1910"/>
                  <a:gd name="T16" fmla="*/ 1551 w 2677"/>
                  <a:gd name="T17" fmla="*/ 1810 h 1910"/>
                  <a:gd name="T18" fmla="*/ 1868 w 2677"/>
                  <a:gd name="T19" fmla="*/ 1711 h 1910"/>
                  <a:gd name="T20" fmla="*/ 2054 w 2677"/>
                  <a:gd name="T21" fmla="*/ 1437 h 1910"/>
                  <a:gd name="T22" fmla="*/ 2561 w 2677"/>
                  <a:gd name="T23" fmla="*/ 1568 h 1910"/>
                  <a:gd name="T24" fmla="*/ 2613 w 2677"/>
                  <a:gd name="T25" fmla="*/ 1258 h 1910"/>
                  <a:gd name="T26" fmla="*/ 2560 w 2677"/>
                  <a:gd name="T27" fmla="*/ 919 h 1910"/>
                  <a:gd name="T28" fmla="*/ 2677 w 2677"/>
                  <a:gd name="T29" fmla="*/ 738 h 1910"/>
                  <a:gd name="T30" fmla="*/ 2546 w 2677"/>
                  <a:gd name="T31" fmla="*/ 412 h 1910"/>
                  <a:gd name="T32" fmla="*/ 2059 w 2677"/>
                  <a:gd name="T33" fmla="*/ 0 h 1910"/>
                  <a:gd name="T34" fmla="*/ 2051 w 2677"/>
                  <a:gd name="T35" fmla="*/ 9 h 1910"/>
                  <a:gd name="T36" fmla="*/ 1632 w 2677"/>
                  <a:gd name="T37" fmla="*/ 302 h 1910"/>
                  <a:gd name="T38" fmla="*/ 775 w 2677"/>
                  <a:gd name="T39" fmla="*/ 514 h 1910"/>
                  <a:gd name="T40" fmla="*/ 224 w 2677"/>
                  <a:gd name="T41" fmla="*/ 812 h 1910"/>
                  <a:gd name="T42" fmla="*/ 0 w 2677"/>
                  <a:gd name="T43" fmla="*/ 1300 h 1910"/>
                  <a:gd name="T44" fmla="*/ 66 w 2677"/>
                  <a:gd name="T45" fmla="*/ 1386 h 1910"/>
                  <a:gd name="T46" fmla="*/ 407 w 2677"/>
                  <a:gd name="T47" fmla="*/ 1463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77" h="1910">
                    <a:moveTo>
                      <a:pt x="407" y="1463"/>
                    </a:moveTo>
                    <a:lnTo>
                      <a:pt x="664" y="1363"/>
                    </a:lnTo>
                    <a:lnTo>
                      <a:pt x="959" y="1556"/>
                    </a:lnTo>
                    <a:lnTo>
                      <a:pt x="1088" y="1527"/>
                    </a:lnTo>
                    <a:lnTo>
                      <a:pt x="1278" y="1642"/>
                    </a:lnTo>
                    <a:lnTo>
                      <a:pt x="1207" y="1737"/>
                    </a:lnTo>
                    <a:lnTo>
                      <a:pt x="1288" y="1818"/>
                    </a:lnTo>
                    <a:lnTo>
                      <a:pt x="1495" y="1910"/>
                    </a:lnTo>
                    <a:lnTo>
                      <a:pt x="1551" y="1810"/>
                    </a:lnTo>
                    <a:lnTo>
                      <a:pt x="1868" y="1711"/>
                    </a:lnTo>
                    <a:lnTo>
                      <a:pt x="2054" y="1437"/>
                    </a:lnTo>
                    <a:lnTo>
                      <a:pt x="2561" y="1568"/>
                    </a:lnTo>
                    <a:lnTo>
                      <a:pt x="2613" y="1258"/>
                    </a:lnTo>
                    <a:lnTo>
                      <a:pt x="2560" y="919"/>
                    </a:lnTo>
                    <a:lnTo>
                      <a:pt x="2677" y="738"/>
                    </a:lnTo>
                    <a:lnTo>
                      <a:pt x="2546" y="412"/>
                    </a:lnTo>
                    <a:lnTo>
                      <a:pt x="2059" y="0"/>
                    </a:lnTo>
                    <a:lnTo>
                      <a:pt x="2051" y="9"/>
                    </a:lnTo>
                    <a:lnTo>
                      <a:pt x="1632" y="302"/>
                    </a:lnTo>
                    <a:lnTo>
                      <a:pt x="775" y="514"/>
                    </a:lnTo>
                    <a:lnTo>
                      <a:pt x="224" y="812"/>
                    </a:lnTo>
                    <a:lnTo>
                      <a:pt x="0" y="1300"/>
                    </a:lnTo>
                    <a:lnTo>
                      <a:pt x="66" y="1386"/>
                    </a:lnTo>
                    <a:lnTo>
                      <a:pt x="407" y="14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3" name="Freeform 516"/>
              <p:cNvSpPr>
                <a:spLocks/>
              </p:cNvSpPr>
              <p:nvPr/>
            </p:nvSpPr>
            <p:spPr bwMode="auto">
              <a:xfrm>
                <a:off x="5146" y="2255"/>
                <a:ext cx="775" cy="387"/>
              </a:xfrm>
              <a:custGeom>
                <a:avLst/>
                <a:gdLst>
                  <a:gd name="T0" fmla="*/ 1119 w 1549"/>
                  <a:gd name="T1" fmla="*/ 119 h 776"/>
                  <a:gd name="T2" fmla="*/ 1031 w 1549"/>
                  <a:gd name="T3" fmla="*/ 183 h 776"/>
                  <a:gd name="T4" fmla="*/ 676 w 1549"/>
                  <a:gd name="T5" fmla="*/ 97 h 776"/>
                  <a:gd name="T6" fmla="*/ 431 w 1549"/>
                  <a:gd name="T7" fmla="*/ 169 h 776"/>
                  <a:gd name="T8" fmla="*/ 214 w 1549"/>
                  <a:gd name="T9" fmla="*/ 126 h 776"/>
                  <a:gd name="T10" fmla="*/ 153 w 1549"/>
                  <a:gd name="T11" fmla="*/ 0 h 776"/>
                  <a:gd name="T12" fmla="*/ 0 w 1549"/>
                  <a:gd name="T13" fmla="*/ 369 h 776"/>
                  <a:gd name="T14" fmla="*/ 365 w 1549"/>
                  <a:gd name="T15" fmla="*/ 400 h 776"/>
                  <a:gd name="T16" fmla="*/ 716 w 1549"/>
                  <a:gd name="T17" fmla="*/ 541 h 776"/>
                  <a:gd name="T18" fmla="*/ 928 w 1549"/>
                  <a:gd name="T19" fmla="*/ 776 h 776"/>
                  <a:gd name="T20" fmla="*/ 928 w 1549"/>
                  <a:gd name="T21" fmla="*/ 774 h 776"/>
                  <a:gd name="T22" fmla="*/ 929 w 1549"/>
                  <a:gd name="T23" fmla="*/ 774 h 776"/>
                  <a:gd name="T24" fmla="*/ 1067 w 1549"/>
                  <a:gd name="T25" fmla="*/ 676 h 776"/>
                  <a:gd name="T26" fmla="*/ 1197 w 1549"/>
                  <a:gd name="T27" fmla="*/ 622 h 776"/>
                  <a:gd name="T28" fmla="*/ 1297 w 1549"/>
                  <a:gd name="T29" fmla="*/ 665 h 776"/>
                  <a:gd name="T30" fmla="*/ 1400 w 1549"/>
                  <a:gd name="T31" fmla="*/ 593 h 776"/>
                  <a:gd name="T32" fmla="*/ 1438 w 1549"/>
                  <a:gd name="T33" fmla="*/ 564 h 776"/>
                  <a:gd name="T34" fmla="*/ 1480 w 1549"/>
                  <a:gd name="T35" fmla="*/ 536 h 776"/>
                  <a:gd name="T36" fmla="*/ 1481 w 1549"/>
                  <a:gd name="T37" fmla="*/ 536 h 776"/>
                  <a:gd name="T38" fmla="*/ 1549 w 1549"/>
                  <a:gd name="T39" fmla="*/ 447 h 776"/>
                  <a:gd name="T40" fmla="*/ 1538 w 1549"/>
                  <a:gd name="T41" fmla="*/ 369 h 776"/>
                  <a:gd name="T42" fmla="*/ 1119 w 1549"/>
                  <a:gd name="T43" fmla="*/ 11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9" h="776">
                    <a:moveTo>
                      <a:pt x="1119" y="119"/>
                    </a:moveTo>
                    <a:lnTo>
                      <a:pt x="1031" y="183"/>
                    </a:lnTo>
                    <a:lnTo>
                      <a:pt x="676" y="97"/>
                    </a:lnTo>
                    <a:lnTo>
                      <a:pt x="431" y="169"/>
                    </a:lnTo>
                    <a:lnTo>
                      <a:pt x="214" y="126"/>
                    </a:lnTo>
                    <a:lnTo>
                      <a:pt x="153" y="0"/>
                    </a:lnTo>
                    <a:lnTo>
                      <a:pt x="0" y="369"/>
                    </a:lnTo>
                    <a:lnTo>
                      <a:pt x="365" y="400"/>
                    </a:lnTo>
                    <a:lnTo>
                      <a:pt x="716" y="541"/>
                    </a:lnTo>
                    <a:lnTo>
                      <a:pt x="928" y="776"/>
                    </a:lnTo>
                    <a:lnTo>
                      <a:pt x="928" y="774"/>
                    </a:lnTo>
                    <a:lnTo>
                      <a:pt x="929" y="774"/>
                    </a:lnTo>
                    <a:lnTo>
                      <a:pt x="1067" y="676"/>
                    </a:lnTo>
                    <a:lnTo>
                      <a:pt x="1197" y="622"/>
                    </a:lnTo>
                    <a:lnTo>
                      <a:pt x="1297" y="665"/>
                    </a:lnTo>
                    <a:lnTo>
                      <a:pt x="1400" y="593"/>
                    </a:lnTo>
                    <a:lnTo>
                      <a:pt x="1438" y="564"/>
                    </a:lnTo>
                    <a:lnTo>
                      <a:pt x="1480" y="536"/>
                    </a:lnTo>
                    <a:lnTo>
                      <a:pt x="1481" y="536"/>
                    </a:lnTo>
                    <a:lnTo>
                      <a:pt x="1549" y="447"/>
                    </a:lnTo>
                    <a:lnTo>
                      <a:pt x="1538" y="369"/>
                    </a:lnTo>
                    <a:lnTo>
                      <a:pt x="1119"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4" name="Freeform 515"/>
              <p:cNvSpPr>
                <a:spLocks/>
              </p:cNvSpPr>
              <p:nvPr/>
            </p:nvSpPr>
            <p:spPr bwMode="auto">
              <a:xfrm>
                <a:off x="5028" y="2437"/>
                <a:ext cx="605" cy="756"/>
              </a:xfrm>
              <a:custGeom>
                <a:avLst/>
                <a:gdLst>
                  <a:gd name="T0" fmla="*/ 87 w 1209"/>
                  <a:gd name="T1" fmla="*/ 0 h 1511"/>
                  <a:gd name="T2" fmla="*/ 0 w 1209"/>
                  <a:gd name="T3" fmla="*/ 99 h 1511"/>
                  <a:gd name="T4" fmla="*/ 67 w 1209"/>
                  <a:gd name="T5" fmla="*/ 323 h 1511"/>
                  <a:gd name="T6" fmla="*/ 208 w 1209"/>
                  <a:gd name="T7" fmla="*/ 580 h 1511"/>
                  <a:gd name="T8" fmla="*/ 227 w 1209"/>
                  <a:gd name="T9" fmla="*/ 1001 h 1511"/>
                  <a:gd name="T10" fmla="*/ 467 w 1209"/>
                  <a:gd name="T11" fmla="*/ 1209 h 1511"/>
                  <a:gd name="T12" fmla="*/ 515 w 1209"/>
                  <a:gd name="T13" fmla="*/ 1426 h 1511"/>
                  <a:gd name="T14" fmla="*/ 601 w 1209"/>
                  <a:gd name="T15" fmla="*/ 1511 h 1511"/>
                  <a:gd name="T16" fmla="*/ 722 w 1209"/>
                  <a:gd name="T17" fmla="*/ 1485 h 1511"/>
                  <a:gd name="T18" fmla="*/ 900 w 1209"/>
                  <a:gd name="T19" fmla="*/ 1149 h 1511"/>
                  <a:gd name="T20" fmla="*/ 876 w 1209"/>
                  <a:gd name="T21" fmla="*/ 1039 h 1511"/>
                  <a:gd name="T22" fmla="*/ 934 w 1209"/>
                  <a:gd name="T23" fmla="*/ 939 h 1511"/>
                  <a:gd name="T24" fmla="*/ 1209 w 1209"/>
                  <a:gd name="T25" fmla="*/ 728 h 1511"/>
                  <a:gd name="T26" fmla="*/ 1088 w 1209"/>
                  <a:gd name="T27" fmla="*/ 528 h 1511"/>
                  <a:gd name="T28" fmla="*/ 1164 w 1209"/>
                  <a:gd name="T29" fmla="*/ 408 h 1511"/>
                  <a:gd name="T30" fmla="*/ 1164 w 1209"/>
                  <a:gd name="T31" fmla="*/ 410 h 1511"/>
                  <a:gd name="T32" fmla="*/ 952 w 1209"/>
                  <a:gd name="T33" fmla="*/ 175 h 1511"/>
                  <a:gd name="T34" fmla="*/ 601 w 1209"/>
                  <a:gd name="T35" fmla="*/ 34 h 1511"/>
                  <a:gd name="T36" fmla="*/ 236 w 1209"/>
                  <a:gd name="T37" fmla="*/ 3 h 1511"/>
                  <a:gd name="T38" fmla="*/ 87 w 1209"/>
                  <a:gd name="T39"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9" h="1511">
                    <a:moveTo>
                      <a:pt x="87" y="0"/>
                    </a:moveTo>
                    <a:lnTo>
                      <a:pt x="0" y="99"/>
                    </a:lnTo>
                    <a:lnTo>
                      <a:pt x="67" y="323"/>
                    </a:lnTo>
                    <a:lnTo>
                      <a:pt x="208" y="580"/>
                    </a:lnTo>
                    <a:lnTo>
                      <a:pt x="227" y="1001"/>
                    </a:lnTo>
                    <a:lnTo>
                      <a:pt x="467" y="1209"/>
                    </a:lnTo>
                    <a:lnTo>
                      <a:pt x="515" y="1426"/>
                    </a:lnTo>
                    <a:lnTo>
                      <a:pt x="601" y="1511"/>
                    </a:lnTo>
                    <a:lnTo>
                      <a:pt x="722" y="1485"/>
                    </a:lnTo>
                    <a:lnTo>
                      <a:pt x="900" y="1149"/>
                    </a:lnTo>
                    <a:lnTo>
                      <a:pt x="876" y="1039"/>
                    </a:lnTo>
                    <a:lnTo>
                      <a:pt x="934" y="939"/>
                    </a:lnTo>
                    <a:lnTo>
                      <a:pt x="1209" y="728"/>
                    </a:lnTo>
                    <a:lnTo>
                      <a:pt x="1088" y="528"/>
                    </a:lnTo>
                    <a:lnTo>
                      <a:pt x="1164" y="408"/>
                    </a:lnTo>
                    <a:lnTo>
                      <a:pt x="1164" y="410"/>
                    </a:lnTo>
                    <a:lnTo>
                      <a:pt x="952" y="175"/>
                    </a:lnTo>
                    <a:lnTo>
                      <a:pt x="601" y="34"/>
                    </a:lnTo>
                    <a:lnTo>
                      <a:pt x="236" y="3"/>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5" name="Freeform 514"/>
              <p:cNvSpPr>
                <a:spLocks/>
              </p:cNvSpPr>
              <p:nvPr/>
            </p:nvSpPr>
            <p:spPr bwMode="auto">
              <a:xfrm>
                <a:off x="4470" y="2599"/>
                <a:ext cx="974" cy="1175"/>
              </a:xfrm>
              <a:custGeom>
                <a:avLst/>
                <a:gdLst>
                  <a:gd name="T0" fmla="*/ 952 w 1947"/>
                  <a:gd name="T1" fmla="*/ 268 h 2351"/>
                  <a:gd name="T2" fmla="*/ 960 w 1947"/>
                  <a:gd name="T3" fmla="*/ 376 h 2351"/>
                  <a:gd name="T4" fmla="*/ 727 w 1947"/>
                  <a:gd name="T5" fmla="*/ 428 h 2351"/>
                  <a:gd name="T6" fmla="*/ 617 w 1947"/>
                  <a:gd name="T7" fmla="*/ 366 h 2351"/>
                  <a:gd name="T8" fmla="*/ 412 w 1947"/>
                  <a:gd name="T9" fmla="*/ 490 h 2351"/>
                  <a:gd name="T10" fmla="*/ 181 w 1947"/>
                  <a:gd name="T11" fmla="*/ 531 h 2351"/>
                  <a:gd name="T12" fmla="*/ 88 w 1947"/>
                  <a:gd name="T13" fmla="*/ 629 h 2351"/>
                  <a:gd name="T14" fmla="*/ 93 w 1947"/>
                  <a:gd name="T15" fmla="*/ 757 h 2351"/>
                  <a:gd name="T16" fmla="*/ 276 w 1947"/>
                  <a:gd name="T17" fmla="*/ 924 h 2351"/>
                  <a:gd name="T18" fmla="*/ 270 w 1947"/>
                  <a:gd name="T19" fmla="*/ 1100 h 2351"/>
                  <a:gd name="T20" fmla="*/ 289 w 1947"/>
                  <a:gd name="T21" fmla="*/ 1277 h 2351"/>
                  <a:gd name="T22" fmla="*/ 0 w 1947"/>
                  <a:gd name="T23" fmla="*/ 1475 h 2351"/>
                  <a:gd name="T24" fmla="*/ 39 w 1947"/>
                  <a:gd name="T25" fmla="*/ 1767 h 2351"/>
                  <a:gd name="T26" fmla="*/ 41 w 1947"/>
                  <a:gd name="T27" fmla="*/ 1767 h 2351"/>
                  <a:gd name="T28" fmla="*/ 122 w 1947"/>
                  <a:gd name="T29" fmla="*/ 1913 h 2351"/>
                  <a:gd name="T30" fmla="*/ 107 w 1947"/>
                  <a:gd name="T31" fmla="*/ 1985 h 2351"/>
                  <a:gd name="T32" fmla="*/ 350 w 1947"/>
                  <a:gd name="T33" fmla="*/ 1934 h 2351"/>
                  <a:gd name="T34" fmla="*/ 846 w 1947"/>
                  <a:gd name="T35" fmla="*/ 2351 h 2351"/>
                  <a:gd name="T36" fmla="*/ 1060 w 1947"/>
                  <a:gd name="T37" fmla="*/ 2216 h 2351"/>
                  <a:gd name="T38" fmla="*/ 1186 w 1947"/>
                  <a:gd name="T39" fmla="*/ 2287 h 2351"/>
                  <a:gd name="T40" fmla="*/ 1190 w 1947"/>
                  <a:gd name="T41" fmla="*/ 2287 h 2351"/>
                  <a:gd name="T42" fmla="*/ 1179 w 1947"/>
                  <a:gd name="T43" fmla="*/ 2180 h 2351"/>
                  <a:gd name="T44" fmla="*/ 1412 w 1947"/>
                  <a:gd name="T45" fmla="*/ 2072 h 2351"/>
                  <a:gd name="T46" fmla="*/ 1742 w 1947"/>
                  <a:gd name="T47" fmla="*/ 2051 h 2351"/>
                  <a:gd name="T48" fmla="*/ 1928 w 1947"/>
                  <a:gd name="T49" fmla="*/ 1629 h 2351"/>
                  <a:gd name="T50" fmla="*/ 1947 w 1947"/>
                  <a:gd name="T51" fmla="*/ 1572 h 2351"/>
                  <a:gd name="T52" fmla="*/ 1945 w 1947"/>
                  <a:gd name="T53" fmla="*/ 1572 h 2351"/>
                  <a:gd name="T54" fmla="*/ 1838 w 1947"/>
                  <a:gd name="T55" fmla="*/ 1162 h 2351"/>
                  <a:gd name="T56" fmla="*/ 1717 w 1947"/>
                  <a:gd name="T57" fmla="*/ 1188 h 2351"/>
                  <a:gd name="T58" fmla="*/ 1631 w 1947"/>
                  <a:gd name="T59" fmla="*/ 1103 h 2351"/>
                  <a:gd name="T60" fmla="*/ 1583 w 1947"/>
                  <a:gd name="T61" fmla="*/ 886 h 2351"/>
                  <a:gd name="T62" fmla="*/ 1343 w 1947"/>
                  <a:gd name="T63" fmla="*/ 678 h 2351"/>
                  <a:gd name="T64" fmla="*/ 1324 w 1947"/>
                  <a:gd name="T65" fmla="*/ 257 h 2351"/>
                  <a:gd name="T66" fmla="*/ 1183 w 1947"/>
                  <a:gd name="T67" fmla="*/ 0 h 2351"/>
                  <a:gd name="T68" fmla="*/ 952 w 1947"/>
                  <a:gd name="T69" fmla="*/ 268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7" h="2351">
                    <a:moveTo>
                      <a:pt x="952" y="268"/>
                    </a:moveTo>
                    <a:lnTo>
                      <a:pt x="960" y="376"/>
                    </a:lnTo>
                    <a:lnTo>
                      <a:pt x="727" y="428"/>
                    </a:lnTo>
                    <a:lnTo>
                      <a:pt x="617" y="366"/>
                    </a:lnTo>
                    <a:lnTo>
                      <a:pt x="412" y="490"/>
                    </a:lnTo>
                    <a:lnTo>
                      <a:pt x="181" y="531"/>
                    </a:lnTo>
                    <a:lnTo>
                      <a:pt x="88" y="629"/>
                    </a:lnTo>
                    <a:lnTo>
                      <a:pt x="93" y="757"/>
                    </a:lnTo>
                    <a:lnTo>
                      <a:pt x="276" y="924"/>
                    </a:lnTo>
                    <a:lnTo>
                      <a:pt x="270" y="1100"/>
                    </a:lnTo>
                    <a:lnTo>
                      <a:pt x="289" y="1277"/>
                    </a:lnTo>
                    <a:lnTo>
                      <a:pt x="0" y="1475"/>
                    </a:lnTo>
                    <a:lnTo>
                      <a:pt x="39" y="1767"/>
                    </a:lnTo>
                    <a:lnTo>
                      <a:pt x="41" y="1767"/>
                    </a:lnTo>
                    <a:lnTo>
                      <a:pt x="122" y="1913"/>
                    </a:lnTo>
                    <a:lnTo>
                      <a:pt x="107" y="1985"/>
                    </a:lnTo>
                    <a:lnTo>
                      <a:pt x="350" y="1934"/>
                    </a:lnTo>
                    <a:lnTo>
                      <a:pt x="846" y="2351"/>
                    </a:lnTo>
                    <a:lnTo>
                      <a:pt x="1060" y="2216"/>
                    </a:lnTo>
                    <a:lnTo>
                      <a:pt x="1186" y="2287"/>
                    </a:lnTo>
                    <a:lnTo>
                      <a:pt x="1190" y="2287"/>
                    </a:lnTo>
                    <a:lnTo>
                      <a:pt x="1179" y="2180"/>
                    </a:lnTo>
                    <a:lnTo>
                      <a:pt x="1412" y="2072"/>
                    </a:lnTo>
                    <a:lnTo>
                      <a:pt x="1742" y="2051"/>
                    </a:lnTo>
                    <a:lnTo>
                      <a:pt x="1928" y="1629"/>
                    </a:lnTo>
                    <a:lnTo>
                      <a:pt x="1947" y="1572"/>
                    </a:lnTo>
                    <a:lnTo>
                      <a:pt x="1945" y="1572"/>
                    </a:lnTo>
                    <a:lnTo>
                      <a:pt x="1838" y="1162"/>
                    </a:lnTo>
                    <a:lnTo>
                      <a:pt x="1717" y="1188"/>
                    </a:lnTo>
                    <a:lnTo>
                      <a:pt x="1631" y="1103"/>
                    </a:lnTo>
                    <a:lnTo>
                      <a:pt x="1583" y="886"/>
                    </a:lnTo>
                    <a:lnTo>
                      <a:pt x="1343" y="678"/>
                    </a:lnTo>
                    <a:lnTo>
                      <a:pt x="1324" y="257"/>
                    </a:lnTo>
                    <a:lnTo>
                      <a:pt x="1183" y="0"/>
                    </a:lnTo>
                    <a:lnTo>
                      <a:pt x="952"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6" name="Freeform 513"/>
              <p:cNvSpPr>
                <a:spLocks noEditPoints="1"/>
              </p:cNvSpPr>
              <p:nvPr/>
            </p:nvSpPr>
            <p:spPr bwMode="auto">
              <a:xfrm>
                <a:off x="5572" y="2523"/>
                <a:ext cx="352" cy="378"/>
              </a:xfrm>
              <a:custGeom>
                <a:avLst/>
                <a:gdLst>
                  <a:gd name="T0" fmla="*/ 215 w 703"/>
                  <a:gd name="T1" fmla="*/ 140 h 757"/>
                  <a:gd name="T2" fmla="*/ 77 w 703"/>
                  <a:gd name="T3" fmla="*/ 238 h 757"/>
                  <a:gd name="T4" fmla="*/ 76 w 703"/>
                  <a:gd name="T5" fmla="*/ 238 h 757"/>
                  <a:gd name="T6" fmla="*/ 0 w 703"/>
                  <a:gd name="T7" fmla="*/ 358 h 757"/>
                  <a:gd name="T8" fmla="*/ 121 w 703"/>
                  <a:gd name="T9" fmla="*/ 558 h 757"/>
                  <a:gd name="T10" fmla="*/ 122 w 703"/>
                  <a:gd name="T11" fmla="*/ 558 h 757"/>
                  <a:gd name="T12" fmla="*/ 464 w 703"/>
                  <a:gd name="T13" fmla="*/ 701 h 757"/>
                  <a:gd name="T14" fmla="*/ 572 w 703"/>
                  <a:gd name="T15" fmla="*/ 667 h 757"/>
                  <a:gd name="T16" fmla="*/ 662 w 703"/>
                  <a:gd name="T17" fmla="*/ 757 h 757"/>
                  <a:gd name="T18" fmla="*/ 703 w 703"/>
                  <a:gd name="T19" fmla="*/ 595 h 757"/>
                  <a:gd name="T20" fmla="*/ 693 w 703"/>
                  <a:gd name="T21" fmla="*/ 483 h 757"/>
                  <a:gd name="T22" fmla="*/ 693 w 703"/>
                  <a:gd name="T23" fmla="*/ 481 h 757"/>
                  <a:gd name="T24" fmla="*/ 640 w 703"/>
                  <a:gd name="T25" fmla="*/ 296 h 757"/>
                  <a:gd name="T26" fmla="*/ 693 w 703"/>
                  <a:gd name="T27" fmla="*/ 200 h 757"/>
                  <a:gd name="T28" fmla="*/ 628 w 703"/>
                  <a:gd name="T29" fmla="*/ 0 h 757"/>
                  <a:gd name="T30" fmla="*/ 586 w 703"/>
                  <a:gd name="T31" fmla="*/ 28 h 757"/>
                  <a:gd name="T32" fmla="*/ 548 w 703"/>
                  <a:gd name="T33" fmla="*/ 57 h 757"/>
                  <a:gd name="T34" fmla="*/ 445 w 703"/>
                  <a:gd name="T35" fmla="*/ 129 h 757"/>
                  <a:gd name="T36" fmla="*/ 345 w 703"/>
                  <a:gd name="T37" fmla="*/ 86 h 757"/>
                  <a:gd name="T38" fmla="*/ 215 w 703"/>
                  <a:gd name="T39" fmla="*/ 140 h 757"/>
                  <a:gd name="T40" fmla="*/ 264 w 703"/>
                  <a:gd name="T41" fmla="*/ 257 h 757"/>
                  <a:gd name="T42" fmla="*/ 388 w 703"/>
                  <a:gd name="T43" fmla="*/ 276 h 757"/>
                  <a:gd name="T44" fmla="*/ 417 w 703"/>
                  <a:gd name="T45" fmla="*/ 381 h 757"/>
                  <a:gd name="T46" fmla="*/ 417 w 703"/>
                  <a:gd name="T47" fmla="*/ 383 h 757"/>
                  <a:gd name="T48" fmla="*/ 486 w 703"/>
                  <a:gd name="T49" fmla="*/ 455 h 757"/>
                  <a:gd name="T50" fmla="*/ 283 w 703"/>
                  <a:gd name="T51" fmla="*/ 458 h 757"/>
                  <a:gd name="T52" fmla="*/ 164 w 703"/>
                  <a:gd name="T53" fmla="*/ 322 h 757"/>
                  <a:gd name="T54" fmla="*/ 264 w 703"/>
                  <a:gd name="T55" fmla="*/ 25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3" h="757">
                    <a:moveTo>
                      <a:pt x="215" y="140"/>
                    </a:moveTo>
                    <a:lnTo>
                      <a:pt x="77" y="238"/>
                    </a:lnTo>
                    <a:lnTo>
                      <a:pt x="76" y="238"/>
                    </a:lnTo>
                    <a:lnTo>
                      <a:pt x="0" y="358"/>
                    </a:lnTo>
                    <a:lnTo>
                      <a:pt x="121" y="558"/>
                    </a:lnTo>
                    <a:lnTo>
                      <a:pt x="122" y="558"/>
                    </a:lnTo>
                    <a:lnTo>
                      <a:pt x="464" y="701"/>
                    </a:lnTo>
                    <a:lnTo>
                      <a:pt x="572" y="667"/>
                    </a:lnTo>
                    <a:lnTo>
                      <a:pt x="662" y="757"/>
                    </a:lnTo>
                    <a:lnTo>
                      <a:pt x="703" y="595"/>
                    </a:lnTo>
                    <a:lnTo>
                      <a:pt x="693" y="483"/>
                    </a:lnTo>
                    <a:lnTo>
                      <a:pt x="693" y="481"/>
                    </a:lnTo>
                    <a:lnTo>
                      <a:pt x="640" y="296"/>
                    </a:lnTo>
                    <a:lnTo>
                      <a:pt x="693" y="200"/>
                    </a:lnTo>
                    <a:lnTo>
                      <a:pt x="628" y="0"/>
                    </a:lnTo>
                    <a:lnTo>
                      <a:pt x="586" y="28"/>
                    </a:lnTo>
                    <a:lnTo>
                      <a:pt x="548" y="57"/>
                    </a:lnTo>
                    <a:lnTo>
                      <a:pt x="445" y="129"/>
                    </a:lnTo>
                    <a:lnTo>
                      <a:pt x="345" y="86"/>
                    </a:lnTo>
                    <a:lnTo>
                      <a:pt x="215" y="140"/>
                    </a:lnTo>
                    <a:close/>
                    <a:moveTo>
                      <a:pt x="264" y="257"/>
                    </a:moveTo>
                    <a:lnTo>
                      <a:pt x="388" y="276"/>
                    </a:lnTo>
                    <a:lnTo>
                      <a:pt x="417" y="381"/>
                    </a:lnTo>
                    <a:lnTo>
                      <a:pt x="417" y="383"/>
                    </a:lnTo>
                    <a:lnTo>
                      <a:pt x="486" y="455"/>
                    </a:lnTo>
                    <a:lnTo>
                      <a:pt x="283" y="458"/>
                    </a:lnTo>
                    <a:lnTo>
                      <a:pt x="164" y="322"/>
                    </a:lnTo>
                    <a:lnTo>
                      <a:pt x="264"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7" name="Freeform 512"/>
              <p:cNvSpPr>
                <a:spLocks/>
              </p:cNvSpPr>
              <p:nvPr/>
            </p:nvSpPr>
            <p:spPr bwMode="auto">
              <a:xfrm>
                <a:off x="5390" y="2802"/>
                <a:ext cx="522" cy="583"/>
              </a:xfrm>
              <a:custGeom>
                <a:avLst/>
                <a:gdLst>
                  <a:gd name="T0" fmla="*/ 488 w 1045"/>
                  <a:gd name="T1" fmla="*/ 0 h 1167"/>
                  <a:gd name="T2" fmla="*/ 487 w 1045"/>
                  <a:gd name="T3" fmla="*/ 0 h 1167"/>
                  <a:gd name="T4" fmla="*/ 212 w 1045"/>
                  <a:gd name="T5" fmla="*/ 211 h 1167"/>
                  <a:gd name="T6" fmla="*/ 154 w 1045"/>
                  <a:gd name="T7" fmla="*/ 311 h 1167"/>
                  <a:gd name="T8" fmla="*/ 178 w 1045"/>
                  <a:gd name="T9" fmla="*/ 421 h 1167"/>
                  <a:gd name="T10" fmla="*/ 0 w 1045"/>
                  <a:gd name="T11" fmla="*/ 757 h 1167"/>
                  <a:gd name="T12" fmla="*/ 107 w 1045"/>
                  <a:gd name="T13" fmla="*/ 1167 h 1167"/>
                  <a:gd name="T14" fmla="*/ 109 w 1045"/>
                  <a:gd name="T15" fmla="*/ 1167 h 1167"/>
                  <a:gd name="T16" fmla="*/ 376 w 1045"/>
                  <a:gd name="T17" fmla="*/ 1138 h 1167"/>
                  <a:gd name="T18" fmla="*/ 450 w 1045"/>
                  <a:gd name="T19" fmla="*/ 1029 h 1167"/>
                  <a:gd name="T20" fmla="*/ 509 w 1045"/>
                  <a:gd name="T21" fmla="*/ 1132 h 1167"/>
                  <a:gd name="T22" fmla="*/ 616 w 1045"/>
                  <a:gd name="T23" fmla="*/ 1065 h 1167"/>
                  <a:gd name="T24" fmla="*/ 762 w 1045"/>
                  <a:gd name="T25" fmla="*/ 1086 h 1167"/>
                  <a:gd name="T26" fmla="*/ 892 w 1045"/>
                  <a:gd name="T27" fmla="*/ 903 h 1167"/>
                  <a:gd name="T28" fmla="*/ 1045 w 1045"/>
                  <a:gd name="T29" fmla="*/ 233 h 1167"/>
                  <a:gd name="T30" fmla="*/ 1028 w 1045"/>
                  <a:gd name="T31" fmla="*/ 199 h 1167"/>
                  <a:gd name="T32" fmla="*/ 938 w 1045"/>
                  <a:gd name="T33" fmla="*/ 109 h 1167"/>
                  <a:gd name="T34" fmla="*/ 830 w 1045"/>
                  <a:gd name="T35" fmla="*/ 143 h 1167"/>
                  <a:gd name="T36" fmla="*/ 488 w 1045"/>
                  <a:gd name="T37" fmla="*/ 0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5" h="1167">
                    <a:moveTo>
                      <a:pt x="488" y="0"/>
                    </a:moveTo>
                    <a:lnTo>
                      <a:pt x="487" y="0"/>
                    </a:lnTo>
                    <a:lnTo>
                      <a:pt x="212" y="211"/>
                    </a:lnTo>
                    <a:lnTo>
                      <a:pt x="154" y="311"/>
                    </a:lnTo>
                    <a:lnTo>
                      <a:pt x="178" y="421"/>
                    </a:lnTo>
                    <a:lnTo>
                      <a:pt x="0" y="757"/>
                    </a:lnTo>
                    <a:lnTo>
                      <a:pt x="107" y="1167"/>
                    </a:lnTo>
                    <a:lnTo>
                      <a:pt x="109" y="1167"/>
                    </a:lnTo>
                    <a:lnTo>
                      <a:pt x="376" y="1138"/>
                    </a:lnTo>
                    <a:lnTo>
                      <a:pt x="450" y="1029"/>
                    </a:lnTo>
                    <a:lnTo>
                      <a:pt x="509" y="1132"/>
                    </a:lnTo>
                    <a:lnTo>
                      <a:pt x="616" y="1065"/>
                    </a:lnTo>
                    <a:lnTo>
                      <a:pt x="762" y="1086"/>
                    </a:lnTo>
                    <a:lnTo>
                      <a:pt x="892" y="903"/>
                    </a:lnTo>
                    <a:lnTo>
                      <a:pt x="1045" y="233"/>
                    </a:lnTo>
                    <a:lnTo>
                      <a:pt x="1028" y="199"/>
                    </a:lnTo>
                    <a:lnTo>
                      <a:pt x="938" y="109"/>
                    </a:lnTo>
                    <a:lnTo>
                      <a:pt x="830" y="143"/>
                    </a:lnTo>
                    <a:lnTo>
                      <a:pt x="4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8" name="Freeform 511"/>
              <p:cNvSpPr>
                <a:spLocks/>
              </p:cNvSpPr>
              <p:nvPr/>
            </p:nvSpPr>
            <p:spPr bwMode="auto">
              <a:xfrm>
                <a:off x="3185" y="2555"/>
                <a:ext cx="1430" cy="927"/>
              </a:xfrm>
              <a:custGeom>
                <a:avLst/>
                <a:gdLst>
                  <a:gd name="T0" fmla="*/ 2047 w 2861"/>
                  <a:gd name="T1" fmla="*/ 162 h 1854"/>
                  <a:gd name="T2" fmla="*/ 2040 w 2861"/>
                  <a:gd name="T3" fmla="*/ 39 h 1854"/>
                  <a:gd name="T4" fmla="*/ 1821 w 2861"/>
                  <a:gd name="T5" fmla="*/ 0 h 1854"/>
                  <a:gd name="T6" fmla="*/ 1551 w 2861"/>
                  <a:gd name="T7" fmla="*/ 63 h 1854"/>
                  <a:gd name="T8" fmla="*/ 1275 w 2861"/>
                  <a:gd name="T9" fmla="*/ 274 h 1854"/>
                  <a:gd name="T10" fmla="*/ 1161 w 2861"/>
                  <a:gd name="T11" fmla="*/ 286 h 1854"/>
                  <a:gd name="T12" fmla="*/ 937 w 2861"/>
                  <a:gd name="T13" fmla="*/ 241 h 1854"/>
                  <a:gd name="T14" fmla="*/ 838 w 2861"/>
                  <a:gd name="T15" fmla="*/ 310 h 1854"/>
                  <a:gd name="T16" fmla="*/ 647 w 2861"/>
                  <a:gd name="T17" fmla="*/ 193 h 1854"/>
                  <a:gd name="T18" fmla="*/ 400 w 2861"/>
                  <a:gd name="T19" fmla="*/ 282 h 1854"/>
                  <a:gd name="T20" fmla="*/ 295 w 2861"/>
                  <a:gd name="T21" fmla="*/ 234 h 1854"/>
                  <a:gd name="T22" fmla="*/ 259 w 2861"/>
                  <a:gd name="T23" fmla="*/ 334 h 1854"/>
                  <a:gd name="T24" fmla="*/ 54 w 2861"/>
                  <a:gd name="T25" fmla="*/ 448 h 1854"/>
                  <a:gd name="T26" fmla="*/ 211 w 2861"/>
                  <a:gd name="T27" fmla="*/ 610 h 1854"/>
                  <a:gd name="T28" fmla="*/ 140 w 2861"/>
                  <a:gd name="T29" fmla="*/ 871 h 1854"/>
                  <a:gd name="T30" fmla="*/ 0 w 2861"/>
                  <a:gd name="T31" fmla="*/ 1044 h 1854"/>
                  <a:gd name="T32" fmla="*/ 130 w 2861"/>
                  <a:gd name="T33" fmla="*/ 1187 h 1854"/>
                  <a:gd name="T34" fmla="*/ 221 w 2861"/>
                  <a:gd name="T35" fmla="*/ 1125 h 1854"/>
                  <a:gd name="T36" fmla="*/ 318 w 2861"/>
                  <a:gd name="T37" fmla="*/ 1190 h 1854"/>
                  <a:gd name="T38" fmla="*/ 580 w 2861"/>
                  <a:gd name="T39" fmla="*/ 1064 h 1854"/>
                  <a:gd name="T40" fmla="*/ 933 w 2861"/>
                  <a:gd name="T41" fmla="*/ 1064 h 1854"/>
                  <a:gd name="T42" fmla="*/ 959 w 2861"/>
                  <a:gd name="T43" fmla="*/ 959 h 1854"/>
                  <a:gd name="T44" fmla="*/ 1064 w 2861"/>
                  <a:gd name="T45" fmla="*/ 968 h 1854"/>
                  <a:gd name="T46" fmla="*/ 1140 w 2861"/>
                  <a:gd name="T47" fmla="*/ 1201 h 1854"/>
                  <a:gd name="T48" fmla="*/ 1266 w 2861"/>
                  <a:gd name="T49" fmla="*/ 1259 h 1854"/>
                  <a:gd name="T50" fmla="*/ 1266 w 2861"/>
                  <a:gd name="T51" fmla="*/ 1373 h 1854"/>
                  <a:gd name="T52" fmla="*/ 1264 w 2861"/>
                  <a:gd name="T53" fmla="*/ 1376 h 1854"/>
                  <a:gd name="T54" fmla="*/ 1382 w 2861"/>
                  <a:gd name="T55" fmla="*/ 1378 h 1854"/>
                  <a:gd name="T56" fmla="*/ 1808 w 2861"/>
                  <a:gd name="T57" fmla="*/ 1152 h 1854"/>
                  <a:gd name="T58" fmla="*/ 1915 w 2861"/>
                  <a:gd name="T59" fmla="*/ 1211 h 1854"/>
                  <a:gd name="T60" fmla="*/ 1975 w 2861"/>
                  <a:gd name="T61" fmla="*/ 1538 h 1854"/>
                  <a:gd name="T62" fmla="*/ 2258 w 2861"/>
                  <a:gd name="T63" fmla="*/ 1730 h 1854"/>
                  <a:gd name="T64" fmla="*/ 2366 w 2861"/>
                  <a:gd name="T65" fmla="*/ 1688 h 1854"/>
                  <a:gd name="T66" fmla="*/ 2489 w 2861"/>
                  <a:gd name="T67" fmla="*/ 1826 h 1854"/>
                  <a:gd name="T68" fmla="*/ 2611 w 2861"/>
                  <a:gd name="T69" fmla="*/ 1854 h 1854"/>
                  <a:gd name="T70" fmla="*/ 2572 w 2861"/>
                  <a:gd name="T71" fmla="*/ 1562 h 1854"/>
                  <a:gd name="T72" fmla="*/ 2861 w 2861"/>
                  <a:gd name="T73" fmla="*/ 1364 h 1854"/>
                  <a:gd name="T74" fmla="*/ 2842 w 2861"/>
                  <a:gd name="T75" fmla="*/ 1187 h 1854"/>
                  <a:gd name="T76" fmla="*/ 2848 w 2861"/>
                  <a:gd name="T77" fmla="*/ 1011 h 1854"/>
                  <a:gd name="T78" fmla="*/ 2665 w 2861"/>
                  <a:gd name="T79" fmla="*/ 844 h 1854"/>
                  <a:gd name="T80" fmla="*/ 2660 w 2861"/>
                  <a:gd name="T81" fmla="*/ 716 h 1854"/>
                  <a:gd name="T82" fmla="*/ 2527 w 2861"/>
                  <a:gd name="T83" fmla="*/ 637 h 1854"/>
                  <a:gd name="T84" fmla="*/ 2594 w 2861"/>
                  <a:gd name="T85" fmla="*/ 549 h 1854"/>
                  <a:gd name="T86" fmla="*/ 2291 w 2861"/>
                  <a:gd name="T87" fmla="*/ 182 h 1854"/>
                  <a:gd name="T88" fmla="*/ 2047 w 2861"/>
                  <a:gd name="T89" fmla="*/ 162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61" h="1854">
                    <a:moveTo>
                      <a:pt x="2047" y="162"/>
                    </a:moveTo>
                    <a:lnTo>
                      <a:pt x="2040" y="39"/>
                    </a:lnTo>
                    <a:lnTo>
                      <a:pt x="1821" y="0"/>
                    </a:lnTo>
                    <a:lnTo>
                      <a:pt x="1551" y="63"/>
                    </a:lnTo>
                    <a:lnTo>
                      <a:pt x="1275" y="274"/>
                    </a:lnTo>
                    <a:lnTo>
                      <a:pt x="1161" y="286"/>
                    </a:lnTo>
                    <a:lnTo>
                      <a:pt x="937" y="241"/>
                    </a:lnTo>
                    <a:lnTo>
                      <a:pt x="838" y="310"/>
                    </a:lnTo>
                    <a:lnTo>
                      <a:pt x="647" y="193"/>
                    </a:lnTo>
                    <a:lnTo>
                      <a:pt x="400" y="282"/>
                    </a:lnTo>
                    <a:lnTo>
                      <a:pt x="295" y="234"/>
                    </a:lnTo>
                    <a:lnTo>
                      <a:pt x="259" y="334"/>
                    </a:lnTo>
                    <a:lnTo>
                      <a:pt x="54" y="448"/>
                    </a:lnTo>
                    <a:lnTo>
                      <a:pt x="211" y="610"/>
                    </a:lnTo>
                    <a:lnTo>
                      <a:pt x="140" y="871"/>
                    </a:lnTo>
                    <a:lnTo>
                      <a:pt x="0" y="1044"/>
                    </a:lnTo>
                    <a:lnTo>
                      <a:pt x="130" y="1187"/>
                    </a:lnTo>
                    <a:lnTo>
                      <a:pt x="221" y="1125"/>
                    </a:lnTo>
                    <a:lnTo>
                      <a:pt x="318" y="1190"/>
                    </a:lnTo>
                    <a:lnTo>
                      <a:pt x="580" y="1064"/>
                    </a:lnTo>
                    <a:lnTo>
                      <a:pt x="933" y="1064"/>
                    </a:lnTo>
                    <a:lnTo>
                      <a:pt x="959" y="959"/>
                    </a:lnTo>
                    <a:lnTo>
                      <a:pt x="1064" y="968"/>
                    </a:lnTo>
                    <a:lnTo>
                      <a:pt x="1140" y="1201"/>
                    </a:lnTo>
                    <a:lnTo>
                      <a:pt x="1266" y="1259"/>
                    </a:lnTo>
                    <a:lnTo>
                      <a:pt x="1266" y="1373"/>
                    </a:lnTo>
                    <a:lnTo>
                      <a:pt x="1264" y="1376"/>
                    </a:lnTo>
                    <a:lnTo>
                      <a:pt x="1382" y="1378"/>
                    </a:lnTo>
                    <a:lnTo>
                      <a:pt x="1808" y="1152"/>
                    </a:lnTo>
                    <a:lnTo>
                      <a:pt x="1915" y="1211"/>
                    </a:lnTo>
                    <a:lnTo>
                      <a:pt x="1975" y="1538"/>
                    </a:lnTo>
                    <a:lnTo>
                      <a:pt x="2258" y="1730"/>
                    </a:lnTo>
                    <a:lnTo>
                      <a:pt x="2366" y="1688"/>
                    </a:lnTo>
                    <a:lnTo>
                      <a:pt x="2489" y="1826"/>
                    </a:lnTo>
                    <a:lnTo>
                      <a:pt x="2611" y="1854"/>
                    </a:lnTo>
                    <a:lnTo>
                      <a:pt x="2572" y="1562"/>
                    </a:lnTo>
                    <a:lnTo>
                      <a:pt x="2861" y="1364"/>
                    </a:lnTo>
                    <a:lnTo>
                      <a:pt x="2842" y="1187"/>
                    </a:lnTo>
                    <a:lnTo>
                      <a:pt x="2848" y="1011"/>
                    </a:lnTo>
                    <a:lnTo>
                      <a:pt x="2665" y="844"/>
                    </a:lnTo>
                    <a:lnTo>
                      <a:pt x="2660" y="716"/>
                    </a:lnTo>
                    <a:lnTo>
                      <a:pt x="2527" y="637"/>
                    </a:lnTo>
                    <a:lnTo>
                      <a:pt x="2594" y="549"/>
                    </a:lnTo>
                    <a:lnTo>
                      <a:pt x="2291" y="182"/>
                    </a:lnTo>
                    <a:lnTo>
                      <a:pt x="2047"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9" name="Freeform 510"/>
              <p:cNvSpPr>
                <a:spLocks/>
              </p:cNvSpPr>
              <p:nvPr/>
            </p:nvSpPr>
            <p:spPr bwMode="auto">
              <a:xfrm>
                <a:off x="3500" y="3132"/>
                <a:ext cx="1032" cy="1089"/>
              </a:xfrm>
              <a:custGeom>
                <a:avLst/>
                <a:gdLst>
                  <a:gd name="T0" fmla="*/ 2048 w 2063"/>
                  <a:gd name="T1" fmla="*/ 920 h 2178"/>
                  <a:gd name="T2" fmla="*/ 2063 w 2063"/>
                  <a:gd name="T3" fmla="*/ 848 h 2178"/>
                  <a:gd name="T4" fmla="*/ 1982 w 2063"/>
                  <a:gd name="T5" fmla="*/ 702 h 2178"/>
                  <a:gd name="T6" fmla="*/ 1980 w 2063"/>
                  <a:gd name="T7" fmla="*/ 702 h 2178"/>
                  <a:gd name="T8" fmla="*/ 1858 w 2063"/>
                  <a:gd name="T9" fmla="*/ 674 h 2178"/>
                  <a:gd name="T10" fmla="*/ 1735 w 2063"/>
                  <a:gd name="T11" fmla="*/ 536 h 2178"/>
                  <a:gd name="T12" fmla="*/ 1627 w 2063"/>
                  <a:gd name="T13" fmla="*/ 578 h 2178"/>
                  <a:gd name="T14" fmla="*/ 1344 w 2063"/>
                  <a:gd name="T15" fmla="*/ 386 h 2178"/>
                  <a:gd name="T16" fmla="*/ 1284 w 2063"/>
                  <a:gd name="T17" fmla="*/ 59 h 2178"/>
                  <a:gd name="T18" fmla="*/ 1177 w 2063"/>
                  <a:gd name="T19" fmla="*/ 0 h 2178"/>
                  <a:gd name="T20" fmla="*/ 751 w 2063"/>
                  <a:gd name="T21" fmla="*/ 226 h 2178"/>
                  <a:gd name="T22" fmla="*/ 633 w 2063"/>
                  <a:gd name="T23" fmla="*/ 224 h 2178"/>
                  <a:gd name="T24" fmla="*/ 466 w 2063"/>
                  <a:gd name="T25" fmla="*/ 329 h 2178"/>
                  <a:gd name="T26" fmla="*/ 476 w 2063"/>
                  <a:gd name="T27" fmla="*/ 598 h 2178"/>
                  <a:gd name="T28" fmla="*/ 306 w 2063"/>
                  <a:gd name="T29" fmla="*/ 752 h 2178"/>
                  <a:gd name="T30" fmla="*/ 354 w 2063"/>
                  <a:gd name="T31" fmla="*/ 864 h 2178"/>
                  <a:gd name="T32" fmla="*/ 161 w 2063"/>
                  <a:gd name="T33" fmla="*/ 1039 h 2178"/>
                  <a:gd name="T34" fmla="*/ 214 w 2063"/>
                  <a:gd name="T35" fmla="*/ 1174 h 2178"/>
                  <a:gd name="T36" fmla="*/ 0 w 2063"/>
                  <a:gd name="T37" fmla="*/ 1474 h 2178"/>
                  <a:gd name="T38" fmla="*/ 61 w 2063"/>
                  <a:gd name="T39" fmla="*/ 1687 h 2178"/>
                  <a:gd name="T40" fmla="*/ 63 w 2063"/>
                  <a:gd name="T41" fmla="*/ 1687 h 2178"/>
                  <a:gd name="T42" fmla="*/ 85 w 2063"/>
                  <a:gd name="T43" fmla="*/ 1792 h 2178"/>
                  <a:gd name="T44" fmla="*/ 344 w 2063"/>
                  <a:gd name="T45" fmla="*/ 1787 h 2178"/>
                  <a:gd name="T46" fmla="*/ 351 w 2063"/>
                  <a:gd name="T47" fmla="*/ 1922 h 2178"/>
                  <a:gd name="T48" fmla="*/ 430 w 2063"/>
                  <a:gd name="T49" fmla="*/ 1997 h 2178"/>
                  <a:gd name="T50" fmla="*/ 549 w 2063"/>
                  <a:gd name="T51" fmla="*/ 1949 h 2178"/>
                  <a:gd name="T52" fmla="*/ 751 w 2063"/>
                  <a:gd name="T53" fmla="*/ 2077 h 2178"/>
                  <a:gd name="T54" fmla="*/ 1037 w 2063"/>
                  <a:gd name="T55" fmla="*/ 2078 h 2178"/>
                  <a:gd name="T56" fmla="*/ 1273 w 2063"/>
                  <a:gd name="T57" fmla="*/ 2178 h 2178"/>
                  <a:gd name="T58" fmla="*/ 1254 w 2063"/>
                  <a:gd name="T59" fmla="*/ 2052 h 2178"/>
                  <a:gd name="T60" fmla="*/ 1363 w 2063"/>
                  <a:gd name="T61" fmla="*/ 2063 h 2178"/>
                  <a:gd name="T62" fmla="*/ 1660 w 2063"/>
                  <a:gd name="T63" fmla="*/ 1890 h 2178"/>
                  <a:gd name="T64" fmla="*/ 1660 w 2063"/>
                  <a:gd name="T65" fmla="*/ 1887 h 2178"/>
                  <a:gd name="T66" fmla="*/ 1684 w 2063"/>
                  <a:gd name="T67" fmla="*/ 1753 h 2178"/>
                  <a:gd name="T68" fmla="*/ 1808 w 2063"/>
                  <a:gd name="T69" fmla="*/ 1713 h 2178"/>
                  <a:gd name="T70" fmla="*/ 2049 w 2063"/>
                  <a:gd name="T71" fmla="*/ 1303 h 2178"/>
                  <a:gd name="T72" fmla="*/ 2037 w 2063"/>
                  <a:gd name="T73" fmla="*/ 1088 h 2178"/>
                  <a:gd name="T74" fmla="*/ 1970 w 2063"/>
                  <a:gd name="T75" fmla="*/ 1000 h 2178"/>
                  <a:gd name="T76" fmla="*/ 2048 w 2063"/>
                  <a:gd name="T77" fmla="*/ 92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63" h="2178">
                    <a:moveTo>
                      <a:pt x="2048" y="920"/>
                    </a:moveTo>
                    <a:lnTo>
                      <a:pt x="2063" y="848"/>
                    </a:lnTo>
                    <a:lnTo>
                      <a:pt x="1982" y="702"/>
                    </a:lnTo>
                    <a:lnTo>
                      <a:pt x="1980" y="702"/>
                    </a:lnTo>
                    <a:lnTo>
                      <a:pt x="1858" y="674"/>
                    </a:lnTo>
                    <a:lnTo>
                      <a:pt x="1735" y="536"/>
                    </a:lnTo>
                    <a:lnTo>
                      <a:pt x="1627" y="578"/>
                    </a:lnTo>
                    <a:lnTo>
                      <a:pt x="1344" y="386"/>
                    </a:lnTo>
                    <a:lnTo>
                      <a:pt x="1284" y="59"/>
                    </a:lnTo>
                    <a:lnTo>
                      <a:pt x="1177" y="0"/>
                    </a:lnTo>
                    <a:lnTo>
                      <a:pt x="751" y="226"/>
                    </a:lnTo>
                    <a:lnTo>
                      <a:pt x="633" y="224"/>
                    </a:lnTo>
                    <a:lnTo>
                      <a:pt x="466" y="329"/>
                    </a:lnTo>
                    <a:lnTo>
                      <a:pt x="476" y="598"/>
                    </a:lnTo>
                    <a:lnTo>
                      <a:pt x="306" y="752"/>
                    </a:lnTo>
                    <a:lnTo>
                      <a:pt x="354" y="864"/>
                    </a:lnTo>
                    <a:lnTo>
                      <a:pt x="161" y="1039"/>
                    </a:lnTo>
                    <a:lnTo>
                      <a:pt x="214" y="1174"/>
                    </a:lnTo>
                    <a:lnTo>
                      <a:pt x="0" y="1474"/>
                    </a:lnTo>
                    <a:lnTo>
                      <a:pt x="61" y="1687"/>
                    </a:lnTo>
                    <a:lnTo>
                      <a:pt x="63" y="1687"/>
                    </a:lnTo>
                    <a:lnTo>
                      <a:pt x="85" y="1792"/>
                    </a:lnTo>
                    <a:lnTo>
                      <a:pt x="344" y="1787"/>
                    </a:lnTo>
                    <a:lnTo>
                      <a:pt x="351" y="1922"/>
                    </a:lnTo>
                    <a:lnTo>
                      <a:pt x="430" y="1997"/>
                    </a:lnTo>
                    <a:lnTo>
                      <a:pt x="549" y="1949"/>
                    </a:lnTo>
                    <a:lnTo>
                      <a:pt x="751" y="2077"/>
                    </a:lnTo>
                    <a:lnTo>
                      <a:pt x="1037" y="2078"/>
                    </a:lnTo>
                    <a:lnTo>
                      <a:pt x="1273" y="2178"/>
                    </a:lnTo>
                    <a:lnTo>
                      <a:pt x="1254" y="2052"/>
                    </a:lnTo>
                    <a:lnTo>
                      <a:pt x="1363" y="2063"/>
                    </a:lnTo>
                    <a:lnTo>
                      <a:pt x="1660" y="1890"/>
                    </a:lnTo>
                    <a:lnTo>
                      <a:pt x="1660" y="1887"/>
                    </a:lnTo>
                    <a:lnTo>
                      <a:pt x="1684" y="1753"/>
                    </a:lnTo>
                    <a:lnTo>
                      <a:pt x="1808" y="1713"/>
                    </a:lnTo>
                    <a:lnTo>
                      <a:pt x="2049" y="1303"/>
                    </a:lnTo>
                    <a:lnTo>
                      <a:pt x="2037" y="1088"/>
                    </a:lnTo>
                    <a:lnTo>
                      <a:pt x="1970" y="1000"/>
                    </a:lnTo>
                    <a:lnTo>
                      <a:pt x="2048" y="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0" name="Freeform 509"/>
              <p:cNvSpPr>
                <a:spLocks/>
              </p:cNvSpPr>
              <p:nvPr/>
            </p:nvSpPr>
            <p:spPr bwMode="auto">
              <a:xfrm>
                <a:off x="4330" y="3566"/>
                <a:ext cx="1312" cy="1126"/>
              </a:xfrm>
              <a:custGeom>
                <a:avLst/>
                <a:gdLst>
                  <a:gd name="T0" fmla="*/ 388 w 2624"/>
                  <a:gd name="T1" fmla="*/ 51 h 2252"/>
                  <a:gd name="T2" fmla="*/ 310 w 2624"/>
                  <a:gd name="T3" fmla="*/ 131 h 2252"/>
                  <a:gd name="T4" fmla="*/ 377 w 2624"/>
                  <a:gd name="T5" fmla="*/ 219 h 2252"/>
                  <a:gd name="T6" fmla="*/ 389 w 2624"/>
                  <a:gd name="T7" fmla="*/ 434 h 2252"/>
                  <a:gd name="T8" fmla="*/ 148 w 2624"/>
                  <a:gd name="T9" fmla="*/ 844 h 2252"/>
                  <a:gd name="T10" fmla="*/ 24 w 2624"/>
                  <a:gd name="T11" fmla="*/ 884 h 2252"/>
                  <a:gd name="T12" fmla="*/ 0 w 2624"/>
                  <a:gd name="T13" fmla="*/ 1018 h 2252"/>
                  <a:gd name="T14" fmla="*/ 0 w 2624"/>
                  <a:gd name="T15" fmla="*/ 1021 h 2252"/>
                  <a:gd name="T16" fmla="*/ 407 w 2624"/>
                  <a:gd name="T17" fmla="*/ 1042 h 2252"/>
                  <a:gd name="T18" fmla="*/ 398 w 2624"/>
                  <a:gd name="T19" fmla="*/ 1254 h 2252"/>
                  <a:gd name="T20" fmla="*/ 484 w 2624"/>
                  <a:gd name="T21" fmla="*/ 1183 h 2252"/>
                  <a:gd name="T22" fmla="*/ 717 w 2624"/>
                  <a:gd name="T23" fmla="*/ 1313 h 2252"/>
                  <a:gd name="T24" fmla="*/ 689 w 2624"/>
                  <a:gd name="T25" fmla="*/ 1420 h 2252"/>
                  <a:gd name="T26" fmla="*/ 824 w 2624"/>
                  <a:gd name="T27" fmla="*/ 1618 h 2252"/>
                  <a:gd name="T28" fmla="*/ 776 w 2624"/>
                  <a:gd name="T29" fmla="*/ 1969 h 2252"/>
                  <a:gd name="T30" fmla="*/ 867 w 2624"/>
                  <a:gd name="T31" fmla="*/ 2042 h 2252"/>
                  <a:gd name="T32" fmla="*/ 969 w 2624"/>
                  <a:gd name="T33" fmla="*/ 1993 h 2252"/>
                  <a:gd name="T34" fmla="*/ 1133 w 2624"/>
                  <a:gd name="T35" fmla="*/ 2252 h 2252"/>
                  <a:gd name="T36" fmla="*/ 1365 w 2624"/>
                  <a:gd name="T37" fmla="*/ 2129 h 2252"/>
                  <a:gd name="T38" fmla="*/ 1462 w 2624"/>
                  <a:gd name="T39" fmla="*/ 2178 h 2252"/>
                  <a:gd name="T40" fmla="*/ 1521 w 2624"/>
                  <a:gd name="T41" fmla="*/ 2076 h 2252"/>
                  <a:gd name="T42" fmla="*/ 1767 w 2624"/>
                  <a:gd name="T43" fmla="*/ 2042 h 2252"/>
                  <a:gd name="T44" fmla="*/ 1967 w 2624"/>
                  <a:gd name="T45" fmla="*/ 2178 h 2252"/>
                  <a:gd name="T46" fmla="*/ 2076 w 2624"/>
                  <a:gd name="T47" fmla="*/ 2181 h 2252"/>
                  <a:gd name="T48" fmla="*/ 2102 w 2624"/>
                  <a:gd name="T49" fmla="*/ 2073 h 2252"/>
                  <a:gd name="T50" fmla="*/ 2476 w 2624"/>
                  <a:gd name="T51" fmla="*/ 1995 h 2252"/>
                  <a:gd name="T52" fmla="*/ 2397 w 2624"/>
                  <a:gd name="T53" fmla="*/ 1768 h 2252"/>
                  <a:gd name="T54" fmla="*/ 2624 w 2624"/>
                  <a:gd name="T55" fmla="*/ 1607 h 2252"/>
                  <a:gd name="T56" fmla="*/ 2424 w 2624"/>
                  <a:gd name="T57" fmla="*/ 1313 h 2252"/>
                  <a:gd name="T58" fmla="*/ 2619 w 2624"/>
                  <a:gd name="T59" fmla="*/ 1223 h 2252"/>
                  <a:gd name="T60" fmla="*/ 2588 w 2624"/>
                  <a:gd name="T61" fmla="*/ 1120 h 2252"/>
                  <a:gd name="T62" fmla="*/ 1998 w 2624"/>
                  <a:gd name="T63" fmla="*/ 1061 h 2252"/>
                  <a:gd name="T64" fmla="*/ 1928 w 2624"/>
                  <a:gd name="T65" fmla="*/ 1147 h 2252"/>
                  <a:gd name="T66" fmla="*/ 1816 w 2624"/>
                  <a:gd name="T67" fmla="*/ 1123 h 2252"/>
                  <a:gd name="T68" fmla="*/ 1771 w 2624"/>
                  <a:gd name="T69" fmla="*/ 978 h 2252"/>
                  <a:gd name="T70" fmla="*/ 1679 w 2624"/>
                  <a:gd name="T71" fmla="*/ 922 h 2252"/>
                  <a:gd name="T72" fmla="*/ 1562 w 2624"/>
                  <a:gd name="T73" fmla="*/ 970 h 2252"/>
                  <a:gd name="T74" fmla="*/ 1498 w 2624"/>
                  <a:gd name="T75" fmla="*/ 751 h 2252"/>
                  <a:gd name="T76" fmla="*/ 1566 w 2624"/>
                  <a:gd name="T77" fmla="*/ 632 h 2252"/>
                  <a:gd name="T78" fmla="*/ 1467 w 2624"/>
                  <a:gd name="T79" fmla="*/ 353 h 2252"/>
                  <a:gd name="T80" fmla="*/ 1341 w 2624"/>
                  <a:gd name="T81" fmla="*/ 282 h 2252"/>
                  <a:gd name="T82" fmla="*/ 1127 w 2624"/>
                  <a:gd name="T83" fmla="*/ 417 h 2252"/>
                  <a:gd name="T84" fmla="*/ 631 w 2624"/>
                  <a:gd name="T85" fmla="*/ 0 h 2252"/>
                  <a:gd name="T86" fmla="*/ 388 w 2624"/>
                  <a:gd name="T87" fmla="*/ 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4" h="2252">
                    <a:moveTo>
                      <a:pt x="388" y="51"/>
                    </a:moveTo>
                    <a:lnTo>
                      <a:pt x="310" y="131"/>
                    </a:lnTo>
                    <a:lnTo>
                      <a:pt x="377" y="219"/>
                    </a:lnTo>
                    <a:lnTo>
                      <a:pt x="389" y="434"/>
                    </a:lnTo>
                    <a:lnTo>
                      <a:pt x="148" y="844"/>
                    </a:lnTo>
                    <a:lnTo>
                      <a:pt x="24" y="884"/>
                    </a:lnTo>
                    <a:lnTo>
                      <a:pt x="0" y="1018"/>
                    </a:lnTo>
                    <a:lnTo>
                      <a:pt x="0" y="1021"/>
                    </a:lnTo>
                    <a:lnTo>
                      <a:pt x="407" y="1042"/>
                    </a:lnTo>
                    <a:lnTo>
                      <a:pt x="398" y="1254"/>
                    </a:lnTo>
                    <a:lnTo>
                      <a:pt x="484" y="1183"/>
                    </a:lnTo>
                    <a:lnTo>
                      <a:pt x="717" y="1313"/>
                    </a:lnTo>
                    <a:lnTo>
                      <a:pt x="689" y="1420"/>
                    </a:lnTo>
                    <a:lnTo>
                      <a:pt x="824" y="1618"/>
                    </a:lnTo>
                    <a:lnTo>
                      <a:pt x="776" y="1969"/>
                    </a:lnTo>
                    <a:lnTo>
                      <a:pt x="867" y="2042"/>
                    </a:lnTo>
                    <a:lnTo>
                      <a:pt x="969" y="1993"/>
                    </a:lnTo>
                    <a:lnTo>
                      <a:pt x="1133" y="2252"/>
                    </a:lnTo>
                    <a:lnTo>
                      <a:pt x="1365" y="2129"/>
                    </a:lnTo>
                    <a:lnTo>
                      <a:pt x="1462" y="2178"/>
                    </a:lnTo>
                    <a:lnTo>
                      <a:pt x="1521" y="2076"/>
                    </a:lnTo>
                    <a:lnTo>
                      <a:pt x="1767" y="2042"/>
                    </a:lnTo>
                    <a:lnTo>
                      <a:pt x="1967" y="2178"/>
                    </a:lnTo>
                    <a:lnTo>
                      <a:pt x="2076" y="2181"/>
                    </a:lnTo>
                    <a:lnTo>
                      <a:pt x="2102" y="2073"/>
                    </a:lnTo>
                    <a:lnTo>
                      <a:pt x="2476" y="1995"/>
                    </a:lnTo>
                    <a:lnTo>
                      <a:pt x="2397" y="1768"/>
                    </a:lnTo>
                    <a:lnTo>
                      <a:pt x="2624" y="1607"/>
                    </a:lnTo>
                    <a:lnTo>
                      <a:pt x="2424" y="1313"/>
                    </a:lnTo>
                    <a:lnTo>
                      <a:pt x="2619" y="1223"/>
                    </a:lnTo>
                    <a:lnTo>
                      <a:pt x="2588" y="1120"/>
                    </a:lnTo>
                    <a:lnTo>
                      <a:pt x="1998" y="1061"/>
                    </a:lnTo>
                    <a:lnTo>
                      <a:pt x="1928" y="1147"/>
                    </a:lnTo>
                    <a:lnTo>
                      <a:pt x="1816" y="1123"/>
                    </a:lnTo>
                    <a:lnTo>
                      <a:pt x="1771" y="978"/>
                    </a:lnTo>
                    <a:lnTo>
                      <a:pt x="1679" y="922"/>
                    </a:lnTo>
                    <a:lnTo>
                      <a:pt x="1562" y="970"/>
                    </a:lnTo>
                    <a:lnTo>
                      <a:pt x="1498" y="751"/>
                    </a:lnTo>
                    <a:lnTo>
                      <a:pt x="1566" y="632"/>
                    </a:lnTo>
                    <a:lnTo>
                      <a:pt x="1467" y="353"/>
                    </a:lnTo>
                    <a:lnTo>
                      <a:pt x="1341" y="282"/>
                    </a:lnTo>
                    <a:lnTo>
                      <a:pt x="1127" y="417"/>
                    </a:lnTo>
                    <a:lnTo>
                      <a:pt x="631" y="0"/>
                    </a:lnTo>
                    <a:lnTo>
                      <a:pt x="388"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1" name="Freeform 508"/>
              <p:cNvSpPr>
                <a:spLocks/>
              </p:cNvSpPr>
              <p:nvPr/>
            </p:nvSpPr>
            <p:spPr bwMode="auto">
              <a:xfrm>
                <a:off x="3860" y="4077"/>
                <a:ext cx="1055" cy="1129"/>
              </a:xfrm>
              <a:custGeom>
                <a:avLst/>
                <a:gdLst>
                  <a:gd name="T0" fmla="*/ 940 w 2111"/>
                  <a:gd name="T1" fmla="*/ 0 h 2259"/>
                  <a:gd name="T2" fmla="*/ 643 w 2111"/>
                  <a:gd name="T3" fmla="*/ 173 h 2259"/>
                  <a:gd name="T4" fmla="*/ 534 w 2111"/>
                  <a:gd name="T5" fmla="*/ 162 h 2259"/>
                  <a:gd name="T6" fmla="*/ 553 w 2111"/>
                  <a:gd name="T7" fmla="*/ 288 h 2259"/>
                  <a:gd name="T8" fmla="*/ 317 w 2111"/>
                  <a:gd name="T9" fmla="*/ 188 h 2259"/>
                  <a:gd name="T10" fmla="*/ 288 w 2111"/>
                  <a:gd name="T11" fmla="*/ 283 h 2259"/>
                  <a:gd name="T12" fmla="*/ 222 w 2111"/>
                  <a:gd name="T13" fmla="*/ 641 h 2259"/>
                  <a:gd name="T14" fmla="*/ 0 w 2111"/>
                  <a:gd name="T15" fmla="*/ 1234 h 2259"/>
                  <a:gd name="T16" fmla="*/ 1 w 2111"/>
                  <a:gd name="T17" fmla="*/ 1236 h 2259"/>
                  <a:gd name="T18" fmla="*/ 212 w 2111"/>
                  <a:gd name="T19" fmla="*/ 1360 h 2259"/>
                  <a:gd name="T20" fmla="*/ 222 w 2111"/>
                  <a:gd name="T21" fmla="*/ 1484 h 2259"/>
                  <a:gd name="T22" fmla="*/ 336 w 2111"/>
                  <a:gd name="T23" fmla="*/ 1474 h 2259"/>
                  <a:gd name="T24" fmla="*/ 386 w 2111"/>
                  <a:gd name="T25" fmla="*/ 1710 h 2259"/>
                  <a:gd name="T26" fmla="*/ 496 w 2111"/>
                  <a:gd name="T27" fmla="*/ 1765 h 2259"/>
                  <a:gd name="T28" fmla="*/ 883 w 2111"/>
                  <a:gd name="T29" fmla="*/ 1748 h 2259"/>
                  <a:gd name="T30" fmla="*/ 827 w 2111"/>
                  <a:gd name="T31" fmla="*/ 1636 h 2259"/>
                  <a:gd name="T32" fmla="*/ 1034 w 2111"/>
                  <a:gd name="T33" fmla="*/ 1753 h 2259"/>
                  <a:gd name="T34" fmla="*/ 1043 w 2111"/>
                  <a:gd name="T35" fmla="*/ 1872 h 2259"/>
                  <a:gd name="T36" fmla="*/ 1317 w 2111"/>
                  <a:gd name="T37" fmla="*/ 2259 h 2259"/>
                  <a:gd name="T38" fmla="*/ 1536 w 2111"/>
                  <a:gd name="T39" fmla="*/ 2242 h 2259"/>
                  <a:gd name="T40" fmla="*/ 1498 w 2111"/>
                  <a:gd name="T41" fmla="*/ 2137 h 2259"/>
                  <a:gd name="T42" fmla="*/ 1624 w 2111"/>
                  <a:gd name="T43" fmla="*/ 1677 h 2259"/>
                  <a:gd name="T44" fmla="*/ 1823 w 2111"/>
                  <a:gd name="T45" fmla="*/ 1572 h 2259"/>
                  <a:gd name="T46" fmla="*/ 1914 w 2111"/>
                  <a:gd name="T47" fmla="*/ 1639 h 2259"/>
                  <a:gd name="T48" fmla="*/ 2014 w 2111"/>
                  <a:gd name="T49" fmla="*/ 1501 h 2259"/>
                  <a:gd name="T50" fmla="*/ 2111 w 2111"/>
                  <a:gd name="T51" fmla="*/ 1422 h 2259"/>
                  <a:gd name="T52" fmla="*/ 2073 w 2111"/>
                  <a:gd name="T53" fmla="*/ 1231 h 2259"/>
                  <a:gd name="T54" fmla="*/ 1909 w 2111"/>
                  <a:gd name="T55" fmla="*/ 972 h 2259"/>
                  <a:gd name="T56" fmla="*/ 1807 w 2111"/>
                  <a:gd name="T57" fmla="*/ 1021 h 2259"/>
                  <a:gd name="T58" fmla="*/ 1716 w 2111"/>
                  <a:gd name="T59" fmla="*/ 948 h 2259"/>
                  <a:gd name="T60" fmla="*/ 1764 w 2111"/>
                  <a:gd name="T61" fmla="*/ 597 h 2259"/>
                  <a:gd name="T62" fmla="*/ 1629 w 2111"/>
                  <a:gd name="T63" fmla="*/ 399 h 2259"/>
                  <a:gd name="T64" fmla="*/ 1657 w 2111"/>
                  <a:gd name="T65" fmla="*/ 292 h 2259"/>
                  <a:gd name="T66" fmla="*/ 1424 w 2111"/>
                  <a:gd name="T67" fmla="*/ 162 h 2259"/>
                  <a:gd name="T68" fmla="*/ 1338 w 2111"/>
                  <a:gd name="T69" fmla="*/ 233 h 2259"/>
                  <a:gd name="T70" fmla="*/ 1347 w 2111"/>
                  <a:gd name="T71" fmla="*/ 21 h 2259"/>
                  <a:gd name="T72" fmla="*/ 940 w 2111"/>
                  <a:gd name="T73" fmla="*/ 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11" h="2259">
                    <a:moveTo>
                      <a:pt x="940" y="0"/>
                    </a:moveTo>
                    <a:lnTo>
                      <a:pt x="643" y="173"/>
                    </a:lnTo>
                    <a:lnTo>
                      <a:pt x="534" y="162"/>
                    </a:lnTo>
                    <a:lnTo>
                      <a:pt x="553" y="288"/>
                    </a:lnTo>
                    <a:lnTo>
                      <a:pt x="317" y="188"/>
                    </a:lnTo>
                    <a:lnTo>
                      <a:pt x="288" y="283"/>
                    </a:lnTo>
                    <a:lnTo>
                      <a:pt x="222" y="641"/>
                    </a:lnTo>
                    <a:lnTo>
                      <a:pt x="0" y="1234"/>
                    </a:lnTo>
                    <a:lnTo>
                      <a:pt x="1" y="1236"/>
                    </a:lnTo>
                    <a:lnTo>
                      <a:pt x="212" y="1360"/>
                    </a:lnTo>
                    <a:lnTo>
                      <a:pt x="222" y="1484"/>
                    </a:lnTo>
                    <a:lnTo>
                      <a:pt x="336" y="1474"/>
                    </a:lnTo>
                    <a:lnTo>
                      <a:pt x="386" y="1710"/>
                    </a:lnTo>
                    <a:lnTo>
                      <a:pt x="496" y="1765"/>
                    </a:lnTo>
                    <a:lnTo>
                      <a:pt x="883" y="1748"/>
                    </a:lnTo>
                    <a:lnTo>
                      <a:pt x="827" y="1636"/>
                    </a:lnTo>
                    <a:lnTo>
                      <a:pt x="1034" y="1753"/>
                    </a:lnTo>
                    <a:lnTo>
                      <a:pt x="1043" y="1872"/>
                    </a:lnTo>
                    <a:lnTo>
                      <a:pt x="1317" y="2259"/>
                    </a:lnTo>
                    <a:lnTo>
                      <a:pt x="1536" y="2242"/>
                    </a:lnTo>
                    <a:lnTo>
                      <a:pt x="1498" y="2137"/>
                    </a:lnTo>
                    <a:lnTo>
                      <a:pt x="1624" y="1677"/>
                    </a:lnTo>
                    <a:lnTo>
                      <a:pt x="1823" y="1572"/>
                    </a:lnTo>
                    <a:lnTo>
                      <a:pt x="1914" y="1639"/>
                    </a:lnTo>
                    <a:lnTo>
                      <a:pt x="2014" y="1501"/>
                    </a:lnTo>
                    <a:lnTo>
                      <a:pt x="2111" y="1422"/>
                    </a:lnTo>
                    <a:lnTo>
                      <a:pt x="2073" y="1231"/>
                    </a:lnTo>
                    <a:lnTo>
                      <a:pt x="1909" y="972"/>
                    </a:lnTo>
                    <a:lnTo>
                      <a:pt x="1807" y="1021"/>
                    </a:lnTo>
                    <a:lnTo>
                      <a:pt x="1716" y="948"/>
                    </a:lnTo>
                    <a:lnTo>
                      <a:pt x="1764" y="597"/>
                    </a:lnTo>
                    <a:lnTo>
                      <a:pt x="1629" y="399"/>
                    </a:lnTo>
                    <a:lnTo>
                      <a:pt x="1657" y="292"/>
                    </a:lnTo>
                    <a:lnTo>
                      <a:pt x="1424" y="162"/>
                    </a:lnTo>
                    <a:lnTo>
                      <a:pt x="1338" y="233"/>
                    </a:lnTo>
                    <a:lnTo>
                      <a:pt x="1347" y="21"/>
                    </a:lnTo>
                    <a:lnTo>
                      <a:pt x="9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2" name="Freeform 507"/>
              <p:cNvSpPr>
                <a:spLocks/>
              </p:cNvSpPr>
              <p:nvPr/>
            </p:nvSpPr>
            <p:spPr bwMode="auto">
              <a:xfrm>
                <a:off x="5060" y="3316"/>
                <a:ext cx="1275" cy="1013"/>
              </a:xfrm>
              <a:custGeom>
                <a:avLst/>
                <a:gdLst>
                  <a:gd name="T0" fmla="*/ 1421 w 2549"/>
                  <a:gd name="T1" fmla="*/ 57 h 2026"/>
                  <a:gd name="T2" fmla="*/ 1275 w 2549"/>
                  <a:gd name="T3" fmla="*/ 36 h 2026"/>
                  <a:gd name="T4" fmla="*/ 1168 w 2549"/>
                  <a:gd name="T5" fmla="*/ 103 h 2026"/>
                  <a:gd name="T6" fmla="*/ 1109 w 2549"/>
                  <a:gd name="T7" fmla="*/ 0 h 2026"/>
                  <a:gd name="T8" fmla="*/ 1035 w 2549"/>
                  <a:gd name="T9" fmla="*/ 109 h 2026"/>
                  <a:gd name="T10" fmla="*/ 768 w 2549"/>
                  <a:gd name="T11" fmla="*/ 138 h 2026"/>
                  <a:gd name="T12" fmla="*/ 749 w 2549"/>
                  <a:gd name="T13" fmla="*/ 195 h 2026"/>
                  <a:gd name="T14" fmla="*/ 563 w 2549"/>
                  <a:gd name="T15" fmla="*/ 617 h 2026"/>
                  <a:gd name="T16" fmla="*/ 233 w 2549"/>
                  <a:gd name="T17" fmla="*/ 638 h 2026"/>
                  <a:gd name="T18" fmla="*/ 0 w 2549"/>
                  <a:gd name="T19" fmla="*/ 746 h 2026"/>
                  <a:gd name="T20" fmla="*/ 11 w 2549"/>
                  <a:gd name="T21" fmla="*/ 853 h 2026"/>
                  <a:gd name="T22" fmla="*/ 7 w 2549"/>
                  <a:gd name="T23" fmla="*/ 853 h 2026"/>
                  <a:gd name="T24" fmla="*/ 106 w 2549"/>
                  <a:gd name="T25" fmla="*/ 1132 h 2026"/>
                  <a:gd name="T26" fmla="*/ 38 w 2549"/>
                  <a:gd name="T27" fmla="*/ 1251 h 2026"/>
                  <a:gd name="T28" fmla="*/ 102 w 2549"/>
                  <a:gd name="T29" fmla="*/ 1470 h 2026"/>
                  <a:gd name="T30" fmla="*/ 219 w 2549"/>
                  <a:gd name="T31" fmla="*/ 1422 h 2026"/>
                  <a:gd name="T32" fmla="*/ 311 w 2549"/>
                  <a:gd name="T33" fmla="*/ 1478 h 2026"/>
                  <a:gd name="T34" fmla="*/ 356 w 2549"/>
                  <a:gd name="T35" fmla="*/ 1623 h 2026"/>
                  <a:gd name="T36" fmla="*/ 468 w 2549"/>
                  <a:gd name="T37" fmla="*/ 1647 h 2026"/>
                  <a:gd name="T38" fmla="*/ 538 w 2549"/>
                  <a:gd name="T39" fmla="*/ 1561 h 2026"/>
                  <a:gd name="T40" fmla="*/ 1128 w 2549"/>
                  <a:gd name="T41" fmla="*/ 1620 h 2026"/>
                  <a:gd name="T42" fmla="*/ 1159 w 2549"/>
                  <a:gd name="T43" fmla="*/ 1723 h 2026"/>
                  <a:gd name="T44" fmla="*/ 1684 w 2549"/>
                  <a:gd name="T45" fmla="*/ 1842 h 2026"/>
                  <a:gd name="T46" fmla="*/ 1832 w 2549"/>
                  <a:gd name="T47" fmla="*/ 2026 h 2026"/>
                  <a:gd name="T48" fmla="*/ 2184 w 2549"/>
                  <a:gd name="T49" fmla="*/ 1963 h 2026"/>
                  <a:gd name="T50" fmla="*/ 2241 w 2549"/>
                  <a:gd name="T51" fmla="*/ 1870 h 2026"/>
                  <a:gd name="T52" fmla="*/ 2349 w 2549"/>
                  <a:gd name="T53" fmla="*/ 1842 h 2026"/>
                  <a:gd name="T54" fmla="*/ 2263 w 2549"/>
                  <a:gd name="T55" fmla="*/ 1575 h 2026"/>
                  <a:gd name="T56" fmla="*/ 2148 w 2549"/>
                  <a:gd name="T57" fmla="*/ 1466 h 2026"/>
                  <a:gd name="T58" fmla="*/ 2351 w 2549"/>
                  <a:gd name="T59" fmla="*/ 1337 h 2026"/>
                  <a:gd name="T60" fmla="*/ 2413 w 2549"/>
                  <a:gd name="T61" fmla="*/ 1248 h 2026"/>
                  <a:gd name="T62" fmla="*/ 2370 w 2549"/>
                  <a:gd name="T63" fmla="*/ 1132 h 2026"/>
                  <a:gd name="T64" fmla="*/ 2549 w 2549"/>
                  <a:gd name="T65" fmla="*/ 943 h 2026"/>
                  <a:gd name="T66" fmla="*/ 2536 w 2549"/>
                  <a:gd name="T67" fmla="*/ 719 h 2026"/>
                  <a:gd name="T68" fmla="*/ 2273 w 2549"/>
                  <a:gd name="T69" fmla="*/ 429 h 2026"/>
                  <a:gd name="T70" fmla="*/ 1841 w 2549"/>
                  <a:gd name="T71" fmla="*/ 532 h 2026"/>
                  <a:gd name="T72" fmla="*/ 1487 w 2549"/>
                  <a:gd name="T73" fmla="*/ 505 h 2026"/>
                  <a:gd name="T74" fmla="*/ 1587 w 2549"/>
                  <a:gd name="T75" fmla="*/ 448 h 2026"/>
                  <a:gd name="T76" fmla="*/ 1608 w 2549"/>
                  <a:gd name="T77" fmla="*/ 341 h 2026"/>
                  <a:gd name="T78" fmla="*/ 1446 w 2549"/>
                  <a:gd name="T79" fmla="*/ 176 h 2026"/>
                  <a:gd name="T80" fmla="*/ 1421 w 2549"/>
                  <a:gd name="T81" fmla="*/ 57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49" h="2026">
                    <a:moveTo>
                      <a:pt x="1421" y="57"/>
                    </a:moveTo>
                    <a:lnTo>
                      <a:pt x="1275" y="36"/>
                    </a:lnTo>
                    <a:lnTo>
                      <a:pt x="1168" y="103"/>
                    </a:lnTo>
                    <a:lnTo>
                      <a:pt x="1109" y="0"/>
                    </a:lnTo>
                    <a:lnTo>
                      <a:pt x="1035" y="109"/>
                    </a:lnTo>
                    <a:lnTo>
                      <a:pt x="768" y="138"/>
                    </a:lnTo>
                    <a:lnTo>
                      <a:pt x="749" y="195"/>
                    </a:lnTo>
                    <a:lnTo>
                      <a:pt x="563" y="617"/>
                    </a:lnTo>
                    <a:lnTo>
                      <a:pt x="233" y="638"/>
                    </a:lnTo>
                    <a:lnTo>
                      <a:pt x="0" y="746"/>
                    </a:lnTo>
                    <a:lnTo>
                      <a:pt x="11" y="853"/>
                    </a:lnTo>
                    <a:lnTo>
                      <a:pt x="7" y="853"/>
                    </a:lnTo>
                    <a:lnTo>
                      <a:pt x="106" y="1132"/>
                    </a:lnTo>
                    <a:lnTo>
                      <a:pt x="38" y="1251"/>
                    </a:lnTo>
                    <a:lnTo>
                      <a:pt x="102" y="1470"/>
                    </a:lnTo>
                    <a:lnTo>
                      <a:pt x="219" y="1422"/>
                    </a:lnTo>
                    <a:lnTo>
                      <a:pt x="311" y="1478"/>
                    </a:lnTo>
                    <a:lnTo>
                      <a:pt x="356" y="1623"/>
                    </a:lnTo>
                    <a:lnTo>
                      <a:pt x="468" y="1647"/>
                    </a:lnTo>
                    <a:lnTo>
                      <a:pt x="538" y="1561"/>
                    </a:lnTo>
                    <a:lnTo>
                      <a:pt x="1128" y="1620"/>
                    </a:lnTo>
                    <a:lnTo>
                      <a:pt x="1159" y="1723"/>
                    </a:lnTo>
                    <a:lnTo>
                      <a:pt x="1684" y="1842"/>
                    </a:lnTo>
                    <a:lnTo>
                      <a:pt x="1832" y="2026"/>
                    </a:lnTo>
                    <a:lnTo>
                      <a:pt x="2184" y="1963"/>
                    </a:lnTo>
                    <a:lnTo>
                      <a:pt x="2241" y="1870"/>
                    </a:lnTo>
                    <a:lnTo>
                      <a:pt x="2349" y="1842"/>
                    </a:lnTo>
                    <a:lnTo>
                      <a:pt x="2263" y="1575"/>
                    </a:lnTo>
                    <a:lnTo>
                      <a:pt x="2148" y="1466"/>
                    </a:lnTo>
                    <a:lnTo>
                      <a:pt x="2351" y="1337"/>
                    </a:lnTo>
                    <a:lnTo>
                      <a:pt x="2413" y="1248"/>
                    </a:lnTo>
                    <a:lnTo>
                      <a:pt x="2370" y="1132"/>
                    </a:lnTo>
                    <a:lnTo>
                      <a:pt x="2549" y="943"/>
                    </a:lnTo>
                    <a:lnTo>
                      <a:pt x="2536" y="719"/>
                    </a:lnTo>
                    <a:lnTo>
                      <a:pt x="2273" y="429"/>
                    </a:lnTo>
                    <a:lnTo>
                      <a:pt x="1841" y="532"/>
                    </a:lnTo>
                    <a:lnTo>
                      <a:pt x="1487" y="505"/>
                    </a:lnTo>
                    <a:lnTo>
                      <a:pt x="1587" y="448"/>
                    </a:lnTo>
                    <a:lnTo>
                      <a:pt x="1608" y="341"/>
                    </a:lnTo>
                    <a:lnTo>
                      <a:pt x="1446" y="176"/>
                    </a:lnTo>
                    <a:lnTo>
                      <a:pt x="142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3" name="Freeform 506"/>
              <p:cNvSpPr>
                <a:spLocks/>
              </p:cNvSpPr>
              <p:nvPr/>
            </p:nvSpPr>
            <p:spPr bwMode="auto">
              <a:xfrm>
                <a:off x="5771" y="2390"/>
                <a:ext cx="910" cy="1192"/>
              </a:xfrm>
              <a:custGeom>
                <a:avLst/>
                <a:gdLst>
                  <a:gd name="T0" fmla="*/ 1192 w 1822"/>
                  <a:gd name="T1" fmla="*/ 234 h 2384"/>
                  <a:gd name="T2" fmla="*/ 1216 w 1822"/>
                  <a:gd name="T3" fmla="*/ 124 h 2384"/>
                  <a:gd name="T4" fmla="*/ 1149 w 1822"/>
                  <a:gd name="T5" fmla="*/ 27 h 2384"/>
                  <a:gd name="T6" fmla="*/ 1046 w 1822"/>
                  <a:gd name="T7" fmla="*/ 0 h 2384"/>
                  <a:gd name="T8" fmla="*/ 733 w 1822"/>
                  <a:gd name="T9" fmla="*/ 113 h 2384"/>
                  <a:gd name="T10" fmla="*/ 635 w 1822"/>
                  <a:gd name="T11" fmla="*/ 53 h 2384"/>
                  <a:gd name="T12" fmla="*/ 558 w 1822"/>
                  <a:gd name="T13" fmla="*/ 136 h 2384"/>
                  <a:gd name="T14" fmla="*/ 290 w 1822"/>
                  <a:gd name="T15" fmla="*/ 98 h 2384"/>
                  <a:gd name="T16" fmla="*/ 301 w 1822"/>
                  <a:gd name="T17" fmla="*/ 176 h 2384"/>
                  <a:gd name="T18" fmla="*/ 233 w 1822"/>
                  <a:gd name="T19" fmla="*/ 265 h 2384"/>
                  <a:gd name="T20" fmla="*/ 232 w 1822"/>
                  <a:gd name="T21" fmla="*/ 265 h 2384"/>
                  <a:gd name="T22" fmla="*/ 297 w 1822"/>
                  <a:gd name="T23" fmla="*/ 465 h 2384"/>
                  <a:gd name="T24" fmla="*/ 244 w 1822"/>
                  <a:gd name="T25" fmla="*/ 561 h 2384"/>
                  <a:gd name="T26" fmla="*/ 297 w 1822"/>
                  <a:gd name="T27" fmla="*/ 746 h 2384"/>
                  <a:gd name="T28" fmla="*/ 297 w 1822"/>
                  <a:gd name="T29" fmla="*/ 748 h 2384"/>
                  <a:gd name="T30" fmla="*/ 307 w 1822"/>
                  <a:gd name="T31" fmla="*/ 860 h 2384"/>
                  <a:gd name="T32" fmla="*/ 266 w 1822"/>
                  <a:gd name="T33" fmla="*/ 1022 h 2384"/>
                  <a:gd name="T34" fmla="*/ 283 w 1822"/>
                  <a:gd name="T35" fmla="*/ 1056 h 2384"/>
                  <a:gd name="T36" fmla="*/ 130 w 1822"/>
                  <a:gd name="T37" fmla="*/ 1726 h 2384"/>
                  <a:gd name="T38" fmla="*/ 0 w 1822"/>
                  <a:gd name="T39" fmla="*/ 1909 h 2384"/>
                  <a:gd name="T40" fmla="*/ 25 w 1822"/>
                  <a:gd name="T41" fmla="*/ 2028 h 2384"/>
                  <a:gd name="T42" fmla="*/ 187 w 1822"/>
                  <a:gd name="T43" fmla="*/ 2193 h 2384"/>
                  <a:gd name="T44" fmla="*/ 166 w 1822"/>
                  <a:gd name="T45" fmla="*/ 2300 h 2384"/>
                  <a:gd name="T46" fmla="*/ 66 w 1822"/>
                  <a:gd name="T47" fmla="*/ 2357 h 2384"/>
                  <a:gd name="T48" fmla="*/ 420 w 1822"/>
                  <a:gd name="T49" fmla="*/ 2384 h 2384"/>
                  <a:gd name="T50" fmla="*/ 852 w 1822"/>
                  <a:gd name="T51" fmla="*/ 2281 h 2384"/>
                  <a:gd name="T52" fmla="*/ 1004 w 1822"/>
                  <a:gd name="T53" fmla="*/ 2073 h 2384"/>
                  <a:gd name="T54" fmla="*/ 1013 w 1822"/>
                  <a:gd name="T55" fmla="*/ 1847 h 2384"/>
                  <a:gd name="T56" fmla="*/ 1608 w 1822"/>
                  <a:gd name="T57" fmla="*/ 1730 h 2384"/>
                  <a:gd name="T58" fmla="*/ 1594 w 1822"/>
                  <a:gd name="T59" fmla="*/ 1399 h 2384"/>
                  <a:gd name="T60" fmla="*/ 1706 w 1822"/>
                  <a:gd name="T61" fmla="*/ 1370 h 2384"/>
                  <a:gd name="T62" fmla="*/ 1822 w 1822"/>
                  <a:gd name="T63" fmla="*/ 1178 h 2384"/>
                  <a:gd name="T64" fmla="*/ 1722 w 1822"/>
                  <a:gd name="T65" fmla="*/ 1113 h 2384"/>
                  <a:gd name="T66" fmla="*/ 1587 w 1822"/>
                  <a:gd name="T67" fmla="*/ 791 h 2384"/>
                  <a:gd name="T68" fmla="*/ 1687 w 1822"/>
                  <a:gd name="T69" fmla="*/ 704 h 2384"/>
                  <a:gd name="T70" fmla="*/ 1703 w 1822"/>
                  <a:gd name="T71" fmla="*/ 627 h 2384"/>
                  <a:gd name="T72" fmla="*/ 1344 w 1822"/>
                  <a:gd name="T73" fmla="*/ 394 h 2384"/>
                  <a:gd name="T74" fmla="*/ 1192 w 1822"/>
                  <a:gd name="T75" fmla="*/ 23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2" h="2384">
                    <a:moveTo>
                      <a:pt x="1192" y="234"/>
                    </a:moveTo>
                    <a:lnTo>
                      <a:pt x="1216" y="124"/>
                    </a:lnTo>
                    <a:lnTo>
                      <a:pt x="1149" y="27"/>
                    </a:lnTo>
                    <a:lnTo>
                      <a:pt x="1046" y="0"/>
                    </a:lnTo>
                    <a:lnTo>
                      <a:pt x="733" y="113"/>
                    </a:lnTo>
                    <a:lnTo>
                      <a:pt x="635" y="53"/>
                    </a:lnTo>
                    <a:lnTo>
                      <a:pt x="558" y="136"/>
                    </a:lnTo>
                    <a:lnTo>
                      <a:pt x="290" y="98"/>
                    </a:lnTo>
                    <a:lnTo>
                      <a:pt x="301" y="176"/>
                    </a:lnTo>
                    <a:lnTo>
                      <a:pt x="233" y="265"/>
                    </a:lnTo>
                    <a:lnTo>
                      <a:pt x="232" y="265"/>
                    </a:lnTo>
                    <a:lnTo>
                      <a:pt x="297" y="465"/>
                    </a:lnTo>
                    <a:lnTo>
                      <a:pt x="244" y="561"/>
                    </a:lnTo>
                    <a:lnTo>
                      <a:pt x="297" y="746"/>
                    </a:lnTo>
                    <a:lnTo>
                      <a:pt x="297" y="748"/>
                    </a:lnTo>
                    <a:lnTo>
                      <a:pt x="307" y="860"/>
                    </a:lnTo>
                    <a:lnTo>
                      <a:pt x="266" y="1022"/>
                    </a:lnTo>
                    <a:lnTo>
                      <a:pt x="283" y="1056"/>
                    </a:lnTo>
                    <a:lnTo>
                      <a:pt x="130" y="1726"/>
                    </a:lnTo>
                    <a:lnTo>
                      <a:pt x="0" y="1909"/>
                    </a:lnTo>
                    <a:lnTo>
                      <a:pt x="25" y="2028"/>
                    </a:lnTo>
                    <a:lnTo>
                      <a:pt x="187" y="2193"/>
                    </a:lnTo>
                    <a:lnTo>
                      <a:pt x="166" y="2300"/>
                    </a:lnTo>
                    <a:lnTo>
                      <a:pt x="66" y="2357"/>
                    </a:lnTo>
                    <a:lnTo>
                      <a:pt x="420" y="2384"/>
                    </a:lnTo>
                    <a:lnTo>
                      <a:pt x="852" y="2281"/>
                    </a:lnTo>
                    <a:lnTo>
                      <a:pt x="1004" y="2073"/>
                    </a:lnTo>
                    <a:lnTo>
                      <a:pt x="1013" y="1847"/>
                    </a:lnTo>
                    <a:lnTo>
                      <a:pt x="1608" y="1730"/>
                    </a:lnTo>
                    <a:lnTo>
                      <a:pt x="1594" y="1399"/>
                    </a:lnTo>
                    <a:lnTo>
                      <a:pt x="1706" y="1370"/>
                    </a:lnTo>
                    <a:lnTo>
                      <a:pt x="1822" y="1178"/>
                    </a:lnTo>
                    <a:lnTo>
                      <a:pt x="1722" y="1113"/>
                    </a:lnTo>
                    <a:lnTo>
                      <a:pt x="1587" y="791"/>
                    </a:lnTo>
                    <a:lnTo>
                      <a:pt x="1687" y="704"/>
                    </a:lnTo>
                    <a:lnTo>
                      <a:pt x="1703" y="627"/>
                    </a:lnTo>
                    <a:lnTo>
                      <a:pt x="1344" y="394"/>
                    </a:lnTo>
                    <a:lnTo>
                      <a:pt x="119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4" name="Freeform 505"/>
              <p:cNvSpPr>
                <a:spLocks/>
              </p:cNvSpPr>
              <p:nvPr/>
            </p:nvSpPr>
            <p:spPr bwMode="auto">
              <a:xfrm>
                <a:off x="6134" y="3255"/>
                <a:ext cx="1176" cy="1252"/>
              </a:xfrm>
              <a:custGeom>
                <a:avLst/>
                <a:gdLst>
                  <a:gd name="T0" fmla="*/ 286 w 2352"/>
                  <a:gd name="T1" fmla="*/ 117 h 2503"/>
                  <a:gd name="T2" fmla="*/ 277 w 2352"/>
                  <a:gd name="T3" fmla="*/ 343 h 2503"/>
                  <a:gd name="T4" fmla="*/ 125 w 2352"/>
                  <a:gd name="T5" fmla="*/ 551 h 2503"/>
                  <a:gd name="T6" fmla="*/ 388 w 2352"/>
                  <a:gd name="T7" fmla="*/ 841 h 2503"/>
                  <a:gd name="T8" fmla="*/ 401 w 2352"/>
                  <a:gd name="T9" fmla="*/ 1065 h 2503"/>
                  <a:gd name="T10" fmla="*/ 222 w 2352"/>
                  <a:gd name="T11" fmla="*/ 1254 h 2503"/>
                  <a:gd name="T12" fmla="*/ 265 w 2352"/>
                  <a:gd name="T13" fmla="*/ 1370 h 2503"/>
                  <a:gd name="T14" fmla="*/ 203 w 2352"/>
                  <a:gd name="T15" fmla="*/ 1459 h 2503"/>
                  <a:gd name="T16" fmla="*/ 0 w 2352"/>
                  <a:gd name="T17" fmla="*/ 1588 h 2503"/>
                  <a:gd name="T18" fmla="*/ 115 w 2352"/>
                  <a:gd name="T19" fmla="*/ 1697 h 2503"/>
                  <a:gd name="T20" fmla="*/ 201 w 2352"/>
                  <a:gd name="T21" fmla="*/ 1964 h 2503"/>
                  <a:gd name="T22" fmla="*/ 201 w 2352"/>
                  <a:gd name="T23" fmla="*/ 1967 h 2503"/>
                  <a:gd name="T24" fmla="*/ 332 w 2352"/>
                  <a:gd name="T25" fmla="*/ 1967 h 2503"/>
                  <a:gd name="T26" fmla="*/ 620 w 2352"/>
                  <a:gd name="T27" fmla="*/ 2152 h 2503"/>
                  <a:gd name="T28" fmla="*/ 852 w 2352"/>
                  <a:gd name="T29" fmla="*/ 2152 h 2503"/>
                  <a:gd name="T30" fmla="*/ 1031 w 2352"/>
                  <a:gd name="T31" fmla="*/ 1988 h 2503"/>
                  <a:gd name="T32" fmla="*/ 1181 w 2352"/>
                  <a:gd name="T33" fmla="*/ 2205 h 2503"/>
                  <a:gd name="T34" fmla="*/ 1395 w 2352"/>
                  <a:gd name="T35" fmla="*/ 2321 h 2503"/>
                  <a:gd name="T36" fmla="*/ 1619 w 2352"/>
                  <a:gd name="T37" fmla="*/ 2286 h 2503"/>
                  <a:gd name="T38" fmla="*/ 1655 w 2352"/>
                  <a:gd name="T39" fmla="*/ 2427 h 2503"/>
                  <a:gd name="T40" fmla="*/ 1762 w 2352"/>
                  <a:gd name="T41" fmla="*/ 2393 h 2503"/>
                  <a:gd name="T42" fmla="*/ 1819 w 2352"/>
                  <a:gd name="T43" fmla="*/ 2503 h 2503"/>
                  <a:gd name="T44" fmla="*/ 2033 w 2352"/>
                  <a:gd name="T45" fmla="*/ 2486 h 2503"/>
                  <a:gd name="T46" fmla="*/ 2036 w 2352"/>
                  <a:gd name="T47" fmla="*/ 2486 h 2503"/>
                  <a:gd name="T48" fmla="*/ 1986 w 2352"/>
                  <a:gd name="T49" fmla="*/ 2383 h 2503"/>
                  <a:gd name="T50" fmla="*/ 2038 w 2352"/>
                  <a:gd name="T51" fmla="*/ 2069 h 2503"/>
                  <a:gd name="T52" fmla="*/ 2299 w 2352"/>
                  <a:gd name="T53" fmla="*/ 1664 h 2503"/>
                  <a:gd name="T54" fmla="*/ 2230 w 2352"/>
                  <a:gd name="T55" fmla="*/ 1578 h 2503"/>
                  <a:gd name="T56" fmla="*/ 2338 w 2352"/>
                  <a:gd name="T57" fmla="*/ 1495 h 2503"/>
                  <a:gd name="T58" fmla="*/ 2352 w 2352"/>
                  <a:gd name="T59" fmla="*/ 1351 h 2503"/>
                  <a:gd name="T60" fmla="*/ 2231 w 2352"/>
                  <a:gd name="T61" fmla="*/ 1201 h 2503"/>
                  <a:gd name="T62" fmla="*/ 2304 w 2352"/>
                  <a:gd name="T63" fmla="*/ 1082 h 2503"/>
                  <a:gd name="T64" fmla="*/ 2192 w 2352"/>
                  <a:gd name="T65" fmla="*/ 1028 h 2503"/>
                  <a:gd name="T66" fmla="*/ 1704 w 2352"/>
                  <a:gd name="T67" fmla="*/ 1089 h 2503"/>
                  <a:gd name="T68" fmla="*/ 1509 w 2352"/>
                  <a:gd name="T69" fmla="*/ 667 h 2503"/>
                  <a:gd name="T70" fmla="*/ 1371 w 2352"/>
                  <a:gd name="T71" fmla="*/ 506 h 2503"/>
                  <a:gd name="T72" fmla="*/ 1293 w 2352"/>
                  <a:gd name="T73" fmla="*/ 592 h 2503"/>
                  <a:gd name="T74" fmla="*/ 1195 w 2352"/>
                  <a:gd name="T75" fmla="*/ 274 h 2503"/>
                  <a:gd name="T76" fmla="*/ 1022 w 2352"/>
                  <a:gd name="T77" fmla="*/ 57 h 2503"/>
                  <a:gd name="T78" fmla="*/ 881 w 2352"/>
                  <a:gd name="T79" fmla="*/ 0 h 2503"/>
                  <a:gd name="T80" fmla="*/ 286 w 2352"/>
                  <a:gd name="T81" fmla="*/ 117 h 2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52" h="2503">
                    <a:moveTo>
                      <a:pt x="286" y="117"/>
                    </a:moveTo>
                    <a:lnTo>
                      <a:pt x="277" y="343"/>
                    </a:lnTo>
                    <a:lnTo>
                      <a:pt x="125" y="551"/>
                    </a:lnTo>
                    <a:lnTo>
                      <a:pt x="388" y="841"/>
                    </a:lnTo>
                    <a:lnTo>
                      <a:pt x="401" y="1065"/>
                    </a:lnTo>
                    <a:lnTo>
                      <a:pt x="222" y="1254"/>
                    </a:lnTo>
                    <a:lnTo>
                      <a:pt x="265" y="1370"/>
                    </a:lnTo>
                    <a:lnTo>
                      <a:pt x="203" y="1459"/>
                    </a:lnTo>
                    <a:lnTo>
                      <a:pt x="0" y="1588"/>
                    </a:lnTo>
                    <a:lnTo>
                      <a:pt x="115" y="1697"/>
                    </a:lnTo>
                    <a:lnTo>
                      <a:pt x="201" y="1964"/>
                    </a:lnTo>
                    <a:lnTo>
                      <a:pt x="201" y="1967"/>
                    </a:lnTo>
                    <a:lnTo>
                      <a:pt x="332" y="1967"/>
                    </a:lnTo>
                    <a:lnTo>
                      <a:pt x="620" y="2152"/>
                    </a:lnTo>
                    <a:lnTo>
                      <a:pt x="852" y="2152"/>
                    </a:lnTo>
                    <a:lnTo>
                      <a:pt x="1031" y="1988"/>
                    </a:lnTo>
                    <a:lnTo>
                      <a:pt x="1181" y="2205"/>
                    </a:lnTo>
                    <a:lnTo>
                      <a:pt x="1395" y="2321"/>
                    </a:lnTo>
                    <a:lnTo>
                      <a:pt x="1619" y="2286"/>
                    </a:lnTo>
                    <a:lnTo>
                      <a:pt x="1655" y="2427"/>
                    </a:lnTo>
                    <a:lnTo>
                      <a:pt x="1762" y="2393"/>
                    </a:lnTo>
                    <a:lnTo>
                      <a:pt x="1819" y="2503"/>
                    </a:lnTo>
                    <a:lnTo>
                      <a:pt x="2033" y="2486"/>
                    </a:lnTo>
                    <a:lnTo>
                      <a:pt x="2036" y="2486"/>
                    </a:lnTo>
                    <a:lnTo>
                      <a:pt x="1986" y="2383"/>
                    </a:lnTo>
                    <a:lnTo>
                      <a:pt x="2038" y="2069"/>
                    </a:lnTo>
                    <a:lnTo>
                      <a:pt x="2299" y="1664"/>
                    </a:lnTo>
                    <a:lnTo>
                      <a:pt x="2230" y="1578"/>
                    </a:lnTo>
                    <a:lnTo>
                      <a:pt x="2338" y="1495"/>
                    </a:lnTo>
                    <a:lnTo>
                      <a:pt x="2352" y="1351"/>
                    </a:lnTo>
                    <a:lnTo>
                      <a:pt x="2231" y="1201"/>
                    </a:lnTo>
                    <a:lnTo>
                      <a:pt x="2304" y="1082"/>
                    </a:lnTo>
                    <a:lnTo>
                      <a:pt x="2192" y="1028"/>
                    </a:lnTo>
                    <a:lnTo>
                      <a:pt x="1704" y="1089"/>
                    </a:lnTo>
                    <a:lnTo>
                      <a:pt x="1509" y="667"/>
                    </a:lnTo>
                    <a:lnTo>
                      <a:pt x="1371" y="506"/>
                    </a:lnTo>
                    <a:lnTo>
                      <a:pt x="1293" y="592"/>
                    </a:lnTo>
                    <a:lnTo>
                      <a:pt x="1195" y="274"/>
                    </a:lnTo>
                    <a:lnTo>
                      <a:pt x="1022" y="57"/>
                    </a:lnTo>
                    <a:lnTo>
                      <a:pt x="881" y="0"/>
                    </a:lnTo>
                    <a:lnTo>
                      <a:pt x="286"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5" name="Freeform 504"/>
              <p:cNvSpPr>
                <a:spLocks/>
              </p:cNvSpPr>
              <p:nvPr/>
            </p:nvSpPr>
            <p:spPr bwMode="auto">
              <a:xfrm>
                <a:off x="2398" y="1585"/>
                <a:ext cx="892" cy="1523"/>
              </a:xfrm>
              <a:custGeom>
                <a:avLst/>
                <a:gdLst>
                  <a:gd name="T0" fmla="*/ 702 w 1784"/>
                  <a:gd name="T1" fmla="*/ 162 h 3047"/>
                  <a:gd name="T2" fmla="*/ 447 w 1784"/>
                  <a:gd name="T3" fmla="*/ 180 h 3047"/>
                  <a:gd name="T4" fmla="*/ 7 w 1784"/>
                  <a:gd name="T5" fmla="*/ 0 h 3047"/>
                  <a:gd name="T6" fmla="*/ 0 w 1784"/>
                  <a:gd name="T7" fmla="*/ 109 h 3047"/>
                  <a:gd name="T8" fmla="*/ 126 w 1784"/>
                  <a:gd name="T9" fmla="*/ 180 h 3047"/>
                  <a:gd name="T10" fmla="*/ 149 w 1784"/>
                  <a:gd name="T11" fmla="*/ 369 h 3047"/>
                  <a:gd name="T12" fmla="*/ 74 w 1784"/>
                  <a:gd name="T13" fmla="*/ 447 h 3047"/>
                  <a:gd name="T14" fmla="*/ 171 w 1784"/>
                  <a:gd name="T15" fmla="*/ 843 h 3047"/>
                  <a:gd name="T16" fmla="*/ 502 w 1784"/>
                  <a:gd name="T17" fmla="*/ 1196 h 3047"/>
                  <a:gd name="T18" fmla="*/ 449 w 1784"/>
                  <a:gd name="T19" fmla="*/ 1587 h 3047"/>
                  <a:gd name="T20" fmla="*/ 525 w 1784"/>
                  <a:gd name="T21" fmla="*/ 1692 h 3047"/>
                  <a:gd name="T22" fmla="*/ 506 w 1784"/>
                  <a:gd name="T23" fmla="*/ 1927 h 3047"/>
                  <a:gd name="T24" fmla="*/ 418 w 1784"/>
                  <a:gd name="T25" fmla="*/ 2147 h 3047"/>
                  <a:gd name="T26" fmla="*/ 580 w 1784"/>
                  <a:gd name="T27" fmla="*/ 2511 h 3047"/>
                  <a:gd name="T28" fmla="*/ 680 w 1784"/>
                  <a:gd name="T29" fmla="*/ 2559 h 3047"/>
                  <a:gd name="T30" fmla="*/ 778 w 1784"/>
                  <a:gd name="T31" fmla="*/ 2495 h 3047"/>
                  <a:gd name="T32" fmla="*/ 740 w 1784"/>
                  <a:gd name="T33" fmla="*/ 2613 h 3047"/>
                  <a:gd name="T34" fmla="*/ 464 w 1784"/>
                  <a:gd name="T35" fmla="*/ 2642 h 3047"/>
                  <a:gd name="T36" fmla="*/ 649 w 1784"/>
                  <a:gd name="T37" fmla="*/ 3012 h 3047"/>
                  <a:gd name="T38" fmla="*/ 752 w 1784"/>
                  <a:gd name="T39" fmla="*/ 3047 h 3047"/>
                  <a:gd name="T40" fmla="*/ 1026 w 1784"/>
                  <a:gd name="T41" fmla="*/ 2864 h 3047"/>
                  <a:gd name="T42" fmla="*/ 1239 w 1784"/>
                  <a:gd name="T43" fmla="*/ 2952 h 3047"/>
                  <a:gd name="T44" fmla="*/ 1571 w 1784"/>
                  <a:gd name="T45" fmla="*/ 2985 h 3047"/>
                  <a:gd name="T46" fmla="*/ 1573 w 1784"/>
                  <a:gd name="T47" fmla="*/ 2985 h 3047"/>
                  <a:gd name="T48" fmla="*/ 1713 w 1784"/>
                  <a:gd name="T49" fmla="*/ 2812 h 3047"/>
                  <a:gd name="T50" fmla="*/ 1784 w 1784"/>
                  <a:gd name="T51" fmla="*/ 2551 h 3047"/>
                  <a:gd name="T52" fmla="*/ 1627 w 1784"/>
                  <a:gd name="T53" fmla="*/ 2389 h 3047"/>
                  <a:gd name="T54" fmla="*/ 1249 w 1784"/>
                  <a:gd name="T55" fmla="*/ 2309 h 3047"/>
                  <a:gd name="T56" fmla="*/ 1180 w 1784"/>
                  <a:gd name="T57" fmla="*/ 2215 h 3047"/>
                  <a:gd name="T58" fmla="*/ 1354 w 1784"/>
                  <a:gd name="T59" fmla="*/ 2010 h 3047"/>
                  <a:gd name="T60" fmla="*/ 1294 w 1784"/>
                  <a:gd name="T61" fmla="*/ 1922 h 3047"/>
                  <a:gd name="T62" fmla="*/ 1609 w 1784"/>
                  <a:gd name="T63" fmla="*/ 1730 h 3047"/>
                  <a:gd name="T64" fmla="*/ 1521 w 1784"/>
                  <a:gd name="T65" fmla="*/ 1415 h 3047"/>
                  <a:gd name="T66" fmla="*/ 1597 w 1784"/>
                  <a:gd name="T67" fmla="*/ 1313 h 3047"/>
                  <a:gd name="T68" fmla="*/ 1273 w 1784"/>
                  <a:gd name="T69" fmla="*/ 1194 h 3047"/>
                  <a:gd name="T70" fmla="*/ 1249 w 1784"/>
                  <a:gd name="T71" fmla="*/ 938 h 3047"/>
                  <a:gd name="T72" fmla="*/ 1242 w 1784"/>
                  <a:gd name="T73" fmla="*/ 939 h 3047"/>
                  <a:gd name="T74" fmla="*/ 994 w 1784"/>
                  <a:gd name="T75" fmla="*/ 529 h 3047"/>
                  <a:gd name="T76" fmla="*/ 1089 w 1784"/>
                  <a:gd name="T77" fmla="*/ 226 h 3047"/>
                  <a:gd name="T78" fmla="*/ 1049 w 1784"/>
                  <a:gd name="T79" fmla="*/ 119 h 3047"/>
                  <a:gd name="T80" fmla="*/ 799 w 1784"/>
                  <a:gd name="T81" fmla="*/ 93 h 3047"/>
                  <a:gd name="T82" fmla="*/ 702 w 1784"/>
                  <a:gd name="T83" fmla="*/ 162 h 3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4" h="3047">
                    <a:moveTo>
                      <a:pt x="702" y="162"/>
                    </a:moveTo>
                    <a:lnTo>
                      <a:pt x="447" y="180"/>
                    </a:lnTo>
                    <a:lnTo>
                      <a:pt x="7" y="0"/>
                    </a:lnTo>
                    <a:lnTo>
                      <a:pt x="0" y="109"/>
                    </a:lnTo>
                    <a:lnTo>
                      <a:pt x="126" y="180"/>
                    </a:lnTo>
                    <a:lnTo>
                      <a:pt x="149" y="369"/>
                    </a:lnTo>
                    <a:lnTo>
                      <a:pt x="74" y="447"/>
                    </a:lnTo>
                    <a:lnTo>
                      <a:pt x="171" y="843"/>
                    </a:lnTo>
                    <a:lnTo>
                      <a:pt x="502" y="1196"/>
                    </a:lnTo>
                    <a:lnTo>
                      <a:pt x="449" y="1587"/>
                    </a:lnTo>
                    <a:lnTo>
                      <a:pt x="525" y="1692"/>
                    </a:lnTo>
                    <a:lnTo>
                      <a:pt x="506" y="1927"/>
                    </a:lnTo>
                    <a:lnTo>
                      <a:pt x="418" y="2147"/>
                    </a:lnTo>
                    <a:lnTo>
                      <a:pt x="580" y="2511"/>
                    </a:lnTo>
                    <a:lnTo>
                      <a:pt x="680" y="2559"/>
                    </a:lnTo>
                    <a:lnTo>
                      <a:pt x="778" y="2495"/>
                    </a:lnTo>
                    <a:lnTo>
                      <a:pt x="740" y="2613"/>
                    </a:lnTo>
                    <a:lnTo>
                      <a:pt x="464" y="2642"/>
                    </a:lnTo>
                    <a:lnTo>
                      <a:pt x="649" y="3012"/>
                    </a:lnTo>
                    <a:lnTo>
                      <a:pt x="752" y="3047"/>
                    </a:lnTo>
                    <a:lnTo>
                      <a:pt x="1026" y="2864"/>
                    </a:lnTo>
                    <a:lnTo>
                      <a:pt x="1239" y="2952"/>
                    </a:lnTo>
                    <a:lnTo>
                      <a:pt x="1571" y="2985"/>
                    </a:lnTo>
                    <a:lnTo>
                      <a:pt x="1573" y="2985"/>
                    </a:lnTo>
                    <a:lnTo>
                      <a:pt x="1713" y="2812"/>
                    </a:lnTo>
                    <a:lnTo>
                      <a:pt x="1784" y="2551"/>
                    </a:lnTo>
                    <a:lnTo>
                      <a:pt x="1627" y="2389"/>
                    </a:lnTo>
                    <a:lnTo>
                      <a:pt x="1249" y="2309"/>
                    </a:lnTo>
                    <a:lnTo>
                      <a:pt x="1180" y="2215"/>
                    </a:lnTo>
                    <a:lnTo>
                      <a:pt x="1354" y="2010"/>
                    </a:lnTo>
                    <a:lnTo>
                      <a:pt x="1294" y="1922"/>
                    </a:lnTo>
                    <a:lnTo>
                      <a:pt x="1609" y="1730"/>
                    </a:lnTo>
                    <a:lnTo>
                      <a:pt x="1521" y="1415"/>
                    </a:lnTo>
                    <a:lnTo>
                      <a:pt x="1597" y="1313"/>
                    </a:lnTo>
                    <a:lnTo>
                      <a:pt x="1273" y="1194"/>
                    </a:lnTo>
                    <a:lnTo>
                      <a:pt x="1249" y="938"/>
                    </a:lnTo>
                    <a:lnTo>
                      <a:pt x="1242" y="939"/>
                    </a:lnTo>
                    <a:lnTo>
                      <a:pt x="994" y="529"/>
                    </a:lnTo>
                    <a:lnTo>
                      <a:pt x="1089" y="226"/>
                    </a:lnTo>
                    <a:lnTo>
                      <a:pt x="1049" y="119"/>
                    </a:lnTo>
                    <a:lnTo>
                      <a:pt x="799" y="93"/>
                    </a:lnTo>
                    <a:lnTo>
                      <a:pt x="702"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6" name="Freeform 503"/>
              <p:cNvSpPr>
                <a:spLocks/>
              </p:cNvSpPr>
              <p:nvPr/>
            </p:nvSpPr>
            <p:spPr bwMode="auto">
              <a:xfrm>
                <a:off x="982" y="2540"/>
                <a:ext cx="1345" cy="1016"/>
              </a:xfrm>
              <a:custGeom>
                <a:avLst/>
                <a:gdLst>
                  <a:gd name="T0" fmla="*/ 1917 w 2689"/>
                  <a:gd name="T1" fmla="*/ 596 h 2033"/>
                  <a:gd name="T2" fmla="*/ 1501 w 2689"/>
                  <a:gd name="T3" fmla="*/ 942 h 2033"/>
                  <a:gd name="T4" fmla="*/ 1468 w 2689"/>
                  <a:gd name="T5" fmla="*/ 799 h 2033"/>
                  <a:gd name="T6" fmla="*/ 1309 w 2689"/>
                  <a:gd name="T7" fmla="*/ 697 h 2033"/>
                  <a:gd name="T8" fmla="*/ 1308 w 2689"/>
                  <a:gd name="T9" fmla="*/ 577 h 2033"/>
                  <a:gd name="T10" fmla="*/ 1132 w 2689"/>
                  <a:gd name="T11" fmla="*/ 272 h 2033"/>
                  <a:gd name="T12" fmla="*/ 1018 w 2689"/>
                  <a:gd name="T13" fmla="*/ 249 h 2033"/>
                  <a:gd name="T14" fmla="*/ 1042 w 2689"/>
                  <a:gd name="T15" fmla="*/ 141 h 2033"/>
                  <a:gd name="T16" fmla="*/ 925 w 2689"/>
                  <a:gd name="T17" fmla="*/ 153 h 2033"/>
                  <a:gd name="T18" fmla="*/ 861 w 2689"/>
                  <a:gd name="T19" fmla="*/ 268 h 2033"/>
                  <a:gd name="T20" fmla="*/ 913 w 2689"/>
                  <a:gd name="T21" fmla="*/ 13 h 2033"/>
                  <a:gd name="T22" fmla="*/ 728 w 2689"/>
                  <a:gd name="T23" fmla="*/ 137 h 2033"/>
                  <a:gd name="T24" fmla="*/ 708 w 2689"/>
                  <a:gd name="T25" fmla="*/ 0 h 2033"/>
                  <a:gd name="T26" fmla="*/ 364 w 2689"/>
                  <a:gd name="T27" fmla="*/ 143 h 2033"/>
                  <a:gd name="T28" fmla="*/ 309 w 2689"/>
                  <a:gd name="T29" fmla="*/ 46 h 2033"/>
                  <a:gd name="T30" fmla="*/ 133 w 2689"/>
                  <a:gd name="T31" fmla="*/ 189 h 2033"/>
                  <a:gd name="T32" fmla="*/ 123 w 2689"/>
                  <a:gd name="T33" fmla="*/ 429 h 2033"/>
                  <a:gd name="T34" fmla="*/ 0 w 2689"/>
                  <a:gd name="T35" fmla="*/ 446 h 2033"/>
                  <a:gd name="T36" fmla="*/ 9 w 2689"/>
                  <a:gd name="T37" fmla="*/ 554 h 2033"/>
                  <a:gd name="T38" fmla="*/ 147 w 2689"/>
                  <a:gd name="T39" fmla="*/ 734 h 2033"/>
                  <a:gd name="T40" fmla="*/ 50 w 2689"/>
                  <a:gd name="T41" fmla="*/ 1058 h 2033"/>
                  <a:gd name="T42" fmla="*/ 147 w 2689"/>
                  <a:gd name="T43" fmla="*/ 1414 h 2033"/>
                  <a:gd name="T44" fmla="*/ 66 w 2689"/>
                  <a:gd name="T45" fmla="*/ 1576 h 2033"/>
                  <a:gd name="T46" fmla="*/ 68 w 2689"/>
                  <a:gd name="T47" fmla="*/ 1574 h 2033"/>
                  <a:gd name="T48" fmla="*/ 552 w 2689"/>
                  <a:gd name="T49" fmla="*/ 1704 h 2033"/>
                  <a:gd name="T50" fmla="*/ 858 w 2689"/>
                  <a:gd name="T51" fmla="*/ 1585 h 2033"/>
                  <a:gd name="T52" fmla="*/ 1356 w 2689"/>
                  <a:gd name="T53" fmla="*/ 1838 h 2033"/>
                  <a:gd name="T54" fmla="*/ 1472 w 2689"/>
                  <a:gd name="T55" fmla="*/ 1802 h 2033"/>
                  <a:gd name="T56" fmla="*/ 1544 w 2689"/>
                  <a:gd name="T57" fmla="*/ 2033 h 2033"/>
                  <a:gd name="T58" fmla="*/ 1782 w 2689"/>
                  <a:gd name="T59" fmla="*/ 1743 h 2033"/>
                  <a:gd name="T60" fmla="*/ 1918 w 2689"/>
                  <a:gd name="T61" fmla="*/ 1776 h 2033"/>
                  <a:gd name="T62" fmla="*/ 1977 w 2689"/>
                  <a:gd name="T63" fmla="*/ 1885 h 2033"/>
                  <a:gd name="T64" fmla="*/ 2089 w 2689"/>
                  <a:gd name="T65" fmla="*/ 1840 h 2033"/>
                  <a:gd name="T66" fmla="*/ 2279 w 2689"/>
                  <a:gd name="T67" fmla="*/ 1569 h 2033"/>
                  <a:gd name="T68" fmla="*/ 2625 w 2689"/>
                  <a:gd name="T69" fmla="*/ 1468 h 2033"/>
                  <a:gd name="T70" fmla="*/ 2689 w 2689"/>
                  <a:gd name="T71" fmla="*/ 1120 h 2033"/>
                  <a:gd name="T72" fmla="*/ 2686 w 2689"/>
                  <a:gd name="T73" fmla="*/ 902 h 2033"/>
                  <a:gd name="T74" fmla="*/ 2672 w 2689"/>
                  <a:gd name="T75" fmla="*/ 894 h 2033"/>
                  <a:gd name="T76" fmla="*/ 2681 w 2689"/>
                  <a:gd name="T77" fmla="*/ 909 h 2033"/>
                  <a:gd name="T78" fmla="*/ 2591 w 2689"/>
                  <a:gd name="T79" fmla="*/ 839 h 2033"/>
                  <a:gd name="T80" fmla="*/ 2587 w 2689"/>
                  <a:gd name="T81" fmla="*/ 832 h 2033"/>
                  <a:gd name="T82" fmla="*/ 2479 w 2689"/>
                  <a:gd name="T83" fmla="*/ 820 h 2033"/>
                  <a:gd name="T84" fmla="*/ 2418 w 2689"/>
                  <a:gd name="T85" fmla="*/ 728 h 2033"/>
                  <a:gd name="T86" fmla="*/ 2420 w 2689"/>
                  <a:gd name="T87" fmla="*/ 665 h 2033"/>
                  <a:gd name="T88" fmla="*/ 2413 w 2689"/>
                  <a:gd name="T89" fmla="*/ 665 h 2033"/>
                  <a:gd name="T90" fmla="*/ 2411 w 2689"/>
                  <a:gd name="T91" fmla="*/ 737 h 2033"/>
                  <a:gd name="T92" fmla="*/ 2253 w 2689"/>
                  <a:gd name="T93" fmla="*/ 751 h 2033"/>
                  <a:gd name="T94" fmla="*/ 2215 w 2689"/>
                  <a:gd name="T95" fmla="*/ 630 h 2033"/>
                  <a:gd name="T96" fmla="*/ 2096 w 2689"/>
                  <a:gd name="T97" fmla="*/ 685 h 2033"/>
                  <a:gd name="T98" fmla="*/ 2056 w 2689"/>
                  <a:gd name="T99" fmla="*/ 584 h 2033"/>
                  <a:gd name="T100" fmla="*/ 1917 w 2689"/>
                  <a:gd name="T101" fmla="*/ 596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89" h="2033">
                    <a:moveTo>
                      <a:pt x="1917" y="596"/>
                    </a:moveTo>
                    <a:lnTo>
                      <a:pt x="1501" y="942"/>
                    </a:lnTo>
                    <a:lnTo>
                      <a:pt x="1468" y="799"/>
                    </a:lnTo>
                    <a:lnTo>
                      <a:pt x="1309" y="697"/>
                    </a:lnTo>
                    <a:lnTo>
                      <a:pt x="1308" y="577"/>
                    </a:lnTo>
                    <a:lnTo>
                      <a:pt x="1132" y="272"/>
                    </a:lnTo>
                    <a:lnTo>
                      <a:pt x="1018" y="249"/>
                    </a:lnTo>
                    <a:lnTo>
                      <a:pt x="1042" y="141"/>
                    </a:lnTo>
                    <a:lnTo>
                      <a:pt x="925" y="153"/>
                    </a:lnTo>
                    <a:lnTo>
                      <a:pt x="861" y="268"/>
                    </a:lnTo>
                    <a:lnTo>
                      <a:pt x="913" y="13"/>
                    </a:lnTo>
                    <a:lnTo>
                      <a:pt x="728" y="137"/>
                    </a:lnTo>
                    <a:lnTo>
                      <a:pt x="708" y="0"/>
                    </a:lnTo>
                    <a:lnTo>
                      <a:pt x="364" y="143"/>
                    </a:lnTo>
                    <a:lnTo>
                      <a:pt x="309" y="46"/>
                    </a:lnTo>
                    <a:lnTo>
                      <a:pt x="133" y="189"/>
                    </a:lnTo>
                    <a:lnTo>
                      <a:pt x="123" y="429"/>
                    </a:lnTo>
                    <a:lnTo>
                      <a:pt x="0" y="446"/>
                    </a:lnTo>
                    <a:lnTo>
                      <a:pt x="9" y="554"/>
                    </a:lnTo>
                    <a:lnTo>
                      <a:pt x="147" y="734"/>
                    </a:lnTo>
                    <a:lnTo>
                      <a:pt x="50" y="1058"/>
                    </a:lnTo>
                    <a:lnTo>
                      <a:pt x="147" y="1414"/>
                    </a:lnTo>
                    <a:lnTo>
                      <a:pt x="66" y="1576"/>
                    </a:lnTo>
                    <a:lnTo>
                      <a:pt x="68" y="1574"/>
                    </a:lnTo>
                    <a:lnTo>
                      <a:pt x="552" y="1704"/>
                    </a:lnTo>
                    <a:lnTo>
                      <a:pt x="858" y="1585"/>
                    </a:lnTo>
                    <a:lnTo>
                      <a:pt x="1356" y="1838"/>
                    </a:lnTo>
                    <a:lnTo>
                      <a:pt x="1472" y="1802"/>
                    </a:lnTo>
                    <a:lnTo>
                      <a:pt x="1544" y="2033"/>
                    </a:lnTo>
                    <a:lnTo>
                      <a:pt x="1782" y="1743"/>
                    </a:lnTo>
                    <a:lnTo>
                      <a:pt x="1918" y="1776"/>
                    </a:lnTo>
                    <a:lnTo>
                      <a:pt x="1977" y="1885"/>
                    </a:lnTo>
                    <a:lnTo>
                      <a:pt x="2089" y="1840"/>
                    </a:lnTo>
                    <a:lnTo>
                      <a:pt x="2279" y="1569"/>
                    </a:lnTo>
                    <a:lnTo>
                      <a:pt x="2625" y="1468"/>
                    </a:lnTo>
                    <a:lnTo>
                      <a:pt x="2689" y="1120"/>
                    </a:lnTo>
                    <a:lnTo>
                      <a:pt x="2686" y="902"/>
                    </a:lnTo>
                    <a:lnTo>
                      <a:pt x="2672" y="894"/>
                    </a:lnTo>
                    <a:lnTo>
                      <a:pt x="2681" y="909"/>
                    </a:lnTo>
                    <a:lnTo>
                      <a:pt x="2591" y="839"/>
                    </a:lnTo>
                    <a:lnTo>
                      <a:pt x="2587" y="832"/>
                    </a:lnTo>
                    <a:lnTo>
                      <a:pt x="2479" y="820"/>
                    </a:lnTo>
                    <a:lnTo>
                      <a:pt x="2418" y="728"/>
                    </a:lnTo>
                    <a:lnTo>
                      <a:pt x="2420" y="665"/>
                    </a:lnTo>
                    <a:lnTo>
                      <a:pt x="2413" y="665"/>
                    </a:lnTo>
                    <a:lnTo>
                      <a:pt x="2411" y="737"/>
                    </a:lnTo>
                    <a:lnTo>
                      <a:pt x="2253" y="751"/>
                    </a:lnTo>
                    <a:lnTo>
                      <a:pt x="2215" y="630"/>
                    </a:lnTo>
                    <a:lnTo>
                      <a:pt x="2096" y="685"/>
                    </a:lnTo>
                    <a:lnTo>
                      <a:pt x="2056" y="584"/>
                    </a:lnTo>
                    <a:lnTo>
                      <a:pt x="1917" y="5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7" name="Freeform 502"/>
              <p:cNvSpPr>
                <a:spLocks/>
              </p:cNvSpPr>
              <p:nvPr/>
            </p:nvSpPr>
            <p:spPr bwMode="auto">
              <a:xfrm>
                <a:off x="2191" y="2872"/>
                <a:ext cx="85" cy="84"/>
              </a:xfrm>
              <a:custGeom>
                <a:avLst/>
                <a:gdLst>
                  <a:gd name="T0" fmla="*/ 106 w 169"/>
                  <a:gd name="T1" fmla="*/ 0 h 167"/>
                  <a:gd name="T2" fmla="*/ 2 w 169"/>
                  <a:gd name="T3" fmla="*/ 0 h 167"/>
                  <a:gd name="T4" fmla="*/ 0 w 169"/>
                  <a:gd name="T5" fmla="*/ 63 h 167"/>
                  <a:gd name="T6" fmla="*/ 61 w 169"/>
                  <a:gd name="T7" fmla="*/ 155 h 167"/>
                  <a:gd name="T8" fmla="*/ 169 w 169"/>
                  <a:gd name="T9" fmla="*/ 167 h 167"/>
                  <a:gd name="T10" fmla="*/ 106 w 169"/>
                  <a:gd name="T11" fmla="*/ 0 h 167"/>
                </a:gdLst>
                <a:ahLst/>
                <a:cxnLst>
                  <a:cxn ang="0">
                    <a:pos x="T0" y="T1"/>
                  </a:cxn>
                  <a:cxn ang="0">
                    <a:pos x="T2" y="T3"/>
                  </a:cxn>
                  <a:cxn ang="0">
                    <a:pos x="T4" y="T5"/>
                  </a:cxn>
                  <a:cxn ang="0">
                    <a:pos x="T6" y="T7"/>
                  </a:cxn>
                  <a:cxn ang="0">
                    <a:pos x="T8" y="T9"/>
                  </a:cxn>
                  <a:cxn ang="0">
                    <a:pos x="T10" y="T11"/>
                  </a:cxn>
                </a:cxnLst>
                <a:rect l="0" t="0" r="r" b="b"/>
                <a:pathLst>
                  <a:path w="169" h="167">
                    <a:moveTo>
                      <a:pt x="106" y="0"/>
                    </a:moveTo>
                    <a:lnTo>
                      <a:pt x="2" y="0"/>
                    </a:lnTo>
                    <a:lnTo>
                      <a:pt x="0" y="63"/>
                    </a:lnTo>
                    <a:lnTo>
                      <a:pt x="61" y="155"/>
                    </a:lnTo>
                    <a:lnTo>
                      <a:pt x="169" y="167"/>
                    </a:lnTo>
                    <a:lnTo>
                      <a:pt x="1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8" name="Freeform 501"/>
              <p:cNvSpPr>
                <a:spLocks/>
              </p:cNvSpPr>
              <p:nvPr/>
            </p:nvSpPr>
            <p:spPr bwMode="auto">
              <a:xfrm>
                <a:off x="2026" y="2797"/>
                <a:ext cx="996" cy="1267"/>
              </a:xfrm>
              <a:custGeom>
                <a:avLst/>
                <a:gdLst>
                  <a:gd name="T0" fmla="*/ 583 w 1992"/>
                  <a:gd name="T1" fmla="*/ 379 h 2533"/>
                  <a:gd name="T2" fmla="*/ 597 w 1992"/>
                  <a:gd name="T3" fmla="*/ 387 h 2533"/>
                  <a:gd name="T4" fmla="*/ 600 w 1992"/>
                  <a:gd name="T5" fmla="*/ 605 h 2533"/>
                  <a:gd name="T6" fmla="*/ 536 w 1992"/>
                  <a:gd name="T7" fmla="*/ 953 h 2533"/>
                  <a:gd name="T8" fmla="*/ 190 w 1992"/>
                  <a:gd name="T9" fmla="*/ 1054 h 2533"/>
                  <a:gd name="T10" fmla="*/ 0 w 1992"/>
                  <a:gd name="T11" fmla="*/ 1325 h 2533"/>
                  <a:gd name="T12" fmla="*/ 40 w 1992"/>
                  <a:gd name="T13" fmla="*/ 1494 h 2533"/>
                  <a:gd name="T14" fmla="*/ 178 w 1992"/>
                  <a:gd name="T15" fmla="*/ 1499 h 2533"/>
                  <a:gd name="T16" fmla="*/ 43 w 1992"/>
                  <a:gd name="T17" fmla="*/ 1537 h 2533"/>
                  <a:gd name="T18" fmla="*/ 64 w 1992"/>
                  <a:gd name="T19" fmla="*/ 1645 h 2533"/>
                  <a:gd name="T20" fmla="*/ 260 w 1992"/>
                  <a:gd name="T21" fmla="*/ 1752 h 2533"/>
                  <a:gd name="T22" fmla="*/ 305 w 1992"/>
                  <a:gd name="T23" fmla="*/ 1850 h 2533"/>
                  <a:gd name="T24" fmla="*/ 245 w 1992"/>
                  <a:gd name="T25" fmla="*/ 1950 h 2533"/>
                  <a:gd name="T26" fmla="*/ 336 w 1992"/>
                  <a:gd name="T27" fmla="*/ 2017 h 2533"/>
                  <a:gd name="T28" fmla="*/ 298 w 1992"/>
                  <a:gd name="T29" fmla="*/ 2142 h 2533"/>
                  <a:gd name="T30" fmla="*/ 207 w 1992"/>
                  <a:gd name="T31" fmla="*/ 2222 h 2533"/>
                  <a:gd name="T32" fmla="*/ 312 w 1992"/>
                  <a:gd name="T33" fmla="*/ 2283 h 2533"/>
                  <a:gd name="T34" fmla="*/ 198 w 1992"/>
                  <a:gd name="T35" fmla="*/ 2312 h 2533"/>
                  <a:gd name="T36" fmla="*/ 236 w 1992"/>
                  <a:gd name="T37" fmla="*/ 2533 h 2533"/>
                  <a:gd name="T38" fmla="*/ 438 w 1992"/>
                  <a:gd name="T39" fmla="*/ 2402 h 2533"/>
                  <a:gd name="T40" fmla="*/ 947 w 1992"/>
                  <a:gd name="T41" fmla="*/ 2384 h 2533"/>
                  <a:gd name="T42" fmla="*/ 1011 w 1992"/>
                  <a:gd name="T43" fmla="*/ 2276 h 2533"/>
                  <a:gd name="T44" fmla="*/ 1359 w 1992"/>
                  <a:gd name="T45" fmla="*/ 2124 h 2533"/>
                  <a:gd name="T46" fmla="*/ 1621 w 1992"/>
                  <a:gd name="T47" fmla="*/ 2260 h 2533"/>
                  <a:gd name="T48" fmla="*/ 1640 w 1992"/>
                  <a:gd name="T49" fmla="*/ 2179 h 2533"/>
                  <a:gd name="T50" fmla="*/ 1780 w 1992"/>
                  <a:gd name="T51" fmla="*/ 1847 h 2533"/>
                  <a:gd name="T52" fmla="*/ 1992 w 1992"/>
                  <a:gd name="T53" fmla="*/ 1759 h 2533"/>
                  <a:gd name="T54" fmla="*/ 1918 w 1992"/>
                  <a:gd name="T55" fmla="*/ 1087 h 2533"/>
                  <a:gd name="T56" fmla="*/ 1978 w 1992"/>
                  <a:gd name="T57" fmla="*/ 997 h 2533"/>
                  <a:gd name="T58" fmla="*/ 1982 w 1992"/>
                  <a:gd name="T59" fmla="*/ 527 h 2533"/>
                  <a:gd name="T60" fmla="*/ 1769 w 1992"/>
                  <a:gd name="T61" fmla="*/ 439 h 2533"/>
                  <a:gd name="T62" fmla="*/ 1495 w 1992"/>
                  <a:gd name="T63" fmla="*/ 622 h 2533"/>
                  <a:gd name="T64" fmla="*/ 1392 w 1992"/>
                  <a:gd name="T65" fmla="*/ 587 h 2533"/>
                  <a:gd name="T66" fmla="*/ 1207 w 1992"/>
                  <a:gd name="T67" fmla="*/ 217 h 2533"/>
                  <a:gd name="T68" fmla="*/ 762 w 1992"/>
                  <a:gd name="T69" fmla="*/ 219 h 2533"/>
                  <a:gd name="T70" fmla="*/ 773 w 1992"/>
                  <a:gd name="T71" fmla="*/ 0 h 2533"/>
                  <a:gd name="T72" fmla="*/ 647 w 1992"/>
                  <a:gd name="T73" fmla="*/ 29 h 2533"/>
                  <a:gd name="T74" fmla="*/ 493 w 1992"/>
                  <a:gd name="T75" fmla="*/ 179 h 2533"/>
                  <a:gd name="T76" fmla="*/ 583 w 1992"/>
                  <a:gd name="T77" fmla="*/ 379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2" h="2533">
                    <a:moveTo>
                      <a:pt x="583" y="379"/>
                    </a:moveTo>
                    <a:lnTo>
                      <a:pt x="597" y="387"/>
                    </a:lnTo>
                    <a:lnTo>
                      <a:pt x="600" y="605"/>
                    </a:lnTo>
                    <a:lnTo>
                      <a:pt x="536" y="953"/>
                    </a:lnTo>
                    <a:lnTo>
                      <a:pt x="190" y="1054"/>
                    </a:lnTo>
                    <a:lnTo>
                      <a:pt x="0" y="1325"/>
                    </a:lnTo>
                    <a:lnTo>
                      <a:pt x="40" y="1494"/>
                    </a:lnTo>
                    <a:lnTo>
                      <a:pt x="178" y="1499"/>
                    </a:lnTo>
                    <a:lnTo>
                      <a:pt x="43" y="1537"/>
                    </a:lnTo>
                    <a:lnTo>
                      <a:pt x="64" y="1645"/>
                    </a:lnTo>
                    <a:lnTo>
                      <a:pt x="260" y="1752"/>
                    </a:lnTo>
                    <a:lnTo>
                      <a:pt x="305" y="1850"/>
                    </a:lnTo>
                    <a:lnTo>
                      <a:pt x="245" y="1950"/>
                    </a:lnTo>
                    <a:lnTo>
                      <a:pt x="336" y="2017"/>
                    </a:lnTo>
                    <a:lnTo>
                      <a:pt x="298" y="2142"/>
                    </a:lnTo>
                    <a:lnTo>
                      <a:pt x="207" y="2222"/>
                    </a:lnTo>
                    <a:lnTo>
                      <a:pt x="312" y="2283"/>
                    </a:lnTo>
                    <a:lnTo>
                      <a:pt x="198" y="2312"/>
                    </a:lnTo>
                    <a:lnTo>
                      <a:pt x="236" y="2533"/>
                    </a:lnTo>
                    <a:lnTo>
                      <a:pt x="438" y="2402"/>
                    </a:lnTo>
                    <a:lnTo>
                      <a:pt x="947" y="2384"/>
                    </a:lnTo>
                    <a:lnTo>
                      <a:pt x="1011" y="2276"/>
                    </a:lnTo>
                    <a:lnTo>
                      <a:pt x="1359" y="2124"/>
                    </a:lnTo>
                    <a:lnTo>
                      <a:pt x="1621" y="2260"/>
                    </a:lnTo>
                    <a:lnTo>
                      <a:pt x="1640" y="2179"/>
                    </a:lnTo>
                    <a:lnTo>
                      <a:pt x="1780" y="1847"/>
                    </a:lnTo>
                    <a:lnTo>
                      <a:pt x="1992" y="1759"/>
                    </a:lnTo>
                    <a:lnTo>
                      <a:pt x="1918" y="1087"/>
                    </a:lnTo>
                    <a:lnTo>
                      <a:pt x="1978" y="997"/>
                    </a:lnTo>
                    <a:lnTo>
                      <a:pt x="1982" y="527"/>
                    </a:lnTo>
                    <a:lnTo>
                      <a:pt x="1769" y="439"/>
                    </a:lnTo>
                    <a:lnTo>
                      <a:pt x="1495" y="622"/>
                    </a:lnTo>
                    <a:lnTo>
                      <a:pt x="1392" y="587"/>
                    </a:lnTo>
                    <a:lnTo>
                      <a:pt x="1207" y="217"/>
                    </a:lnTo>
                    <a:lnTo>
                      <a:pt x="762" y="219"/>
                    </a:lnTo>
                    <a:lnTo>
                      <a:pt x="773" y="0"/>
                    </a:lnTo>
                    <a:lnTo>
                      <a:pt x="647" y="29"/>
                    </a:lnTo>
                    <a:lnTo>
                      <a:pt x="493" y="179"/>
                    </a:lnTo>
                    <a:lnTo>
                      <a:pt x="583" y="3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9" name="Freeform 500"/>
              <p:cNvSpPr>
                <a:spLocks/>
              </p:cNvSpPr>
              <p:nvPr/>
            </p:nvSpPr>
            <p:spPr bwMode="auto">
              <a:xfrm>
                <a:off x="62" y="2668"/>
                <a:ext cx="1056" cy="1154"/>
              </a:xfrm>
              <a:custGeom>
                <a:avLst/>
                <a:gdLst>
                  <a:gd name="T0" fmla="*/ 1840 w 2111"/>
                  <a:gd name="T1" fmla="*/ 190 h 2307"/>
                  <a:gd name="T2" fmla="*/ 1647 w 2111"/>
                  <a:gd name="T3" fmla="*/ 76 h 2307"/>
                  <a:gd name="T4" fmla="*/ 1514 w 2111"/>
                  <a:gd name="T5" fmla="*/ 229 h 2307"/>
                  <a:gd name="T6" fmla="*/ 1364 w 2111"/>
                  <a:gd name="T7" fmla="*/ 250 h 2307"/>
                  <a:gd name="T8" fmla="*/ 802 w 2111"/>
                  <a:gd name="T9" fmla="*/ 164 h 2307"/>
                  <a:gd name="T10" fmla="*/ 350 w 2111"/>
                  <a:gd name="T11" fmla="*/ 276 h 2307"/>
                  <a:gd name="T12" fmla="*/ 126 w 2111"/>
                  <a:gd name="T13" fmla="*/ 297 h 2307"/>
                  <a:gd name="T14" fmla="*/ 0 w 2111"/>
                  <a:gd name="T15" fmla="*/ 736 h 2307"/>
                  <a:gd name="T16" fmla="*/ 173 w 2111"/>
                  <a:gd name="T17" fmla="*/ 783 h 2307"/>
                  <a:gd name="T18" fmla="*/ 750 w 2111"/>
                  <a:gd name="T19" fmla="*/ 686 h 2307"/>
                  <a:gd name="T20" fmla="*/ 585 w 2111"/>
                  <a:gd name="T21" fmla="*/ 886 h 2307"/>
                  <a:gd name="T22" fmla="*/ 800 w 2111"/>
                  <a:gd name="T23" fmla="*/ 943 h 2307"/>
                  <a:gd name="T24" fmla="*/ 792 w 2111"/>
                  <a:gd name="T25" fmla="*/ 1015 h 2307"/>
                  <a:gd name="T26" fmla="*/ 804 w 2111"/>
                  <a:gd name="T27" fmla="*/ 1063 h 2307"/>
                  <a:gd name="T28" fmla="*/ 606 w 2111"/>
                  <a:gd name="T29" fmla="*/ 1008 h 2307"/>
                  <a:gd name="T30" fmla="*/ 316 w 2111"/>
                  <a:gd name="T31" fmla="*/ 870 h 2307"/>
                  <a:gd name="T32" fmla="*/ 352 w 2111"/>
                  <a:gd name="T33" fmla="*/ 1213 h 2307"/>
                  <a:gd name="T34" fmla="*/ 528 w 2111"/>
                  <a:gd name="T35" fmla="*/ 1117 h 2307"/>
                  <a:gd name="T36" fmla="*/ 771 w 2111"/>
                  <a:gd name="T37" fmla="*/ 1363 h 2307"/>
                  <a:gd name="T38" fmla="*/ 614 w 2111"/>
                  <a:gd name="T39" fmla="*/ 1410 h 2307"/>
                  <a:gd name="T40" fmla="*/ 67 w 2111"/>
                  <a:gd name="T41" fmla="*/ 1553 h 2307"/>
                  <a:gd name="T42" fmla="*/ 581 w 2111"/>
                  <a:gd name="T43" fmla="*/ 1932 h 2307"/>
                  <a:gd name="T44" fmla="*/ 823 w 2111"/>
                  <a:gd name="T45" fmla="*/ 2168 h 2307"/>
                  <a:gd name="T46" fmla="*/ 966 w 2111"/>
                  <a:gd name="T47" fmla="*/ 1992 h 2307"/>
                  <a:gd name="T48" fmla="*/ 935 w 2111"/>
                  <a:gd name="T49" fmla="*/ 1878 h 2307"/>
                  <a:gd name="T50" fmla="*/ 987 w 2111"/>
                  <a:gd name="T51" fmla="*/ 1753 h 2307"/>
                  <a:gd name="T52" fmla="*/ 975 w 2111"/>
                  <a:gd name="T53" fmla="*/ 1872 h 2307"/>
                  <a:gd name="T54" fmla="*/ 1080 w 2111"/>
                  <a:gd name="T55" fmla="*/ 2068 h 2307"/>
                  <a:gd name="T56" fmla="*/ 1440 w 2111"/>
                  <a:gd name="T57" fmla="*/ 2233 h 2307"/>
                  <a:gd name="T58" fmla="*/ 1549 w 2111"/>
                  <a:gd name="T59" fmla="*/ 2099 h 2307"/>
                  <a:gd name="T60" fmla="*/ 1666 w 2111"/>
                  <a:gd name="T61" fmla="*/ 2173 h 2307"/>
                  <a:gd name="T62" fmla="*/ 1752 w 2111"/>
                  <a:gd name="T63" fmla="*/ 2307 h 2307"/>
                  <a:gd name="T64" fmla="*/ 1908 w 2111"/>
                  <a:gd name="T65" fmla="*/ 2130 h 2307"/>
                  <a:gd name="T66" fmla="*/ 2111 w 2111"/>
                  <a:gd name="T67" fmla="*/ 2052 h 2307"/>
                  <a:gd name="T68" fmla="*/ 1794 w 2111"/>
                  <a:gd name="T69" fmla="*/ 1792 h 2307"/>
                  <a:gd name="T70" fmla="*/ 1642 w 2111"/>
                  <a:gd name="T71" fmla="*/ 1444 h 2307"/>
                  <a:gd name="T72" fmla="*/ 1987 w 2111"/>
                  <a:gd name="T73" fmla="*/ 1158 h 2307"/>
                  <a:gd name="T74" fmla="*/ 1987 w 2111"/>
                  <a:gd name="T75" fmla="*/ 478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1" h="2307">
                    <a:moveTo>
                      <a:pt x="1849" y="298"/>
                    </a:moveTo>
                    <a:lnTo>
                      <a:pt x="1840" y="190"/>
                    </a:lnTo>
                    <a:lnTo>
                      <a:pt x="1835" y="190"/>
                    </a:lnTo>
                    <a:lnTo>
                      <a:pt x="1647" y="76"/>
                    </a:lnTo>
                    <a:lnTo>
                      <a:pt x="1537" y="99"/>
                    </a:lnTo>
                    <a:lnTo>
                      <a:pt x="1514" y="229"/>
                    </a:lnTo>
                    <a:lnTo>
                      <a:pt x="1428" y="126"/>
                    </a:lnTo>
                    <a:lnTo>
                      <a:pt x="1364" y="250"/>
                    </a:lnTo>
                    <a:lnTo>
                      <a:pt x="1361" y="0"/>
                    </a:lnTo>
                    <a:lnTo>
                      <a:pt x="802" y="164"/>
                    </a:lnTo>
                    <a:lnTo>
                      <a:pt x="745" y="62"/>
                    </a:lnTo>
                    <a:lnTo>
                      <a:pt x="350" y="276"/>
                    </a:lnTo>
                    <a:lnTo>
                      <a:pt x="450" y="328"/>
                    </a:lnTo>
                    <a:lnTo>
                      <a:pt x="126" y="297"/>
                    </a:lnTo>
                    <a:lnTo>
                      <a:pt x="52" y="390"/>
                    </a:lnTo>
                    <a:lnTo>
                      <a:pt x="0" y="736"/>
                    </a:lnTo>
                    <a:lnTo>
                      <a:pt x="67" y="827"/>
                    </a:lnTo>
                    <a:lnTo>
                      <a:pt x="173" y="783"/>
                    </a:lnTo>
                    <a:lnTo>
                      <a:pt x="276" y="829"/>
                    </a:lnTo>
                    <a:lnTo>
                      <a:pt x="750" y="686"/>
                    </a:lnTo>
                    <a:lnTo>
                      <a:pt x="606" y="755"/>
                    </a:lnTo>
                    <a:lnTo>
                      <a:pt x="585" y="886"/>
                    </a:lnTo>
                    <a:lnTo>
                      <a:pt x="818" y="831"/>
                    </a:lnTo>
                    <a:lnTo>
                      <a:pt x="800" y="943"/>
                    </a:lnTo>
                    <a:lnTo>
                      <a:pt x="913" y="991"/>
                    </a:lnTo>
                    <a:lnTo>
                      <a:pt x="792" y="1015"/>
                    </a:lnTo>
                    <a:lnTo>
                      <a:pt x="1037" y="1119"/>
                    </a:lnTo>
                    <a:lnTo>
                      <a:pt x="804" y="1063"/>
                    </a:lnTo>
                    <a:lnTo>
                      <a:pt x="752" y="967"/>
                    </a:lnTo>
                    <a:lnTo>
                      <a:pt x="606" y="1008"/>
                    </a:lnTo>
                    <a:lnTo>
                      <a:pt x="383" y="963"/>
                    </a:lnTo>
                    <a:lnTo>
                      <a:pt x="316" y="870"/>
                    </a:lnTo>
                    <a:lnTo>
                      <a:pt x="257" y="1012"/>
                    </a:lnTo>
                    <a:lnTo>
                      <a:pt x="352" y="1213"/>
                    </a:lnTo>
                    <a:lnTo>
                      <a:pt x="419" y="1108"/>
                    </a:lnTo>
                    <a:lnTo>
                      <a:pt x="528" y="1117"/>
                    </a:lnTo>
                    <a:lnTo>
                      <a:pt x="737" y="1239"/>
                    </a:lnTo>
                    <a:lnTo>
                      <a:pt x="771" y="1363"/>
                    </a:lnTo>
                    <a:lnTo>
                      <a:pt x="709" y="1460"/>
                    </a:lnTo>
                    <a:lnTo>
                      <a:pt x="614" y="1410"/>
                    </a:lnTo>
                    <a:lnTo>
                      <a:pt x="126" y="1458"/>
                    </a:lnTo>
                    <a:lnTo>
                      <a:pt x="67" y="1553"/>
                    </a:lnTo>
                    <a:lnTo>
                      <a:pt x="438" y="1691"/>
                    </a:lnTo>
                    <a:lnTo>
                      <a:pt x="581" y="1932"/>
                    </a:lnTo>
                    <a:lnTo>
                      <a:pt x="538" y="2144"/>
                    </a:lnTo>
                    <a:lnTo>
                      <a:pt x="823" y="2168"/>
                    </a:lnTo>
                    <a:lnTo>
                      <a:pt x="964" y="2009"/>
                    </a:lnTo>
                    <a:lnTo>
                      <a:pt x="966" y="1992"/>
                    </a:lnTo>
                    <a:lnTo>
                      <a:pt x="964" y="1990"/>
                    </a:lnTo>
                    <a:lnTo>
                      <a:pt x="935" y="1878"/>
                    </a:lnTo>
                    <a:lnTo>
                      <a:pt x="975" y="1872"/>
                    </a:lnTo>
                    <a:lnTo>
                      <a:pt x="987" y="1753"/>
                    </a:lnTo>
                    <a:lnTo>
                      <a:pt x="1042" y="1863"/>
                    </a:lnTo>
                    <a:lnTo>
                      <a:pt x="975" y="1872"/>
                    </a:lnTo>
                    <a:lnTo>
                      <a:pt x="966" y="1992"/>
                    </a:lnTo>
                    <a:lnTo>
                      <a:pt x="1080" y="2068"/>
                    </a:lnTo>
                    <a:lnTo>
                      <a:pt x="1257" y="2004"/>
                    </a:lnTo>
                    <a:lnTo>
                      <a:pt x="1440" y="2233"/>
                    </a:lnTo>
                    <a:lnTo>
                      <a:pt x="1549" y="2209"/>
                    </a:lnTo>
                    <a:lnTo>
                      <a:pt x="1549" y="2099"/>
                    </a:lnTo>
                    <a:lnTo>
                      <a:pt x="1564" y="2209"/>
                    </a:lnTo>
                    <a:lnTo>
                      <a:pt x="1666" y="2173"/>
                    </a:lnTo>
                    <a:lnTo>
                      <a:pt x="1640" y="2282"/>
                    </a:lnTo>
                    <a:lnTo>
                      <a:pt x="1752" y="2307"/>
                    </a:lnTo>
                    <a:lnTo>
                      <a:pt x="1897" y="2249"/>
                    </a:lnTo>
                    <a:lnTo>
                      <a:pt x="1908" y="2130"/>
                    </a:lnTo>
                    <a:lnTo>
                      <a:pt x="2015" y="2163"/>
                    </a:lnTo>
                    <a:lnTo>
                      <a:pt x="2111" y="2052"/>
                    </a:lnTo>
                    <a:lnTo>
                      <a:pt x="2108" y="1844"/>
                    </a:lnTo>
                    <a:lnTo>
                      <a:pt x="1794" y="1792"/>
                    </a:lnTo>
                    <a:lnTo>
                      <a:pt x="1663" y="1580"/>
                    </a:lnTo>
                    <a:lnTo>
                      <a:pt x="1642" y="1444"/>
                    </a:lnTo>
                    <a:lnTo>
                      <a:pt x="1906" y="1320"/>
                    </a:lnTo>
                    <a:lnTo>
                      <a:pt x="1987" y="1158"/>
                    </a:lnTo>
                    <a:lnTo>
                      <a:pt x="1890" y="802"/>
                    </a:lnTo>
                    <a:lnTo>
                      <a:pt x="1987" y="478"/>
                    </a:lnTo>
                    <a:lnTo>
                      <a:pt x="1849" y="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0" name="Freeform 499"/>
              <p:cNvSpPr>
                <a:spLocks/>
              </p:cNvSpPr>
              <p:nvPr/>
            </p:nvSpPr>
            <p:spPr bwMode="auto">
              <a:xfrm>
                <a:off x="883" y="3327"/>
                <a:ext cx="1312" cy="941"/>
              </a:xfrm>
              <a:custGeom>
                <a:avLst/>
                <a:gdLst>
                  <a:gd name="T0" fmla="*/ 750 w 2623"/>
                  <a:gd name="T1" fmla="*/ 130 h 1882"/>
                  <a:gd name="T2" fmla="*/ 264 w 2623"/>
                  <a:gd name="T3" fmla="*/ 2 h 1882"/>
                  <a:gd name="T4" fmla="*/ 21 w 2623"/>
                  <a:gd name="T5" fmla="*/ 262 h 1882"/>
                  <a:gd name="T6" fmla="*/ 466 w 2623"/>
                  <a:gd name="T7" fmla="*/ 526 h 1882"/>
                  <a:gd name="T8" fmla="*/ 373 w 2623"/>
                  <a:gd name="T9" fmla="*/ 845 h 1882"/>
                  <a:gd name="T10" fmla="*/ 292 w 2623"/>
                  <a:gd name="T11" fmla="*/ 1110 h 1882"/>
                  <a:gd name="T12" fmla="*/ 493 w 2623"/>
                  <a:gd name="T13" fmla="*/ 1119 h 1882"/>
                  <a:gd name="T14" fmla="*/ 500 w 2623"/>
                  <a:gd name="T15" fmla="*/ 1008 h 1882"/>
                  <a:gd name="T16" fmla="*/ 531 w 2623"/>
                  <a:gd name="T17" fmla="*/ 1114 h 1882"/>
                  <a:gd name="T18" fmla="*/ 731 w 2623"/>
                  <a:gd name="T19" fmla="*/ 1275 h 1882"/>
                  <a:gd name="T20" fmla="*/ 740 w 2623"/>
                  <a:gd name="T21" fmla="*/ 1277 h 1882"/>
                  <a:gd name="T22" fmla="*/ 831 w 2623"/>
                  <a:gd name="T23" fmla="*/ 1494 h 1882"/>
                  <a:gd name="T24" fmla="*/ 885 w 2623"/>
                  <a:gd name="T25" fmla="*/ 1729 h 1882"/>
                  <a:gd name="T26" fmla="*/ 945 w 2623"/>
                  <a:gd name="T27" fmla="*/ 1524 h 1882"/>
                  <a:gd name="T28" fmla="*/ 1162 w 2623"/>
                  <a:gd name="T29" fmla="*/ 1567 h 1882"/>
                  <a:gd name="T30" fmla="*/ 1235 w 2623"/>
                  <a:gd name="T31" fmla="*/ 1525 h 1882"/>
                  <a:gd name="T32" fmla="*/ 1435 w 2623"/>
                  <a:gd name="T33" fmla="*/ 1450 h 1882"/>
                  <a:gd name="T34" fmla="*/ 1438 w 2623"/>
                  <a:gd name="T35" fmla="*/ 1639 h 1882"/>
                  <a:gd name="T36" fmla="*/ 1382 w 2623"/>
                  <a:gd name="T37" fmla="*/ 1755 h 1882"/>
                  <a:gd name="T38" fmla="*/ 1968 w 2623"/>
                  <a:gd name="T39" fmla="*/ 1777 h 1882"/>
                  <a:gd name="T40" fmla="*/ 1913 w 2623"/>
                  <a:gd name="T41" fmla="*/ 1882 h 1882"/>
                  <a:gd name="T42" fmla="*/ 2523 w 2623"/>
                  <a:gd name="T43" fmla="*/ 1474 h 1882"/>
                  <a:gd name="T44" fmla="*/ 2599 w 2623"/>
                  <a:gd name="T45" fmla="*/ 1224 h 1882"/>
                  <a:gd name="T46" fmla="*/ 2585 w 2623"/>
                  <a:gd name="T47" fmla="*/ 1083 h 1882"/>
                  <a:gd name="T48" fmla="*/ 2532 w 2623"/>
                  <a:gd name="T49" fmla="*/ 891 h 1882"/>
                  <a:gd name="T50" fmla="*/ 2547 w 2623"/>
                  <a:gd name="T51" fmla="*/ 693 h 1882"/>
                  <a:gd name="T52" fmla="*/ 2330 w 2623"/>
                  <a:gd name="T53" fmla="*/ 478 h 1882"/>
                  <a:gd name="T54" fmla="*/ 2327 w 2623"/>
                  <a:gd name="T55" fmla="*/ 435 h 1882"/>
                  <a:gd name="T56" fmla="*/ 2175 w 2623"/>
                  <a:gd name="T57" fmla="*/ 311 h 1882"/>
                  <a:gd name="T58" fmla="*/ 1980 w 2623"/>
                  <a:gd name="T59" fmla="*/ 169 h 1882"/>
                  <a:gd name="T60" fmla="*/ 1670 w 2623"/>
                  <a:gd name="T61" fmla="*/ 228 h 1882"/>
                  <a:gd name="T62" fmla="*/ 1056 w 2623"/>
                  <a:gd name="T63" fmla="*/ 11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23" h="1882">
                    <a:moveTo>
                      <a:pt x="1056" y="11"/>
                    </a:moveTo>
                    <a:lnTo>
                      <a:pt x="750" y="130"/>
                    </a:lnTo>
                    <a:lnTo>
                      <a:pt x="266" y="0"/>
                    </a:lnTo>
                    <a:lnTo>
                      <a:pt x="264" y="2"/>
                    </a:lnTo>
                    <a:lnTo>
                      <a:pt x="0" y="126"/>
                    </a:lnTo>
                    <a:lnTo>
                      <a:pt x="21" y="262"/>
                    </a:lnTo>
                    <a:lnTo>
                      <a:pt x="152" y="474"/>
                    </a:lnTo>
                    <a:lnTo>
                      <a:pt x="466" y="526"/>
                    </a:lnTo>
                    <a:lnTo>
                      <a:pt x="469" y="734"/>
                    </a:lnTo>
                    <a:lnTo>
                      <a:pt x="373" y="845"/>
                    </a:lnTo>
                    <a:lnTo>
                      <a:pt x="266" y="812"/>
                    </a:lnTo>
                    <a:lnTo>
                      <a:pt x="292" y="1110"/>
                    </a:lnTo>
                    <a:lnTo>
                      <a:pt x="390" y="1170"/>
                    </a:lnTo>
                    <a:lnTo>
                      <a:pt x="493" y="1119"/>
                    </a:lnTo>
                    <a:lnTo>
                      <a:pt x="476" y="891"/>
                    </a:lnTo>
                    <a:lnTo>
                      <a:pt x="500" y="1008"/>
                    </a:lnTo>
                    <a:lnTo>
                      <a:pt x="612" y="1031"/>
                    </a:lnTo>
                    <a:lnTo>
                      <a:pt x="531" y="1114"/>
                    </a:lnTo>
                    <a:lnTo>
                      <a:pt x="588" y="1215"/>
                    </a:lnTo>
                    <a:lnTo>
                      <a:pt x="731" y="1275"/>
                    </a:lnTo>
                    <a:lnTo>
                      <a:pt x="835" y="1229"/>
                    </a:lnTo>
                    <a:lnTo>
                      <a:pt x="740" y="1277"/>
                    </a:lnTo>
                    <a:lnTo>
                      <a:pt x="750" y="1386"/>
                    </a:lnTo>
                    <a:lnTo>
                      <a:pt x="831" y="1494"/>
                    </a:lnTo>
                    <a:lnTo>
                      <a:pt x="802" y="1637"/>
                    </a:lnTo>
                    <a:lnTo>
                      <a:pt x="885" y="1729"/>
                    </a:lnTo>
                    <a:lnTo>
                      <a:pt x="838" y="1617"/>
                    </a:lnTo>
                    <a:lnTo>
                      <a:pt x="945" y="1524"/>
                    </a:lnTo>
                    <a:lnTo>
                      <a:pt x="1068" y="1494"/>
                    </a:lnTo>
                    <a:lnTo>
                      <a:pt x="1162" y="1567"/>
                    </a:lnTo>
                    <a:lnTo>
                      <a:pt x="1114" y="1338"/>
                    </a:lnTo>
                    <a:lnTo>
                      <a:pt x="1235" y="1525"/>
                    </a:lnTo>
                    <a:lnTo>
                      <a:pt x="1292" y="1427"/>
                    </a:lnTo>
                    <a:lnTo>
                      <a:pt x="1435" y="1450"/>
                    </a:lnTo>
                    <a:lnTo>
                      <a:pt x="1516" y="1544"/>
                    </a:lnTo>
                    <a:lnTo>
                      <a:pt x="1438" y="1639"/>
                    </a:lnTo>
                    <a:lnTo>
                      <a:pt x="1197" y="1608"/>
                    </a:lnTo>
                    <a:lnTo>
                      <a:pt x="1382" y="1755"/>
                    </a:lnTo>
                    <a:lnTo>
                      <a:pt x="1861" y="1715"/>
                    </a:lnTo>
                    <a:lnTo>
                      <a:pt x="1968" y="1777"/>
                    </a:lnTo>
                    <a:lnTo>
                      <a:pt x="1851" y="1782"/>
                    </a:lnTo>
                    <a:lnTo>
                      <a:pt x="1913" y="1882"/>
                    </a:lnTo>
                    <a:lnTo>
                      <a:pt x="2508" y="1706"/>
                    </a:lnTo>
                    <a:lnTo>
                      <a:pt x="2523" y="1474"/>
                    </a:lnTo>
                    <a:lnTo>
                      <a:pt x="2485" y="1253"/>
                    </a:lnTo>
                    <a:lnTo>
                      <a:pt x="2599" y="1224"/>
                    </a:lnTo>
                    <a:lnTo>
                      <a:pt x="2494" y="1163"/>
                    </a:lnTo>
                    <a:lnTo>
                      <a:pt x="2585" y="1083"/>
                    </a:lnTo>
                    <a:lnTo>
                      <a:pt x="2623" y="958"/>
                    </a:lnTo>
                    <a:lnTo>
                      <a:pt x="2532" y="891"/>
                    </a:lnTo>
                    <a:lnTo>
                      <a:pt x="2592" y="791"/>
                    </a:lnTo>
                    <a:lnTo>
                      <a:pt x="2547" y="693"/>
                    </a:lnTo>
                    <a:lnTo>
                      <a:pt x="2351" y="586"/>
                    </a:lnTo>
                    <a:lnTo>
                      <a:pt x="2330" y="478"/>
                    </a:lnTo>
                    <a:lnTo>
                      <a:pt x="2465" y="440"/>
                    </a:lnTo>
                    <a:lnTo>
                      <a:pt x="2327" y="435"/>
                    </a:lnTo>
                    <a:lnTo>
                      <a:pt x="2287" y="266"/>
                    </a:lnTo>
                    <a:lnTo>
                      <a:pt x="2175" y="311"/>
                    </a:lnTo>
                    <a:lnTo>
                      <a:pt x="2116" y="202"/>
                    </a:lnTo>
                    <a:lnTo>
                      <a:pt x="1980" y="169"/>
                    </a:lnTo>
                    <a:lnTo>
                      <a:pt x="1742" y="459"/>
                    </a:lnTo>
                    <a:lnTo>
                      <a:pt x="1670" y="228"/>
                    </a:lnTo>
                    <a:lnTo>
                      <a:pt x="1554" y="264"/>
                    </a:lnTo>
                    <a:lnTo>
                      <a:pt x="1056"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1" name="Freeform 498"/>
              <p:cNvSpPr>
                <a:spLocks/>
              </p:cNvSpPr>
              <p:nvPr/>
            </p:nvSpPr>
            <p:spPr bwMode="auto">
              <a:xfrm>
                <a:off x="1754" y="3860"/>
                <a:ext cx="1305" cy="1146"/>
              </a:xfrm>
              <a:custGeom>
                <a:avLst/>
                <a:gdLst>
                  <a:gd name="T0" fmla="*/ 983 w 2609"/>
                  <a:gd name="T1" fmla="*/ 278 h 2294"/>
                  <a:gd name="T2" fmla="*/ 781 w 2609"/>
                  <a:gd name="T3" fmla="*/ 409 h 2294"/>
                  <a:gd name="T4" fmla="*/ 766 w 2609"/>
                  <a:gd name="T5" fmla="*/ 641 h 2294"/>
                  <a:gd name="T6" fmla="*/ 171 w 2609"/>
                  <a:gd name="T7" fmla="*/ 817 h 2294"/>
                  <a:gd name="T8" fmla="*/ 0 w 2609"/>
                  <a:gd name="T9" fmla="*/ 984 h 2294"/>
                  <a:gd name="T10" fmla="*/ 90 w 2609"/>
                  <a:gd name="T11" fmla="*/ 1225 h 2294"/>
                  <a:gd name="T12" fmla="*/ 324 w 2609"/>
                  <a:gd name="T13" fmla="*/ 1263 h 2294"/>
                  <a:gd name="T14" fmla="*/ 404 w 2609"/>
                  <a:gd name="T15" fmla="*/ 1341 h 2294"/>
                  <a:gd name="T16" fmla="*/ 595 w 2609"/>
                  <a:gd name="T17" fmla="*/ 1200 h 2294"/>
                  <a:gd name="T18" fmla="*/ 876 w 2609"/>
                  <a:gd name="T19" fmla="*/ 1177 h 2294"/>
                  <a:gd name="T20" fmla="*/ 612 w 2609"/>
                  <a:gd name="T21" fmla="*/ 1275 h 2294"/>
                  <a:gd name="T22" fmla="*/ 588 w 2609"/>
                  <a:gd name="T23" fmla="*/ 1532 h 2294"/>
                  <a:gd name="T24" fmla="*/ 471 w 2609"/>
                  <a:gd name="T25" fmla="*/ 1582 h 2294"/>
                  <a:gd name="T26" fmla="*/ 700 w 2609"/>
                  <a:gd name="T27" fmla="*/ 1665 h 2294"/>
                  <a:gd name="T28" fmla="*/ 886 w 2609"/>
                  <a:gd name="T29" fmla="*/ 1858 h 2294"/>
                  <a:gd name="T30" fmla="*/ 1119 w 2609"/>
                  <a:gd name="T31" fmla="*/ 2099 h 2294"/>
                  <a:gd name="T32" fmla="*/ 1575 w 2609"/>
                  <a:gd name="T33" fmla="*/ 2294 h 2294"/>
                  <a:gd name="T34" fmla="*/ 1583 w 2609"/>
                  <a:gd name="T35" fmla="*/ 1925 h 2294"/>
                  <a:gd name="T36" fmla="*/ 1714 w 2609"/>
                  <a:gd name="T37" fmla="*/ 1915 h 2294"/>
                  <a:gd name="T38" fmla="*/ 1714 w 2609"/>
                  <a:gd name="T39" fmla="*/ 2037 h 2294"/>
                  <a:gd name="T40" fmla="*/ 1802 w 2609"/>
                  <a:gd name="T41" fmla="*/ 2102 h 2294"/>
                  <a:gd name="T42" fmla="*/ 1897 w 2609"/>
                  <a:gd name="T43" fmla="*/ 2021 h 2294"/>
                  <a:gd name="T44" fmla="*/ 1878 w 2609"/>
                  <a:gd name="T45" fmla="*/ 1906 h 2294"/>
                  <a:gd name="T46" fmla="*/ 2001 w 2609"/>
                  <a:gd name="T47" fmla="*/ 1877 h 2294"/>
                  <a:gd name="T48" fmla="*/ 2059 w 2609"/>
                  <a:gd name="T49" fmla="*/ 1784 h 2294"/>
                  <a:gd name="T50" fmla="*/ 2244 w 2609"/>
                  <a:gd name="T51" fmla="*/ 1918 h 2294"/>
                  <a:gd name="T52" fmla="*/ 2230 w 2609"/>
                  <a:gd name="T53" fmla="*/ 1803 h 2294"/>
                  <a:gd name="T54" fmla="*/ 2123 w 2609"/>
                  <a:gd name="T55" fmla="*/ 1749 h 2294"/>
                  <a:gd name="T56" fmla="*/ 2230 w 2609"/>
                  <a:gd name="T57" fmla="*/ 1575 h 2294"/>
                  <a:gd name="T58" fmla="*/ 2201 w 2609"/>
                  <a:gd name="T59" fmla="*/ 1468 h 2294"/>
                  <a:gd name="T60" fmla="*/ 2061 w 2609"/>
                  <a:gd name="T61" fmla="*/ 1286 h 2294"/>
                  <a:gd name="T62" fmla="*/ 1944 w 2609"/>
                  <a:gd name="T63" fmla="*/ 1255 h 2294"/>
                  <a:gd name="T64" fmla="*/ 2054 w 2609"/>
                  <a:gd name="T65" fmla="*/ 1170 h 2294"/>
                  <a:gd name="T66" fmla="*/ 2609 w 2609"/>
                  <a:gd name="T67" fmla="*/ 1086 h 2294"/>
                  <a:gd name="T68" fmla="*/ 2601 w 2609"/>
                  <a:gd name="T69" fmla="*/ 860 h 2294"/>
                  <a:gd name="T70" fmla="*/ 2268 w 2609"/>
                  <a:gd name="T71" fmla="*/ 731 h 2294"/>
                  <a:gd name="T72" fmla="*/ 2342 w 2609"/>
                  <a:gd name="T73" fmla="*/ 638 h 2294"/>
                  <a:gd name="T74" fmla="*/ 2451 w 2609"/>
                  <a:gd name="T75" fmla="*/ 652 h 2294"/>
                  <a:gd name="T76" fmla="*/ 2166 w 2609"/>
                  <a:gd name="T77" fmla="*/ 136 h 2294"/>
                  <a:gd name="T78" fmla="*/ 1904 w 2609"/>
                  <a:gd name="T79" fmla="*/ 0 h 2294"/>
                  <a:gd name="T80" fmla="*/ 1556 w 2609"/>
                  <a:gd name="T81" fmla="*/ 152 h 2294"/>
                  <a:gd name="T82" fmla="*/ 1492 w 2609"/>
                  <a:gd name="T83" fmla="*/ 260 h 2294"/>
                  <a:gd name="T84" fmla="*/ 983 w 2609"/>
                  <a:gd name="T85" fmla="*/ 278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9" h="2294">
                    <a:moveTo>
                      <a:pt x="983" y="278"/>
                    </a:moveTo>
                    <a:lnTo>
                      <a:pt x="781" y="409"/>
                    </a:lnTo>
                    <a:lnTo>
                      <a:pt x="766" y="641"/>
                    </a:lnTo>
                    <a:lnTo>
                      <a:pt x="171" y="817"/>
                    </a:lnTo>
                    <a:lnTo>
                      <a:pt x="0" y="984"/>
                    </a:lnTo>
                    <a:lnTo>
                      <a:pt x="90" y="1225"/>
                    </a:lnTo>
                    <a:lnTo>
                      <a:pt x="324" y="1263"/>
                    </a:lnTo>
                    <a:lnTo>
                      <a:pt x="404" y="1341"/>
                    </a:lnTo>
                    <a:lnTo>
                      <a:pt x="595" y="1200"/>
                    </a:lnTo>
                    <a:lnTo>
                      <a:pt x="876" y="1177"/>
                    </a:lnTo>
                    <a:lnTo>
                      <a:pt x="612" y="1275"/>
                    </a:lnTo>
                    <a:lnTo>
                      <a:pt x="588" y="1532"/>
                    </a:lnTo>
                    <a:lnTo>
                      <a:pt x="471" y="1582"/>
                    </a:lnTo>
                    <a:lnTo>
                      <a:pt x="700" y="1665"/>
                    </a:lnTo>
                    <a:lnTo>
                      <a:pt x="886" y="1858"/>
                    </a:lnTo>
                    <a:lnTo>
                      <a:pt x="1119" y="2099"/>
                    </a:lnTo>
                    <a:lnTo>
                      <a:pt x="1575" y="2294"/>
                    </a:lnTo>
                    <a:lnTo>
                      <a:pt x="1583" y="1925"/>
                    </a:lnTo>
                    <a:lnTo>
                      <a:pt x="1714" y="1915"/>
                    </a:lnTo>
                    <a:lnTo>
                      <a:pt x="1714" y="2037"/>
                    </a:lnTo>
                    <a:lnTo>
                      <a:pt x="1802" y="2102"/>
                    </a:lnTo>
                    <a:lnTo>
                      <a:pt x="1897" y="2021"/>
                    </a:lnTo>
                    <a:lnTo>
                      <a:pt x="1878" y="1906"/>
                    </a:lnTo>
                    <a:lnTo>
                      <a:pt x="2001" y="1877"/>
                    </a:lnTo>
                    <a:lnTo>
                      <a:pt x="2059" y="1784"/>
                    </a:lnTo>
                    <a:lnTo>
                      <a:pt x="2244" y="1918"/>
                    </a:lnTo>
                    <a:lnTo>
                      <a:pt x="2230" y="1803"/>
                    </a:lnTo>
                    <a:lnTo>
                      <a:pt x="2123" y="1749"/>
                    </a:lnTo>
                    <a:lnTo>
                      <a:pt x="2230" y="1575"/>
                    </a:lnTo>
                    <a:lnTo>
                      <a:pt x="2201" y="1468"/>
                    </a:lnTo>
                    <a:lnTo>
                      <a:pt x="2061" y="1286"/>
                    </a:lnTo>
                    <a:lnTo>
                      <a:pt x="1944" y="1255"/>
                    </a:lnTo>
                    <a:lnTo>
                      <a:pt x="2054" y="1170"/>
                    </a:lnTo>
                    <a:lnTo>
                      <a:pt x="2609" y="1086"/>
                    </a:lnTo>
                    <a:lnTo>
                      <a:pt x="2601" y="860"/>
                    </a:lnTo>
                    <a:lnTo>
                      <a:pt x="2268" y="731"/>
                    </a:lnTo>
                    <a:lnTo>
                      <a:pt x="2342" y="638"/>
                    </a:lnTo>
                    <a:lnTo>
                      <a:pt x="2451" y="652"/>
                    </a:lnTo>
                    <a:lnTo>
                      <a:pt x="2166" y="136"/>
                    </a:lnTo>
                    <a:lnTo>
                      <a:pt x="1904" y="0"/>
                    </a:lnTo>
                    <a:lnTo>
                      <a:pt x="1556" y="152"/>
                    </a:lnTo>
                    <a:lnTo>
                      <a:pt x="1492" y="260"/>
                    </a:lnTo>
                    <a:lnTo>
                      <a:pt x="983" y="2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2" name="Freeform 497"/>
              <p:cNvSpPr>
                <a:spLocks/>
              </p:cNvSpPr>
              <p:nvPr/>
            </p:nvSpPr>
            <p:spPr bwMode="auto">
              <a:xfrm>
                <a:off x="2847" y="3035"/>
                <a:ext cx="971" cy="961"/>
              </a:xfrm>
              <a:custGeom>
                <a:avLst/>
                <a:gdLst>
                  <a:gd name="T0" fmla="*/ 1740 w 1942"/>
                  <a:gd name="T1" fmla="*/ 9 h 1922"/>
                  <a:gd name="T2" fmla="*/ 1635 w 1942"/>
                  <a:gd name="T3" fmla="*/ 0 h 1922"/>
                  <a:gd name="T4" fmla="*/ 1609 w 1942"/>
                  <a:gd name="T5" fmla="*/ 105 h 1922"/>
                  <a:gd name="T6" fmla="*/ 1256 w 1942"/>
                  <a:gd name="T7" fmla="*/ 105 h 1922"/>
                  <a:gd name="T8" fmla="*/ 994 w 1942"/>
                  <a:gd name="T9" fmla="*/ 231 h 1922"/>
                  <a:gd name="T10" fmla="*/ 897 w 1942"/>
                  <a:gd name="T11" fmla="*/ 166 h 1922"/>
                  <a:gd name="T12" fmla="*/ 806 w 1942"/>
                  <a:gd name="T13" fmla="*/ 228 h 1922"/>
                  <a:gd name="T14" fmla="*/ 676 w 1942"/>
                  <a:gd name="T15" fmla="*/ 85 h 1922"/>
                  <a:gd name="T16" fmla="*/ 674 w 1942"/>
                  <a:gd name="T17" fmla="*/ 85 h 1922"/>
                  <a:gd name="T18" fmla="*/ 342 w 1942"/>
                  <a:gd name="T19" fmla="*/ 52 h 1922"/>
                  <a:gd name="T20" fmla="*/ 338 w 1942"/>
                  <a:gd name="T21" fmla="*/ 522 h 1922"/>
                  <a:gd name="T22" fmla="*/ 278 w 1942"/>
                  <a:gd name="T23" fmla="*/ 612 h 1922"/>
                  <a:gd name="T24" fmla="*/ 352 w 1942"/>
                  <a:gd name="T25" fmla="*/ 1284 h 1922"/>
                  <a:gd name="T26" fmla="*/ 140 w 1942"/>
                  <a:gd name="T27" fmla="*/ 1372 h 1922"/>
                  <a:gd name="T28" fmla="*/ 0 w 1942"/>
                  <a:gd name="T29" fmla="*/ 1704 h 1922"/>
                  <a:gd name="T30" fmla="*/ 405 w 1942"/>
                  <a:gd name="T31" fmla="*/ 1839 h 1922"/>
                  <a:gd name="T32" fmla="*/ 488 w 1942"/>
                  <a:gd name="T33" fmla="*/ 1765 h 1922"/>
                  <a:gd name="T34" fmla="*/ 826 w 1942"/>
                  <a:gd name="T35" fmla="*/ 1906 h 1922"/>
                  <a:gd name="T36" fmla="*/ 942 w 1942"/>
                  <a:gd name="T37" fmla="*/ 1922 h 1922"/>
                  <a:gd name="T38" fmla="*/ 1171 w 1942"/>
                  <a:gd name="T39" fmla="*/ 1813 h 1922"/>
                  <a:gd name="T40" fmla="*/ 1368 w 1942"/>
                  <a:gd name="T41" fmla="*/ 1880 h 1922"/>
                  <a:gd name="T42" fmla="*/ 1307 w 1942"/>
                  <a:gd name="T43" fmla="*/ 1667 h 1922"/>
                  <a:gd name="T44" fmla="*/ 1521 w 1942"/>
                  <a:gd name="T45" fmla="*/ 1367 h 1922"/>
                  <a:gd name="T46" fmla="*/ 1468 w 1942"/>
                  <a:gd name="T47" fmla="*/ 1232 h 1922"/>
                  <a:gd name="T48" fmla="*/ 1661 w 1942"/>
                  <a:gd name="T49" fmla="*/ 1057 h 1922"/>
                  <a:gd name="T50" fmla="*/ 1613 w 1942"/>
                  <a:gd name="T51" fmla="*/ 945 h 1922"/>
                  <a:gd name="T52" fmla="*/ 1783 w 1942"/>
                  <a:gd name="T53" fmla="*/ 791 h 1922"/>
                  <a:gd name="T54" fmla="*/ 1773 w 1942"/>
                  <a:gd name="T55" fmla="*/ 522 h 1922"/>
                  <a:gd name="T56" fmla="*/ 1940 w 1942"/>
                  <a:gd name="T57" fmla="*/ 417 h 1922"/>
                  <a:gd name="T58" fmla="*/ 1942 w 1942"/>
                  <a:gd name="T59" fmla="*/ 414 h 1922"/>
                  <a:gd name="T60" fmla="*/ 1942 w 1942"/>
                  <a:gd name="T61" fmla="*/ 300 h 1922"/>
                  <a:gd name="T62" fmla="*/ 1816 w 1942"/>
                  <a:gd name="T63" fmla="*/ 242 h 1922"/>
                  <a:gd name="T64" fmla="*/ 1740 w 1942"/>
                  <a:gd name="T65" fmla="*/ 9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2" h="1922">
                    <a:moveTo>
                      <a:pt x="1740" y="9"/>
                    </a:moveTo>
                    <a:lnTo>
                      <a:pt x="1635" y="0"/>
                    </a:lnTo>
                    <a:lnTo>
                      <a:pt x="1609" y="105"/>
                    </a:lnTo>
                    <a:lnTo>
                      <a:pt x="1256" y="105"/>
                    </a:lnTo>
                    <a:lnTo>
                      <a:pt x="994" y="231"/>
                    </a:lnTo>
                    <a:lnTo>
                      <a:pt x="897" y="166"/>
                    </a:lnTo>
                    <a:lnTo>
                      <a:pt x="806" y="228"/>
                    </a:lnTo>
                    <a:lnTo>
                      <a:pt x="676" y="85"/>
                    </a:lnTo>
                    <a:lnTo>
                      <a:pt x="674" y="85"/>
                    </a:lnTo>
                    <a:lnTo>
                      <a:pt x="342" y="52"/>
                    </a:lnTo>
                    <a:lnTo>
                      <a:pt x="338" y="522"/>
                    </a:lnTo>
                    <a:lnTo>
                      <a:pt x="278" y="612"/>
                    </a:lnTo>
                    <a:lnTo>
                      <a:pt x="352" y="1284"/>
                    </a:lnTo>
                    <a:lnTo>
                      <a:pt x="140" y="1372"/>
                    </a:lnTo>
                    <a:lnTo>
                      <a:pt x="0" y="1704"/>
                    </a:lnTo>
                    <a:lnTo>
                      <a:pt x="405" y="1839"/>
                    </a:lnTo>
                    <a:lnTo>
                      <a:pt x="488" y="1765"/>
                    </a:lnTo>
                    <a:lnTo>
                      <a:pt x="826" y="1906"/>
                    </a:lnTo>
                    <a:lnTo>
                      <a:pt x="942" y="1922"/>
                    </a:lnTo>
                    <a:lnTo>
                      <a:pt x="1171" y="1813"/>
                    </a:lnTo>
                    <a:lnTo>
                      <a:pt x="1368" y="1880"/>
                    </a:lnTo>
                    <a:lnTo>
                      <a:pt x="1307" y="1667"/>
                    </a:lnTo>
                    <a:lnTo>
                      <a:pt x="1521" y="1367"/>
                    </a:lnTo>
                    <a:lnTo>
                      <a:pt x="1468" y="1232"/>
                    </a:lnTo>
                    <a:lnTo>
                      <a:pt x="1661" y="1057"/>
                    </a:lnTo>
                    <a:lnTo>
                      <a:pt x="1613" y="945"/>
                    </a:lnTo>
                    <a:lnTo>
                      <a:pt x="1783" y="791"/>
                    </a:lnTo>
                    <a:lnTo>
                      <a:pt x="1773" y="522"/>
                    </a:lnTo>
                    <a:lnTo>
                      <a:pt x="1940" y="417"/>
                    </a:lnTo>
                    <a:lnTo>
                      <a:pt x="1942" y="414"/>
                    </a:lnTo>
                    <a:lnTo>
                      <a:pt x="1942" y="300"/>
                    </a:lnTo>
                    <a:lnTo>
                      <a:pt x="1816" y="242"/>
                    </a:lnTo>
                    <a:lnTo>
                      <a:pt x="174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3" name="Freeform 496"/>
              <p:cNvSpPr>
                <a:spLocks/>
              </p:cNvSpPr>
              <p:nvPr/>
            </p:nvSpPr>
            <p:spPr bwMode="auto">
              <a:xfrm>
                <a:off x="2726" y="3887"/>
                <a:ext cx="1292" cy="1006"/>
              </a:xfrm>
              <a:custGeom>
                <a:avLst/>
                <a:gdLst>
                  <a:gd name="T0" fmla="*/ 646 w 2585"/>
                  <a:gd name="T1" fmla="*/ 135 h 2011"/>
                  <a:gd name="T2" fmla="*/ 241 w 2585"/>
                  <a:gd name="T3" fmla="*/ 0 h 2011"/>
                  <a:gd name="T4" fmla="*/ 222 w 2585"/>
                  <a:gd name="T5" fmla="*/ 81 h 2011"/>
                  <a:gd name="T6" fmla="*/ 507 w 2585"/>
                  <a:gd name="T7" fmla="*/ 597 h 2011"/>
                  <a:gd name="T8" fmla="*/ 398 w 2585"/>
                  <a:gd name="T9" fmla="*/ 583 h 2011"/>
                  <a:gd name="T10" fmla="*/ 324 w 2585"/>
                  <a:gd name="T11" fmla="*/ 676 h 2011"/>
                  <a:gd name="T12" fmla="*/ 657 w 2585"/>
                  <a:gd name="T13" fmla="*/ 805 h 2011"/>
                  <a:gd name="T14" fmla="*/ 665 w 2585"/>
                  <a:gd name="T15" fmla="*/ 1031 h 2011"/>
                  <a:gd name="T16" fmla="*/ 110 w 2585"/>
                  <a:gd name="T17" fmla="*/ 1115 h 2011"/>
                  <a:gd name="T18" fmla="*/ 0 w 2585"/>
                  <a:gd name="T19" fmla="*/ 1200 h 2011"/>
                  <a:gd name="T20" fmla="*/ 117 w 2585"/>
                  <a:gd name="T21" fmla="*/ 1231 h 2011"/>
                  <a:gd name="T22" fmla="*/ 257 w 2585"/>
                  <a:gd name="T23" fmla="*/ 1413 h 2011"/>
                  <a:gd name="T24" fmla="*/ 286 w 2585"/>
                  <a:gd name="T25" fmla="*/ 1520 h 2011"/>
                  <a:gd name="T26" fmla="*/ 179 w 2585"/>
                  <a:gd name="T27" fmla="*/ 1694 h 2011"/>
                  <a:gd name="T28" fmla="*/ 286 w 2585"/>
                  <a:gd name="T29" fmla="*/ 1748 h 2011"/>
                  <a:gd name="T30" fmla="*/ 300 w 2585"/>
                  <a:gd name="T31" fmla="*/ 1863 h 2011"/>
                  <a:gd name="T32" fmla="*/ 714 w 2585"/>
                  <a:gd name="T33" fmla="*/ 2011 h 2011"/>
                  <a:gd name="T34" fmla="*/ 1190 w 2585"/>
                  <a:gd name="T35" fmla="*/ 1980 h 2011"/>
                  <a:gd name="T36" fmla="*/ 1333 w 2585"/>
                  <a:gd name="T37" fmla="*/ 1796 h 2011"/>
                  <a:gd name="T38" fmla="*/ 1548 w 2585"/>
                  <a:gd name="T39" fmla="*/ 1765 h 2011"/>
                  <a:gd name="T40" fmla="*/ 1924 w 2585"/>
                  <a:gd name="T41" fmla="*/ 1756 h 2011"/>
                  <a:gd name="T42" fmla="*/ 2011 w 2585"/>
                  <a:gd name="T43" fmla="*/ 1848 h 2011"/>
                  <a:gd name="T44" fmla="*/ 2269 w 2585"/>
                  <a:gd name="T45" fmla="*/ 1615 h 2011"/>
                  <a:gd name="T46" fmla="*/ 2268 w 2585"/>
                  <a:gd name="T47" fmla="*/ 1613 h 2011"/>
                  <a:gd name="T48" fmla="*/ 2490 w 2585"/>
                  <a:gd name="T49" fmla="*/ 1020 h 2011"/>
                  <a:gd name="T50" fmla="*/ 2556 w 2585"/>
                  <a:gd name="T51" fmla="*/ 662 h 2011"/>
                  <a:gd name="T52" fmla="*/ 2585 w 2585"/>
                  <a:gd name="T53" fmla="*/ 567 h 2011"/>
                  <a:gd name="T54" fmla="*/ 2299 w 2585"/>
                  <a:gd name="T55" fmla="*/ 566 h 2011"/>
                  <a:gd name="T56" fmla="*/ 2097 w 2585"/>
                  <a:gd name="T57" fmla="*/ 438 h 2011"/>
                  <a:gd name="T58" fmla="*/ 1978 w 2585"/>
                  <a:gd name="T59" fmla="*/ 486 h 2011"/>
                  <a:gd name="T60" fmla="*/ 1899 w 2585"/>
                  <a:gd name="T61" fmla="*/ 411 h 2011"/>
                  <a:gd name="T62" fmla="*/ 1892 w 2585"/>
                  <a:gd name="T63" fmla="*/ 276 h 2011"/>
                  <a:gd name="T64" fmla="*/ 1633 w 2585"/>
                  <a:gd name="T65" fmla="*/ 281 h 2011"/>
                  <a:gd name="T66" fmla="*/ 1611 w 2585"/>
                  <a:gd name="T67" fmla="*/ 176 h 2011"/>
                  <a:gd name="T68" fmla="*/ 1609 w 2585"/>
                  <a:gd name="T69" fmla="*/ 176 h 2011"/>
                  <a:gd name="T70" fmla="*/ 1412 w 2585"/>
                  <a:gd name="T71" fmla="*/ 109 h 2011"/>
                  <a:gd name="T72" fmla="*/ 1183 w 2585"/>
                  <a:gd name="T73" fmla="*/ 218 h 2011"/>
                  <a:gd name="T74" fmla="*/ 1067 w 2585"/>
                  <a:gd name="T75" fmla="*/ 202 h 2011"/>
                  <a:gd name="T76" fmla="*/ 729 w 2585"/>
                  <a:gd name="T77" fmla="*/ 61 h 2011"/>
                  <a:gd name="T78" fmla="*/ 646 w 2585"/>
                  <a:gd name="T79" fmla="*/ 135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85" h="2011">
                    <a:moveTo>
                      <a:pt x="646" y="135"/>
                    </a:moveTo>
                    <a:lnTo>
                      <a:pt x="241" y="0"/>
                    </a:lnTo>
                    <a:lnTo>
                      <a:pt x="222" y="81"/>
                    </a:lnTo>
                    <a:lnTo>
                      <a:pt x="507" y="597"/>
                    </a:lnTo>
                    <a:lnTo>
                      <a:pt x="398" y="583"/>
                    </a:lnTo>
                    <a:lnTo>
                      <a:pt x="324" y="676"/>
                    </a:lnTo>
                    <a:lnTo>
                      <a:pt x="657" y="805"/>
                    </a:lnTo>
                    <a:lnTo>
                      <a:pt x="665" y="1031"/>
                    </a:lnTo>
                    <a:lnTo>
                      <a:pt x="110" y="1115"/>
                    </a:lnTo>
                    <a:lnTo>
                      <a:pt x="0" y="1200"/>
                    </a:lnTo>
                    <a:lnTo>
                      <a:pt x="117" y="1231"/>
                    </a:lnTo>
                    <a:lnTo>
                      <a:pt x="257" y="1413"/>
                    </a:lnTo>
                    <a:lnTo>
                      <a:pt x="286" y="1520"/>
                    </a:lnTo>
                    <a:lnTo>
                      <a:pt x="179" y="1694"/>
                    </a:lnTo>
                    <a:lnTo>
                      <a:pt x="286" y="1748"/>
                    </a:lnTo>
                    <a:lnTo>
                      <a:pt x="300" y="1863"/>
                    </a:lnTo>
                    <a:lnTo>
                      <a:pt x="714" y="2011"/>
                    </a:lnTo>
                    <a:lnTo>
                      <a:pt x="1190" y="1980"/>
                    </a:lnTo>
                    <a:lnTo>
                      <a:pt x="1333" y="1796"/>
                    </a:lnTo>
                    <a:lnTo>
                      <a:pt x="1548" y="1765"/>
                    </a:lnTo>
                    <a:lnTo>
                      <a:pt x="1924" y="1756"/>
                    </a:lnTo>
                    <a:lnTo>
                      <a:pt x="2011" y="1848"/>
                    </a:lnTo>
                    <a:lnTo>
                      <a:pt x="2269" y="1615"/>
                    </a:lnTo>
                    <a:lnTo>
                      <a:pt x="2268" y="1613"/>
                    </a:lnTo>
                    <a:lnTo>
                      <a:pt x="2490" y="1020"/>
                    </a:lnTo>
                    <a:lnTo>
                      <a:pt x="2556" y="662"/>
                    </a:lnTo>
                    <a:lnTo>
                      <a:pt x="2585" y="567"/>
                    </a:lnTo>
                    <a:lnTo>
                      <a:pt x="2299" y="566"/>
                    </a:lnTo>
                    <a:lnTo>
                      <a:pt x="2097" y="438"/>
                    </a:lnTo>
                    <a:lnTo>
                      <a:pt x="1978" y="486"/>
                    </a:lnTo>
                    <a:lnTo>
                      <a:pt x="1899" y="411"/>
                    </a:lnTo>
                    <a:lnTo>
                      <a:pt x="1892" y="276"/>
                    </a:lnTo>
                    <a:lnTo>
                      <a:pt x="1633" y="281"/>
                    </a:lnTo>
                    <a:lnTo>
                      <a:pt x="1611" y="176"/>
                    </a:lnTo>
                    <a:lnTo>
                      <a:pt x="1609" y="176"/>
                    </a:lnTo>
                    <a:lnTo>
                      <a:pt x="1412" y="109"/>
                    </a:lnTo>
                    <a:lnTo>
                      <a:pt x="1183" y="218"/>
                    </a:lnTo>
                    <a:lnTo>
                      <a:pt x="1067" y="202"/>
                    </a:lnTo>
                    <a:lnTo>
                      <a:pt x="729" y="61"/>
                    </a:lnTo>
                    <a:lnTo>
                      <a:pt x="646"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4" name="Freeform 495"/>
              <p:cNvSpPr>
                <a:spLocks/>
              </p:cNvSpPr>
              <p:nvPr/>
            </p:nvSpPr>
            <p:spPr bwMode="auto">
              <a:xfrm>
                <a:off x="3083" y="4765"/>
                <a:ext cx="878" cy="1351"/>
              </a:xfrm>
              <a:custGeom>
                <a:avLst/>
                <a:gdLst>
                  <a:gd name="T0" fmla="*/ 834 w 1755"/>
                  <a:gd name="T1" fmla="*/ 9 h 2702"/>
                  <a:gd name="T2" fmla="*/ 619 w 1755"/>
                  <a:gd name="T3" fmla="*/ 40 h 2702"/>
                  <a:gd name="T4" fmla="*/ 476 w 1755"/>
                  <a:gd name="T5" fmla="*/ 224 h 2702"/>
                  <a:gd name="T6" fmla="*/ 0 w 1755"/>
                  <a:gd name="T7" fmla="*/ 255 h 2702"/>
                  <a:gd name="T8" fmla="*/ 88 w 1755"/>
                  <a:gd name="T9" fmla="*/ 476 h 2702"/>
                  <a:gd name="T10" fmla="*/ 250 w 1755"/>
                  <a:gd name="T11" fmla="*/ 634 h 2702"/>
                  <a:gd name="T12" fmla="*/ 434 w 1755"/>
                  <a:gd name="T13" fmla="*/ 1329 h 2702"/>
                  <a:gd name="T14" fmla="*/ 424 w 1755"/>
                  <a:gd name="T15" fmla="*/ 1616 h 2702"/>
                  <a:gd name="T16" fmla="*/ 521 w 1755"/>
                  <a:gd name="T17" fmla="*/ 1692 h 2702"/>
                  <a:gd name="T18" fmla="*/ 170 w 1755"/>
                  <a:gd name="T19" fmla="*/ 1865 h 2702"/>
                  <a:gd name="T20" fmla="*/ 170 w 1755"/>
                  <a:gd name="T21" fmla="*/ 2009 h 2702"/>
                  <a:gd name="T22" fmla="*/ 396 w 1755"/>
                  <a:gd name="T23" fmla="*/ 2261 h 2702"/>
                  <a:gd name="T24" fmla="*/ 1072 w 1755"/>
                  <a:gd name="T25" fmla="*/ 2521 h 2702"/>
                  <a:gd name="T26" fmla="*/ 1210 w 1755"/>
                  <a:gd name="T27" fmla="*/ 2702 h 2702"/>
                  <a:gd name="T28" fmla="*/ 1317 w 1755"/>
                  <a:gd name="T29" fmla="*/ 2638 h 2702"/>
                  <a:gd name="T30" fmla="*/ 1329 w 1755"/>
                  <a:gd name="T31" fmla="*/ 2524 h 2702"/>
                  <a:gd name="T32" fmla="*/ 1550 w 1755"/>
                  <a:gd name="T33" fmla="*/ 2426 h 2702"/>
                  <a:gd name="T34" fmla="*/ 1690 w 1755"/>
                  <a:gd name="T35" fmla="*/ 2442 h 2702"/>
                  <a:gd name="T36" fmla="*/ 1719 w 1755"/>
                  <a:gd name="T37" fmla="*/ 2414 h 2702"/>
                  <a:gd name="T38" fmla="*/ 1721 w 1755"/>
                  <a:gd name="T39" fmla="*/ 2414 h 2702"/>
                  <a:gd name="T40" fmla="*/ 1755 w 1755"/>
                  <a:gd name="T41" fmla="*/ 2304 h 2702"/>
                  <a:gd name="T42" fmla="*/ 1581 w 1755"/>
                  <a:gd name="T43" fmla="*/ 2188 h 2702"/>
                  <a:gd name="T44" fmla="*/ 1705 w 1755"/>
                  <a:gd name="T45" fmla="*/ 1861 h 2702"/>
                  <a:gd name="T46" fmla="*/ 1459 w 1755"/>
                  <a:gd name="T47" fmla="*/ 1852 h 2702"/>
                  <a:gd name="T48" fmla="*/ 1460 w 1755"/>
                  <a:gd name="T49" fmla="*/ 1742 h 2702"/>
                  <a:gd name="T50" fmla="*/ 1381 w 1755"/>
                  <a:gd name="T51" fmla="*/ 1666 h 2702"/>
                  <a:gd name="T52" fmla="*/ 1357 w 1755"/>
                  <a:gd name="T53" fmla="*/ 1442 h 2702"/>
                  <a:gd name="T54" fmla="*/ 1490 w 1755"/>
                  <a:gd name="T55" fmla="*/ 1229 h 2702"/>
                  <a:gd name="T56" fmla="*/ 1431 w 1755"/>
                  <a:gd name="T57" fmla="*/ 1112 h 2702"/>
                  <a:gd name="T58" fmla="*/ 1329 w 1755"/>
                  <a:gd name="T59" fmla="*/ 1144 h 2702"/>
                  <a:gd name="T60" fmla="*/ 1502 w 1755"/>
                  <a:gd name="T61" fmla="*/ 600 h 2702"/>
                  <a:gd name="T62" fmla="*/ 1397 w 1755"/>
                  <a:gd name="T63" fmla="*/ 553 h 2702"/>
                  <a:gd name="T64" fmla="*/ 1429 w 1755"/>
                  <a:gd name="T65" fmla="*/ 436 h 2702"/>
                  <a:gd name="T66" fmla="*/ 1297 w 1755"/>
                  <a:gd name="T67" fmla="*/ 92 h 2702"/>
                  <a:gd name="T68" fmla="*/ 1210 w 1755"/>
                  <a:gd name="T69" fmla="*/ 0 h 2702"/>
                  <a:gd name="T70" fmla="*/ 834 w 1755"/>
                  <a:gd name="T71" fmla="*/ 9 h 2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55" h="2702">
                    <a:moveTo>
                      <a:pt x="834" y="9"/>
                    </a:moveTo>
                    <a:lnTo>
                      <a:pt x="619" y="40"/>
                    </a:lnTo>
                    <a:lnTo>
                      <a:pt x="476" y="224"/>
                    </a:lnTo>
                    <a:lnTo>
                      <a:pt x="0" y="255"/>
                    </a:lnTo>
                    <a:lnTo>
                      <a:pt x="88" y="476"/>
                    </a:lnTo>
                    <a:lnTo>
                      <a:pt x="250" y="634"/>
                    </a:lnTo>
                    <a:lnTo>
                      <a:pt x="434" y="1329"/>
                    </a:lnTo>
                    <a:lnTo>
                      <a:pt x="424" y="1616"/>
                    </a:lnTo>
                    <a:lnTo>
                      <a:pt x="521" y="1692"/>
                    </a:lnTo>
                    <a:lnTo>
                      <a:pt x="170" y="1865"/>
                    </a:lnTo>
                    <a:lnTo>
                      <a:pt x="170" y="2009"/>
                    </a:lnTo>
                    <a:lnTo>
                      <a:pt x="396" y="2261"/>
                    </a:lnTo>
                    <a:lnTo>
                      <a:pt x="1072" y="2521"/>
                    </a:lnTo>
                    <a:lnTo>
                      <a:pt x="1210" y="2702"/>
                    </a:lnTo>
                    <a:lnTo>
                      <a:pt x="1317" y="2638"/>
                    </a:lnTo>
                    <a:lnTo>
                      <a:pt x="1329" y="2524"/>
                    </a:lnTo>
                    <a:lnTo>
                      <a:pt x="1550" y="2426"/>
                    </a:lnTo>
                    <a:lnTo>
                      <a:pt x="1690" y="2442"/>
                    </a:lnTo>
                    <a:lnTo>
                      <a:pt x="1719" y="2414"/>
                    </a:lnTo>
                    <a:lnTo>
                      <a:pt x="1721" y="2414"/>
                    </a:lnTo>
                    <a:lnTo>
                      <a:pt x="1755" y="2304"/>
                    </a:lnTo>
                    <a:lnTo>
                      <a:pt x="1581" y="2188"/>
                    </a:lnTo>
                    <a:lnTo>
                      <a:pt x="1705" y="1861"/>
                    </a:lnTo>
                    <a:lnTo>
                      <a:pt x="1459" y="1852"/>
                    </a:lnTo>
                    <a:lnTo>
                      <a:pt x="1460" y="1742"/>
                    </a:lnTo>
                    <a:lnTo>
                      <a:pt x="1381" y="1666"/>
                    </a:lnTo>
                    <a:lnTo>
                      <a:pt x="1357" y="1442"/>
                    </a:lnTo>
                    <a:lnTo>
                      <a:pt x="1490" y="1229"/>
                    </a:lnTo>
                    <a:lnTo>
                      <a:pt x="1431" y="1112"/>
                    </a:lnTo>
                    <a:lnTo>
                      <a:pt x="1329" y="1144"/>
                    </a:lnTo>
                    <a:lnTo>
                      <a:pt x="1502" y="600"/>
                    </a:lnTo>
                    <a:lnTo>
                      <a:pt x="1397" y="553"/>
                    </a:lnTo>
                    <a:lnTo>
                      <a:pt x="1429" y="436"/>
                    </a:lnTo>
                    <a:lnTo>
                      <a:pt x="1297" y="92"/>
                    </a:lnTo>
                    <a:lnTo>
                      <a:pt x="1210" y="0"/>
                    </a:lnTo>
                    <a:lnTo>
                      <a:pt x="83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5" name="Freeform 494"/>
              <p:cNvSpPr>
                <a:spLocks/>
              </p:cNvSpPr>
              <p:nvPr/>
            </p:nvSpPr>
            <p:spPr bwMode="auto">
              <a:xfrm>
                <a:off x="3731" y="4694"/>
                <a:ext cx="1059" cy="1335"/>
              </a:xfrm>
              <a:custGeom>
                <a:avLst/>
                <a:gdLst>
                  <a:gd name="T0" fmla="*/ 593 w 2118"/>
                  <a:gd name="T1" fmla="*/ 238 h 2669"/>
                  <a:gd name="T2" fmla="*/ 479 w 2118"/>
                  <a:gd name="T3" fmla="*/ 248 h 2669"/>
                  <a:gd name="T4" fmla="*/ 469 w 2118"/>
                  <a:gd name="T5" fmla="*/ 124 h 2669"/>
                  <a:gd name="T6" fmla="*/ 258 w 2118"/>
                  <a:gd name="T7" fmla="*/ 0 h 2669"/>
                  <a:gd name="T8" fmla="*/ 0 w 2118"/>
                  <a:gd name="T9" fmla="*/ 233 h 2669"/>
                  <a:gd name="T10" fmla="*/ 132 w 2118"/>
                  <a:gd name="T11" fmla="*/ 577 h 2669"/>
                  <a:gd name="T12" fmla="*/ 100 w 2118"/>
                  <a:gd name="T13" fmla="*/ 694 h 2669"/>
                  <a:gd name="T14" fmla="*/ 205 w 2118"/>
                  <a:gd name="T15" fmla="*/ 741 h 2669"/>
                  <a:gd name="T16" fmla="*/ 32 w 2118"/>
                  <a:gd name="T17" fmla="*/ 1285 h 2669"/>
                  <a:gd name="T18" fmla="*/ 134 w 2118"/>
                  <a:gd name="T19" fmla="*/ 1253 h 2669"/>
                  <a:gd name="T20" fmla="*/ 193 w 2118"/>
                  <a:gd name="T21" fmla="*/ 1370 h 2669"/>
                  <a:gd name="T22" fmla="*/ 60 w 2118"/>
                  <a:gd name="T23" fmla="*/ 1583 h 2669"/>
                  <a:gd name="T24" fmla="*/ 84 w 2118"/>
                  <a:gd name="T25" fmla="*/ 1807 h 2669"/>
                  <a:gd name="T26" fmla="*/ 163 w 2118"/>
                  <a:gd name="T27" fmla="*/ 1883 h 2669"/>
                  <a:gd name="T28" fmla="*/ 162 w 2118"/>
                  <a:gd name="T29" fmla="*/ 1993 h 2669"/>
                  <a:gd name="T30" fmla="*/ 408 w 2118"/>
                  <a:gd name="T31" fmla="*/ 2002 h 2669"/>
                  <a:gd name="T32" fmla="*/ 284 w 2118"/>
                  <a:gd name="T33" fmla="*/ 2329 h 2669"/>
                  <a:gd name="T34" fmla="*/ 458 w 2118"/>
                  <a:gd name="T35" fmla="*/ 2445 h 2669"/>
                  <a:gd name="T36" fmla="*/ 424 w 2118"/>
                  <a:gd name="T37" fmla="*/ 2555 h 2669"/>
                  <a:gd name="T38" fmla="*/ 777 w 2118"/>
                  <a:gd name="T39" fmla="*/ 2669 h 2669"/>
                  <a:gd name="T40" fmla="*/ 891 w 2118"/>
                  <a:gd name="T41" fmla="*/ 2638 h 2669"/>
                  <a:gd name="T42" fmla="*/ 834 w 2118"/>
                  <a:gd name="T43" fmla="*/ 2545 h 2669"/>
                  <a:gd name="T44" fmla="*/ 922 w 2118"/>
                  <a:gd name="T45" fmla="*/ 2474 h 2669"/>
                  <a:gd name="T46" fmla="*/ 1081 w 2118"/>
                  <a:gd name="T47" fmla="*/ 2626 h 2669"/>
                  <a:gd name="T48" fmla="*/ 1228 w 2118"/>
                  <a:gd name="T49" fmla="*/ 2571 h 2669"/>
                  <a:gd name="T50" fmla="*/ 1279 w 2118"/>
                  <a:gd name="T51" fmla="*/ 2474 h 2669"/>
                  <a:gd name="T52" fmla="*/ 1462 w 2118"/>
                  <a:gd name="T53" fmla="*/ 2500 h 2669"/>
                  <a:gd name="T54" fmla="*/ 1462 w 2118"/>
                  <a:gd name="T55" fmla="*/ 2366 h 2669"/>
                  <a:gd name="T56" fmla="*/ 1581 w 2118"/>
                  <a:gd name="T57" fmla="*/ 2171 h 2669"/>
                  <a:gd name="T58" fmla="*/ 1800 w 2118"/>
                  <a:gd name="T59" fmla="*/ 2066 h 2669"/>
                  <a:gd name="T60" fmla="*/ 1848 w 2118"/>
                  <a:gd name="T61" fmla="*/ 1950 h 2669"/>
                  <a:gd name="T62" fmla="*/ 1976 w 2118"/>
                  <a:gd name="T63" fmla="*/ 1983 h 2669"/>
                  <a:gd name="T64" fmla="*/ 2024 w 2118"/>
                  <a:gd name="T65" fmla="*/ 1890 h 2669"/>
                  <a:gd name="T66" fmla="*/ 2059 w 2118"/>
                  <a:gd name="T67" fmla="*/ 1902 h 2669"/>
                  <a:gd name="T68" fmla="*/ 2118 w 2118"/>
                  <a:gd name="T69" fmla="*/ 1794 h 2669"/>
                  <a:gd name="T70" fmla="*/ 2021 w 2118"/>
                  <a:gd name="T71" fmla="*/ 1745 h 2669"/>
                  <a:gd name="T72" fmla="*/ 1919 w 2118"/>
                  <a:gd name="T73" fmla="*/ 1533 h 2669"/>
                  <a:gd name="T74" fmla="*/ 1805 w 2118"/>
                  <a:gd name="T75" fmla="*/ 1533 h 2669"/>
                  <a:gd name="T76" fmla="*/ 1628 w 2118"/>
                  <a:gd name="T77" fmla="*/ 1366 h 2669"/>
                  <a:gd name="T78" fmla="*/ 1657 w 2118"/>
                  <a:gd name="T79" fmla="*/ 1141 h 2669"/>
                  <a:gd name="T80" fmla="*/ 1574 w 2118"/>
                  <a:gd name="T81" fmla="*/ 1023 h 2669"/>
                  <a:gd name="T82" fmla="*/ 1300 w 2118"/>
                  <a:gd name="T83" fmla="*/ 636 h 2669"/>
                  <a:gd name="T84" fmla="*/ 1291 w 2118"/>
                  <a:gd name="T85" fmla="*/ 517 h 2669"/>
                  <a:gd name="T86" fmla="*/ 1084 w 2118"/>
                  <a:gd name="T87" fmla="*/ 400 h 2669"/>
                  <a:gd name="T88" fmla="*/ 1140 w 2118"/>
                  <a:gd name="T89" fmla="*/ 512 h 2669"/>
                  <a:gd name="T90" fmla="*/ 753 w 2118"/>
                  <a:gd name="T91" fmla="*/ 529 h 2669"/>
                  <a:gd name="T92" fmla="*/ 643 w 2118"/>
                  <a:gd name="T93" fmla="*/ 474 h 2669"/>
                  <a:gd name="T94" fmla="*/ 593 w 2118"/>
                  <a:gd name="T95" fmla="*/ 238 h 2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8" h="2669">
                    <a:moveTo>
                      <a:pt x="593" y="238"/>
                    </a:moveTo>
                    <a:lnTo>
                      <a:pt x="479" y="248"/>
                    </a:lnTo>
                    <a:lnTo>
                      <a:pt x="469" y="124"/>
                    </a:lnTo>
                    <a:lnTo>
                      <a:pt x="258" y="0"/>
                    </a:lnTo>
                    <a:lnTo>
                      <a:pt x="0" y="233"/>
                    </a:lnTo>
                    <a:lnTo>
                      <a:pt x="132" y="577"/>
                    </a:lnTo>
                    <a:lnTo>
                      <a:pt x="100" y="694"/>
                    </a:lnTo>
                    <a:lnTo>
                      <a:pt x="205" y="741"/>
                    </a:lnTo>
                    <a:lnTo>
                      <a:pt x="32" y="1285"/>
                    </a:lnTo>
                    <a:lnTo>
                      <a:pt x="134" y="1253"/>
                    </a:lnTo>
                    <a:lnTo>
                      <a:pt x="193" y="1370"/>
                    </a:lnTo>
                    <a:lnTo>
                      <a:pt x="60" y="1583"/>
                    </a:lnTo>
                    <a:lnTo>
                      <a:pt x="84" y="1807"/>
                    </a:lnTo>
                    <a:lnTo>
                      <a:pt x="163" y="1883"/>
                    </a:lnTo>
                    <a:lnTo>
                      <a:pt x="162" y="1993"/>
                    </a:lnTo>
                    <a:lnTo>
                      <a:pt x="408" y="2002"/>
                    </a:lnTo>
                    <a:lnTo>
                      <a:pt x="284" y="2329"/>
                    </a:lnTo>
                    <a:lnTo>
                      <a:pt x="458" y="2445"/>
                    </a:lnTo>
                    <a:lnTo>
                      <a:pt x="424" y="2555"/>
                    </a:lnTo>
                    <a:lnTo>
                      <a:pt x="777" y="2669"/>
                    </a:lnTo>
                    <a:lnTo>
                      <a:pt x="891" y="2638"/>
                    </a:lnTo>
                    <a:lnTo>
                      <a:pt x="834" y="2545"/>
                    </a:lnTo>
                    <a:lnTo>
                      <a:pt x="922" y="2474"/>
                    </a:lnTo>
                    <a:lnTo>
                      <a:pt x="1081" y="2626"/>
                    </a:lnTo>
                    <a:lnTo>
                      <a:pt x="1228" y="2571"/>
                    </a:lnTo>
                    <a:lnTo>
                      <a:pt x="1279" y="2474"/>
                    </a:lnTo>
                    <a:lnTo>
                      <a:pt x="1462" y="2500"/>
                    </a:lnTo>
                    <a:lnTo>
                      <a:pt x="1462" y="2366"/>
                    </a:lnTo>
                    <a:lnTo>
                      <a:pt x="1581" y="2171"/>
                    </a:lnTo>
                    <a:lnTo>
                      <a:pt x="1800" y="2066"/>
                    </a:lnTo>
                    <a:lnTo>
                      <a:pt x="1848" y="1950"/>
                    </a:lnTo>
                    <a:lnTo>
                      <a:pt x="1976" y="1983"/>
                    </a:lnTo>
                    <a:lnTo>
                      <a:pt x="2024" y="1890"/>
                    </a:lnTo>
                    <a:lnTo>
                      <a:pt x="2059" y="1902"/>
                    </a:lnTo>
                    <a:lnTo>
                      <a:pt x="2118" y="1794"/>
                    </a:lnTo>
                    <a:lnTo>
                      <a:pt x="2021" y="1745"/>
                    </a:lnTo>
                    <a:lnTo>
                      <a:pt x="1919" y="1533"/>
                    </a:lnTo>
                    <a:lnTo>
                      <a:pt x="1805" y="1533"/>
                    </a:lnTo>
                    <a:lnTo>
                      <a:pt x="1628" y="1366"/>
                    </a:lnTo>
                    <a:lnTo>
                      <a:pt x="1657" y="1141"/>
                    </a:lnTo>
                    <a:lnTo>
                      <a:pt x="1574" y="1023"/>
                    </a:lnTo>
                    <a:lnTo>
                      <a:pt x="1300" y="636"/>
                    </a:lnTo>
                    <a:lnTo>
                      <a:pt x="1291" y="517"/>
                    </a:lnTo>
                    <a:lnTo>
                      <a:pt x="1084" y="400"/>
                    </a:lnTo>
                    <a:lnTo>
                      <a:pt x="1140" y="512"/>
                    </a:lnTo>
                    <a:lnTo>
                      <a:pt x="753" y="529"/>
                    </a:lnTo>
                    <a:lnTo>
                      <a:pt x="643" y="474"/>
                    </a:lnTo>
                    <a:lnTo>
                      <a:pt x="593"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6" name="Freeform 493"/>
              <p:cNvSpPr>
                <a:spLocks/>
              </p:cNvSpPr>
              <p:nvPr/>
            </p:nvSpPr>
            <p:spPr bwMode="auto">
              <a:xfrm>
                <a:off x="2046" y="4751"/>
                <a:ext cx="1297" cy="972"/>
              </a:xfrm>
              <a:custGeom>
                <a:avLst/>
                <a:gdLst>
                  <a:gd name="T0" fmla="*/ 998 w 2594"/>
                  <a:gd name="T1" fmla="*/ 141 h 1943"/>
                  <a:gd name="T2" fmla="*/ 990 w 2594"/>
                  <a:gd name="T3" fmla="*/ 510 h 1943"/>
                  <a:gd name="T4" fmla="*/ 534 w 2594"/>
                  <a:gd name="T5" fmla="*/ 315 h 1943"/>
                  <a:gd name="T6" fmla="*/ 301 w 2594"/>
                  <a:gd name="T7" fmla="*/ 74 h 1943"/>
                  <a:gd name="T8" fmla="*/ 0 w 2594"/>
                  <a:gd name="T9" fmla="*/ 394 h 1943"/>
                  <a:gd name="T10" fmla="*/ 15 w 2594"/>
                  <a:gd name="T11" fmla="*/ 567 h 1943"/>
                  <a:gd name="T12" fmla="*/ 419 w 2594"/>
                  <a:gd name="T13" fmla="*/ 1039 h 1943"/>
                  <a:gd name="T14" fmla="*/ 502 w 2594"/>
                  <a:gd name="T15" fmla="*/ 1311 h 1943"/>
                  <a:gd name="T16" fmla="*/ 815 w 2594"/>
                  <a:gd name="T17" fmla="*/ 1571 h 1943"/>
                  <a:gd name="T18" fmla="*/ 1000 w 2594"/>
                  <a:gd name="T19" fmla="*/ 1614 h 1943"/>
                  <a:gd name="T20" fmla="*/ 1062 w 2594"/>
                  <a:gd name="T21" fmla="*/ 1750 h 1943"/>
                  <a:gd name="T22" fmla="*/ 1291 w 2594"/>
                  <a:gd name="T23" fmla="*/ 1795 h 1943"/>
                  <a:gd name="T24" fmla="*/ 1474 w 2594"/>
                  <a:gd name="T25" fmla="*/ 1943 h 1943"/>
                  <a:gd name="T26" fmla="*/ 1502 w 2594"/>
                  <a:gd name="T27" fmla="*/ 1836 h 1943"/>
                  <a:gd name="T28" fmla="*/ 1610 w 2594"/>
                  <a:gd name="T29" fmla="*/ 1854 h 1943"/>
                  <a:gd name="T30" fmla="*/ 1952 w 2594"/>
                  <a:gd name="T31" fmla="*/ 1721 h 1943"/>
                  <a:gd name="T32" fmla="*/ 1900 w 2594"/>
                  <a:gd name="T33" fmla="*/ 1835 h 1943"/>
                  <a:gd name="T34" fmla="*/ 2150 w 2594"/>
                  <a:gd name="T35" fmla="*/ 1824 h 1943"/>
                  <a:gd name="T36" fmla="*/ 2243 w 2594"/>
                  <a:gd name="T37" fmla="*/ 1892 h 1943"/>
                  <a:gd name="T38" fmla="*/ 2594 w 2594"/>
                  <a:gd name="T39" fmla="*/ 1719 h 1943"/>
                  <a:gd name="T40" fmla="*/ 2497 w 2594"/>
                  <a:gd name="T41" fmla="*/ 1643 h 1943"/>
                  <a:gd name="T42" fmla="*/ 2507 w 2594"/>
                  <a:gd name="T43" fmla="*/ 1356 h 1943"/>
                  <a:gd name="T44" fmla="*/ 2323 w 2594"/>
                  <a:gd name="T45" fmla="*/ 661 h 1943"/>
                  <a:gd name="T46" fmla="*/ 2161 w 2594"/>
                  <a:gd name="T47" fmla="*/ 503 h 1943"/>
                  <a:gd name="T48" fmla="*/ 2073 w 2594"/>
                  <a:gd name="T49" fmla="*/ 282 h 1943"/>
                  <a:gd name="T50" fmla="*/ 1659 w 2594"/>
                  <a:gd name="T51" fmla="*/ 134 h 1943"/>
                  <a:gd name="T52" fmla="*/ 1474 w 2594"/>
                  <a:gd name="T53" fmla="*/ 0 h 1943"/>
                  <a:gd name="T54" fmla="*/ 1416 w 2594"/>
                  <a:gd name="T55" fmla="*/ 93 h 1943"/>
                  <a:gd name="T56" fmla="*/ 1293 w 2594"/>
                  <a:gd name="T57" fmla="*/ 122 h 1943"/>
                  <a:gd name="T58" fmla="*/ 1312 w 2594"/>
                  <a:gd name="T59" fmla="*/ 237 h 1943"/>
                  <a:gd name="T60" fmla="*/ 1217 w 2594"/>
                  <a:gd name="T61" fmla="*/ 318 h 1943"/>
                  <a:gd name="T62" fmla="*/ 1129 w 2594"/>
                  <a:gd name="T63" fmla="*/ 253 h 1943"/>
                  <a:gd name="T64" fmla="*/ 1129 w 2594"/>
                  <a:gd name="T65" fmla="*/ 131 h 1943"/>
                  <a:gd name="T66" fmla="*/ 998 w 2594"/>
                  <a:gd name="T67" fmla="*/ 141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4" h="1943">
                    <a:moveTo>
                      <a:pt x="998" y="141"/>
                    </a:moveTo>
                    <a:lnTo>
                      <a:pt x="990" y="510"/>
                    </a:lnTo>
                    <a:lnTo>
                      <a:pt x="534" y="315"/>
                    </a:lnTo>
                    <a:lnTo>
                      <a:pt x="301" y="74"/>
                    </a:lnTo>
                    <a:lnTo>
                      <a:pt x="0" y="394"/>
                    </a:lnTo>
                    <a:lnTo>
                      <a:pt x="15" y="567"/>
                    </a:lnTo>
                    <a:lnTo>
                      <a:pt x="419" y="1039"/>
                    </a:lnTo>
                    <a:lnTo>
                      <a:pt x="502" y="1311"/>
                    </a:lnTo>
                    <a:lnTo>
                      <a:pt x="815" y="1571"/>
                    </a:lnTo>
                    <a:lnTo>
                      <a:pt x="1000" y="1614"/>
                    </a:lnTo>
                    <a:lnTo>
                      <a:pt x="1062" y="1750"/>
                    </a:lnTo>
                    <a:lnTo>
                      <a:pt x="1291" y="1795"/>
                    </a:lnTo>
                    <a:lnTo>
                      <a:pt x="1474" y="1943"/>
                    </a:lnTo>
                    <a:lnTo>
                      <a:pt x="1502" y="1836"/>
                    </a:lnTo>
                    <a:lnTo>
                      <a:pt x="1610" y="1854"/>
                    </a:lnTo>
                    <a:lnTo>
                      <a:pt x="1952" y="1721"/>
                    </a:lnTo>
                    <a:lnTo>
                      <a:pt x="1900" y="1835"/>
                    </a:lnTo>
                    <a:lnTo>
                      <a:pt x="2150" y="1824"/>
                    </a:lnTo>
                    <a:lnTo>
                      <a:pt x="2243" y="1892"/>
                    </a:lnTo>
                    <a:lnTo>
                      <a:pt x="2594" y="1719"/>
                    </a:lnTo>
                    <a:lnTo>
                      <a:pt x="2497" y="1643"/>
                    </a:lnTo>
                    <a:lnTo>
                      <a:pt x="2507" y="1356"/>
                    </a:lnTo>
                    <a:lnTo>
                      <a:pt x="2323" y="661"/>
                    </a:lnTo>
                    <a:lnTo>
                      <a:pt x="2161" y="503"/>
                    </a:lnTo>
                    <a:lnTo>
                      <a:pt x="2073" y="282"/>
                    </a:lnTo>
                    <a:lnTo>
                      <a:pt x="1659" y="134"/>
                    </a:lnTo>
                    <a:lnTo>
                      <a:pt x="1474" y="0"/>
                    </a:lnTo>
                    <a:lnTo>
                      <a:pt x="1416" y="93"/>
                    </a:lnTo>
                    <a:lnTo>
                      <a:pt x="1293" y="122"/>
                    </a:lnTo>
                    <a:lnTo>
                      <a:pt x="1312" y="237"/>
                    </a:lnTo>
                    <a:lnTo>
                      <a:pt x="1217" y="318"/>
                    </a:lnTo>
                    <a:lnTo>
                      <a:pt x="1129" y="253"/>
                    </a:lnTo>
                    <a:lnTo>
                      <a:pt x="1129" y="131"/>
                    </a:lnTo>
                    <a:lnTo>
                      <a:pt x="998"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7" name="Freeform 492"/>
              <p:cNvSpPr>
                <a:spLocks/>
              </p:cNvSpPr>
              <p:nvPr/>
            </p:nvSpPr>
            <p:spPr bwMode="auto">
              <a:xfrm>
                <a:off x="2728" y="5612"/>
                <a:ext cx="1022" cy="1537"/>
              </a:xfrm>
              <a:custGeom>
                <a:avLst/>
                <a:gdLst>
                  <a:gd name="T0" fmla="*/ 786 w 2044"/>
                  <a:gd name="T1" fmla="*/ 103 h 3074"/>
                  <a:gd name="T2" fmla="*/ 536 w 2044"/>
                  <a:gd name="T3" fmla="*/ 114 h 3074"/>
                  <a:gd name="T4" fmla="*/ 588 w 2044"/>
                  <a:gd name="T5" fmla="*/ 0 h 3074"/>
                  <a:gd name="T6" fmla="*/ 246 w 2044"/>
                  <a:gd name="T7" fmla="*/ 133 h 3074"/>
                  <a:gd name="T8" fmla="*/ 71 w 2044"/>
                  <a:gd name="T9" fmla="*/ 505 h 3074"/>
                  <a:gd name="T10" fmla="*/ 184 w 2044"/>
                  <a:gd name="T11" fmla="*/ 541 h 3074"/>
                  <a:gd name="T12" fmla="*/ 343 w 2044"/>
                  <a:gd name="T13" fmla="*/ 849 h 3074"/>
                  <a:gd name="T14" fmla="*/ 236 w 2044"/>
                  <a:gd name="T15" fmla="*/ 868 h 3074"/>
                  <a:gd name="T16" fmla="*/ 300 w 2044"/>
                  <a:gd name="T17" fmla="*/ 1075 h 3074"/>
                  <a:gd name="T18" fmla="*/ 184 w 2044"/>
                  <a:gd name="T19" fmla="*/ 1297 h 3074"/>
                  <a:gd name="T20" fmla="*/ 0 w 2044"/>
                  <a:gd name="T21" fmla="*/ 1425 h 3074"/>
                  <a:gd name="T22" fmla="*/ 50 w 2044"/>
                  <a:gd name="T23" fmla="*/ 1589 h 3074"/>
                  <a:gd name="T24" fmla="*/ 355 w 2044"/>
                  <a:gd name="T25" fmla="*/ 1778 h 3074"/>
                  <a:gd name="T26" fmla="*/ 757 w 2044"/>
                  <a:gd name="T27" fmla="*/ 2212 h 3074"/>
                  <a:gd name="T28" fmla="*/ 838 w 2044"/>
                  <a:gd name="T29" fmla="*/ 2500 h 3074"/>
                  <a:gd name="T30" fmla="*/ 838 w 2044"/>
                  <a:gd name="T31" fmla="*/ 2502 h 3074"/>
                  <a:gd name="T32" fmla="*/ 1066 w 2044"/>
                  <a:gd name="T33" fmla="*/ 2469 h 3074"/>
                  <a:gd name="T34" fmla="*/ 1092 w 2044"/>
                  <a:gd name="T35" fmla="*/ 2579 h 3074"/>
                  <a:gd name="T36" fmla="*/ 1340 w 2044"/>
                  <a:gd name="T37" fmla="*/ 2647 h 3074"/>
                  <a:gd name="T38" fmla="*/ 1362 w 2044"/>
                  <a:gd name="T39" fmla="*/ 2869 h 3074"/>
                  <a:gd name="T40" fmla="*/ 1599 w 2044"/>
                  <a:gd name="T41" fmla="*/ 3036 h 3074"/>
                  <a:gd name="T42" fmla="*/ 1963 w 2044"/>
                  <a:gd name="T43" fmla="*/ 3074 h 3074"/>
                  <a:gd name="T44" fmla="*/ 2042 w 2044"/>
                  <a:gd name="T45" fmla="*/ 2883 h 3074"/>
                  <a:gd name="T46" fmla="*/ 2044 w 2044"/>
                  <a:gd name="T47" fmla="*/ 2865 h 3074"/>
                  <a:gd name="T48" fmla="*/ 2044 w 2044"/>
                  <a:gd name="T49" fmla="*/ 2864 h 3074"/>
                  <a:gd name="T50" fmla="*/ 1800 w 2044"/>
                  <a:gd name="T51" fmla="*/ 2617 h 3074"/>
                  <a:gd name="T52" fmla="*/ 1569 w 2044"/>
                  <a:gd name="T53" fmla="*/ 2572 h 3074"/>
                  <a:gd name="T54" fmla="*/ 1633 w 2044"/>
                  <a:gd name="T55" fmla="*/ 2457 h 3074"/>
                  <a:gd name="T56" fmla="*/ 1547 w 2044"/>
                  <a:gd name="T57" fmla="*/ 2380 h 3074"/>
                  <a:gd name="T58" fmla="*/ 1638 w 2044"/>
                  <a:gd name="T59" fmla="*/ 2312 h 3074"/>
                  <a:gd name="T60" fmla="*/ 1580 w 2044"/>
                  <a:gd name="T61" fmla="*/ 2211 h 3074"/>
                  <a:gd name="T62" fmla="*/ 1647 w 2044"/>
                  <a:gd name="T63" fmla="*/ 2111 h 3074"/>
                  <a:gd name="T64" fmla="*/ 1552 w 2044"/>
                  <a:gd name="T65" fmla="*/ 2047 h 3074"/>
                  <a:gd name="T66" fmla="*/ 1542 w 2044"/>
                  <a:gd name="T67" fmla="*/ 1932 h 3074"/>
                  <a:gd name="T68" fmla="*/ 1347 w 2044"/>
                  <a:gd name="T69" fmla="*/ 1811 h 3074"/>
                  <a:gd name="T70" fmla="*/ 1435 w 2044"/>
                  <a:gd name="T71" fmla="*/ 1730 h 3074"/>
                  <a:gd name="T72" fmla="*/ 1309 w 2044"/>
                  <a:gd name="T73" fmla="*/ 1511 h 3074"/>
                  <a:gd name="T74" fmla="*/ 1624 w 2044"/>
                  <a:gd name="T75" fmla="*/ 1384 h 3074"/>
                  <a:gd name="T76" fmla="*/ 1711 w 2044"/>
                  <a:gd name="T77" fmla="*/ 1463 h 3074"/>
                  <a:gd name="T78" fmla="*/ 1818 w 2044"/>
                  <a:gd name="T79" fmla="*/ 1456 h 3074"/>
                  <a:gd name="T80" fmla="*/ 1919 w 2044"/>
                  <a:gd name="T81" fmla="*/ 1008 h 3074"/>
                  <a:gd name="T82" fmla="*/ 1781 w 2044"/>
                  <a:gd name="T83" fmla="*/ 827 h 3074"/>
                  <a:gd name="T84" fmla="*/ 1105 w 2044"/>
                  <a:gd name="T85" fmla="*/ 567 h 3074"/>
                  <a:gd name="T86" fmla="*/ 879 w 2044"/>
                  <a:gd name="T87" fmla="*/ 315 h 3074"/>
                  <a:gd name="T88" fmla="*/ 879 w 2044"/>
                  <a:gd name="T89" fmla="*/ 171 h 3074"/>
                  <a:gd name="T90" fmla="*/ 786 w 2044"/>
                  <a:gd name="T91" fmla="*/ 103 h 3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44" h="3074">
                    <a:moveTo>
                      <a:pt x="786" y="103"/>
                    </a:moveTo>
                    <a:lnTo>
                      <a:pt x="536" y="114"/>
                    </a:lnTo>
                    <a:lnTo>
                      <a:pt x="588" y="0"/>
                    </a:lnTo>
                    <a:lnTo>
                      <a:pt x="246" y="133"/>
                    </a:lnTo>
                    <a:lnTo>
                      <a:pt x="71" y="505"/>
                    </a:lnTo>
                    <a:lnTo>
                      <a:pt x="184" y="541"/>
                    </a:lnTo>
                    <a:lnTo>
                      <a:pt x="343" y="849"/>
                    </a:lnTo>
                    <a:lnTo>
                      <a:pt x="236" y="868"/>
                    </a:lnTo>
                    <a:lnTo>
                      <a:pt x="300" y="1075"/>
                    </a:lnTo>
                    <a:lnTo>
                      <a:pt x="184" y="1297"/>
                    </a:lnTo>
                    <a:lnTo>
                      <a:pt x="0" y="1425"/>
                    </a:lnTo>
                    <a:lnTo>
                      <a:pt x="50" y="1589"/>
                    </a:lnTo>
                    <a:lnTo>
                      <a:pt x="355" y="1778"/>
                    </a:lnTo>
                    <a:lnTo>
                      <a:pt x="757" y="2212"/>
                    </a:lnTo>
                    <a:lnTo>
                      <a:pt x="838" y="2500"/>
                    </a:lnTo>
                    <a:lnTo>
                      <a:pt x="838" y="2502"/>
                    </a:lnTo>
                    <a:lnTo>
                      <a:pt x="1066" y="2469"/>
                    </a:lnTo>
                    <a:lnTo>
                      <a:pt x="1092" y="2579"/>
                    </a:lnTo>
                    <a:lnTo>
                      <a:pt x="1340" y="2647"/>
                    </a:lnTo>
                    <a:lnTo>
                      <a:pt x="1362" y="2869"/>
                    </a:lnTo>
                    <a:lnTo>
                      <a:pt x="1599" y="3036"/>
                    </a:lnTo>
                    <a:lnTo>
                      <a:pt x="1963" y="3074"/>
                    </a:lnTo>
                    <a:lnTo>
                      <a:pt x="2042" y="2883"/>
                    </a:lnTo>
                    <a:lnTo>
                      <a:pt x="2044" y="2865"/>
                    </a:lnTo>
                    <a:lnTo>
                      <a:pt x="2044" y="2864"/>
                    </a:lnTo>
                    <a:lnTo>
                      <a:pt x="1800" y="2617"/>
                    </a:lnTo>
                    <a:lnTo>
                      <a:pt x="1569" y="2572"/>
                    </a:lnTo>
                    <a:lnTo>
                      <a:pt x="1633" y="2457"/>
                    </a:lnTo>
                    <a:lnTo>
                      <a:pt x="1547" y="2380"/>
                    </a:lnTo>
                    <a:lnTo>
                      <a:pt x="1638" y="2312"/>
                    </a:lnTo>
                    <a:lnTo>
                      <a:pt x="1580" y="2211"/>
                    </a:lnTo>
                    <a:lnTo>
                      <a:pt x="1647" y="2111"/>
                    </a:lnTo>
                    <a:lnTo>
                      <a:pt x="1552" y="2047"/>
                    </a:lnTo>
                    <a:lnTo>
                      <a:pt x="1542" y="1932"/>
                    </a:lnTo>
                    <a:lnTo>
                      <a:pt x="1347" y="1811"/>
                    </a:lnTo>
                    <a:lnTo>
                      <a:pt x="1435" y="1730"/>
                    </a:lnTo>
                    <a:lnTo>
                      <a:pt x="1309" y="1511"/>
                    </a:lnTo>
                    <a:lnTo>
                      <a:pt x="1624" y="1384"/>
                    </a:lnTo>
                    <a:lnTo>
                      <a:pt x="1711" y="1463"/>
                    </a:lnTo>
                    <a:lnTo>
                      <a:pt x="1818" y="1456"/>
                    </a:lnTo>
                    <a:lnTo>
                      <a:pt x="1919" y="1008"/>
                    </a:lnTo>
                    <a:lnTo>
                      <a:pt x="1781" y="827"/>
                    </a:lnTo>
                    <a:lnTo>
                      <a:pt x="1105" y="567"/>
                    </a:lnTo>
                    <a:lnTo>
                      <a:pt x="879" y="315"/>
                    </a:lnTo>
                    <a:lnTo>
                      <a:pt x="879" y="171"/>
                    </a:lnTo>
                    <a:lnTo>
                      <a:pt x="786"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8" name="Freeform 491"/>
              <p:cNvSpPr>
                <a:spLocks/>
              </p:cNvSpPr>
              <p:nvPr/>
            </p:nvSpPr>
            <p:spPr bwMode="auto">
              <a:xfrm>
                <a:off x="3383" y="5932"/>
                <a:ext cx="1168" cy="1112"/>
              </a:xfrm>
              <a:custGeom>
                <a:avLst/>
                <a:gdLst>
                  <a:gd name="T0" fmla="*/ 717 w 2337"/>
                  <a:gd name="T1" fmla="*/ 305 h 2225"/>
                  <a:gd name="T2" fmla="*/ 610 w 2337"/>
                  <a:gd name="T3" fmla="*/ 369 h 2225"/>
                  <a:gd name="T4" fmla="*/ 509 w 2337"/>
                  <a:gd name="T5" fmla="*/ 817 h 2225"/>
                  <a:gd name="T6" fmla="*/ 402 w 2337"/>
                  <a:gd name="T7" fmla="*/ 824 h 2225"/>
                  <a:gd name="T8" fmla="*/ 315 w 2337"/>
                  <a:gd name="T9" fmla="*/ 745 h 2225"/>
                  <a:gd name="T10" fmla="*/ 0 w 2337"/>
                  <a:gd name="T11" fmla="*/ 872 h 2225"/>
                  <a:gd name="T12" fmla="*/ 126 w 2337"/>
                  <a:gd name="T13" fmla="*/ 1091 h 2225"/>
                  <a:gd name="T14" fmla="*/ 38 w 2337"/>
                  <a:gd name="T15" fmla="*/ 1172 h 2225"/>
                  <a:gd name="T16" fmla="*/ 233 w 2337"/>
                  <a:gd name="T17" fmla="*/ 1293 h 2225"/>
                  <a:gd name="T18" fmla="*/ 243 w 2337"/>
                  <a:gd name="T19" fmla="*/ 1408 h 2225"/>
                  <a:gd name="T20" fmla="*/ 338 w 2337"/>
                  <a:gd name="T21" fmla="*/ 1472 h 2225"/>
                  <a:gd name="T22" fmla="*/ 271 w 2337"/>
                  <a:gd name="T23" fmla="*/ 1572 h 2225"/>
                  <a:gd name="T24" fmla="*/ 329 w 2337"/>
                  <a:gd name="T25" fmla="*/ 1673 h 2225"/>
                  <a:gd name="T26" fmla="*/ 238 w 2337"/>
                  <a:gd name="T27" fmla="*/ 1741 h 2225"/>
                  <a:gd name="T28" fmla="*/ 324 w 2337"/>
                  <a:gd name="T29" fmla="*/ 1818 h 2225"/>
                  <a:gd name="T30" fmla="*/ 260 w 2337"/>
                  <a:gd name="T31" fmla="*/ 1933 h 2225"/>
                  <a:gd name="T32" fmla="*/ 491 w 2337"/>
                  <a:gd name="T33" fmla="*/ 1978 h 2225"/>
                  <a:gd name="T34" fmla="*/ 735 w 2337"/>
                  <a:gd name="T35" fmla="*/ 2225 h 2225"/>
                  <a:gd name="T36" fmla="*/ 736 w 2337"/>
                  <a:gd name="T37" fmla="*/ 2225 h 2225"/>
                  <a:gd name="T38" fmla="*/ 814 w 2337"/>
                  <a:gd name="T39" fmla="*/ 2149 h 2225"/>
                  <a:gd name="T40" fmla="*/ 1024 w 2337"/>
                  <a:gd name="T41" fmla="*/ 2121 h 2225"/>
                  <a:gd name="T42" fmla="*/ 1185 w 2337"/>
                  <a:gd name="T43" fmla="*/ 1899 h 2225"/>
                  <a:gd name="T44" fmla="*/ 1214 w 2337"/>
                  <a:gd name="T45" fmla="*/ 1677 h 2225"/>
                  <a:gd name="T46" fmla="*/ 1519 w 2337"/>
                  <a:gd name="T47" fmla="*/ 1449 h 2225"/>
                  <a:gd name="T48" fmla="*/ 1602 w 2337"/>
                  <a:gd name="T49" fmla="*/ 1244 h 2225"/>
                  <a:gd name="T50" fmla="*/ 1819 w 2337"/>
                  <a:gd name="T51" fmla="*/ 1008 h 2225"/>
                  <a:gd name="T52" fmla="*/ 1819 w 2337"/>
                  <a:gd name="T53" fmla="*/ 1006 h 2225"/>
                  <a:gd name="T54" fmla="*/ 1949 w 2337"/>
                  <a:gd name="T55" fmla="*/ 858 h 2225"/>
                  <a:gd name="T56" fmla="*/ 2056 w 2337"/>
                  <a:gd name="T57" fmla="*/ 836 h 2225"/>
                  <a:gd name="T58" fmla="*/ 2211 w 2337"/>
                  <a:gd name="T59" fmla="*/ 526 h 2225"/>
                  <a:gd name="T60" fmla="*/ 2311 w 2337"/>
                  <a:gd name="T61" fmla="*/ 484 h 2225"/>
                  <a:gd name="T62" fmla="*/ 2337 w 2337"/>
                  <a:gd name="T63" fmla="*/ 362 h 2225"/>
                  <a:gd name="T64" fmla="*/ 2154 w 2337"/>
                  <a:gd name="T65" fmla="*/ 224 h 2225"/>
                  <a:gd name="T66" fmla="*/ 2159 w 2337"/>
                  <a:gd name="T67" fmla="*/ 26 h 2225"/>
                  <a:gd name="T68" fmla="*/ 1976 w 2337"/>
                  <a:gd name="T69" fmla="*/ 0 h 2225"/>
                  <a:gd name="T70" fmla="*/ 1925 w 2337"/>
                  <a:gd name="T71" fmla="*/ 97 h 2225"/>
                  <a:gd name="T72" fmla="*/ 1778 w 2337"/>
                  <a:gd name="T73" fmla="*/ 152 h 2225"/>
                  <a:gd name="T74" fmla="*/ 1619 w 2337"/>
                  <a:gd name="T75" fmla="*/ 0 h 2225"/>
                  <a:gd name="T76" fmla="*/ 1531 w 2337"/>
                  <a:gd name="T77" fmla="*/ 71 h 2225"/>
                  <a:gd name="T78" fmla="*/ 1588 w 2337"/>
                  <a:gd name="T79" fmla="*/ 164 h 2225"/>
                  <a:gd name="T80" fmla="*/ 1474 w 2337"/>
                  <a:gd name="T81" fmla="*/ 195 h 2225"/>
                  <a:gd name="T82" fmla="*/ 1121 w 2337"/>
                  <a:gd name="T83" fmla="*/ 81 h 2225"/>
                  <a:gd name="T84" fmla="*/ 1119 w 2337"/>
                  <a:gd name="T85" fmla="*/ 81 h 2225"/>
                  <a:gd name="T86" fmla="*/ 1090 w 2337"/>
                  <a:gd name="T87" fmla="*/ 109 h 2225"/>
                  <a:gd name="T88" fmla="*/ 950 w 2337"/>
                  <a:gd name="T89" fmla="*/ 93 h 2225"/>
                  <a:gd name="T90" fmla="*/ 729 w 2337"/>
                  <a:gd name="T91" fmla="*/ 191 h 2225"/>
                  <a:gd name="T92" fmla="*/ 717 w 2337"/>
                  <a:gd name="T93" fmla="*/ 305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7" h="2225">
                    <a:moveTo>
                      <a:pt x="717" y="305"/>
                    </a:moveTo>
                    <a:lnTo>
                      <a:pt x="610" y="369"/>
                    </a:lnTo>
                    <a:lnTo>
                      <a:pt x="509" y="817"/>
                    </a:lnTo>
                    <a:lnTo>
                      <a:pt x="402" y="824"/>
                    </a:lnTo>
                    <a:lnTo>
                      <a:pt x="315" y="745"/>
                    </a:lnTo>
                    <a:lnTo>
                      <a:pt x="0" y="872"/>
                    </a:lnTo>
                    <a:lnTo>
                      <a:pt x="126" y="1091"/>
                    </a:lnTo>
                    <a:lnTo>
                      <a:pt x="38" y="1172"/>
                    </a:lnTo>
                    <a:lnTo>
                      <a:pt x="233" y="1293"/>
                    </a:lnTo>
                    <a:lnTo>
                      <a:pt x="243" y="1408"/>
                    </a:lnTo>
                    <a:lnTo>
                      <a:pt x="338" y="1472"/>
                    </a:lnTo>
                    <a:lnTo>
                      <a:pt x="271" y="1572"/>
                    </a:lnTo>
                    <a:lnTo>
                      <a:pt x="329" y="1673"/>
                    </a:lnTo>
                    <a:lnTo>
                      <a:pt x="238" y="1741"/>
                    </a:lnTo>
                    <a:lnTo>
                      <a:pt x="324" y="1818"/>
                    </a:lnTo>
                    <a:lnTo>
                      <a:pt x="260" y="1933"/>
                    </a:lnTo>
                    <a:lnTo>
                      <a:pt x="491" y="1978"/>
                    </a:lnTo>
                    <a:lnTo>
                      <a:pt x="735" y="2225"/>
                    </a:lnTo>
                    <a:lnTo>
                      <a:pt x="736" y="2225"/>
                    </a:lnTo>
                    <a:lnTo>
                      <a:pt x="814" y="2149"/>
                    </a:lnTo>
                    <a:lnTo>
                      <a:pt x="1024" y="2121"/>
                    </a:lnTo>
                    <a:lnTo>
                      <a:pt x="1185" y="1899"/>
                    </a:lnTo>
                    <a:lnTo>
                      <a:pt x="1214" y="1677"/>
                    </a:lnTo>
                    <a:lnTo>
                      <a:pt x="1519" y="1449"/>
                    </a:lnTo>
                    <a:lnTo>
                      <a:pt x="1602" y="1244"/>
                    </a:lnTo>
                    <a:lnTo>
                      <a:pt x="1819" y="1008"/>
                    </a:lnTo>
                    <a:lnTo>
                      <a:pt x="1819" y="1006"/>
                    </a:lnTo>
                    <a:lnTo>
                      <a:pt x="1949" y="858"/>
                    </a:lnTo>
                    <a:lnTo>
                      <a:pt x="2056" y="836"/>
                    </a:lnTo>
                    <a:lnTo>
                      <a:pt x="2211" y="526"/>
                    </a:lnTo>
                    <a:lnTo>
                      <a:pt x="2311" y="484"/>
                    </a:lnTo>
                    <a:lnTo>
                      <a:pt x="2337" y="362"/>
                    </a:lnTo>
                    <a:lnTo>
                      <a:pt x="2154" y="224"/>
                    </a:lnTo>
                    <a:lnTo>
                      <a:pt x="2159" y="26"/>
                    </a:lnTo>
                    <a:lnTo>
                      <a:pt x="1976" y="0"/>
                    </a:lnTo>
                    <a:lnTo>
                      <a:pt x="1925" y="97"/>
                    </a:lnTo>
                    <a:lnTo>
                      <a:pt x="1778" y="152"/>
                    </a:lnTo>
                    <a:lnTo>
                      <a:pt x="1619" y="0"/>
                    </a:lnTo>
                    <a:lnTo>
                      <a:pt x="1531" y="71"/>
                    </a:lnTo>
                    <a:lnTo>
                      <a:pt x="1588" y="164"/>
                    </a:lnTo>
                    <a:lnTo>
                      <a:pt x="1474" y="195"/>
                    </a:lnTo>
                    <a:lnTo>
                      <a:pt x="1121" y="81"/>
                    </a:lnTo>
                    <a:lnTo>
                      <a:pt x="1119" y="81"/>
                    </a:lnTo>
                    <a:lnTo>
                      <a:pt x="1090" y="109"/>
                    </a:lnTo>
                    <a:lnTo>
                      <a:pt x="950" y="93"/>
                    </a:lnTo>
                    <a:lnTo>
                      <a:pt x="729" y="191"/>
                    </a:lnTo>
                    <a:lnTo>
                      <a:pt x="717" y="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9" name="Freeform 490"/>
              <p:cNvSpPr>
                <a:spLocks/>
              </p:cNvSpPr>
              <p:nvPr/>
            </p:nvSpPr>
            <p:spPr bwMode="auto">
              <a:xfrm>
                <a:off x="2649" y="6573"/>
                <a:ext cx="1336" cy="1635"/>
              </a:xfrm>
              <a:custGeom>
                <a:avLst/>
                <a:gdLst>
                  <a:gd name="T0" fmla="*/ 1758 w 2672"/>
                  <a:gd name="T1" fmla="*/ 1115 h 3271"/>
                  <a:gd name="T2" fmla="*/ 1521 w 2672"/>
                  <a:gd name="T3" fmla="*/ 948 h 3271"/>
                  <a:gd name="T4" fmla="*/ 1499 w 2672"/>
                  <a:gd name="T5" fmla="*/ 726 h 3271"/>
                  <a:gd name="T6" fmla="*/ 1251 w 2672"/>
                  <a:gd name="T7" fmla="*/ 658 h 3271"/>
                  <a:gd name="T8" fmla="*/ 1225 w 2672"/>
                  <a:gd name="T9" fmla="*/ 548 h 3271"/>
                  <a:gd name="T10" fmla="*/ 997 w 2672"/>
                  <a:gd name="T11" fmla="*/ 581 h 3271"/>
                  <a:gd name="T12" fmla="*/ 1019 w 2672"/>
                  <a:gd name="T13" fmla="*/ 688 h 3271"/>
                  <a:gd name="T14" fmla="*/ 937 w 2672"/>
                  <a:gd name="T15" fmla="*/ 817 h 3271"/>
                  <a:gd name="T16" fmla="*/ 840 w 2672"/>
                  <a:gd name="T17" fmla="*/ 515 h 3271"/>
                  <a:gd name="T18" fmla="*/ 424 w 2672"/>
                  <a:gd name="T19" fmla="*/ 107 h 3271"/>
                  <a:gd name="T20" fmla="*/ 390 w 2672"/>
                  <a:gd name="T21" fmla="*/ 0 h 3271"/>
                  <a:gd name="T22" fmla="*/ 276 w 2672"/>
                  <a:gd name="T23" fmla="*/ 222 h 3271"/>
                  <a:gd name="T24" fmla="*/ 35 w 2672"/>
                  <a:gd name="T25" fmla="*/ 2164 h 3271"/>
                  <a:gd name="T26" fmla="*/ 190 w 2672"/>
                  <a:gd name="T27" fmla="*/ 1861 h 3271"/>
                  <a:gd name="T28" fmla="*/ 362 w 2672"/>
                  <a:gd name="T29" fmla="*/ 2061 h 3271"/>
                  <a:gd name="T30" fmla="*/ 371 w 2672"/>
                  <a:gd name="T31" fmla="*/ 2171 h 3271"/>
                  <a:gd name="T32" fmla="*/ 124 w 2672"/>
                  <a:gd name="T33" fmla="*/ 2137 h 3271"/>
                  <a:gd name="T34" fmla="*/ 0 w 2672"/>
                  <a:gd name="T35" fmla="*/ 2404 h 3271"/>
                  <a:gd name="T36" fmla="*/ 2 w 2672"/>
                  <a:gd name="T37" fmla="*/ 2588 h 3271"/>
                  <a:gd name="T38" fmla="*/ 307 w 2672"/>
                  <a:gd name="T39" fmla="*/ 2452 h 3271"/>
                  <a:gd name="T40" fmla="*/ 450 w 2672"/>
                  <a:gd name="T41" fmla="*/ 2504 h 3271"/>
                  <a:gd name="T42" fmla="*/ 395 w 2672"/>
                  <a:gd name="T43" fmla="*/ 2709 h 3271"/>
                  <a:gd name="T44" fmla="*/ 1061 w 2672"/>
                  <a:gd name="T45" fmla="*/ 2680 h 3271"/>
                  <a:gd name="T46" fmla="*/ 1044 w 2672"/>
                  <a:gd name="T47" fmla="*/ 2793 h 3271"/>
                  <a:gd name="T48" fmla="*/ 1473 w 2672"/>
                  <a:gd name="T49" fmla="*/ 3086 h 3271"/>
                  <a:gd name="T50" fmla="*/ 1497 w 2672"/>
                  <a:gd name="T51" fmla="*/ 3271 h 3271"/>
                  <a:gd name="T52" fmla="*/ 1746 w 2672"/>
                  <a:gd name="T53" fmla="*/ 3271 h 3271"/>
                  <a:gd name="T54" fmla="*/ 1806 w 2672"/>
                  <a:gd name="T55" fmla="*/ 3133 h 3271"/>
                  <a:gd name="T56" fmla="*/ 1887 w 2672"/>
                  <a:gd name="T57" fmla="*/ 3236 h 3271"/>
                  <a:gd name="T58" fmla="*/ 2061 w 2672"/>
                  <a:gd name="T59" fmla="*/ 3081 h 3271"/>
                  <a:gd name="T60" fmla="*/ 2004 w 2672"/>
                  <a:gd name="T61" fmla="*/ 2988 h 3271"/>
                  <a:gd name="T62" fmla="*/ 2120 w 2672"/>
                  <a:gd name="T63" fmla="*/ 2897 h 3271"/>
                  <a:gd name="T64" fmla="*/ 2140 w 2672"/>
                  <a:gd name="T65" fmla="*/ 2552 h 3271"/>
                  <a:gd name="T66" fmla="*/ 2472 w 2672"/>
                  <a:gd name="T67" fmla="*/ 2214 h 3271"/>
                  <a:gd name="T68" fmla="*/ 2358 w 2672"/>
                  <a:gd name="T69" fmla="*/ 2164 h 3271"/>
                  <a:gd name="T70" fmla="*/ 2399 w 2672"/>
                  <a:gd name="T71" fmla="*/ 2039 h 3271"/>
                  <a:gd name="T72" fmla="*/ 2508 w 2672"/>
                  <a:gd name="T73" fmla="*/ 2070 h 3271"/>
                  <a:gd name="T74" fmla="*/ 2551 w 2672"/>
                  <a:gd name="T75" fmla="*/ 1973 h 3271"/>
                  <a:gd name="T76" fmla="*/ 2672 w 2672"/>
                  <a:gd name="T77" fmla="*/ 1980 h 3271"/>
                  <a:gd name="T78" fmla="*/ 2634 w 2672"/>
                  <a:gd name="T79" fmla="*/ 1928 h 3271"/>
                  <a:gd name="T80" fmla="*/ 2670 w 2672"/>
                  <a:gd name="T81" fmla="*/ 1815 h 3271"/>
                  <a:gd name="T82" fmla="*/ 2579 w 2672"/>
                  <a:gd name="T83" fmla="*/ 1715 h 3271"/>
                  <a:gd name="T84" fmla="*/ 2497 w 2672"/>
                  <a:gd name="T85" fmla="*/ 1839 h 3271"/>
                  <a:gd name="T86" fmla="*/ 2118 w 2672"/>
                  <a:gd name="T87" fmla="*/ 1753 h 3271"/>
                  <a:gd name="T88" fmla="*/ 2197 w 2672"/>
                  <a:gd name="T89" fmla="*/ 1675 h 3271"/>
                  <a:gd name="T90" fmla="*/ 2204 w 2672"/>
                  <a:gd name="T91" fmla="*/ 1451 h 3271"/>
                  <a:gd name="T92" fmla="*/ 2313 w 2672"/>
                  <a:gd name="T93" fmla="*/ 1239 h 3271"/>
                  <a:gd name="T94" fmla="*/ 2270 w 2672"/>
                  <a:gd name="T95" fmla="*/ 1132 h 3271"/>
                  <a:gd name="T96" fmla="*/ 2122 w 2672"/>
                  <a:gd name="T97" fmla="*/ 1153 h 3271"/>
                  <a:gd name="T98" fmla="*/ 1758 w 2672"/>
                  <a:gd name="T99" fmla="*/ 1115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2" h="3271">
                    <a:moveTo>
                      <a:pt x="1758" y="1115"/>
                    </a:moveTo>
                    <a:lnTo>
                      <a:pt x="1521" y="948"/>
                    </a:lnTo>
                    <a:lnTo>
                      <a:pt x="1499" y="726"/>
                    </a:lnTo>
                    <a:lnTo>
                      <a:pt x="1251" y="658"/>
                    </a:lnTo>
                    <a:lnTo>
                      <a:pt x="1225" y="548"/>
                    </a:lnTo>
                    <a:lnTo>
                      <a:pt x="997" y="581"/>
                    </a:lnTo>
                    <a:lnTo>
                      <a:pt x="1019" y="688"/>
                    </a:lnTo>
                    <a:lnTo>
                      <a:pt x="937" y="817"/>
                    </a:lnTo>
                    <a:lnTo>
                      <a:pt x="840" y="515"/>
                    </a:lnTo>
                    <a:lnTo>
                      <a:pt x="424" y="107"/>
                    </a:lnTo>
                    <a:lnTo>
                      <a:pt x="390" y="0"/>
                    </a:lnTo>
                    <a:lnTo>
                      <a:pt x="276" y="222"/>
                    </a:lnTo>
                    <a:lnTo>
                      <a:pt x="35" y="2164"/>
                    </a:lnTo>
                    <a:lnTo>
                      <a:pt x="190" y="1861"/>
                    </a:lnTo>
                    <a:lnTo>
                      <a:pt x="362" y="2061"/>
                    </a:lnTo>
                    <a:lnTo>
                      <a:pt x="371" y="2171"/>
                    </a:lnTo>
                    <a:lnTo>
                      <a:pt x="124" y="2137"/>
                    </a:lnTo>
                    <a:lnTo>
                      <a:pt x="0" y="2404"/>
                    </a:lnTo>
                    <a:lnTo>
                      <a:pt x="2" y="2588"/>
                    </a:lnTo>
                    <a:lnTo>
                      <a:pt x="307" y="2452"/>
                    </a:lnTo>
                    <a:lnTo>
                      <a:pt x="450" y="2504"/>
                    </a:lnTo>
                    <a:lnTo>
                      <a:pt x="395" y="2709"/>
                    </a:lnTo>
                    <a:lnTo>
                      <a:pt x="1061" y="2680"/>
                    </a:lnTo>
                    <a:lnTo>
                      <a:pt x="1044" y="2793"/>
                    </a:lnTo>
                    <a:lnTo>
                      <a:pt x="1473" y="3086"/>
                    </a:lnTo>
                    <a:lnTo>
                      <a:pt x="1497" y="3271"/>
                    </a:lnTo>
                    <a:lnTo>
                      <a:pt x="1746" y="3271"/>
                    </a:lnTo>
                    <a:lnTo>
                      <a:pt x="1806" y="3133"/>
                    </a:lnTo>
                    <a:lnTo>
                      <a:pt x="1887" y="3236"/>
                    </a:lnTo>
                    <a:lnTo>
                      <a:pt x="2061" y="3081"/>
                    </a:lnTo>
                    <a:lnTo>
                      <a:pt x="2004" y="2988"/>
                    </a:lnTo>
                    <a:lnTo>
                      <a:pt x="2120" y="2897"/>
                    </a:lnTo>
                    <a:lnTo>
                      <a:pt x="2140" y="2552"/>
                    </a:lnTo>
                    <a:lnTo>
                      <a:pt x="2472" y="2214"/>
                    </a:lnTo>
                    <a:lnTo>
                      <a:pt x="2358" y="2164"/>
                    </a:lnTo>
                    <a:lnTo>
                      <a:pt x="2399" y="2039"/>
                    </a:lnTo>
                    <a:lnTo>
                      <a:pt x="2508" y="2070"/>
                    </a:lnTo>
                    <a:lnTo>
                      <a:pt x="2551" y="1973"/>
                    </a:lnTo>
                    <a:lnTo>
                      <a:pt x="2672" y="1980"/>
                    </a:lnTo>
                    <a:lnTo>
                      <a:pt x="2634" y="1928"/>
                    </a:lnTo>
                    <a:lnTo>
                      <a:pt x="2670" y="1815"/>
                    </a:lnTo>
                    <a:lnTo>
                      <a:pt x="2579" y="1715"/>
                    </a:lnTo>
                    <a:lnTo>
                      <a:pt x="2497" y="1839"/>
                    </a:lnTo>
                    <a:lnTo>
                      <a:pt x="2118" y="1753"/>
                    </a:lnTo>
                    <a:lnTo>
                      <a:pt x="2197" y="1675"/>
                    </a:lnTo>
                    <a:lnTo>
                      <a:pt x="2204" y="1451"/>
                    </a:lnTo>
                    <a:lnTo>
                      <a:pt x="2313" y="1239"/>
                    </a:lnTo>
                    <a:lnTo>
                      <a:pt x="2270" y="1132"/>
                    </a:lnTo>
                    <a:lnTo>
                      <a:pt x="2122" y="1153"/>
                    </a:lnTo>
                    <a:lnTo>
                      <a:pt x="1758" y="1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0" name="Freeform 489"/>
              <p:cNvSpPr>
                <a:spLocks/>
              </p:cNvSpPr>
              <p:nvPr/>
            </p:nvSpPr>
            <p:spPr bwMode="auto">
              <a:xfrm>
                <a:off x="3708" y="6435"/>
                <a:ext cx="1258" cy="1362"/>
              </a:xfrm>
              <a:custGeom>
                <a:avLst/>
                <a:gdLst>
                  <a:gd name="T0" fmla="*/ 564 w 2516"/>
                  <a:gd name="T1" fmla="*/ 671 h 2725"/>
                  <a:gd name="T2" fmla="*/ 535 w 2516"/>
                  <a:gd name="T3" fmla="*/ 893 h 2725"/>
                  <a:gd name="T4" fmla="*/ 374 w 2516"/>
                  <a:gd name="T5" fmla="*/ 1115 h 2725"/>
                  <a:gd name="T6" fmla="*/ 164 w 2516"/>
                  <a:gd name="T7" fmla="*/ 1143 h 2725"/>
                  <a:gd name="T8" fmla="*/ 86 w 2516"/>
                  <a:gd name="T9" fmla="*/ 1219 h 2725"/>
                  <a:gd name="T10" fmla="*/ 85 w 2516"/>
                  <a:gd name="T11" fmla="*/ 1220 h 2725"/>
                  <a:gd name="T12" fmla="*/ 83 w 2516"/>
                  <a:gd name="T13" fmla="*/ 1238 h 2725"/>
                  <a:gd name="T14" fmla="*/ 4 w 2516"/>
                  <a:gd name="T15" fmla="*/ 1429 h 2725"/>
                  <a:gd name="T16" fmla="*/ 152 w 2516"/>
                  <a:gd name="T17" fmla="*/ 1408 h 2725"/>
                  <a:gd name="T18" fmla="*/ 195 w 2516"/>
                  <a:gd name="T19" fmla="*/ 1515 h 2725"/>
                  <a:gd name="T20" fmla="*/ 86 w 2516"/>
                  <a:gd name="T21" fmla="*/ 1727 h 2725"/>
                  <a:gd name="T22" fmla="*/ 79 w 2516"/>
                  <a:gd name="T23" fmla="*/ 1951 h 2725"/>
                  <a:gd name="T24" fmla="*/ 0 w 2516"/>
                  <a:gd name="T25" fmla="*/ 2029 h 2725"/>
                  <a:gd name="T26" fmla="*/ 379 w 2516"/>
                  <a:gd name="T27" fmla="*/ 2115 h 2725"/>
                  <a:gd name="T28" fmla="*/ 461 w 2516"/>
                  <a:gd name="T29" fmla="*/ 1991 h 2725"/>
                  <a:gd name="T30" fmla="*/ 552 w 2516"/>
                  <a:gd name="T31" fmla="*/ 2091 h 2725"/>
                  <a:gd name="T32" fmla="*/ 516 w 2516"/>
                  <a:gd name="T33" fmla="*/ 2204 h 2725"/>
                  <a:gd name="T34" fmla="*/ 554 w 2516"/>
                  <a:gd name="T35" fmla="*/ 2256 h 2725"/>
                  <a:gd name="T36" fmla="*/ 662 w 2516"/>
                  <a:gd name="T37" fmla="*/ 2502 h 2725"/>
                  <a:gd name="T38" fmla="*/ 1006 w 2516"/>
                  <a:gd name="T39" fmla="*/ 2485 h 2725"/>
                  <a:gd name="T40" fmla="*/ 1118 w 2516"/>
                  <a:gd name="T41" fmla="*/ 2404 h 2725"/>
                  <a:gd name="T42" fmla="*/ 1200 w 2516"/>
                  <a:gd name="T43" fmla="*/ 2475 h 2725"/>
                  <a:gd name="T44" fmla="*/ 1438 w 2516"/>
                  <a:gd name="T45" fmla="*/ 2433 h 2725"/>
                  <a:gd name="T46" fmla="*/ 1497 w 2516"/>
                  <a:gd name="T47" fmla="*/ 2670 h 2725"/>
                  <a:gd name="T48" fmla="*/ 1704 w 2516"/>
                  <a:gd name="T49" fmla="*/ 2564 h 2725"/>
                  <a:gd name="T50" fmla="*/ 1870 w 2516"/>
                  <a:gd name="T51" fmla="*/ 2725 h 2725"/>
                  <a:gd name="T52" fmla="*/ 2049 w 2516"/>
                  <a:gd name="T53" fmla="*/ 2477 h 2725"/>
                  <a:gd name="T54" fmla="*/ 2285 w 2516"/>
                  <a:gd name="T55" fmla="*/ 2344 h 2725"/>
                  <a:gd name="T56" fmla="*/ 2259 w 2516"/>
                  <a:gd name="T57" fmla="*/ 2204 h 2725"/>
                  <a:gd name="T58" fmla="*/ 2434 w 2516"/>
                  <a:gd name="T59" fmla="*/ 2080 h 2725"/>
                  <a:gd name="T60" fmla="*/ 2489 w 2516"/>
                  <a:gd name="T61" fmla="*/ 1875 h 2725"/>
                  <a:gd name="T62" fmla="*/ 2516 w 2516"/>
                  <a:gd name="T63" fmla="*/ 1680 h 2725"/>
                  <a:gd name="T64" fmla="*/ 2382 w 2516"/>
                  <a:gd name="T65" fmla="*/ 1410 h 2725"/>
                  <a:gd name="T66" fmla="*/ 2254 w 2516"/>
                  <a:gd name="T67" fmla="*/ 1382 h 2725"/>
                  <a:gd name="T68" fmla="*/ 2247 w 2516"/>
                  <a:gd name="T69" fmla="*/ 1267 h 2725"/>
                  <a:gd name="T70" fmla="*/ 2158 w 2516"/>
                  <a:gd name="T71" fmla="*/ 1208 h 2725"/>
                  <a:gd name="T72" fmla="*/ 2237 w 2516"/>
                  <a:gd name="T73" fmla="*/ 1138 h 2725"/>
                  <a:gd name="T74" fmla="*/ 2168 w 2516"/>
                  <a:gd name="T75" fmla="*/ 1024 h 2725"/>
                  <a:gd name="T76" fmla="*/ 2308 w 2516"/>
                  <a:gd name="T77" fmla="*/ 847 h 2725"/>
                  <a:gd name="T78" fmla="*/ 2199 w 2516"/>
                  <a:gd name="T79" fmla="*/ 662 h 2725"/>
                  <a:gd name="T80" fmla="*/ 1975 w 2516"/>
                  <a:gd name="T81" fmla="*/ 579 h 2725"/>
                  <a:gd name="T82" fmla="*/ 2052 w 2516"/>
                  <a:gd name="T83" fmla="*/ 474 h 2725"/>
                  <a:gd name="T84" fmla="*/ 1776 w 2516"/>
                  <a:gd name="T85" fmla="*/ 257 h 2725"/>
                  <a:gd name="T86" fmla="*/ 1409 w 2516"/>
                  <a:gd name="T87" fmla="*/ 299 h 2725"/>
                  <a:gd name="T88" fmla="*/ 1411 w 2516"/>
                  <a:gd name="T89" fmla="*/ 118 h 2725"/>
                  <a:gd name="T90" fmla="*/ 1169 w 2516"/>
                  <a:gd name="T91" fmla="*/ 0 h 2725"/>
                  <a:gd name="T92" fmla="*/ 1169 w 2516"/>
                  <a:gd name="T93" fmla="*/ 2 h 2725"/>
                  <a:gd name="T94" fmla="*/ 952 w 2516"/>
                  <a:gd name="T95" fmla="*/ 238 h 2725"/>
                  <a:gd name="T96" fmla="*/ 869 w 2516"/>
                  <a:gd name="T97" fmla="*/ 443 h 2725"/>
                  <a:gd name="T98" fmla="*/ 564 w 2516"/>
                  <a:gd name="T99" fmla="*/ 671 h 2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6" h="2725">
                    <a:moveTo>
                      <a:pt x="564" y="671"/>
                    </a:moveTo>
                    <a:lnTo>
                      <a:pt x="535" y="893"/>
                    </a:lnTo>
                    <a:lnTo>
                      <a:pt x="374" y="1115"/>
                    </a:lnTo>
                    <a:lnTo>
                      <a:pt x="164" y="1143"/>
                    </a:lnTo>
                    <a:lnTo>
                      <a:pt x="86" y="1219"/>
                    </a:lnTo>
                    <a:lnTo>
                      <a:pt x="85" y="1220"/>
                    </a:lnTo>
                    <a:lnTo>
                      <a:pt x="83" y="1238"/>
                    </a:lnTo>
                    <a:lnTo>
                      <a:pt x="4" y="1429"/>
                    </a:lnTo>
                    <a:lnTo>
                      <a:pt x="152" y="1408"/>
                    </a:lnTo>
                    <a:lnTo>
                      <a:pt x="195" y="1515"/>
                    </a:lnTo>
                    <a:lnTo>
                      <a:pt x="86" y="1727"/>
                    </a:lnTo>
                    <a:lnTo>
                      <a:pt x="79" y="1951"/>
                    </a:lnTo>
                    <a:lnTo>
                      <a:pt x="0" y="2029"/>
                    </a:lnTo>
                    <a:lnTo>
                      <a:pt x="379" y="2115"/>
                    </a:lnTo>
                    <a:lnTo>
                      <a:pt x="461" y="1991"/>
                    </a:lnTo>
                    <a:lnTo>
                      <a:pt x="552" y="2091"/>
                    </a:lnTo>
                    <a:lnTo>
                      <a:pt x="516" y="2204"/>
                    </a:lnTo>
                    <a:lnTo>
                      <a:pt x="554" y="2256"/>
                    </a:lnTo>
                    <a:lnTo>
                      <a:pt x="662" y="2502"/>
                    </a:lnTo>
                    <a:lnTo>
                      <a:pt x="1006" y="2485"/>
                    </a:lnTo>
                    <a:lnTo>
                      <a:pt x="1118" y="2404"/>
                    </a:lnTo>
                    <a:lnTo>
                      <a:pt x="1200" y="2475"/>
                    </a:lnTo>
                    <a:lnTo>
                      <a:pt x="1438" y="2433"/>
                    </a:lnTo>
                    <a:lnTo>
                      <a:pt x="1497" y="2670"/>
                    </a:lnTo>
                    <a:lnTo>
                      <a:pt x="1704" y="2564"/>
                    </a:lnTo>
                    <a:lnTo>
                      <a:pt x="1870" y="2725"/>
                    </a:lnTo>
                    <a:lnTo>
                      <a:pt x="2049" y="2477"/>
                    </a:lnTo>
                    <a:lnTo>
                      <a:pt x="2285" y="2344"/>
                    </a:lnTo>
                    <a:lnTo>
                      <a:pt x="2259" y="2204"/>
                    </a:lnTo>
                    <a:lnTo>
                      <a:pt x="2434" y="2080"/>
                    </a:lnTo>
                    <a:lnTo>
                      <a:pt x="2489" y="1875"/>
                    </a:lnTo>
                    <a:lnTo>
                      <a:pt x="2516" y="1680"/>
                    </a:lnTo>
                    <a:lnTo>
                      <a:pt x="2382" y="1410"/>
                    </a:lnTo>
                    <a:lnTo>
                      <a:pt x="2254" y="1382"/>
                    </a:lnTo>
                    <a:lnTo>
                      <a:pt x="2247" y="1267"/>
                    </a:lnTo>
                    <a:lnTo>
                      <a:pt x="2158" y="1208"/>
                    </a:lnTo>
                    <a:lnTo>
                      <a:pt x="2237" y="1138"/>
                    </a:lnTo>
                    <a:lnTo>
                      <a:pt x="2168" y="1024"/>
                    </a:lnTo>
                    <a:lnTo>
                      <a:pt x="2308" y="847"/>
                    </a:lnTo>
                    <a:lnTo>
                      <a:pt x="2199" y="662"/>
                    </a:lnTo>
                    <a:lnTo>
                      <a:pt x="1975" y="579"/>
                    </a:lnTo>
                    <a:lnTo>
                      <a:pt x="2052" y="474"/>
                    </a:lnTo>
                    <a:lnTo>
                      <a:pt x="1776" y="257"/>
                    </a:lnTo>
                    <a:lnTo>
                      <a:pt x="1409" y="299"/>
                    </a:lnTo>
                    <a:lnTo>
                      <a:pt x="1411" y="118"/>
                    </a:lnTo>
                    <a:lnTo>
                      <a:pt x="1169" y="0"/>
                    </a:lnTo>
                    <a:lnTo>
                      <a:pt x="1169" y="2"/>
                    </a:lnTo>
                    <a:lnTo>
                      <a:pt x="952" y="238"/>
                    </a:lnTo>
                    <a:lnTo>
                      <a:pt x="869" y="443"/>
                    </a:lnTo>
                    <a:lnTo>
                      <a:pt x="564" y="6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1" name="Freeform 488"/>
              <p:cNvSpPr>
                <a:spLocks/>
              </p:cNvSpPr>
              <p:nvPr/>
            </p:nvSpPr>
            <p:spPr bwMode="auto">
              <a:xfrm>
                <a:off x="2364" y="7799"/>
                <a:ext cx="1462" cy="1226"/>
              </a:xfrm>
              <a:custGeom>
                <a:avLst/>
                <a:gdLst>
                  <a:gd name="T0" fmla="*/ 1021 w 2925"/>
                  <a:gd name="T1" fmla="*/ 52 h 2454"/>
                  <a:gd name="T2" fmla="*/ 878 w 2925"/>
                  <a:gd name="T3" fmla="*/ 0 h 2454"/>
                  <a:gd name="T4" fmla="*/ 573 w 2925"/>
                  <a:gd name="T5" fmla="*/ 136 h 2454"/>
                  <a:gd name="T6" fmla="*/ 147 w 2925"/>
                  <a:gd name="T7" fmla="*/ 2071 h 2454"/>
                  <a:gd name="T8" fmla="*/ 0 w 2925"/>
                  <a:gd name="T9" fmla="*/ 2345 h 2454"/>
                  <a:gd name="T10" fmla="*/ 199 w 2925"/>
                  <a:gd name="T11" fmla="*/ 2436 h 2454"/>
                  <a:gd name="T12" fmla="*/ 623 w 2925"/>
                  <a:gd name="T13" fmla="*/ 2340 h 2454"/>
                  <a:gd name="T14" fmla="*/ 671 w 2925"/>
                  <a:gd name="T15" fmla="*/ 2450 h 2454"/>
                  <a:gd name="T16" fmla="*/ 773 w 2925"/>
                  <a:gd name="T17" fmla="*/ 2397 h 2454"/>
                  <a:gd name="T18" fmla="*/ 870 w 2925"/>
                  <a:gd name="T19" fmla="*/ 2454 h 2454"/>
                  <a:gd name="T20" fmla="*/ 935 w 2925"/>
                  <a:gd name="T21" fmla="*/ 2368 h 2454"/>
                  <a:gd name="T22" fmla="*/ 1316 w 2925"/>
                  <a:gd name="T23" fmla="*/ 2290 h 2454"/>
                  <a:gd name="T24" fmla="*/ 1413 w 2925"/>
                  <a:gd name="T25" fmla="*/ 2378 h 2454"/>
                  <a:gd name="T26" fmla="*/ 1504 w 2925"/>
                  <a:gd name="T27" fmla="*/ 2321 h 2454"/>
                  <a:gd name="T28" fmla="*/ 1584 w 2925"/>
                  <a:gd name="T29" fmla="*/ 2397 h 2454"/>
                  <a:gd name="T30" fmla="*/ 1775 w 2925"/>
                  <a:gd name="T31" fmla="*/ 2323 h 2454"/>
                  <a:gd name="T32" fmla="*/ 1899 w 2925"/>
                  <a:gd name="T33" fmla="*/ 2369 h 2454"/>
                  <a:gd name="T34" fmla="*/ 2232 w 2925"/>
                  <a:gd name="T35" fmla="*/ 2309 h 2454"/>
                  <a:gd name="T36" fmla="*/ 2172 w 2925"/>
                  <a:gd name="T37" fmla="*/ 2204 h 2454"/>
                  <a:gd name="T38" fmla="*/ 2336 w 2925"/>
                  <a:gd name="T39" fmla="*/ 1775 h 2454"/>
                  <a:gd name="T40" fmla="*/ 2317 w 2925"/>
                  <a:gd name="T41" fmla="*/ 1528 h 2454"/>
                  <a:gd name="T42" fmla="*/ 2677 w 2925"/>
                  <a:gd name="T43" fmla="*/ 1423 h 2454"/>
                  <a:gd name="T44" fmla="*/ 2703 w 2925"/>
                  <a:gd name="T45" fmla="*/ 1539 h 2454"/>
                  <a:gd name="T46" fmla="*/ 2801 w 2925"/>
                  <a:gd name="T47" fmla="*/ 1489 h 2454"/>
                  <a:gd name="T48" fmla="*/ 2813 w 2925"/>
                  <a:gd name="T49" fmla="*/ 1377 h 2454"/>
                  <a:gd name="T50" fmla="*/ 2787 w 2925"/>
                  <a:gd name="T51" fmla="*/ 1275 h 2454"/>
                  <a:gd name="T52" fmla="*/ 2925 w 2925"/>
                  <a:gd name="T53" fmla="*/ 1074 h 2454"/>
                  <a:gd name="T54" fmla="*/ 2473 w 2925"/>
                  <a:gd name="T55" fmla="*/ 962 h 2454"/>
                  <a:gd name="T56" fmla="*/ 2458 w 2925"/>
                  <a:gd name="T57" fmla="*/ 784 h 2454"/>
                  <a:gd name="T58" fmla="*/ 2377 w 2925"/>
                  <a:gd name="T59" fmla="*/ 681 h 2454"/>
                  <a:gd name="T60" fmla="*/ 2317 w 2925"/>
                  <a:gd name="T61" fmla="*/ 819 h 2454"/>
                  <a:gd name="T62" fmla="*/ 2068 w 2925"/>
                  <a:gd name="T63" fmla="*/ 819 h 2454"/>
                  <a:gd name="T64" fmla="*/ 2044 w 2925"/>
                  <a:gd name="T65" fmla="*/ 634 h 2454"/>
                  <a:gd name="T66" fmla="*/ 1615 w 2925"/>
                  <a:gd name="T67" fmla="*/ 341 h 2454"/>
                  <a:gd name="T68" fmla="*/ 1632 w 2925"/>
                  <a:gd name="T69" fmla="*/ 228 h 2454"/>
                  <a:gd name="T70" fmla="*/ 966 w 2925"/>
                  <a:gd name="T71" fmla="*/ 257 h 2454"/>
                  <a:gd name="T72" fmla="*/ 1021 w 2925"/>
                  <a:gd name="T73" fmla="*/ 52 h 2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25" h="2454">
                    <a:moveTo>
                      <a:pt x="1021" y="52"/>
                    </a:moveTo>
                    <a:lnTo>
                      <a:pt x="878" y="0"/>
                    </a:lnTo>
                    <a:lnTo>
                      <a:pt x="573" y="136"/>
                    </a:lnTo>
                    <a:lnTo>
                      <a:pt x="147" y="2071"/>
                    </a:lnTo>
                    <a:lnTo>
                      <a:pt x="0" y="2345"/>
                    </a:lnTo>
                    <a:lnTo>
                      <a:pt x="199" y="2436"/>
                    </a:lnTo>
                    <a:lnTo>
                      <a:pt x="623" y="2340"/>
                    </a:lnTo>
                    <a:lnTo>
                      <a:pt x="671" y="2450"/>
                    </a:lnTo>
                    <a:lnTo>
                      <a:pt x="773" y="2397"/>
                    </a:lnTo>
                    <a:lnTo>
                      <a:pt x="870" y="2454"/>
                    </a:lnTo>
                    <a:lnTo>
                      <a:pt x="935" y="2368"/>
                    </a:lnTo>
                    <a:lnTo>
                      <a:pt x="1316" y="2290"/>
                    </a:lnTo>
                    <a:lnTo>
                      <a:pt x="1413" y="2378"/>
                    </a:lnTo>
                    <a:lnTo>
                      <a:pt x="1504" y="2321"/>
                    </a:lnTo>
                    <a:lnTo>
                      <a:pt x="1584" y="2397"/>
                    </a:lnTo>
                    <a:lnTo>
                      <a:pt x="1775" y="2323"/>
                    </a:lnTo>
                    <a:lnTo>
                      <a:pt x="1899" y="2369"/>
                    </a:lnTo>
                    <a:lnTo>
                      <a:pt x="2232" y="2309"/>
                    </a:lnTo>
                    <a:lnTo>
                      <a:pt x="2172" y="2204"/>
                    </a:lnTo>
                    <a:lnTo>
                      <a:pt x="2336" y="1775"/>
                    </a:lnTo>
                    <a:lnTo>
                      <a:pt x="2317" y="1528"/>
                    </a:lnTo>
                    <a:lnTo>
                      <a:pt x="2677" y="1423"/>
                    </a:lnTo>
                    <a:lnTo>
                      <a:pt x="2703" y="1539"/>
                    </a:lnTo>
                    <a:lnTo>
                      <a:pt x="2801" y="1489"/>
                    </a:lnTo>
                    <a:lnTo>
                      <a:pt x="2813" y="1377"/>
                    </a:lnTo>
                    <a:lnTo>
                      <a:pt x="2787" y="1275"/>
                    </a:lnTo>
                    <a:lnTo>
                      <a:pt x="2925" y="1074"/>
                    </a:lnTo>
                    <a:lnTo>
                      <a:pt x="2473" y="962"/>
                    </a:lnTo>
                    <a:lnTo>
                      <a:pt x="2458" y="784"/>
                    </a:lnTo>
                    <a:lnTo>
                      <a:pt x="2377" y="681"/>
                    </a:lnTo>
                    <a:lnTo>
                      <a:pt x="2317" y="819"/>
                    </a:lnTo>
                    <a:lnTo>
                      <a:pt x="2068" y="819"/>
                    </a:lnTo>
                    <a:lnTo>
                      <a:pt x="2044" y="634"/>
                    </a:lnTo>
                    <a:lnTo>
                      <a:pt x="1615" y="341"/>
                    </a:lnTo>
                    <a:lnTo>
                      <a:pt x="1632" y="228"/>
                    </a:lnTo>
                    <a:lnTo>
                      <a:pt x="966" y="257"/>
                    </a:lnTo>
                    <a:lnTo>
                      <a:pt x="102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2" name="Freeform 487"/>
              <p:cNvSpPr>
                <a:spLocks/>
              </p:cNvSpPr>
              <p:nvPr/>
            </p:nvSpPr>
            <p:spPr bwMode="auto">
              <a:xfrm>
                <a:off x="3592" y="7559"/>
                <a:ext cx="1051" cy="939"/>
              </a:xfrm>
              <a:custGeom>
                <a:avLst/>
                <a:gdLst>
                  <a:gd name="T0" fmla="*/ 512 w 2101"/>
                  <a:gd name="T1" fmla="*/ 66 h 1878"/>
                  <a:gd name="T2" fmla="*/ 471 w 2101"/>
                  <a:gd name="T3" fmla="*/ 191 h 1878"/>
                  <a:gd name="T4" fmla="*/ 585 w 2101"/>
                  <a:gd name="T5" fmla="*/ 241 h 1878"/>
                  <a:gd name="T6" fmla="*/ 253 w 2101"/>
                  <a:gd name="T7" fmla="*/ 579 h 1878"/>
                  <a:gd name="T8" fmla="*/ 233 w 2101"/>
                  <a:gd name="T9" fmla="*/ 924 h 1878"/>
                  <a:gd name="T10" fmla="*/ 117 w 2101"/>
                  <a:gd name="T11" fmla="*/ 1015 h 1878"/>
                  <a:gd name="T12" fmla="*/ 174 w 2101"/>
                  <a:gd name="T13" fmla="*/ 1108 h 1878"/>
                  <a:gd name="T14" fmla="*/ 0 w 2101"/>
                  <a:gd name="T15" fmla="*/ 1263 h 1878"/>
                  <a:gd name="T16" fmla="*/ 15 w 2101"/>
                  <a:gd name="T17" fmla="*/ 1441 h 1878"/>
                  <a:gd name="T18" fmla="*/ 467 w 2101"/>
                  <a:gd name="T19" fmla="*/ 1553 h 1878"/>
                  <a:gd name="T20" fmla="*/ 329 w 2101"/>
                  <a:gd name="T21" fmla="*/ 1754 h 1878"/>
                  <a:gd name="T22" fmla="*/ 355 w 2101"/>
                  <a:gd name="T23" fmla="*/ 1856 h 1878"/>
                  <a:gd name="T24" fmla="*/ 355 w 2101"/>
                  <a:gd name="T25" fmla="*/ 1854 h 1878"/>
                  <a:gd name="T26" fmla="*/ 500 w 2101"/>
                  <a:gd name="T27" fmla="*/ 1878 h 1878"/>
                  <a:gd name="T28" fmla="*/ 554 w 2101"/>
                  <a:gd name="T29" fmla="*/ 1782 h 1878"/>
                  <a:gd name="T30" fmla="*/ 874 w 2101"/>
                  <a:gd name="T31" fmla="*/ 1809 h 1878"/>
                  <a:gd name="T32" fmla="*/ 1069 w 2101"/>
                  <a:gd name="T33" fmla="*/ 1697 h 1878"/>
                  <a:gd name="T34" fmla="*/ 1402 w 2101"/>
                  <a:gd name="T35" fmla="*/ 1739 h 1878"/>
                  <a:gd name="T36" fmla="*/ 1507 w 2101"/>
                  <a:gd name="T37" fmla="*/ 1685 h 1878"/>
                  <a:gd name="T38" fmla="*/ 1644 w 2101"/>
                  <a:gd name="T39" fmla="*/ 1503 h 1878"/>
                  <a:gd name="T40" fmla="*/ 1754 w 2101"/>
                  <a:gd name="T41" fmla="*/ 1513 h 1878"/>
                  <a:gd name="T42" fmla="*/ 1702 w 2101"/>
                  <a:gd name="T43" fmla="*/ 1406 h 1878"/>
                  <a:gd name="T44" fmla="*/ 1873 w 2101"/>
                  <a:gd name="T45" fmla="*/ 1192 h 1878"/>
                  <a:gd name="T46" fmla="*/ 1780 w 2101"/>
                  <a:gd name="T47" fmla="*/ 1141 h 1878"/>
                  <a:gd name="T48" fmla="*/ 1780 w 2101"/>
                  <a:gd name="T49" fmla="*/ 1027 h 1878"/>
                  <a:gd name="T50" fmla="*/ 2071 w 2101"/>
                  <a:gd name="T51" fmla="*/ 951 h 1878"/>
                  <a:gd name="T52" fmla="*/ 1968 w 2101"/>
                  <a:gd name="T53" fmla="*/ 598 h 1878"/>
                  <a:gd name="T54" fmla="*/ 2101 w 2101"/>
                  <a:gd name="T55" fmla="*/ 476 h 1878"/>
                  <a:gd name="T56" fmla="*/ 1935 w 2101"/>
                  <a:gd name="T57" fmla="*/ 315 h 1878"/>
                  <a:gd name="T58" fmla="*/ 1728 w 2101"/>
                  <a:gd name="T59" fmla="*/ 421 h 1878"/>
                  <a:gd name="T60" fmla="*/ 1669 w 2101"/>
                  <a:gd name="T61" fmla="*/ 184 h 1878"/>
                  <a:gd name="T62" fmla="*/ 1431 w 2101"/>
                  <a:gd name="T63" fmla="*/ 226 h 1878"/>
                  <a:gd name="T64" fmla="*/ 1349 w 2101"/>
                  <a:gd name="T65" fmla="*/ 155 h 1878"/>
                  <a:gd name="T66" fmla="*/ 1237 w 2101"/>
                  <a:gd name="T67" fmla="*/ 236 h 1878"/>
                  <a:gd name="T68" fmla="*/ 893 w 2101"/>
                  <a:gd name="T69" fmla="*/ 253 h 1878"/>
                  <a:gd name="T70" fmla="*/ 785 w 2101"/>
                  <a:gd name="T71" fmla="*/ 7 h 1878"/>
                  <a:gd name="T72" fmla="*/ 664 w 2101"/>
                  <a:gd name="T73" fmla="*/ 0 h 1878"/>
                  <a:gd name="T74" fmla="*/ 621 w 2101"/>
                  <a:gd name="T75" fmla="*/ 97 h 1878"/>
                  <a:gd name="T76" fmla="*/ 512 w 2101"/>
                  <a:gd name="T77" fmla="*/ 66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01" h="1878">
                    <a:moveTo>
                      <a:pt x="512" y="66"/>
                    </a:moveTo>
                    <a:lnTo>
                      <a:pt x="471" y="191"/>
                    </a:lnTo>
                    <a:lnTo>
                      <a:pt x="585" y="241"/>
                    </a:lnTo>
                    <a:lnTo>
                      <a:pt x="253" y="579"/>
                    </a:lnTo>
                    <a:lnTo>
                      <a:pt x="233" y="924"/>
                    </a:lnTo>
                    <a:lnTo>
                      <a:pt x="117" y="1015"/>
                    </a:lnTo>
                    <a:lnTo>
                      <a:pt x="174" y="1108"/>
                    </a:lnTo>
                    <a:lnTo>
                      <a:pt x="0" y="1263"/>
                    </a:lnTo>
                    <a:lnTo>
                      <a:pt x="15" y="1441"/>
                    </a:lnTo>
                    <a:lnTo>
                      <a:pt x="467" y="1553"/>
                    </a:lnTo>
                    <a:lnTo>
                      <a:pt x="329" y="1754"/>
                    </a:lnTo>
                    <a:lnTo>
                      <a:pt x="355" y="1856"/>
                    </a:lnTo>
                    <a:lnTo>
                      <a:pt x="355" y="1854"/>
                    </a:lnTo>
                    <a:lnTo>
                      <a:pt x="500" y="1878"/>
                    </a:lnTo>
                    <a:lnTo>
                      <a:pt x="554" y="1782"/>
                    </a:lnTo>
                    <a:lnTo>
                      <a:pt x="874" y="1809"/>
                    </a:lnTo>
                    <a:lnTo>
                      <a:pt x="1069" y="1697"/>
                    </a:lnTo>
                    <a:lnTo>
                      <a:pt x="1402" y="1739"/>
                    </a:lnTo>
                    <a:lnTo>
                      <a:pt x="1507" y="1685"/>
                    </a:lnTo>
                    <a:lnTo>
                      <a:pt x="1644" y="1503"/>
                    </a:lnTo>
                    <a:lnTo>
                      <a:pt x="1754" y="1513"/>
                    </a:lnTo>
                    <a:lnTo>
                      <a:pt x="1702" y="1406"/>
                    </a:lnTo>
                    <a:lnTo>
                      <a:pt x="1873" y="1192"/>
                    </a:lnTo>
                    <a:lnTo>
                      <a:pt x="1780" y="1141"/>
                    </a:lnTo>
                    <a:lnTo>
                      <a:pt x="1780" y="1027"/>
                    </a:lnTo>
                    <a:lnTo>
                      <a:pt x="2071" y="951"/>
                    </a:lnTo>
                    <a:lnTo>
                      <a:pt x="1968" y="598"/>
                    </a:lnTo>
                    <a:lnTo>
                      <a:pt x="2101" y="476"/>
                    </a:lnTo>
                    <a:lnTo>
                      <a:pt x="1935" y="315"/>
                    </a:lnTo>
                    <a:lnTo>
                      <a:pt x="1728" y="421"/>
                    </a:lnTo>
                    <a:lnTo>
                      <a:pt x="1669" y="184"/>
                    </a:lnTo>
                    <a:lnTo>
                      <a:pt x="1431" y="226"/>
                    </a:lnTo>
                    <a:lnTo>
                      <a:pt x="1349" y="155"/>
                    </a:lnTo>
                    <a:lnTo>
                      <a:pt x="1237" y="236"/>
                    </a:lnTo>
                    <a:lnTo>
                      <a:pt x="893" y="253"/>
                    </a:lnTo>
                    <a:lnTo>
                      <a:pt x="785" y="7"/>
                    </a:lnTo>
                    <a:lnTo>
                      <a:pt x="664" y="0"/>
                    </a:lnTo>
                    <a:lnTo>
                      <a:pt x="621" y="97"/>
                    </a:lnTo>
                    <a:lnTo>
                      <a:pt x="51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3" name="Freeform 486"/>
              <p:cNvSpPr>
                <a:spLocks/>
              </p:cNvSpPr>
              <p:nvPr/>
            </p:nvSpPr>
            <p:spPr bwMode="auto">
              <a:xfrm>
                <a:off x="6152" y="4237"/>
                <a:ext cx="1094" cy="1087"/>
              </a:xfrm>
              <a:custGeom>
                <a:avLst/>
                <a:gdLst>
                  <a:gd name="T0" fmla="*/ 2188 w 2188"/>
                  <a:gd name="T1" fmla="*/ 801 h 2174"/>
                  <a:gd name="T2" fmla="*/ 2045 w 2188"/>
                  <a:gd name="T3" fmla="*/ 756 h 2174"/>
                  <a:gd name="T4" fmla="*/ 1997 w 2188"/>
                  <a:gd name="T5" fmla="*/ 522 h 2174"/>
                  <a:gd name="T6" fmla="*/ 1783 w 2188"/>
                  <a:gd name="T7" fmla="*/ 539 h 2174"/>
                  <a:gd name="T8" fmla="*/ 1726 w 2188"/>
                  <a:gd name="T9" fmla="*/ 429 h 2174"/>
                  <a:gd name="T10" fmla="*/ 1619 w 2188"/>
                  <a:gd name="T11" fmla="*/ 463 h 2174"/>
                  <a:gd name="T12" fmla="*/ 1583 w 2188"/>
                  <a:gd name="T13" fmla="*/ 322 h 2174"/>
                  <a:gd name="T14" fmla="*/ 1359 w 2188"/>
                  <a:gd name="T15" fmla="*/ 357 h 2174"/>
                  <a:gd name="T16" fmla="*/ 1145 w 2188"/>
                  <a:gd name="T17" fmla="*/ 241 h 2174"/>
                  <a:gd name="T18" fmla="*/ 995 w 2188"/>
                  <a:gd name="T19" fmla="*/ 24 h 2174"/>
                  <a:gd name="T20" fmla="*/ 816 w 2188"/>
                  <a:gd name="T21" fmla="*/ 188 h 2174"/>
                  <a:gd name="T22" fmla="*/ 584 w 2188"/>
                  <a:gd name="T23" fmla="*/ 188 h 2174"/>
                  <a:gd name="T24" fmla="*/ 296 w 2188"/>
                  <a:gd name="T25" fmla="*/ 3 h 2174"/>
                  <a:gd name="T26" fmla="*/ 165 w 2188"/>
                  <a:gd name="T27" fmla="*/ 3 h 2174"/>
                  <a:gd name="T28" fmla="*/ 165 w 2188"/>
                  <a:gd name="T29" fmla="*/ 0 h 2174"/>
                  <a:gd name="T30" fmla="*/ 57 w 2188"/>
                  <a:gd name="T31" fmla="*/ 28 h 2174"/>
                  <a:gd name="T32" fmla="*/ 0 w 2188"/>
                  <a:gd name="T33" fmla="*/ 121 h 2174"/>
                  <a:gd name="T34" fmla="*/ 76 w 2188"/>
                  <a:gd name="T35" fmla="*/ 372 h 2174"/>
                  <a:gd name="T36" fmla="*/ 10 w 2188"/>
                  <a:gd name="T37" fmla="*/ 594 h 2174"/>
                  <a:gd name="T38" fmla="*/ 114 w 2188"/>
                  <a:gd name="T39" fmla="*/ 677 h 2174"/>
                  <a:gd name="T40" fmla="*/ 234 w 2188"/>
                  <a:gd name="T41" fmla="*/ 970 h 2174"/>
                  <a:gd name="T42" fmla="*/ 245 w 2188"/>
                  <a:gd name="T43" fmla="*/ 1199 h 2174"/>
                  <a:gd name="T44" fmla="*/ 333 w 2188"/>
                  <a:gd name="T45" fmla="*/ 1275 h 2174"/>
                  <a:gd name="T46" fmla="*/ 324 w 2188"/>
                  <a:gd name="T47" fmla="*/ 1502 h 2174"/>
                  <a:gd name="T48" fmla="*/ 271 w 2188"/>
                  <a:gd name="T49" fmla="*/ 1845 h 2174"/>
                  <a:gd name="T50" fmla="*/ 495 w 2188"/>
                  <a:gd name="T51" fmla="*/ 2092 h 2174"/>
                  <a:gd name="T52" fmla="*/ 740 w 2188"/>
                  <a:gd name="T53" fmla="*/ 2095 h 2174"/>
                  <a:gd name="T54" fmla="*/ 852 w 2188"/>
                  <a:gd name="T55" fmla="*/ 2031 h 2174"/>
                  <a:gd name="T56" fmla="*/ 1021 w 2188"/>
                  <a:gd name="T57" fmla="*/ 2174 h 2174"/>
                  <a:gd name="T58" fmla="*/ 1250 w 2188"/>
                  <a:gd name="T59" fmla="*/ 1942 h 2174"/>
                  <a:gd name="T60" fmla="*/ 1521 w 2188"/>
                  <a:gd name="T61" fmla="*/ 2052 h 2174"/>
                  <a:gd name="T62" fmla="*/ 1957 w 2188"/>
                  <a:gd name="T63" fmla="*/ 1828 h 2174"/>
                  <a:gd name="T64" fmla="*/ 1931 w 2188"/>
                  <a:gd name="T65" fmla="*/ 1720 h 2174"/>
                  <a:gd name="T66" fmla="*/ 2006 w 2188"/>
                  <a:gd name="T67" fmla="*/ 1635 h 2174"/>
                  <a:gd name="T68" fmla="*/ 1850 w 2188"/>
                  <a:gd name="T69" fmla="*/ 1368 h 2174"/>
                  <a:gd name="T70" fmla="*/ 1931 w 2188"/>
                  <a:gd name="T71" fmla="*/ 1299 h 2174"/>
                  <a:gd name="T72" fmla="*/ 1919 w 2188"/>
                  <a:gd name="T73" fmla="*/ 1072 h 2174"/>
                  <a:gd name="T74" fmla="*/ 2030 w 2188"/>
                  <a:gd name="T75" fmla="*/ 1034 h 2174"/>
                  <a:gd name="T76" fmla="*/ 2026 w 2188"/>
                  <a:gd name="T77" fmla="*/ 980 h 2174"/>
                  <a:gd name="T78" fmla="*/ 2131 w 2188"/>
                  <a:gd name="T79" fmla="*/ 968 h 2174"/>
                  <a:gd name="T80" fmla="*/ 2176 w 2188"/>
                  <a:gd name="T81" fmla="*/ 958 h 2174"/>
                  <a:gd name="T82" fmla="*/ 2176 w 2188"/>
                  <a:gd name="T83" fmla="*/ 924 h 2174"/>
                  <a:gd name="T84" fmla="*/ 2188 w 2188"/>
                  <a:gd name="T85" fmla="*/ 801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8" h="2174">
                    <a:moveTo>
                      <a:pt x="2188" y="801"/>
                    </a:moveTo>
                    <a:lnTo>
                      <a:pt x="2045" y="756"/>
                    </a:lnTo>
                    <a:lnTo>
                      <a:pt x="1997" y="522"/>
                    </a:lnTo>
                    <a:lnTo>
                      <a:pt x="1783" y="539"/>
                    </a:lnTo>
                    <a:lnTo>
                      <a:pt x="1726" y="429"/>
                    </a:lnTo>
                    <a:lnTo>
                      <a:pt x="1619" y="463"/>
                    </a:lnTo>
                    <a:lnTo>
                      <a:pt x="1583" y="322"/>
                    </a:lnTo>
                    <a:lnTo>
                      <a:pt x="1359" y="357"/>
                    </a:lnTo>
                    <a:lnTo>
                      <a:pt x="1145" y="241"/>
                    </a:lnTo>
                    <a:lnTo>
                      <a:pt x="995" y="24"/>
                    </a:lnTo>
                    <a:lnTo>
                      <a:pt x="816" y="188"/>
                    </a:lnTo>
                    <a:lnTo>
                      <a:pt x="584" y="188"/>
                    </a:lnTo>
                    <a:lnTo>
                      <a:pt x="296" y="3"/>
                    </a:lnTo>
                    <a:lnTo>
                      <a:pt x="165" y="3"/>
                    </a:lnTo>
                    <a:lnTo>
                      <a:pt x="165" y="0"/>
                    </a:lnTo>
                    <a:lnTo>
                      <a:pt x="57" y="28"/>
                    </a:lnTo>
                    <a:lnTo>
                      <a:pt x="0" y="121"/>
                    </a:lnTo>
                    <a:lnTo>
                      <a:pt x="76" y="372"/>
                    </a:lnTo>
                    <a:lnTo>
                      <a:pt x="10" y="594"/>
                    </a:lnTo>
                    <a:lnTo>
                      <a:pt x="114" y="677"/>
                    </a:lnTo>
                    <a:lnTo>
                      <a:pt x="234" y="970"/>
                    </a:lnTo>
                    <a:lnTo>
                      <a:pt x="245" y="1199"/>
                    </a:lnTo>
                    <a:lnTo>
                      <a:pt x="333" y="1275"/>
                    </a:lnTo>
                    <a:lnTo>
                      <a:pt x="324" y="1502"/>
                    </a:lnTo>
                    <a:lnTo>
                      <a:pt x="271" y="1845"/>
                    </a:lnTo>
                    <a:lnTo>
                      <a:pt x="495" y="2092"/>
                    </a:lnTo>
                    <a:lnTo>
                      <a:pt x="740" y="2095"/>
                    </a:lnTo>
                    <a:lnTo>
                      <a:pt x="852" y="2031"/>
                    </a:lnTo>
                    <a:lnTo>
                      <a:pt x="1021" y="2174"/>
                    </a:lnTo>
                    <a:lnTo>
                      <a:pt x="1250" y="1942"/>
                    </a:lnTo>
                    <a:lnTo>
                      <a:pt x="1521" y="2052"/>
                    </a:lnTo>
                    <a:lnTo>
                      <a:pt x="1957" y="1828"/>
                    </a:lnTo>
                    <a:lnTo>
                      <a:pt x="1931" y="1720"/>
                    </a:lnTo>
                    <a:lnTo>
                      <a:pt x="2006" y="1635"/>
                    </a:lnTo>
                    <a:lnTo>
                      <a:pt x="1850" y="1368"/>
                    </a:lnTo>
                    <a:lnTo>
                      <a:pt x="1931" y="1299"/>
                    </a:lnTo>
                    <a:lnTo>
                      <a:pt x="1919" y="1072"/>
                    </a:lnTo>
                    <a:lnTo>
                      <a:pt x="2030" y="1034"/>
                    </a:lnTo>
                    <a:lnTo>
                      <a:pt x="2026" y="980"/>
                    </a:lnTo>
                    <a:lnTo>
                      <a:pt x="2131" y="968"/>
                    </a:lnTo>
                    <a:lnTo>
                      <a:pt x="2176" y="958"/>
                    </a:lnTo>
                    <a:lnTo>
                      <a:pt x="2176" y="924"/>
                    </a:lnTo>
                    <a:lnTo>
                      <a:pt x="2188" y="8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4" name="Freeform 485"/>
              <p:cNvSpPr>
                <a:spLocks/>
              </p:cNvSpPr>
              <p:nvPr/>
            </p:nvSpPr>
            <p:spPr bwMode="auto">
              <a:xfrm>
                <a:off x="5261" y="4178"/>
                <a:ext cx="1057" cy="1431"/>
              </a:xfrm>
              <a:custGeom>
                <a:avLst/>
                <a:gdLst>
                  <a:gd name="T0" fmla="*/ 1858 w 2115"/>
                  <a:gd name="T1" fmla="*/ 491 h 2862"/>
                  <a:gd name="T2" fmla="*/ 1782 w 2115"/>
                  <a:gd name="T3" fmla="*/ 240 h 2862"/>
                  <a:gd name="T4" fmla="*/ 1430 w 2115"/>
                  <a:gd name="T5" fmla="*/ 303 h 2862"/>
                  <a:gd name="T6" fmla="*/ 1282 w 2115"/>
                  <a:gd name="T7" fmla="*/ 119 h 2862"/>
                  <a:gd name="T8" fmla="*/ 757 w 2115"/>
                  <a:gd name="T9" fmla="*/ 0 h 2862"/>
                  <a:gd name="T10" fmla="*/ 562 w 2115"/>
                  <a:gd name="T11" fmla="*/ 90 h 2862"/>
                  <a:gd name="T12" fmla="*/ 762 w 2115"/>
                  <a:gd name="T13" fmla="*/ 384 h 2862"/>
                  <a:gd name="T14" fmla="*/ 535 w 2115"/>
                  <a:gd name="T15" fmla="*/ 545 h 2862"/>
                  <a:gd name="T16" fmla="*/ 614 w 2115"/>
                  <a:gd name="T17" fmla="*/ 772 h 2862"/>
                  <a:gd name="T18" fmla="*/ 240 w 2115"/>
                  <a:gd name="T19" fmla="*/ 850 h 2862"/>
                  <a:gd name="T20" fmla="*/ 214 w 2115"/>
                  <a:gd name="T21" fmla="*/ 958 h 2862"/>
                  <a:gd name="T22" fmla="*/ 105 w 2115"/>
                  <a:gd name="T23" fmla="*/ 955 h 2862"/>
                  <a:gd name="T24" fmla="*/ 0 w 2115"/>
                  <a:gd name="T25" fmla="*/ 1167 h 2862"/>
                  <a:gd name="T26" fmla="*/ 447 w 2115"/>
                  <a:gd name="T27" fmla="*/ 1230 h 2862"/>
                  <a:gd name="T28" fmla="*/ 537 w 2115"/>
                  <a:gd name="T29" fmla="*/ 1682 h 2862"/>
                  <a:gd name="T30" fmla="*/ 440 w 2115"/>
                  <a:gd name="T31" fmla="*/ 1878 h 2862"/>
                  <a:gd name="T32" fmla="*/ 528 w 2115"/>
                  <a:gd name="T33" fmla="*/ 1966 h 2862"/>
                  <a:gd name="T34" fmla="*/ 476 w 2115"/>
                  <a:gd name="T35" fmla="*/ 2069 h 2862"/>
                  <a:gd name="T36" fmla="*/ 657 w 2115"/>
                  <a:gd name="T37" fmla="*/ 2374 h 2862"/>
                  <a:gd name="T38" fmla="*/ 690 w 2115"/>
                  <a:gd name="T39" fmla="*/ 2719 h 2862"/>
                  <a:gd name="T40" fmla="*/ 633 w 2115"/>
                  <a:gd name="T41" fmla="*/ 2857 h 2862"/>
                  <a:gd name="T42" fmla="*/ 823 w 2115"/>
                  <a:gd name="T43" fmla="*/ 2862 h 2862"/>
                  <a:gd name="T44" fmla="*/ 823 w 2115"/>
                  <a:gd name="T45" fmla="*/ 2860 h 2862"/>
                  <a:gd name="T46" fmla="*/ 957 w 2115"/>
                  <a:gd name="T47" fmla="*/ 2631 h 2862"/>
                  <a:gd name="T48" fmla="*/ 1297 w 2115"/>
                  <a:gd name="T49" fmla="*/ 2593 h 2862"/>
                  <a:gd name="T50" fmla="*/ 1363 w 2115"/>
                  <a:gd name="T51" fmla="*/ 2500 h 2862"/>
                  <a:gd name="T52" fmla="*/ 1297 w 2115"/>
                  <a:gd name="T53" fmla="*/ 2293 h 2862"/>
                  <a:gd name="T54" fmla="*/ 1383 w 2115"/>
                  <a:gd name="T55" fmla="*/ 2221 h 2862"/>
                  <a:gd name="T56" fmla="*/ 1711 w 2115"/>
                  <a:gd name="T57" fmla="*/ 2109 h 2862"/>
                  <a:gd name="T58" fmla="*/ 1896 w 2115"/>
                  <a:gd name="T59" fmla="*/ 1964 h 2862"/>
                  <a:gd name="T60" fmla="*/ 2053 w 2115"/>
                  <a:gd name="T61" fmla="*/ 1964 h 2862"/>
                  <a:gd name="T62" fmla="*/ 2106 w 2115"/>
                  <a:gd name="T63" fmla="*/ 1621 h 2862"/>
                  <a:gd name="T64" fmla="*/ 2115 w 2115"/>
                  <a:gd name="T65" fmla="*/ 1394 h 2862"/>
                  <a:gd name="T66" fmla="*/ 2027 w 2115"/>
                  <a:gd name="T67" fmla="*/ 1318 h 2862"/>
                  <a:gd name="T68" fmla="*/ 2016 w 2115"/>
                  <a:gd name="T69" fmla="*/ 1089 h 2862"/>
                  <a:gd name="T70" fmla="*/ 1896 w 2115"/>
                  <a:gd name="T71" fmla="*/ 796 h 2862"/>
                  <a:gd name="T72" fmla="*/ 1792 w 2115"/>
                  <a:gd name="T73" fmla="*/ 713 h 2862"/>
                  <a:gd name="T74" fmla="*/ 1858 w 2115"/>
                  <a:gd name="T75" fmla="*/ 491 h 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5" h="2862">
                    <a:moveTo>
                      <a:pt x="1858" y="491"/>
                    </a:moveTo>
                    <a:lnTo>
                      <a:pt x="1782" y="240"/>
                    </a:lnTo>
                    <a:lnTo>
                      <a:pt x="1430" y="303"/>
                    </a:lnTo>
                    <a:lnTo>
                      <a:pt x="1282" y="119"/>
                    </a:lnTo>
                    <a:lnTo>
                      <a:pt x="757" y="0"/>
                    </a:lnTo>
                    <a:lnTo>
                      <a:pt x="562" y="90"/>
                    </a:lnTo>
                    <a:lnTo>
                      <a:pt x="762" y="384"/>
                    </a:lnTo>
                    <a:lnTo>
                      <a:pt x="535" y="545"/>
                    </a:lnTo>
                    <a:lnTo>
                      <a:pt x="614" y="772"/>
                    </a:lnTo>
                    <a:lnTo>
                      <a:pt x="240" y="850"/>
                    </a:lnTo>
                    <a:lnTo>
                      <a:pt x="214" y="958"/>
                    </a:lnTo>
                    <a:lnTo>
                      <a:pt x="105" y="955"/>
                    </a:lnTo>
                    <a:lnTo>
                      <a:pt x="0" y="1167"/>
                    </a:lnTo>
                    <a:lnTo>
                      <a:pt x="447" y="1230"/>
                    </a:lnTo>
                    <a:lnTo>
                      <a:pt x="537" y="1682"/>
                    </a:lnTo>
                    <a:lnTo>
                      <a:pt x="440" y="1878"/>
                    </a:lnTo>
                    <a:lnTo>
                      <a:pt x="528" y="1966"/>
                    </a:lnTo>
                    <a:lnTo>
                      <a:pt x="476" y="2069"/>
                    </a:lnTo>
                    <a:lnTo>
                      <a:pt x="657" y="2374"/>
                    </a:lnTo>
                    <a:lnTo>
                      <a:pt x="690" y="2719"/>
                    </a:lnTo>
                    <a:lnTo>
                      <a:pt x="633" y="2857"/>
                    </a:lnTo>
                    <a:lnTo>
                      <a:pt x="823" y="2862"/>
                    </a:lnTo>
                    <a:lnTo>
                      <a:pt x="823" y="2860"/>
                    </a:lnTo>
                    <a:lnTo>
                      <a:pt x="957" y="2631"/>
                    </a:lnTo>
                    <a:lnTo>
                      <a:pt x="1297" y="2593"/>
                    </a:lnTo>
                    <a:lnTo>
                      <a:pt x="1363" y="2500"/>
                    </a:lnTo>
                    <a:lnTo>
                      <a:pt x="1297" y="2293"/>
                    </a:lnTo>
                    <a:lnTo>
                      <a:pt x="1383" y="2221"/>
                    </a:lnTo>
                    <a:lnTo>
                      <a:pt x="1711" y="2109"/>
                    </a:lnTo>
                    <a:lnTo>
                      <a:pt x="1896" y="1964"/>
                    </a:lnTo>
                    <a:lnTo>
                      <a:pt x="2053" y="1964"/>
                    </a:lnTo>
                    <a:lnTo>
                      <a:pt x="2106" y="1621"/>
                    </a:lnTo>
                    <a:lnTo>
                      <a:pt x="2115" y="1394"/>
                    </a:lnTo>
                    <a:lnTo>
                      <a:pt x="2027" y="1318"/>
                    </a:lnTo>
                    <a:lnTo>
                      <a:pt x="2016" y="1089"/>
                    </a:lnTo>
                    <a:lnTo>
                      <a:pt x="1896" y="796"/>
                    </a:lnTo>
                    <a:lnTo>
                      <a:pt x="1792" y="713"/>
                    </a:lnTo>
                    <a:lnTo>
                      <a:pt x="1858" y="4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5" name="Freeform 484"/>
              <p:cNvSpPr>
                <a:spLocks/>
              </p:cNvSpPr>
              <p:nvPr/>
            </p:nvSpPr>
            <p:spPr bwMode="auto">
              <a:xfrm>
                <a:off x="5672" y="5160"/>
                <a:ext cx="1419" cy="1023"/>
              </a:xfrm>
              <a:custGeom>
                <a:avLst/>
                <a:gdLst>
                  <a:gd name="T0" fmla="*/ 1230 w 2837"/>
                  <a:gd name="T1" fmla="*/ 0 h 2047"/>
                  <a:gd name="T2" fmla="*/ 1073 w 2837"/>
                  <a:gd name="T3" fmla="*/ 0 h 2047"/>
                  <a:gd name="T4" fmla="*/ 888 w 2837"/>
                  <a:gd name="T5" fmla="*/ 145 h 2047"/>
                  <a:gd name="T6" fmla="*/ 560 w 2837"/>
                  <a:gd name="T7" fmla="*/ 257 h 2047"/>
                  <a:gd name="T8" fmla="*/ 474 w 2837"/>
                  <a:gd name="T9" fmla="*/ 329 h 2047"/>
                  <a:gd name="T10" fmla="*/ 540 w 2837"/>
                  <a:gd name="T11" fmla="*/ 536 h 2047"/>
                  <a:gd name="T12" fmla="*/ 474 w 2837"/>
                  <a:gd name="T13" fmla="*/ 629 h 2047"/>
                  <a:gd name="T14" fmla="*/ 134 w 2837"/>
                  <a:gd name="T15" fmla="*/ 667 h 2047"/>
                  <a:gd name="T16" fmla="*/ 0 w 2837"/>
                  <a:gd name="T17" fmla="*/ 896 h 2047"/>
                  <a:gd name="T18" fmla="*/ 0 w 2837"/>
                  <a:gd name="T19" fmla="*/ 898 h 2047"/>
                  <a:gd name="T20" fmla="*/ 45 w 2837"/>
                  <a:gd name="T21" fmla="*/ 1048 h 2047"/>
                  <a:gd name="T22" fmla="*/ 329 w 2837"/>
                  <a:gd name="T23" fmla="*/ 1238 h 2047"/>
                  <a:gd name="T24" fmla="*/ 469 w 2837"/>
                  <a:gd name="T25" fmla="*/ 1560 h 2047"/>
                  <a:gd name="T26" fmla="*/ 567 w 2837"/>
                  <a:gd name="T27" fmla="*/ 1608 h 2047"/>
                  <a:gd name="T28" fmla="*/ 1000 w 2837"/>
                  <a:gd name="T29" fmla="*/ 1296 h 2047"/>
                  <a:gd name="T30" fmla="*/ 1088 w 2837"/>
                  <a:gd name="T31" fmla="*/ 1363 h 2047"/>
                  <a:gd name="T32" fmla="*/ 1042 w 2837"/>
                  <a:gd name="T33" fmla="*/ 1474 h 2047"/>
                  <a:gd name="T34" fmla="*/ 1212 w 2837"/>
                  <a:gd name="T35" fmla="*/ 1646 h 2047"/>
                  <a:gd name="T36" fmla="*/ 1340 w 2837"/>
                  <a:gd name="T37" fmla="*/ 1629 h 2047"/>
                  <a:gd name="T38" fmla="*/ 1404 w 2837"/>
                  <a:gd name="T39" fmla="*/ 1725 h 2047"/>
                  <a:gd name="T40" fmla="*/ 1913 w 2837"/>
                  <a:gd name="T41" fmla="*/ 1744 h 2047"/>
                  <a:gd name="T42" fmla="*/ 1963 w 2837"/>
                  <a:gd name="T43" fmla="*/ 1868 h 2047"/>
                  <a:gd name="T44" fmla="*/ 2211 w 2837"/>
                  <a:gd name="T45" fmla="*/ 1884 h 2047"/>
                  <a:gd name="T46" fmla="*/ 2351 w 2837"/>
                  <a:gd name="T47" fmla="*/ 2047 h 2047"/>
                  <a:gd name="T48" fmla="*/ 2563 w 2837"/>
                  <a:gd name="T49" fmla="*/ 1865 h 2047"/>
                  <a:gd name="T50" fmla="*/ 2504 w 2837"/>
                  <a:gd name="T51" fmla="*/ 1382 h 2047"/>
                  <a:gd name="T52" fmla="*/ 2523 w 2837"/>
                  <a:gd name="T53" fmla="*/ 1265 h 2047"/>
                  <a:gd name="T54" fmla="*/ 2675 w 2837"/>
                  <a:gd name="T55" fmla="*/ 1217 h 2047"/>
                  <a:gd name="T56" fmla="*/ 2818 w 2837"/>
                  <a:gd name="T57" fmla="*/ 1038 h 2047"/>
                  <a:gd name="T58" fmla="*/ 2837 w 2837"/>
                  <a:gd name="T59" fmla="*/ 826 h 2047"/>
                  <a:gd name="T60" fmla="*/ 2773 w 2837"/>
                  <a:gd name="T61" fmla="*/ 733 h 2047"/>
                  <a:gd name="T62" fmla="*/ 2470 w 2837"/>
                  <a:gd name="T63" fmla="*/ 619 h 2047"/>
                  <a:gd name="T64" fmla="*/ 2209 w 2837"/>
                  <a:gd name="T65" fmla="*/ 97 h 2047"/>
                  <a:gd name="T66" fmla="*/ 1980 w 2837"/>
                  <a:gd name="T67" fmla="*/ 329 h 2047"/>
                  <a:gd name="T68" fmla="*/ 1811 w 2837"/>
                  <a:gd name="T69" fmla="*/ 186 h 2047"/>
                  <a:gd name="T70" fmla="*/ 1699 w 2837"/>
                  <a:gd name="T71" fmla="*/ 250 h 2047"/>
                  <a:gd name="T72" fmla="*/ 1454 w 2837"/>
                  <a:gd name="T73" fmla="*/ 247 h 2047"/>
                  <a:gd name="T74" fmla="*/ 1230 w 2837"/>
                  <a:gd name="T75" fmla="*/ 0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7" h="2047">
                    <a:moveTo>
                      <a:pt x="1230" y="0"/>
                    </a:moveTo>
                    <a:lnTo>
                      <a:pt x="1073" y="0"/>
                    </a:lnTo>
                    <a:lnTo>
                      <a:pt x="888" y="145"/>
                    </a:lnTo>
                    <a:lnTo>
                      <a:pt x="560" y="257"/>
                    </a:lnTo>
                    <a:lnTo>
                      <a:pt x="474" y="329"/>
                    </a:lnTo>
                    <a:lnTo>
                      <a:pt x="540" y="536"/>
                    </a:lnTo>
                    <a:lnTo>
                      <a:pt x="474" y="629"/>
                    </a:lnTo>
                    <a:lnTo>
                      <a:pt x="134" y="667"/>
                    </a:lnTo>
                    <a:lnTo>
                      <a:pt x="0" y="896"/>
                    </a:lnTo>
                    <a:lnTo>
                      <a:pt x="0" y="898"/>
                    </a:lnTo>
                    <a:lnTo>
                      <a:pt x="45" y="1048"/>
                    </a:lnTo>
                    <a:lnTo>
                      <a:pt x="329" y="1238"/>
                    </a:lnTo>
                    <a:lnTo>
                      <a:pt x="469" y="1560"/>
                    </a:lnTo>
                    <a:lnTo>
                      <a:pt x="567" y="1608"/>
                    </a:lnTo>
                    <a:lnTo>
                      <a:pt x="1000" y="1296"/>
                    </a:lnTo>
                    <a:lnTo>
                      <a:pt x="1088" y="1363"/>
                    </a:lnTo>
                    <a:lnTo>
                      <a:pt x="1042" y="1474"/>
                    </a:lnTo>
                    <a:lnTo>
                      <a:pt x="1212" y="1646"/>
                    </a:lnTo>
                    <a:lnTo>
                      <a:pt x="1340" y="1629"/>
                    </a:lnTo>
                    <a:lnTo>
                      <a:pt x="1404" y="1725"/>
                    </a:lnTo>
                    <a:lnTo>
                      <a:pt x="1913" y="1744"/>
                    </a:lnTo>
                    <a:lnTo>
                      <a:pt x="1963" y="1868"/>
                    </a:lnTo>
                    <a:lnTo>
                      <a:pt x="2211" y="1884"/>
                    </a:lnTo>
                    <a:lnTo>
                      <a:pt x="2351" y="2047"/>
                    </a:lnTo>
                    <a:lnTo>
                      <a:pt x="2563" y="1865"/>
                    </a:lnTo>
                    <a:lnTo>
                      <a:pt x="2504" y="1382"/>
                    </a:lnTo>
                    <a:lnTo>
                      <a:pt x="2523" y="1265"/>
                    </a:lnTo>
                    <a:lnTo>
                      <a:pt x="2675" y="1217"/>
                    </a:lnTo>
                    <a:lnTo>
                      <a:pt x="2818" y="1038"/>
                    </a:lnTo>
                    <a:lnTo>
                      <a:pt x="2837" y="826"/>
                    </a:lnTo>
                    <a:lnTo>
                      <a:pt x="2773" y="733"/>
                    </a:lnTo>
                    <a:lnTo>
                      <a:pt x="2470" y="619"/>
                    </a:lnTo>
                    <a:lnTo>
                      <a:pt x="2209" y="97"/>
                    </a:lnTo>
                    <a:lnTo>
                      <a:pt x="1980" y="329"/>
                    </a:lnTo>
                    <a:lnTo>
                      <a:pt x="1811" y="186"/>
                    </a:lnTo>
                    <a:lnTo>
                      <a:pt x="1699" y="250"/>
                    </a:lnTo>
                    <a:lnTo>
                      <a:pt x="1454" y="247"/>
                    </a:lnTo>
                    <a:lnTo>
                      <a:pt x="12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6" name="Freeform 483"/>
              <p:cNvSpPr>
                <a:spLocks/>
              </p:cNvSpPr>
              <p:nvPr/>
            </p:nvSpPr>
            <p:spPr bwMode="auto">
              <a:xfrm>
                <a:off x="4920" y="5569"/>
                <a:ext cx="1021" cy="934"/>
              </a:xfrm>
              <a:custGeom>
                <a:avLst/>
                <a:gdLst>
                  <a:gd name="T0" fmla="*/ 1954 w 2040"/>
                  <a:gd name="T1" fmla="*/ 901 h 1868"/>
                  <a:gd name="T2" fmla="*/ 1973 w 2040"/>
                  <a:gd name="T3" fmla="*/ 741 h 1868"/>
                  <a:gd name="T4" fmla="*/ 1833 w 2040"/>
                  <a:gd name="T5" fmla="*/ 419 h 1868"/>
                  <a:gd name="T6" fmla="*/ 1549 w 2040"/>
                  <a:gd name="T7" fmla="*/ 229 h 1868"/>
                  <a:gd name="T8" fmla="*/ 1504 w 2040"/>
                  <a:gd name="T9" fmla="*/ 79 h 1868"/>
                  <a:gd name="T10" fmla="*/ 1314 w 2040"/>
                  <a:gd name="T11" fmla="*/ 74 h 1868"/>
                  <a:gd name="T12" fmla="*/ 1209 w 2040"/>
                  <a:gd name="T13" fmla="*/ 103 h 1868"/>
                  <a:gd name="T14" fmla="*/ 698 w 2040"/>
                  <a:gd name="T15" fmla="*/ 0 h 1868"/>
                  <a:gd name="T16" fmla="*/ 624 w 2040"/>
                  <a:gd name="T17" fmla="*/ 96 h 1868"/>
                  <a:gd name="T18" fmla="*/ 179 w 2040"/>
                  <a:gd name="T19" fmla="*/ 136 h 1868"/>
                  <a:gd name="T20" fmla="*/ 71 w 2040"/>
                  <a:gd name="T21" fmla="*/ 248 h 1868"/>
                  <a:gd name="T22" fmla="*/ 117 w 2040"/>
                  <a:gd name="T23" fmla="*/ 350 h 1868"/>
                  <a:gd name="T24" fmla="*/ 0 w 2040"/>
                  <a:gd name="T25" fmla="*/ 555 h 1868"/>
                  <a:gd name="T26" fmla="*/ 257 w 2040"/>
                  <a:gd name="T27" fmla="*/ 934 h 1868"/>
                  <a:gd name="T28" fmla="*/ 324 w 2040"/>
                  <a:gd name="T29" fmla="*/ 1135 h 1868"/>
                  <a:gd name="T30" fmla="*/ 293 w 2040"/>
                  <a:gd name="T31" fmla="*/ 1268 h 1868"/>
                  <a:gd name="T32" fmla="*/ 404 w 2040"/>
                  <a:gd name="T33" fmla="*/ 1325 h 1868"/>
                  <a:gd name="T34" fmla="*/ 407 w 2040"/>
                  <a:gd name="T35" fmla="*/ 1437 h 1868"/>
                  <a:gd name="T36" fmla="*/ 655 w 2040"/>
                  <a:gd name="T37" fmla="*/ 1456 h 1868"/>
                  <a:gd name="T38" fmla="*/ 838 w 2040"/>
                  <a:gd name="T39" fmla="*/ 1570 h 1868"/>
                  <a:gd name="T40" fmla="*/ 862 w 2040"/>
                  <a:gd name="T41" fmla="*/ 1800 h 1868"/>
                  <a:gd name="T42" fmla="*/ 1133 w 2040"/>
                  <a:gd name="T43" fmla="*/ 1668 h 1868"/>
                  <a:gd name="T44" fmla="*/ 1568 w 2040"/>
                  <a:gd name="T45" fmla="*/ 1868 h 1868"/>
                  <a:gd name="T46" fmla="*/ 1656 w 2040"/>
                  <a:gd name="T47" fmla="*/ 1768 h 1868"/>
                  <a:gd name="T48" fmla="*/ 1761 w 2040"/>
                  <a:gd name="T49" fmla="*/ 1800 h 1868"/>
                  <a:gd name="T50" fmla="*/ 1854 w 2040"/>
                  <a:gd name="T51" fmla="*/ 1706 h 1868"/>
                  <a:gd name="T52" fmla="*/ 1682 w 2040"/>
                  <a:gd name="T53" fmla="*/ 1494 h 1868"/>
                  <a:gd name="T54" fmla="*/ 2040 w 2040"/>
                  <a:gd name="T55" fmla="*/ 1161 h 1868"/>
                  <a:gd name="T56" fmla="*/ 1954 w 2040"/>
                  <a:gd name="T57" fmla="*/ 901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0" h="1868">
                    <a:moveTo>
                      <a:pt x="1954" y="901"/>
                    </a:moveTo>
                    <a:lnTo>
                      <a:pt x="1973" y="741"/>
                    </a:lnTo>
                    <a:lnTo>
                      <a:pt x="1833" y="419"/>
                    </a:lnTo>
                    <a:lnTo>
                      <a:pt x="1549" y="229"/>
                    </a:lnTo>
                    <a:lnTo>
                      <a:pt x="1504" y="79"/>
                    </a:lnTo>
                    <a:lnTo>
                      <a:pt x="1314" y="74"/>
                    </a:lnTo>
                    <a:lnTo>
                      <a:pt x="1209" y="103"/>
                    </a:lnTo>
                    <a:lnTo>
                      <a:pt x="698" y="0"/>
                    </a:lnTo>
                    <a:lnTo>
                      <a:pt x="624" y="96"/>
                    </a:lnTo>
                    <a:lnTo>
                      <a:pt x="179" y="136"/>
                    </a:lnTo>
                    <a:lnTo>
                      <a:pt x="71" y="248"/>
                    </a:lnTo>
                    <a:lnTo>
                      <a:pt x="117" y="350"/>
                    </a:lnTo>
                    <a:lnTo>
                      <a:pt x="0" y="555"/>
                    </a:lnTo>
                    <a:lnTo>
                      <a:pt x="257" y="934"/>
                    </a:lnTo>
                    <a:lnTo>
                      <a:pt x="324" y="1135"/>
                    </a:lnTo>
                    <a:lnTo>
                      <a:pt x="293" y="1268"/>
                    </a:lnTo>
                    <a:lnTo>
                      <a:pt x="404" y="1325"/>
                    </a:lnTo>
                    <a:lnTo>
                      <a:pt x="407" y="1437"/>
                    </a:lnTo>
                    <a:lnTo>
                      <a:pt x="655" y="1456"/>
                    </a:lnTo>
                    <a:lnTo>
                      <a:pt x="838" y="1570"/>
                    </a:lnTo>
                    <a:lnTo>
                      <a:pt x="862" y="1800"/>
                    </a:lnTo>
                    <a:lnTo>
                      <a:pt x="1133" y="1668"/>
                    </a:lnTo>
                    <a:lnTo>
                      <a:pt x="1568" y="1868"/>
                    </a:lnTo>
                    <a:lnTo>
                      <a:pt x="1656" y="1768"/>
                    </a:lnTo>
                    <a:lnTo>
                      <a:pt x="1761" y="1800"/>
                    </a:lnTo>
                    <a:lnTo>
                      <a:pt x="1854" y="1706"/>
                    </a:lnTo>
                    <a:lnTo>
                      <a:pt x="1682" y="1494"/>
                    </a:lnTo>
                    <a:lnTo>
                      <a:pt x="2040" y="1161"/>
                    </a:lnTo>
                    <a:lnTo>
                      <a:pt x="1954" y="9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7" name="Freeform 482"/>
              <p:cNvSpPr>
                <a:spLocks/>
              </p:cNvSpPr>
              <p:nvPr/>
            </p:nvSpPr>
            <p:spPr bwMode="auto">
              <a:xfrm>
                <a:off x="5761" y="5808"/>
                <a:ext cx="1326" cy="1148"/>
              </a:xfrm>
              <a:custGeom>
                <a:avLst/>
                <a:gdLst>
                  <a:gd name="T0" fmla="*/ 291 w 2650"/>
                  <a:gd name="T1" fmla="*/ 264 h 2297"/>
                  <a:gd name="T2" fmla="*/ 272 w 2650"/>
                  <a:gd name="T3" fmla="*/ 424 h 2297"/>
                  <a:gd name="T4" fmla="*/ 358 w 2650"/>
                  <a:gd name="T5" fmla="*/ 684 h 2297"/>
                  <a:gd name="T6" fmla="*/ 0 w 2650"/>
                  <a:gd name="T7" fmla="*/ 1017 h 2297"/>
                  <a:gd name="T8" fmla="*/ 172 w 2650"/>
                  <a:gd name="T9" fmla="*/ 1229 h 2297"/>
                  <a:gd name="T10" fmla="*/ 219 w 2650"/>
                  <a:gd name="T11" fmla="*/ 1444 h 2297"/>
                  <a:gd name="T12" fmla="*/ 151 w 2650"/>
                  <a:gd name="T13" fmla="*/ 1541 h 2297"/>
                  <a:gd name="T14" fmla="*/ 200 w 2650"/>
                  <a:gd name="T15" fmla="*/ 1846 h 2297"/>
                  <a:gd name="T16" fmla="*/ 489 w 2650"/>
                  <a:gd name="T17" fmla="*/ 1978 h 2297"/>
                  <a:gd name="T18" fmla="*/ 548 w 2650"/>
                  <a:gd name="T19" fmla="*/ 2076 h 2297"/>
                  <a:gd name="T20" fmla="*/ 808 w 2650"/>
                  <a:gd name="T21" fmla="*/ 2087 h 2297"/>
                  <a:gd name="T22" fmla="*/ 1058 w 2650"/>
                  <a:gd name="T23" fmla="*/ 2297 h 2297"/>
                  <a:gd name="T24" fmla="*/ 1200 w 2650"/>
                  <a:gd name="T25" fmla="*/ 2135 h 2297"/>
                  <a:gd name="T26" fmla="*/ 1202 w 2650"/>
                  <a:gd name="T27" fmla="*/ 2135 h 2297"/>
                  <a:gd name="T28" fmla="*/ 1572 w 2650"/>
                  <a:gd name="T29" fmla="*/ 2011 h 2297"/>
                  <a:gd name="T30" fmla="*/ 1902 w 2650"/>
                  <a:gd name="T31" fmla="*/ 2014 h 2297"/>
                  <a:gd name="T32" fmla="*/ 2105 w 2650"/>
                  <a:gd name="T33" fmla="*/ 2140 h 2297"/>
                  <a:gd name="T34" fmla="*/ 2536 w 2650"/>
                  <a:gd name="T35" fmla="*/ 2111 h 2297"/>
                  <a:gd name="T36" fmla="*/ 2650 w 2650"/>
                  <a:gd name="T37" fmla="*/ 1835 h 2297"/>
                  <a:gd name="T38" fmla="*/ 2545 w 2650"/>
                  <a:gd name="T39" fmla="*/ 1544 h 2297"/>
                  <a:gd name="T40" fmla="*/ 2367 w 2650"/>
                  <a:gd name="T41" fmla="*/ 1399 h 2297"/>
                  <a:gd name="T42" fmla="*/ 2186 w 2650"/>
                  <a:gd name="T43" fmla="*/ 1101 h 2297"/>
                  <a:gd name="T44" fmla="*/ 2269 w 2650"/>
                  <a:gd name="T45" fmla="*/ 858 h 2297"/>
                  <a:gd name="T46" fmla="*/ 2173 w 2650"/>
                  <a:gd name="T47" fmla="*/ 751 h 2297"/>
                  <a:gd name="T48" fmla="*/ 2033 w 2650"/>
                  <a:gd name="T49" fmla="*/ 588 h 2297"/>
                  <a:gd name="T50" fmla="*/ 1785 w 2650"/>
                  <a:gd name="T51" fmla="*/ 572 h 2297"/>
                  <a:gd name="T52" fmla="*/ 1735 w 2650"/>
                  <a:gd name="T53" fmla="*/ 448 h 2297"/>
                  <a:gd name="T54" fmla="*/ 1226 w 2650"/>
                  <a:gd name="T55" fmla="*/ 429 h 2297"/>
                  <a:gd name="T56" fmla="*/ 1162 w 2650"/>
                  <a:gd name="T57" fmla="*/ 333 h 2297"/>
                  <a:gd name="T58" fmla="*/ 1034 w 2650"/>
                  <a:gd name="T59" fmla="*/ 350 h 2297"/>
                  <a:gd name="T60" fmla="*/ 864 w 2650"/>
                  <a:gd name="T61" fmla="*/ 178 h 2297"/>
                  <a:gd name="T62" fmla="*/ 910 w 2650"/>
                  <a:gd name="T63" fmla="*/ 67 h 2297"/>
                  <a:gd name="T64" fmla="*/ 822 w 2650"/>
                  <a:gd name="T65" fmla="*/ 0 h 2297"/>
                  <a:gd name="T66" fmla="*/ 389 w 2650"/>
                  <a:gd name="T67" fmla="*/ 312 h 2297"/>
                  <a:gd name="T68" fmla="*/ 291 w 2650"/>
                  <a:gd name="T69" fmla="*/ 264 h 2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0" h="2297">
                    <a:moveTo>
                      <a:pt x="291" y="264"/>
                    </a:moveTo>
                    <a:lnTo>
                      <a:pt x="272" y="424"/>
                    </a:lnTo>
                    <a:lnTo>
                      <a:pt x="358" y="684"/>
                    </a:lnTo>
                    <a:lnTo>
                      <a:pt x="0" y="1017"/>
                    </a:lnTo>
                    <a:lnTo>
                      <a:pt x="172" y="1229"/>
                    </a:lnTo>
                    <a:lnTo>
                      <a:pt x="219" y="1444"/>
                    </a:lnTo>
                    <a:lnTo>
                      <a:pt x="151" y="1541"/>
                    </a:lnTo>
                    <a:lnTo>
                      <a:pt x="200" y="1846"/>
                    </a:lnTo>
                    <a:lnTo>
                      <a:pt x="489" y="1978"/>
                    </a:lnTo>
                    <a:lnTo>
                      <a:pt x="548" y="2076"/>
                    </a:lnTo>
                    <a:lnTo>
                      <a:pt x="808" y="2087"/>
                    </a:lnTo>
                    <a:lnTo>
                      <a:pt x="1058" y="2297"/>
                    </a:lnTo>
                    <a:lnTo>
                      <a:pt x="1200" y="2135"/>
                    </a:lnTo>
                    <a:lnTo>
                      <a:pt x="1202" y="2135"/>
                    </a:lnTo>
                    <a:lnTo>
                      <a:pt x="1572" y="2011"/>
                    </a:lnTo>
                    <a:lnTo>
                      <a:pt x="1902" y="2014"/>
                    </a:lnTo>
                    <a:lnTo>
                      <a:pt x="2105" y="2140"/>
                    </a:lnTo>
                    <a:lnTo>
                      <a:pt x="2536" y="2111"/>
                    </a:lnTo>
                    <a:lnTo>
                      <a:pt x="2650" y="1835"/>
                    </a:lnTo>
                    <a:lnTo>
                      <a:pt x="2545" y="1544"/>
                    </a:lnTo>
                    <a:lnTo>
                      <a:pt x="2367" y="1399"/>
                    </a:lnTo>
                    <a:lnTo>
                      <a:pt x="2186" y="1101"/>
                    </a:lnTo>
                    <a:lnTo>
                      <a:pt x="2269" y="858"/>
                    </a:lnTo>
                    <a:lnTo>
                      <a:pt x="2173" y="751"/>
                    </a:lnTo>
                    <a:lnTo>
                      <a:pt x="2033" y="588"/>
                    </a:lnTo>
                    <a:lnTo>
                      <a:pt x="1785" y="572"/>
                    </a:lnTo>
                    <a:lnTo>
                      <a:pt x="1735" y="448"/>
                    </a:lnTo>
                    <a:lnTo>
                      <a:pt x="1226" y="429"/>
                    </a:lnTo>
                    <a:lnTo>
                      <a:pt x="1162" y="333"/>
                    </a:lnTo>
                    <a:lnTo>
                      <a:pt x="1034" y="350"/>
                    </a:lnTo>
                    <a:lnTo>
                      <a:pt x="864" y="178"/>
                    </a:lnTo>
                    <a:lnTo>
                      <a:pt x="910" y="67"/>
                    </a:lnTo>
                    <a:lnTo>
                      <a:pt x="822" y="0"/>
                    </a:lnTo>
                    <a:lnTo>
                      <a:pt x="389" y="312"/>
                    </a:lnTo>
                    <a:lnTo>
                      <a:pt x="291" y="2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8" name="Freeform 481"/>
              <p:cNvSpPr>
                <a:spLocks/>
              </p:cNvSpPr>
              <p:nvPr/>
            </p:nvSpPr>
            <p:spPr bwMode="auto">
              <a:xfrm>
                <a:off x="4519" y="4587"/>
                <a:ext cx="1087" cy="1106"/>
              </a:xfrm>
              <a:custGeom>
                <a:avLst/>
                <a:gdLst>
                  <a:gd name="T0" fmla="*/ 1590 w 2175"/>
                  <a:gd name="T1" fmla="*/ 136 h 2212"/>
                  <a:gd name="T2" fmla="*/ 1390 w 2175"/>
                  <a:gd name="T3" fmla="*/ 0 h 2212"/>
                  <a:gd name="T4" fmla="*/ 1144 w 2175"/>
                  <a:gd name="T5" fmla="*/ 34 h 2212"/>
                  <a:gd name="T6" fmla="*/ 1085 w 2175"/>
                  <a:gd name="T7" fmla="*/ 136 h 2212"/>
                  <a:gd name="T8" fmla="*/ 988 w 2175"/>
                  <a:gd name="T9" fmla="*/ 87 h 2212"/>
                  <a:gd name="T10" fmla="*/ 756 w 2175"/>
                  <a:gd name="T11" fmla="*/ 210 h 2212"/>
                  <a:gd name="T12" fmla="*/ 794 w 2175"/>
                  <a:gd name="T13" fmla="*/ 401 h 2212"/>
                  <a:gd name="T14" fmla="*/ 697 w 2175"/>
                  <a:gd name="T15" fmla="*/ 480 h 2212"/>
                  <a:gd name="T16" fmla="*/ 597 w 2175"/>
                  <a:gd name="T17" fmla="*/ 618 h 2212"/>
                  <a:gd name="T18" fmla="*/ 506 w 2175"/>
                  <a:gd name="T19" fmla="*/ 551 h 2212"/>
                  <a:gd name="T20" fmla="*/ 307 w 2175"/>
                  <a:gd name="T21" fmla="*/ 656 h 2212"/>
                  <a:gd name="T22" fmla="*/ 181 w 2175"/>
                  <a:gd name="T23" fmla="*/ 1116 h 2212"/>
                  <a:gd name="T24" fmla="*/ 219 w 2175"/>
                  <a:gd name="T25" fmla="*/ 1221 h 2212"/>
                  <a:gd name="T26" fmla="*/ 0 w 2175"/>
                  <a:gd name="T27" fmla="*/ 1238 h 2212"/>
                  <a:gd name="T28" fmla="*/ 83 w 2175"/>
                  <a:gd name="T29" fmla="*/ 1356 h 2212"/>
                  <a:gd name="T30" fmla="*/ 54 w 2175"/>
                  <a:gd name="T31" fmla="*/ 1581 h 2212"/>
                  <a:gd name="T32" fmla="*/ 231 w 2175"/>
                  <a:gd name="T33" fmla="*/ 1748 h 2212"/>
                  <a:gd name="T34" fmla="*/ 345 w 2175"/>
                  <a:gd name="T35" fmla="*/ 1748 h 2212"/>
                  <a:gd name="T36" fmla="*/ 447 w 2175"/>
                  <a:gd name="T37" fmla="*/ 1960 h 2212"/>
                  <a:gd name="T38" fmla="*/ 544 w 2175"/>
                  <a:gd name="T39" fmla="*/ 2009 h 2212"/>
                  <a:gd name="T40" fmla="*/ 485 w 2175"/>
                  <a:gd name="T41" fmla="*/ 2117 h 2212"/>
                  <a:gd name="T42" fmla="*/ 585 w 2175"/>
                  <a:gd name="T43" fmla="*/ 2160 h 2212"/>
                  <a:gd name="T44" fmla="*/ 809 w 2175"/>
                  <a:gd name="T45" fmla="*/ 2119 h 2212"/>
                  <a:gd name="T46" fmla="*/ 875 w 2175"/>
                  <a:gd name="T47" fmla="*/ 2212 h 2212"/>
                  <a:gd name="T48" fmla="*/ 983 w 2175"/>
                  <a:gd name="T49" fmla="*/ 2100 h 2212"/>
                  <a:gd name="T50" fmla="*/ 1428 w 2175"/>
                  <a:gd name="T51" fmla="*/ 2060 h 2212"/>
                  <a:gd name="T52" fmla="*/ 1502 w 2175"/>
                  <a:gd name="T53" fmla="*/ 1964 h 2212"/>
                  <a:gd name="T54" fmla="*/ 2013 w 2175"/>
                  <a:gd name="T55" fmla="*/ 2067 h 2212"/>
                  <a:gd name="T56" fmla="*/ 2118 w 2175"/>
                  <a:gd name="T57" fmla="*/ 2038 h 2212"/>
                  <a:gd name="T58" fmla="*/ 2175 w 2175"/>
                  <a:gd name="T59" fmla="*/ 1900 h 2212"/>
                  <a:gd name="T60" fmla="*/ 2142 w 2175"/>
                  <a:gd name="T61" fmla="*/ 1555 h 2212"/>
                  <a:gd name="T62" fmla="*/ 1961 w 2175"/>
                  <a:gd name="T63" fmla="*/ 1250 h 2212"/>
                  <a:gd name="T64" fmla="*/ 2013 w 2175"/>
                  <a:gd name="T65" fmla="*/ 1147 h 2212"/>
                  <a:gd name="T66" fmla="*/ 1925 w 2175"/>
                  <a:gd name="T67" fmla="*/ 1059 h 2212"/>
                  <a:gd name="T68" fmla="*/ 2022 w 2175"/>
                  <a:gd name="T69" fmla="*/ 863 h 2212"/>
                  <a:gd name="T70" fmla="*/ 1932 w 2175"/>
                  <a:gd name="T71" fmla="*/ 411 h 2212"/>
                  <a:gd name="T72" fmla="*/ 1485 w 2175"/>
                  <a:gd name="T73" fmla="*/ 348 h 2212"/>
                  <a:gd name="T74" fmla="*/ 1590 w 2175"/>
                  <a:gd name="T75" fmla="*/ 136 h 2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5" h="2212">
                    <a:moveTo>
                      <a:pt x="1590" y="136"/>
                    </a:moveTo>
                    <a:lnTo>
                      <a:pt x="1390" y="0"/>
                    </a:lnTo>
                    <a:lnTo>
                      <a:pt x="1144" y="34"/>
                    </a:lnTo>
                    <a:lnTo>
                      <a:pt x="1085" y="136"/>
                    </a:lnTo>
                    <a:lnTo>
                      <a:pt x="988" y="87"/>
                    </a:lnTo>
                    <a:lnTo>
                      <a:pt x="756" y="210"/>
                    </a:lnTo>
                    <a:lnTo>
                      <a:pt x="794" y="401"/>
                    </a:lnTo>
                    <a:lnTo>
                      <a:pt x="697" y="480"/>
                    </a:lnTo>
                    <a:lnTo>
                      <a:pt x="597" y="618"/>
                    </a:lnTo>
                    <a:lnTo>
                      <a:pt x="506" y="551"/>
                    </a:lnTo>
                    <a:lnTo>
                      <a:pt x="307" y="656"/>
                    </a:lnTo>
                    <a:lnTo>
                      <a:pt x="181" y="1116"/>
                    </a:lnTo>
                    <a:lnTo>
                      <a:pt x="219" y="1221"/>
                    </a:lnTo>
                    <a:lnTo>
                      <a:pt x="0" y="1238"/>
                    </a:lnTo>
                    <a:lnTo>
                      <a:pt x="83" y="1356"/>
                    </a:lnTo>
                    <a:lnTo>
                      <a:pt x="54" y="1581"/>
                    </a:lnTo>
                    <a:lnTo>
                      <a:pt x="231" y="1748"/>
                    </a:lnTo>
                    <a:lnTo>
                      <a:pt x="345" y="1748"/>
                    </a:lnTo>
                    <a:lnTo>
                      <a:pt x="447" y="1960"/>
                    </a:lnTo>
                    <a:lnTo>
                      <a:pt x="544" y="2009"/>
                    </a:lnTo>
                    <a:lnTo>
                      <a:pt x="485" y="2117"/>
                    </a:lnTo>
                    <a:lnTo>
                      <a:pt x="585" y="2160"/>
                    </a:lnTo>
                    <a:lnTo>
                      <a:pt x="809" y="2119"/>
                    </a:lnTo>
                    <a:lnTo>
                      <a:pt x="875" y="2212"/>
                    </a:lnTo>
                    <a:lnTo>
                      <a:pt x="983" y="2100"/>
                    </a:lnTo>
                    <a:lnTo>
                      <a:pt x="1428" y="2060"/>
                    </a:lnTo>
                    <a:lnTo>
                      <a:pt x="1502" y="1964"/>
                    </a:lnTo>
                    <a:lnTo>
                      <a:pt x="2013" y="2067"/>
                    </a:lnTo>
                    <a:lnTo>
                      <a:pt x="2118" y="2038"/>
                    </a:lnTo>
                    <a:lnTo>
                      <a:pt x="2175" y="1900"/>
                    </a:lnTo>
                    <a:lnTo>
                      <a:pt x="2142" y="1555"/>
                    </a:lnTo>
                    <a:lnTo>
                      <a:pt x="1961" y="1250"/>
                    </a:lnTo>
                    <a:lnTo>
                      <a:pt x="2013" y="1147"/>
                    </a:lnTo>
                    <a:lnTo>
                      <a:pt x="1925" y="1059"/>
                    </a:lnTo>
                    <a:lnTo>
                      <a:pt x="2022" y="863"/>
                    </a:lnTo>
                    <a:lnTo>
                      <a:pt x="1932" y="411"/>
                    </a:lnTo>
                    <a:lnTo>
                      <a:pt x="1485" y="348"/>
                    </a:lnTo>
                    <a:lnTo>
                      <a:pt x="1590"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9" name="Freeform 480"/>
              <p:cNvSpPr>
                <a:spLocks/>
              </p:cNvSpPr>
              <p:nvPr/>
            </p:nvSpPr>
            <p:spPr bwMode="auto">
              <a:xfrm>
                <a:off x="4293" y="5640"/>
                <a:ext cx="1059" cy="1126"/>
              </a:xfrm>
              <a:custGeom>
                <a:avLst/>
                <a:gdLst>
                  <a:gd name="T0" fmla="*/ 1037 w 2118"/>
                  <a:gd name="T1" fmla="*/ 55 h 2252"/>
                  <a:gd name="T2" fmla="*/ 937 w 2118"/>
                  <a:gd name="T3" fmla="*/ 12 h 2252"/>
                  <a:gd name="T4" fmla="*/ 902 w 2118"/>
                  <a:gd name="T5" fmla="*/ 0 h 2252"/>
                  <a:gd name="T6" fmla="*/ 854 w 2118"/>
                  <a:gd name="T7" fmla="*/ 93 h 2252"/>
                  <a:gd name="T8" fmla="*/ 726 w 2118"/>
                  <a:gd name="T9" fmla="*/ 60 h 2252"/>
                  <a:gd name="T10" fmla="*/ 678 w 2118"/>
                  <a:gd name="T11" fmla="*/ 176 h 2252"/>
                  <a:gd name="T12" fmla="*/ 459 w 2118"/>
                  <a:gd name="T13" fmla="*/ 281 h 2252"/>
                  <a:gd name="T14" fmla="*/ 340 w 2118"/>
                  <a:gd name="T15" fmla="*/ 476 h 2252"/>
                  <a:gd name="T16" fmla="*/ 340 w 2118"/>
                  <a:gd name="T17" fmla="*/ 610 h 2252"/>
                  <a:gd name="T18" fmla="*/ 335 w 2118"/>
                  <a:gd name="T19" fmla="*/ 808 h 2252"/>
                  <a:gd name="T20" fmla="*/ 518 w 2118"/>
                  <a:gd name="T21" fmla="*/ 946 h 2252"/>
                  <a:gd name="T22" fmla="*/ 492 w 2118"/>
                  <a:gd name="T23" fmla="*/ 1068 h 2252"/>
                  <a:gd name="T24" fmla="*/ 392 w 2118"/>
                  <a:gd name="T25" fmla="*/ 1110 h 2252"/>
                  <a:gd name="T26" fmla="*/ 237 w 2118"/>
                  <a:gd name="T27" fmla="*/ 1420 h 2252"/>
                  <a:gd name="T28" fmla="*/ 130 w 2118"/>
                  <a:gd name="T29" fmla="*/ 1442 h 2252"/>
                  <a:gd name="T30" fmla="*/ 0 w 2118"/>
                  <a:gd name="T31" fmla="*/ 1590 h 2252"/>
                  <a:gd name="T32" fmla="*/ 242 w 2118"/>
                  <a:gd name="T33" fmla="*/ 1708 h 2252"/>
                  <a:gd name="T34" fmla="*/ 240 w 2118"/>
                  <a:gd name="T35" fmla="*/ 1889 h 2252"/>
                  <a:gd name="T36" fmla="*/ 607 w 2118"/>
                  <a:gd name="T37" fmla="*/ 1847 h 2252"/>
                  <a:gd name="T38" fmla="*/ 883 w 2118"/>
                  <a:gd name="T39" fmla="*/ 2064 h 2252"/>
                  <a:gd name="T40" fmla="*/ 806 w 2118"/>
                  <a:gd name="T41" fmla="*/ 2169 h 2252"/>
                  <a:gd name="T42" fmla="*/ 1030 w 2118"/>
                  <a:gd name="T43" fmla="*/ 2252 h 2252"/>
                  <a:gd name="T44" fmla="*/ 1090 w 2118"/>
                  <a:gd name="T45" fmla="*/ 2150 h 2252"/>
                  <a:gd name="T46" fmla="*/ 1187 w 2118"/>
                  <a:gd name="T47" fmla="*/ 2194 h 2252"/>
                  <a:gd name="T48" fmla="*/ 1368 w 2118"/>
                  <a:gd name="T49" fmla="*/ 2040 h 2252"/>
                  <a:gd name="T50" fmla="*/ 1592 w 2118"/>
                  <a:gd name="T51" fmla="*/ 1992 h 2252"/>
                  <a:gd name="T52" fmla="*/ 1779 w 2118"/>
                  <a:gd name="T53" fmla="*/ 1811 h 2252"/>
                  <a:gd name="T54" fmla="*/ 2118 w 2118"/>
                  <a:gd name="T55" fmla="*/ 1659 h 2252"/>
                  <a:gd name="T56" fmla="*/ 2094 w 2118"/>
                  <a:gd name="T57" fmla="*/ 1429 h 2252"/>
                  <a:gd name="T58" fmla="*/ 1911 w 2118"/>
                  <a:gd name="T59" fmla="*/ 1315 h 2252"/>
                  <a:gd name="T60" fmla="*/ 1663 w 2118"/>
                  <a:gd name="T61" fmla="*/ 1296 h 2252"/>
                  <a:gd name="T62" fmla="*/ 1660 w 2118"/>
                  <a:gd name="T63" fmla="*/ 1184 h 2252"/>
                  <a:gd name="T64" fmla="*/ 1549 w 2118"/>
                  <a:gd name="T65" fmla="*/ 1127 h 2252"/>
                  <a:gd name="T66" fmla="*/ 1580 w 2118"/>
                  <a:gd name="T67" fmla="*/ 994 h 2252"/>
                  <a:gd name="T68" fmla="*/ 1513 w 2118"/>
                  <a:gd name="T69" fmla="*/ 793 h 2252"/>
                  <a:gd name="T70" fmla="*/ 1256 w 2118"/>
                  <a:gd name="T71" fmla="*/ 414 h 2252"/>
                  <a:gd name="T72" fmla="*/ 1373 w 2118"/>
                  <a:gd name="T73" fmla="*/ 209 h 2252"/>
                  <a:gd name="T74" fmla="*/ 1327 w 2118"/>
                  <a:gd name="T75" fmla="*/ 107 h 2252"/>
                  <a:gd name="T76" fmla="*/ 1261 w 2118"/>
                  <a:gd name="T77" fmla="*/ 14 h 2252"/>
                  <a:gd name="T78" fmla="*/ 1037 w 2118"/>
                  <a:gd name="T79" fmla="*/ 55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8" h="2252">
                    <a:moveTo>
                      <a:pt x="1037" y="55"/>
                    </a:moveTo>
                    <a:lnTo>
                      <a:pt x="937" y="12"/>
                    </a:lnTo>
                    <a:lnTo>
                      <a:pt x="902" y="0"/>
                    </a:lnTo>
                    <a:lnTo>
                      <a:pt x="854" y="93"/>
                    </a:lnTo>
                    <a:lnTo>
                      <a:pt x="726" y="60"/>
                    </a:lnTo>
                    <a:lnTo>
                      <a:pt x="678" y="176"/>
                    </a:lnTo>
                    <a:lnTo>
                      <a:pt x="459" y="281"/>
                    </a:lnTo>
                    <a:lnTo>
                      <a:pt x="340" y="476"/>
                    </a:lnTo>
                    <a:lnTo>
                      <a:pt x="340" y="610"/>
                    </a:lnTo>
                    <a:lnTo>
                      <a:pt x="335" y="808"/>
                    </a:lnTo>
                    <a:lnTo>
                      <a:pt x="518" y="946"/>
                    </a:lnTo>
                    <a:lnTo>
                      <a:pt x="492" y="1068"/>
                    </a:lnTo>
                    <a:lnTo>
                      <a:pt x="392" y="1110"/>
                    </a:lnTo>
                    <a:lnTo>
                      <a:pt x="237" y="1420"/>
                    </a:lnTo>
                    <a:lnTo>
                      <a:pt x="130" y="1442"/>
                    </a:lnTo>
                    <a:lnTo>
                      <a:pt x="0" y="1590"/>
                    </a:lnTo>
                    <a:lnTo>
                      <a:pt x="242" y="1708"/>
                    </a:lnTo>
                    <a:lnTo>
                      <a:pt x="240" y="1889"/>
                    </a:lnTo>
                    <a:lnTo>
                      <a:pt x="607" y="1847"/>
                    </a:lnTo>
                    <a:lnTo>
                      <a:pt x="883" y="2064"/>
                    </a:lnTo>
                    <a:lnTo>
                      <a:pt x="806" y="2169"/>
                    </a:lnTo>
                    <a:lnTo>
                      <a:pt x="1030" y="2252"/>
                    </a:lnTo>
                    <a:lnTo>
                      <a:pt x="1090" y="2150"/>
                    </a:lnTo>
                    <a:lnTo>
                      <a:pt x="1187" y="2194"/>
                    </a:lnTo>
                    <a:lnTo>
                      <a:pt x="1368" y="2040"/>
                    </a:lnTo>
                    <a:lnTo>
                      <a:pt x="1592" y="1992"/>
                    </a:lnTo>
                    <a:lnTo>
                      <a:pt x="1779" y="1811"/>
                    </a:lnTo>
                    <a:lnTo>
                      <a:pt x="2118" y="1659"/>
                    </a:lnTo>
                    <a:lnTo>
                      <a:pt x="2094" y="1429"/>
                    </a:lnTo>
                    <a:lnTo>
                      <a:pt x="1911" y="1315"/>
                    </a:lnTo>
                    <a:lnTo>
                      <a:pt x="1663" y="1296"/>
                    </a:lnTo>
                    <a:lnTo>
                      <a:pt x="1660" y="1184"/>
                    </a:lnTo>
                    <a:lnTo>
                      <a:pt x="1549" y="1127"/>
                    </a:lnTo>
                    <a:lnTo>
                      <a:pt x="1580" y="994"/>
                    </a:lnTo>
                    <a:lnTo>
                      <a:pt x="1513" y="793"/>
                    </a:lnTo>
                    <a:lnTo>
                      <a:pt x="1256" y="414"/>
                    </a:lnTo>
                    <a:lnTo>
                      <a:pt x="1373" y="209"/>
                    </a:lnTo>
                    <a:lnTo>
                      <a:pt x="1327" y="107"/>
                    </a:lnTo>
                    <a:lnTo>
                      <a:pt x="1261" y="14"/>
                    </a:lnTo>
                    <a:lnTo>
                      <a:pt x="103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0" name="Freeform 479"/>
              <p:cNvSpPr>
                <a:spLocks/>
              </p:cNvSpPr>
              <p:nvPr/>
            </p:nvSpPr>
            <p:spPr bwMode="auto">
              <a:xfrm>
                <a:off x="4787" y="6403"/>
                <a:ext cx="1088" cy="974"/>
              </a:xfrm>
              <a:custGeom>
                <a:avLst/>
                <a:gdLst>
                  <a:gd name="T0" fmla="*/ 1923 w 2176"/>
                  <a:gd name="T1" fmla="*/ 100 h 1949"/>
                  <a:gd name="T2" fmla="*/ 1835 w 2176"/>
                  <a:gd name="T3" fmla="*/ 200 h 1949"/>
                  <a:gd name="T4" fmla="*/ 1400 w 2176"/>
                  <a:gd name="T5" fmla="*/ 0 h 1949"/>
                  <a:gd name="T6" fmla="*/ 1129 w 2176"/>
                  <a:gd name="T7" fmla="*/ 132 h 1949"/>
                  <a:gd name="T8" fmla="*/ 790 w 2176"/>
                  <a:gd name="T9" fmla="*/ 284 h 1949"/>
                  <a:gd name="T10" fmla="*/ 603 w 2176"/>
                  <a:gd name="T11" fmla="*/ 465 h 1949"/>
                  <a:gd name="T12" fmla="*/ 379 w 2176"/>
                  <a:gd name="T13" fmla="*/ 513 h 1949"/>
                  <a:gd name="T14" fmla="*/ 198 w 2176"/>
                  <a:gd name="T15" fmla="*/ 667 h 1949"/>
                  <a:gd name="T16" fmla="*/ 101 w 2176"/>
                  <a:gd name="T17" fmla="*/ 623 h 1949"/>
                  <a:gd name="T18" fmla="*/ 41 w 2176"/>
                  <a:gd name="T19" fmla="*/ 725 h 1949"/>
                  <a:gd name="T20" fmla="*/ 150 w 2176"/>
                  <a:gd name="T21" fmla="*/ 910 h 1949"/>
                  <a:gd name="T22" fmla="*/ 10 w 2176"/>
                  <a:gd name="T23" fmla="*/ 1087 h 1949"/>
                  <a:gd name="T24" fmla="*/ 79 w 2176"/>
                  <a:gd name="T25" fmla="*/ 1201 h 1949"/>
                  <a:gd name="T26" fmla="*/ 0 w 2176"/>
                  <a:gd name="T27" fmla="*/ 1271 h 1949"/>
                  <a:gd name="T28" fmla="*/ 89 w 2176"/>
                  <a:gd name="T29" fmla="*/ 1330 h 1949"/>
                  <a:gd name="T30" fmla="*/ 96 w 2176"/>
                  <a:gd name="T31" fmla="*/ 1445 h 1949"/>
                  <a:gd name="T32" fmla="*/ 224 w 2176"/>
                  <a:gd name="T33" fmla="*/ 1473 h 1949"/>
                  <a:gd name="T34" fmla="*/ 358 w 2176"/>
                  <a:gd name="T35" fmla="*/ 1743 h 1949"/>
                  <a:gd name="T36" fmla="*/ 671 w 2176"/>
                  <a:gd name="T37" fmla="*/ 1714 h 1949"/>
                  <a:gd name="T38" fmla="*/ 931 w 2176"/>
                  <a:gd name="T39" fmla="*/ 1949 h 1949"/>
                  <a:gd name="T40" fmla="*/ 1134 w 2176"/>
                  <a:gd name="T41" fmla="*/ 1847 h 1949"/>
                  <a:gd name="T42" fmla="*/ 1397 w 2176"/>
                  <a:gd name="T43" fmla="*/ 1852 h 1949"/>
                  <a:gd name="T44" fmla="*/ 1398 w 2176"/>
                  <a:gd name="T45" fmla="*/ 1852 h 1949"/>
                  <a:gd name="T46" fmla="*/ 1524 w 2176"/>
                  <a:gd name="T47" fmla="*/ 1778 h 1949"/>
                  <a:gd name="T48" fmla="*/ 1466 w 2176"/>
                  <a:gd name="T49" fmla="*/ 1649 h 1949"/>
                  <a:gd name="T50" fmla="*/ 1586 w 2176"/>
                  <a:gd name="T51" fmla="*/ 1606 h 1949"/>
                  <a:gd name="T52" fmla="*/ 1597 w 2176"/>
                  <a:gd name="T53" fmla="*/ 1471 h 1949"/>
                  <a:gd name="T54" fmla="*/ 1686 w 2176"/>
                  <a:gd name="T55" fmla="*/ 1397 h 1949"/>
                  <a:gd name="T56" fmla="*/ 1616 w 2176"/>
                  <a:gd name="T57" fmla="*/ 1311 h 1949"/>
                  <a:gd name="T58" fmla="*/ 1911 w 2176"/>
                  <a:gd name="T59" fmla="*/ 944 h 1949"/>
                  <a:gd name="T60" fmla="*/ 1935 w 2176"/>
                  <a:gd name="T61" fmla="*/ 810 h 1949"/>
                  <a:gd name="T62" fmla="*/ 2176 w 2176"/>
                  <a:gd name="T63" fmla="*/ 885 h 1949"/>
                  <a:gd name="T64" fmla="*/ 2149 w 2176"/>
                  <a:gd name="T65" fmla="*/ 655 h 1949"/>
                  <a:gd name="T66" fmla="*/ 2100 w 2176"/>
                  <a:gd name="T67" fmla="*/ 350 h 1949"/>
                  <a:gd name="T68" fmla="*/ 2168 w 2176"/>
                  <a:gd name="T69" fmla="*/ 253 h 1949"/>
                  <a:gd name="T70" fmla="*/ 2121 w 2176"/>
                  <a:gd name="T71" fmla="*/ 38 h 1949"/>
                  <a:gd name="T72" fmla="*/ 2028 w 2176"/>
                  <a:gd name="T73" fmla="*/ 132 h 1949"/>
                  <a:gd name="T74" fmla="*/ 1923 w 2176"/>
                  <a:gd name="T75" fmla="*/ 100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6" h="1949">
                    <a:moveTo>
                      <a:pt x="1923" y="100"/>
                    </a:moveTo>
                    <a:lnTo>
                      <a:pt x="1835" y="200"/>
                    </a:lnTo>
                    <a:lnTo>
                      <a:pt x="1400" y="0"/>
                    </a:lnTo>
                    <a:lnTo>
                      <a:pt x="1129" y="132"/>
                    </a:lnTo>
                    <a:lnTo>
                      <a:pt x="790" y="284"/>
                    </a:lnTo>
                    <a:lnTo>
                      <a:pt x="603" y="465"/>
                    </a:lnTo>
                    <a:lnTo>
                      <a:pt x="379" y="513"/>
                    </a:lnTo>
                    <a:lnTo>
                      <a:pt x="198" y="667"/>
                    </a:lnTo>
                    <a:lnTo>
                      <a:pt x="101" y="623"/>
                    </a:lnTo>
                    <a:lnTo>
                      <a:pt x="41" y="725"/>
                    </a:lnTo>
                    <a:lnTo>
                      <a:pt x="150" y="910"/>
                    </a:lnTo>
                    <a:lnTo>
                      <a:pt x="10" y="1087"/>
                    </a:lnTo>
                    <a:lnTo>
                      <a:pt x="79" y="1201"/>
                    </a:lnTo>
                    <a:lnTo>
                      <a:pt x="0" y="1271"/>
                    </a:lnTo>
                    <a:lnTo>
                      <a:pt x="89" y="1330"/>
                    </a:lnTo>
                    <a:lnTo>
                      <a:pt x="96" y="1445"/>
                    </a:lnTo>
                    <a:lnTo>
                      <a:pt x="224" y="1473"/>
                    </a:lnTo>
                    <a:lnTo>
                      <a:pt x="358" y="1743"/>
                    </a:lnTo>
                    <a:lnTo>
                      <a:pt x="671" y="1714"/>
                    </a:lnTo>
                    <a:lnTo>
                      <a:pt x="931" y="1949"/>
                    </a:lnTo>
                    <a:lnTo>
                      <a:pt x="1134" y="1847"/>
                    </a:lnTo>
                    <a:lnTo>
                      <a:pt x="1397" y="1852"/>
                    </a:lnTo>
                    <a:lnTo>
                      <a:pt x="1398" y="1852"/>
                    </a:lnTo>
                    <a:lnTo>
                      <a:pt x="1524" y="1778"/>
                    </a:lnTo>
                    <a:lnTo>
                      <a:pt x="1466" y="1649"/>
                    </a:lnTo>
                    <a:lnTo>
                      <a:pt x="1586" y="1606"/>
                    </a:lnTo>
                    <a:lnTo>
                      <a:pt x="1597" y="1471"/>
                    </a:lnTo>
                    <a:lnTo>
                      <a:pt x="1686" y="1397"/>
                    </a:lnTo>
                    <a:lnTo>
                      <a:pt x="1616" y="1311"/>
                    </a:lnTo>
                    <a:lnTo>
                      <a:pt x="1911" y="944"/>
                    </a:lnTo>
                    <a:lnTo>
                      <a:pt x="1935" y="810"/>
                    </a:lnTo>
                    <a:lnTo>
                      <a:pt x="2176" y="885"/>
                    </a:lnTo>
                    <a:lnTo>
                      <a:pt x="2149" y="655"/>
                    </a:lnTo>
                    <a:lnTo>
                      <a:pt x="2100" y="350"/>
                    </a:lnTo>
                    <a:lnTo>
                      <a:pt x="2168" y="253"/>
                    </a:lnTo>
                    <a:lnTo>
                      <a:pt x="2121" y="38"/>
                    </a:lnTo>
                    <a:lnTo>
                      <a:pt x="2028" y="132"/>
                    </a:lnTo>
                    <a:lnTo>
                      <a:pt x="19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1" name="Freeform 478"/>
              <p:cNvSpPr>
                <a:spLocks/>
              </p:cNvSpPr>
              <p:nvPr/>
            </p:nvSpPr>
            <p:spPr bwMode="auto">
              <a:xfrm>
                <a:off x="5485" y="6730"/>
                <a:ext cx="1101" cy="1029"/>
              </a:xfrm>
              <a:custGeom>
                <a:avLst/>
                <a:gdLst>
                  <a:gd name="T0" fmla="*/ 538 w 2200"/>
                  <a:gd name="T1" fmla="*/ 155 h 2057"/>
                  <a:gd name="T2" fmla="*/ 514 w 2200"/>
                  <a:gd name="T3" fmla="*/ 289 h 2057"/>
                  <a:gd name="T4" fmla="*/ 219 w 2200"/>
                  <a:gd name="T5" fmla="*/ 656 h 2057"/>
                  <a:gd name="T6" fmla="*/ 289 w 2200"/>
                  <a:gd name="T7" fmla="*/ 742 h 2057"/>
                  <a:gd name="T8" fmla="*/ 200 w 2200"/>
                  <a:gd name="T9" fmla="*/ 816 h 2057"/>
                  <a:gd name="T10" fmla="*/ 189 w 2200"/>
                  <a:gd name="T11" fmla="*/ 951 h 2057"/>
                  <a:gd name="T12" fmla="*/ 69 w 2200"/>
                  <a:gd name="T13" fmla="*/ 994 h 2057"/>
                  <a:gd name="T14" fmla="*/ 127 w 2200"/>
                  <a:gd name="T15" fmla="*/ 1123 h 2057"/>
                  <a:gd name="T16" fmla="*/ 1 w 2200"/>
                  <a:gd name="T17" fmla="*/ 1197 h 2057"/>
                  <a:gd name="T18" fmla="*/ 0 w 2200"/>
                  <a:gd name="T19" fmla="*/ 1197 h 2057"/>
                  <a:gd name="T20" fmla="*/ 38 w 2200"/>
                  <a:gd name="T21" fmla="*/ 1409 h 2057"/>
                  <a:gd name="T22" fmla="*/ 184 w 2200"/>
                  <a:gd name="T23" fmla="*/ 1640 h 2057"/>
                  <a:gd name="T24" fmla="*/ 117 w 2200"/>
                  <a:gd name="T25" fmla="*/ 1864 h 2057"/>
                  <a:gd name="T26" fmla="*/ 243 w 2200"/>
                  <a:gd name="T27" fmla="*/ 2057 h 2057"/>
                  <a:gd name="T28" fmla="*/ 446 w 2200"/>
                  <a:gd name="T29" fmla="*/ 1933 h 2057"/>
                  <a:gd name="T30" fmla="*/ 689 w 2200"/>
                  <a:gd name="T31" fmla="*/ 1993 h 2057"/>
                  <a:gd name="T32" fmla="*/ 838 w 2200"/>
                  <a:gd name="T33" fmla="*/ 1804 h 2057"/>
                  <a:gd name="T34" fmla="*/ 955 w 2200"/>
                  <a:gd name="T35" fmla="*/ 1455 h 2057"/>
                  <a:gd name="T36" fmla="*/ 1138 w 2200"/>
                  <a:gd name="T37" fmla="*/ 1292 h 2057"/>
                  <a:gd name="T38" fmla="*/ 1341 w 2200"/>
                  <a:gd name="T39" fmla="*/ 1445 h 2057"/>
                  <a:gd name="T40" fmla="*/ 1390 w 2200"/>
                  <a:gd name="T41" fmla="*/ 1609 h 2057"/>
                  <a:gd name="T42" fmla="*/ 1481 w 2200"/>
                  <a:gd name="T43" fmla="*/ 1669 h 2057"/>
                  <a:gd name="T44" fmla="*/ 1462 w 2200"/>
                  <a:gd name="T45" fmla="*/ 1786 h 2057"/>
                  <a:gd name="T46" fmla="*/ 1562 w 2200"/>
                  <a:gd name="T47" fmla="*/ 1984 h 2057"/>
                  <a:gd name="T48" fmla="*/ 1829 w 2200"/>
                  <a:gd name="T49" fmla="*/ 1369 h 2057"/>
                  <a:gd name="T50" fmla="*/ 1898 w 2200"/>
                  <a:gd name="T51" fmla="*/ 1457 h 2057"/>
                  <a:gd name="T52" fmla="*/ 2159 w 2200"/>
                  <a:gd name="T53" fmla="*/ 1238 h 2057"/>
                  <a:gd name="T54" fmla="*/ 2200 w 2200"/>
                  <a:gd name="T55" fmla="*/ 1199 h 2057"/>
                  <a:gd name="T56" fmla="*/ 2066 w 2200"/>
                  <a:gd name="T57" fmla="*/ 889 h 2057"/>
                  <a:gd name="T58" fmla="*/ 2195 w 2200"/>
                  <a:gd name="T59" fmla="*/ 882 h 2057"/>
                  <a:gd name="T60" fmla="*/ 2095 w 2200"/>
                  <a:gd name="T61" fmla="*/ 837 h 2057"/>
                  <a:gd name="T62" fmla="*/ 1967 w 2200"/>
                  <a:gd name="T63" fmla="*/ 501 h 2057"/>
                  <a:gd name="T64" fmla="*/ 1755 w 2200"/>
                  <a:gd name="T65" fmla="*/ 444 h 2057"/>
                  <a:gd name="T66" fmla="*/ 1754 w 2200"/>
                  <a:gd name="T67" fmla="*/ 289 h 2057"/>
                  <a:gd name="T68" fmla="*/ 1752 w 2200"/>
                  <a:gd name="T69" fmla="*/ 289 h 2057"/>
                  <a:gd name="T70" fmla="*/ 1610 w 2200"/>
                  <a:gd name="T71" fmla="*/ 451 h 2057"/>
                  <a:gd name="T72" fmla="*/ 1360 w 2200"/>
                  <a:gd name="T73" fmla="*/ 241 h 2057"/>
                  <a:gd name="T74" fmla="*/ 1100 w 2200"/>
                  <a:gd name="T75" fmla="*/ 230 h 2057"/>
                  <a:gd name="T76" fmla="*/ 1041 w 2200"/>
                  <a:gd name="T77" fmla="*/ 132 h 2057"/>
                  <a:gd name="T78" fmla="*/ 752 w 2200"/>
                  <a:gd name="T79" fmla="*/ 0 h 2057"/>
                  <a:gd name="T80" fmla="*/ 779 w 2200"/>
                  <a:gd name="T81" fmla="*/ 230 h 2057"/>
                  <a:gd name="T82" fmla="*/ 538 w 2200"/>
                  <a:gd name="T83" fmla="*/ 155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0" h="2057">
                    <a:moveTo>
                      <a:pt x="538" y="155"/>
                    </a:moveTo>
                    <a:lnTo>
                      <a:pt x="514" y="289"/>
                    </a:lnTo>
                    <a:lnTo>
                      <a:pt x="219" y="656"/>
                    </a:lnTo>
                    <a:lnTo>
                      <a:pt x="289" y="742"/>
                    </a:lnTo>
                    <a:lnTo>
                      <a:pt x="200" y="816"/>
                    </a:lnTo>
                    <a:lnTo>
                      <a:pt x="189" y="951"/>
                    </a:lnTo>
                    <a:lnTo>
                      <a:pt x="69" y="994"/>
                    </a:lnTo>
                    <a:lnTo>
                      <a:pt x="127" y="1123"/>
                    </a:lnTo>
                    <a:lnTo>
                      <a:pt x="1" y="1197"/>
                    </a:lnTo>
                    <a:lnTo>
                      <a:pt x="0" y="1197"/>
                    </a:lnTo>
                    <a:lnTo>
                      <a:pt x="38" y="1409"/>
                    </a:lnTo>
                    <a:lnTo>
                      <a:pt x="184" y="1640"/>
                    </a:lnTo>
                    <a:lnTo>
                      <a:pt x="117" y="1864"/>
                    </a:lnTo>
                    <a:lnTo>
                      <a:pt x="243" y="2057"/>
                    </a:lnTo>
                    <a:lnTo>
                      <a:pt x="446" y="1933"/>
                    </a:lnTo>
                    <a:lnTo>
                      <a:pt x="689" y="1993"/>
                    </a:lnTo>
                    <a:lnTo>
                      <a:pt x="838" y="1804"/>
                    </a:lnTo>
                    <a:lnTo>
                      <a:pt x="955" y="1455"/>
                    </a:lnTo>
                    <a:lnTo>
                      <a:pt x="1138" y="1292"/>
                    </a:lnTo>
                    <a:lnTo>
                      <a:pt x="1341" y="1445"/>
                    </a:lnTo>
                    <a:lnTo>
                      <a:pt x="1390" y="1609"/>
                    </a:lnTo>
                    <a:lnTo>
                      <a:pt x="1481" y="1669"/>
                    </a:lnTo>
                    <a:lnTo>
                      <a:pt x="1462" y="1786"/>
                    </a:lnTo>
                    <a:lnTo>
                      <a:pt x="1562" y="1984"/>
                    </a:lnTo>
                    <a:lnTo>
                      <a:pt x="1829" y="1369"/>
                    </a:lnTo>
                    <a:lnTo>
                      <a:pt x="1898" y="1457"/>
                    </a:lnTo>
                    <a:lnTo>
                      <a:pt x="2159" y="1238"/>
                    </a:lnTo>
                    <a:lnTo>
                      <a:pt x="2200" y="1199"/>
                    </a:lnTo>
                    <a:lnTo>
                      <a:pt x="2066" y="889"/>
                    </a:lnTo>
                    <a:lnTo>
                      <a:pt x="2195" y="882"/>
                    </a:lnTo>
                    <a:lnTo>
                      <a:pt x="2095" y="837"/>
                    </a:lnTo>
                    <a:lnTo>
                      <a:pt x="1967" y="501"/>
                    </a:lnTo>
                    <a:lnTo>
                      <a:pt x="1755" y="444"/>
                    </a:lnTo>
                    <a:lnTo>
                      <a:pt x="1754" y="289"/>
                    </a:lnTo>
                    <a:lnTo>
                      <a:pt x="1752" y="289"/>
                    </a:lnTo>
                    <a:lnTo>
                      <a:pt x="1610" y="451"/>
                    </a:lnTo>
                    <a:lnTo>
                      <a:pt x="1360" y="241"/>
                    </a:lnTo>
                    <a:lnTo>
                      <a:pt x="1100" y="230"/>
                    </a:lnTo>
                    <a:lnTo>
                      <a:pt x="1041" y="132"/>
                    </a:lnTo>
                    <a:lnTo>
                      <a:pt x="752" y="0"/>
                    </a:lnTo>
                    <a:lnTo>
                      <a:pt x="779" y="230"/>
                    </a:lnTo>
                    <a:lnTo>
                      <a:pt x="538" y="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2" name="Freeform 477"/>
              <p:cNvSpPr>
                <a:spLocks/>
              </p:cNvSpPr>
              <p:nvPr/>
            </p:nvSpPr>
            <p:spPr bwMode="auto">
              <a:xfrm>
                <a:off x="4576" y="7260"/>
                <a:ext cx="1031" cy="953"/>
              </a:xfrm>
              <a:custGeom>
                <a:avLst/>
                <a:gdLst>
                  <a:gd name="T0" fmla="*/ 697 w 2061"/>
                  <a:gd name="T1" fmla="*/ 429 h 1906"/>
                  <a:gd name="T2" fmla="*/ 522 w 2061"/>
                  <a:gd name="T3" fmla="*/ 553 h 1906"/>
                  <a:gd name="T4" fmla="*/ 548 w 2061"/>
                  <a:gd name="T5" fmla="*/ 693 h 1906"/>
                  <a:gd name="T6" fmla="*/ 312 w 2061"/>
                  <a:gd name="T7" fmla="*/ 826 h 1906"/>
                  <a:gd name="T8" fmla="*/ 133 w 2061"/>
                  <a:gd name="T9" fmla="*/ 1074 h 1906"/>
                  <a:gd name="T10" fmla="*/ 0 w 2061"/>
                  <a:gd name="T11" fmla="*/ 1196 h 1906"/>
                  <a:gd name="T12" fmla="*/ 103 w 2061"/>
                  <a:gd name="T13" fmla="*/ 1549 h 1906"/>
                  <a:gd name="T14" fmla="*/ 224 w 2061"/>
                  <a:gd name="T15" fmla="*/ 1530 h 1906"/>
                  <a:gd name="T16" fmla="*/ 141 w 2061"/>
                  <a:gd name="T17" fmla="*/ 1618 h 1906"/>
                  <a:gd name="T18" fmla="*/ 315 w 2061"/>
                  <a:gd name="T19" fmla="*/ 1771 h 1906"/>
                  <a:gd name="T20" fmla="*/ 421 w 2061"/>
                  <a:gd name="T21" fmla="*/ 1813 h 1906"/>
                  <a:gd name="T22" fmla="*/ 514 w 2061"/>
                  <a:gd name="T23" fmla="*/ 1756 h 1906"/>
                  <a:gd name="T24" fmla="*/ 533 w 2061"/>
                  <a:gd name="T25" fmla="*/ 1906 h 1906"/>
                  <a:gd name="T26" fmla="*/ 869 w 2061"/>
                  <a:gd name="T27" fmla="*/ 1813 h 1906"/>
                  <a:gd name="T28" fmla="*/ 973 w 2061"/>
                  <a:gd name="T29" fmla="*/ 1901 h 1906"/>
                  <a:gd name="T30" fmla="*/ 1264 w 2061"/>
                  <a:gd name="T31" fmla="*/ 1685 h 1906"/>
                  <a:gd name="T32" fmla="*/ 1502 w 2061"/>
                  <a:gd name="T33" fmla="*/ 1656 h 1906"/>
                  <a:gd name="T34" fmla="*/ 1469 w 2061"/>
                  <a:gd name="T35" fmla="*/ 1303 h 1906"/>
                  <a:gd name="T36" fmla="*/ 1766 w 2061"/>
                  <a:gd name="T37" fmla="*/ 1110 h 1906"/>
                  <a:gd name="T38" fmla="*/ 1997 w 2061"/>
                  <a:gd name="T39" fmla="*/ 1056 h 1906"/>
                  <a:gd name="T40" fmla="*/ 2061 w 2061"/>
                  <a:gd name="T41" fmla="*/ 1000 h 1906"/>
                  <a:gd name="T42" fmla="*/ 2061 w 2061"/>
                  <a:gd name="T43" fmla="*/ 998 h 1906"/>
                  <a:gd name="T44" fmla="*/ 1935 w 2061"/>
                  <a:gd name="T45" fmla="*/ 805 h 1906"/>
                  <a:gd name="T46" fmla="*/ 2002 w 2061"/>
                  <a:gd name="T47" fmla="*/ 581 h 1906"/>
                  <a:gd name="T48" fmla="*/ 1856 w 2061"/>
                  <a:gd name="T49" fmla="*/ 350 h 1906"/>
                  <a:gd name="T50" fmla="*/ 1818 w 2061"/>
                  <a:gd name="T51" fmla="*/ 138 h 1906"/>
                  <a:gd name="T52" fmla="*/ 1555 w 2061"/>
                  <a:gd name="T53" fmla="*/ 133 h 1906"/>
                  <a:gd name="T54" fmla="*/ 1352 w 2061"/>
                  <a:gd name="T55" fmla="*/ 235 h 1906"/>
                  <a:gd name="T56" fmla="*/ 1092 w 2061"/>
                  <a:gd name="T57" fmla="*/ 0 h 1906"/>
                  <a:gd name="T58" fmla="*/ 779 w 2061"/>
                  <a:gd name="T59" fmla="*/ 29 h 1906"/>
                  <a:gd name="T60" fmla="*/ 752 w 2061"/>
                  <a:gd name="T61" fmla="*/ 224 h 1906"/>
                  <a:gd name="T62" fmla="*/ 697 w 2061"/>
                  <a:gd name="T63" fmla="*/ 429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1" h="1906">
                    <a:moveTo>
                      <a:pt x="697" y="429"/>
                    </a:moveTo>
                    <a:lnTo>
                      <a:pt x="522" y="553"/>
                    </a:lnTo>
                    <a:lnTo>
                      <a:pt x="548" y="693"/>
                    </a:lnTo>
                    <a:lnTo>
                      <a:pt x="312" y="826"/>
                    </a:lnTo>
                    <a:lnTo>
                      <a:pt x="133" y="1074"/>
                    </a:lnTo>
                    <a:lnTo>
                      <a:pt x="0" y="1196"/>
                    </a:lnTo>
                    <a:lnTo>
                      <a:pt x="103" y="1549"/>
                    </a:lnTo>
                    <a:lnTo>
                      <a:pt x="224" y="1530"/>
                    </a:lnTo>
                    <a:lnTo>
                      <a:pt x="141" y="1618"/>
                    </a:lnTo>
                    <a:lnTo>
                      <a:pt x="315" y="1771"/>
                    </a:lnTo>
                    <a:lnTo>
                      <a:pt x="421" y="1813"/>
                    </a:lnTo>
                    <a:lnTo>
                      <a:pt x="514" y="1756"/>
                    </a:lnTo>
                    <a:lnTo>
                      <a:pt x="533" y="1906"/>
                    </a:lnTo>
                    <a:lnTo>
                      <a:pt x="869" y="1813"/>
                    </a:lnTo>
                    <a:lnTo>
                      <a:pt x="973" y="1901"/>
                    </a:lnTo>
                    <a:lnTo>
                      <a:pt x="1264" y="1685"/>
                    </a:lnTo>
                    <a:lnTo>
                      <a:pt x="1502" y="1656"/>
                    </a:lnTo>
                    <a:lnTo>
                      <a:pt x="1469" y="1303"/>
                    </a:lnTo>
                    <a:lnTo>
                      <a:pt x="1766" y="1110"/>
                    </a:lnTo>
                    <a:lnTo>
                      <a:pt x="1997" y="1056"/>
                    </a:lnTo>
                    <a:lnTo>
                      <a:pt x="2061" y="1000"/>
                    </a:lnTo>
                    <a:lnTo>
                      <a:pt x="2061" y="998"/>
                    </a:lnTo>
                    <a:lnTo>
                      <a:pt x="1935" y="805"/>
                    </a:lnTo>
                    <a:lnTo>
                      <a:pt x="2002" y="581"/>
                    </a:lnTo>
                    <a:lnTo>
                      <a:pt x="1856" y="350"/>
                    </a:lnTo>
                    <a:lnTo>
                      <a:pt x="1818" y="138"/>
                    </a:lnTo>
                    <a:lnTo>
                      <a:pt x="1555" y="133"/>
                    </a:lnTo>
                    <a:lnTo>
                      <a:pt x="1352" y="235"/>
                    </a:lnTo>
                    <a:lnTo>
                      <a:pt x="1092" y="0"/>
                    </a:lnTo>
                    <a:lnTo>
                      <a:pt x="779" y="29"/>
                    </a:lnTo>
                    <a:lnTo>
                      <a:pt x="752" y="224"/>
                    </a:lnTo>
                    <a:lnTo>
                      <a:pt x="697" y="4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3" name="Freeform 476"/>
              <p:cNvSpPr>
                <a:spLocks/>
              </p:cNvSpPr>
              <p:nvPr/>
            </p:nvSpPr>
            <p:spPr bwMode="auto">
              <a:xfrm>
                <a:off x="4346" y="8025"/>
                <a:ext cx="1073" cy="738"/>
              </a:xfrm>
              <a:custGeom>
                <a:avLst/>
                <a:gdLst>
                  <a:gd name="T0" fmla="*/ 273 w 2146"/>
                  <a:gd name="T1" fmla="*/ 95 h 1477"/>
                  <a:gd name="T2" fmla="*/ 273 w 2146"/>
                  <a:gd name="T3" fmla="*/ 209 h 1477"/>
                  <a:gd name="T4" fmla="*/ 366 w 2146"/>
                  <a:gd name="T5" fmla="*/ 260 h 1477"/>
                  <a:gd name="T6" fmla="*/ 195 w 2146"/>
                  <a:gd name="T7" fmla="*/ 474 h 1477"/>
                  <a:gd name="T8" fmla="*/ 247 w 2146"/>
                  <a:gd name="T9" fmla="*/ 581 h 1477"/>
                  <a:gd name="T10" fmla="*/ 137 w 2146"/>
                  <a:gd name="T11" fmla="*/ 571 h 1477"/>
                  <a:gd name="T12" fmla="*/ 0 w 2146"/>
                  <a:gd name="T13" fmla="*/ 753 h 1477"/>
                  <a:gd name="T14" fmla="*/ 206 w 2146"/>
                  <a:gd name="T15" fmla="*/ 819 h 1477"/>
                  <a:gd name="T16" fmla="*/ 78 w 2146"/>
                  <a:gd name="T17" fmla="*/ 1000 h 1477"/>
                  <a:gd name="T18" fmla="*/ 273 w 2146"/>
                  <a:gd name="T19" fmla="*/ 1156 h 1477"/>
                  <a:gd name="T20" fmla="*/ 352 w 2146"/>
                  <a:gd name="T21" fmla="*/ 1422 h 1477"/>
                  <a:gd name="T22" fmla="*/ 737 w 2146"/>
                  <a:gd name="T23" fmla="*/ 1389 h 1477"/>
                  <a:gd name="T24" fmla="*/ 801 w 2146"/>
                  <a:gd name="T25" fmla="*/ 1477 h 1477"/>
                  <a:gd name="T26" fmla="*/ 1028 w 2146"/>
                  <a:gd name="T27" fmla="*/ 1380 h 1477"/>
                  <a:gd name="T28" fmla="*/ 942 w 2146"/>
                  <a:gd name="T29" fmla="*/ 1293 h 1477"/>
                  <a:gd name="T30" fmla="*/ 1392 w 2146"/>
                  <a:gd name="T31" fmla="*/ 1124 h 1477"/>
                  <a:gd name="T32" fmla="*/ 1394 w 2146"/>
                  <a:gd name="T33" fmla="*/ 1124 h 1477"/>
                  <a:gd name="T34" fmla="*/ 1413 w 2146"/>
                  <a:gd name="T35" fmla="*/ 1017 h 1477"/>
                  <a:gd name="T36" fmla="*/ 1601 w 2146"/>
                  <a:gd name="T37" fmla="*/ 893 h 1477"/>
                  <a:gd name="T38" fmla="*/ 1639 w 2146"/>
                  <a:gd name="T39" fmla="*/ 789 h 1477"/>
                  <a:gd name="T40" fmla="*/ 1568 w 2146"/>
                  <a:gd name="T41" fmla="*/ 703 h 1477"/>
                  <a:gd name="T42" fmla="*/ 1687 w 2146"/>
                  <a:gd name="T43" fmla="*/ 660 h 1477"/>
                  <a:gd name="T44" fmla="*/ 1787 w 2146"/>
                  <a:gd name="T45" fmla="*/ 703 h 1477"/>
                  <a:gd name="T46" fmla="*/ 2146 w 2146"/>
                  <a:gd name="T47" fmla="*/ 579 h 1477"/>
                  <a:gd name="T48" fmla="*/ 1977 w 2146"/>
                  <a:gd name="T49" fmla="*/ 441 h 1477"/>
                  <a:gd name="T50" fmla="*/ 2068 w 2146"/>
                  <a:gd name="T51" fmla="*/ 347 h 1477"/>
                  <a:gd name="T52" fmla="*/ 1949 w 2146"/>
                  <a:gd name="T53" fmla="*/ 240 h 1477"/>
                  <a:gd name="T54" fmla="*/ 1965 w 2146"/>
                  <a:gd name="T55" fmla="*/ 126 h 1477"/>
                  <a:gd name="T56" fmla="*/ 1963 w 2146"/>
                  <a:gd name="T57" fmla="*/ 126 h 1477"/>
                  <a:gd name="T58" fmla="*/ 1725 w 2146"/>
                  <a:gd name="T59" fmla="*/ 155 h 1477"/>
                  <a:gd name="T60" fmla="*/ 1434 w 2146"/>
                  <a:gd name="T61" fmla="*/ 371 h 1477"/>
                  <a:gd name="T62" fmla="*/ 1330 w 2146"/>
                  <a:gd name="T63" fmla="*/ 283 h 1477"/>
                  <a:gd name="T64" fmla="*/ 994 w 2146"/>
                  <a:gd name="T65" fmla="*/ 376 h 1477"/>
                  <a:gd name="T66" fmla="*/ 975 w 2146"/>
                  <a:gd name="T67" fmla="*/ 226 h 1477"/>
                  <a:gd name="T68" fmla="*/ 882 w 2146"/>
                  <a:gd name="T69" fmla="*/ 283 h 1477"/>
                  <a:gd name="T70" fmla="*/ 776 w 2146"/>
                  <a:gd name="T71" fmla="*/ 241 h 1477"/>
                  <a:gd name="T72" fmla="*/ 602 w 2146"/>
                  <a:gd name="T73" fmla="*/ 88 h 1477"/>
                  <a:gd name="T74" fmla="*/ 685 w 2146"/>
                  <a:gd name="T75" fmla="*/ 0 h 1477"/>
                  <a:gd name="T76" fmla="*/ 564 w 2146"/>
                  <a:gd name="T77" fmla="*/ 19 h 1477"/>
                  <a:gd name="T78" fmla="*/ 273 w 2146"/>
                  <a:gd name="T79" fmla="*/ 95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6" h="1477">
                    <a:moveTo>
                      <a:pt x="273" y="95"/>
                    </a:moveTo>
                    <a:lnTo>
                      <a:pt x="273" y="209"/>
                    </a:lnTo>
                    <a:lnTo>
                      <a:pt x="366" y="260"/>
                    </a:lnTo>
                    <a:lnTo>
                      <a:pt x="195" y="474"/>
                    </a:lnTo>
                    <a:lnTo>
                      <a:pt x="247" y="581"/>
                    </a:lnTo>
                    <a:lnTo>
                      <a:pt x="137" y="571"/>
                    </a:lnTo>
                    <a:lnTo>
                      <a:pt x="0" y="753"/>
                    </a:lnTo>
                    <a:lnTo>
                      <a:pt x="206" y="819"/>
                    </a:lnTo>
                    <a:lnTo>
                      <a:pt x="78" y="1000"/>
                    </a:lnTo>
                    <a:lnTo>
                      <a:pt x="273" y="1156"/>
                    </a:lnTo>
                    <a:lnTo>
                      <a:pt x="352" y="1422"/>
                    </a:lnTo>
                    <a:lnTo>
                      <a:pt x="737" y="1389"/>
                    </a:lnTo>
                    <a:lnTo>
                      <a:pt x="801" y="1477"/>
                    </a:lnTo>
                    <a:lnTo>
                      <a:pt x="1028" y="1380"/>
                    </a:lnTo>
                    <a:lnTo>
                      <a:pt x="942" y="1293"/>
                    </a:lnTo>
                    <a:lnTo>
                      <a:pt x="1392" y="1124"/>
                    </a:lnTo>
                    <a:lnTo>
                      <a:pt x="1394" y="1124"/>
                    </a:lnTo>
                    <a:lnTo>
                      <a:pt x="1413" y="1017"/>
                    </a:lnTo>
                    <a:lnTo>
                      <a:pt x="1601" y="893"/>
                    </a:lnTo>
                    <a:lnTo>
                      <a:pt x="1639" y="789"/>
                    </a:lnTo>
                    <a:lnTo>
                      <a:pt x="1568" y="703"/>
                    </a:lnTo>
                    <a:lnTo>
                      <a:pt x="1687" y="660"/>
                    </a:lnTo>
                    <a:lnTo>
                      <a:pt x="1787" y="703"/>
                    </a:lnTo>
                    <a:lnTo>
                      <a:pt x="2146" y="579"/>
                    </a:lnTo>
                    <a:lnTo>
                      <a:pt x="1977" y="441"/>
                    </a:lnTo>
                    <a:lnTo>
                      <a:pt x="2068" y="347"/>
                    </a:lnTo>
                    <a:lnTo>
                      <a:pt x="1949" y="240"/>
                    </a:lnTo>
                    <a:lnTo>
                      <a:pt x="1965" y="126"/>
                    </a:lnTo>
                    <a:lnTo>
                      <a:pt x="1963" y="126"/>
                    </a:lnTo>
                    <a:lnTo>
                      <a:pt x="1725" y="155"/>
                    </a:lnTo>
                    <a:lnTo>
                      <a:pt x="1434" y="371"/>
                    </a:lnTo>
                    <a:lnTo>
                      <a:pt x="1330" y="283"/>
                    </a:lnTo>
                    <a:lnTo>
                      <a:pt x="994" y="376"/>
                    </a:lnTo>
                    <a:lnTo>
                      <a:pt x="975" y="226"/>
                    </a:lnTo>
                    <a:lnTo>
                      <a:pt x="882" y="283"/>
                    </a:lnTo>
                    <a:lnTo>
                      <a:pt x="776" y="241"/>
                    </a:lnTo>
                    <a:lnTo>
                      <a:pt x="602" y="88"/>
                    </a:lnTo>
                    <a:lnTo>
                      <a:pt x="685" y="0"/>
                    </a:lnTo>
                    <a:lnTo>
                      <a:pt x="564" y="19"/>
                    </a:lnTo>
                    <a:lnTo>
                      <a:pt x="27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4" name="Freeform 475"/>
              <p:cNvSpPr>
                <a:spLocks/>
              </p:cNvSpPr>
              <p:nvPr/>
            </p:nvSpPr>
            <p:spPr bwMode="auto">
              <a:xfrm>
                <a:off x="5311" y="7376"/>
                <a:ext cx="1366" cy="1481"/>
              </a:xfrm>
              <a:custGeom>
                <a:avLst/>
                <a:gdLst>
                  <a:gd name="T0" fmla="*/ 795 w 2732"/>
                  <a:gd name="T1" fmla="*/ 641 h 2962"/>
                  <a:gd name="T2" fmla="*/ 592 w 2732"/>
                  <a:gd name="T3" fmla="*/ 765 h 2962"/>
                  <a:gd name="T4" fmla="*/ 592 w 2732"/>
                  <a:gd name="T5" fmla="*/ 767 h 2962"/>
                  <a:gd name="T6" fmla="*/ 528 w 2732"/>
                  <a:gd name="T7" fmla="*/ 823 h 2962"/>
                  <a:gd name="T8" fmla="*/ 297 w 2732"/>
                  <a:gd name="T9" fmla="*/ 877 h 2962"/>
                  <a:gd name="T10" fmla="*/ 0 w 2732"/>
                  <a:gd name="T11" fmla="*/ 1070 h 2962"/>
                  <a:gd name="T12" fmla="*/ 33 w 2732"/>
                  <a:gd name="T13" fmla="*/ 1423 h 2962"/>
                  <a:gd name="T14" fmla="*/ 35 w 2732"/>
                  <a:gd name="T15" fmla="*/ 1423 h 2962"/>
                  <a:gd name="T16" fmla="*/ 19 w 2732"/>
                  <a:gd name="T17" fmla="*/ 1537 h 2962"/>
                  <a:gd name="T18" fmla="*/ 138 w 2732"/>
                  <a:gd name="T19" fmla="*/ 1644 h 2962"/>
                  <a:gd name="T20" fmla="*/ 47 w 2732"/>
                  <a:gd name="T21" fmla="*/ 1738 h 2962"/>
                  <a:gd name="T22" fmla="*/ 216 w 2732"/>
                  <a:gd name="T23" fmla="*/ 1876 h 2962"/>
                  <a:gd name="T24" fmla="*/ 454 w 2732"/>
                  <a:gd name="T25" fmla="*/ 1766 h 2962"/>
                  <a:gd name="T26" fmla="*/ 849 w 2732"/>
                  <a:gd name="T27" fmla="*/ 1992 h 2962"/>
                  <a:gd name="T28" fmla="*/ 1038 w 2732"/>
                  <a:gd name="T29" fmla="*/ 2155 h 2962"/>
                  <a:gd name="T30" fmla="*/ 1202 w 2732"/>
                  <a:gd name="T31" fmla="*/ 2603 h 2962"/>
                  <a:gd name="T32" fmla="*/ 1368 w 2732"/>
                  <a:gd name="T33" fmla="*/ 2800 h 2962"/>
                  <a:gd name="T34" fmla="*/ 1797 w 2732"/>
                  <a:gd name="T35" fmla="*/ 2850 h 2962"/>
                  <a:gd name="T36" fmla="*/ 1847 w 2732"/>
                  <a:gd name="T37" fmla="*/ 2957 h 2962"/>
                  <a:gd name="T38" fmla="*/ 2066 w 2732"/>
                  <a:gd name="T39" fmla="*/ 2962 h 2962"/>
                  <a:gd name="T40" fmla="*/ 2073 w 2732"/>
                  <a:gd name="T41" fmla="*/ 2622 h 2962"/>
                  <a:gd name="T42" fmla="*/ 2315 w 2732"/>
                  <a:gd name="T43" fmla="*/ 2672 h 2962"/>
                  <a:gd name="T44" fmla="*/ 2430 w 2732"/>
                  <a:gd name="T45" fmla="*/ 2467 h 2962"/>
                  <a:gd name="T46" fmla="*/ 2577 w 2732"/>
                  <a:gd name="T47" fmla="*/ 2428 h 2962"/>
                  <a:gd name="T48" fmla="*/ 2563 w 2732"/>
                  <a:gd name="T49" fmla="*/ 2371 h 2962"/>
                  <a:gd name="T50" fmla="*/ 2732 w 2732"/>
                  <a:gd name="T51" fmla="*/ 2167 h 2962"/>
                  <a:gd name="T52" fmla="*/ 2406 w 2732"/>
                  <a:gd name="T53" fmla="*/ 2009 h 2962"/>
                  <a:gd name="T54" fmla="*/ 2513 w 2732"/>
                  <a:gd name="T55" fmla="*/ 1964 h 2962"/>
                  <a:gd name="T56" fmla="*/ 2591 w 2732"/>
                  <a:gd name="T57" fmla="*/ 1814 h 2962"/>
                  <a:gd name="T58" fmla="*/ 2227 w 2732"/>
                  <a:gd name="T59" fmla="*/ 1642 h 2962"/>
                  <a:gd name="T60" fmla="*/ 2168 w 2732"/>
                  <a:gd name="T61" fmla="*/ 1547 h 2962"/>
                  <a:gd name="T62" fmla="*/ 2189 w 2732"/>
                  <a:gd name="T63" fmla="*/ 1211 h 2962"/>
                  <a:gd name="T64" fmla="*/ 2077 w 2732"/>
                  <a:gd name="T65" fmla="*/ 870 h 2962"/>
                  <a:gd name="T66" fmla="*/ 1911 w 2732"/>
                  <a:gd name="T67" fmla="*/ 696 h 2962"/>
                  <a:gd name="T68" fmla="*/ 1911 w 2732"/>
                  <a:gd name="T69" fmla="*/ 692 h 2962"/>
                  <a:gd name="T70" fmla="*/ 1811 w 2732"/>
                  <a:gd name="T71" fmla="*/ 494 h 2962"/>
                  <a:gd name="T72" fmla="*/ 1830 w 2732"/>
                  <a:gd name="T73" fmla="*/ 377 h 2962"/>
                  <a:gd name="T74" fmla="*/ 1739 w 2732"/>
                  <a:gd name="T75" fmla="*/ 317 h 2962"/>
                  <a:gd name="T76" fmla="*/ 1690 w 2732"/>
                  <a:gd name="T77" fmla="*/ 153 h 2962"/>
                  <a:gd name="T78" fmla="*/ 1487 w 2732"/>
                  <a:gd name="T79" fmla="*/ 0 h 2962"/>
                  <a:gd name="T80" fmla="*/ 1304 w 2732"/>
                  <a:gd name="T81" fmla="*/ 163 h 2962"/>
                  <a:gd name="T82" fmla="*/ 1187 w 2732"/>
                  <a:gd name="T83" fmla="*/ 512 h 2962"/>
                  <a:gd name="T84" fmla="*/ 1038 w 2732"/>
                  <a:gd name="T85" fmla="*/ 701 h 2962"/>
                  <a:gd name="T86" fmla="*/ 795 w 2732"/>
                  <a:gd name="T87" fmla="*/ 641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2" h="2962">
                    <a:moveTo>
                      <a:pt x="795" y="641"/>
                    </a:moveTo>
                    <a:lnTo>
                      <a:pt x="592" y="765"/>
                    </a:lnTo>
                    <a:lnTo>
                      <a:pt x="592" y="767"/>
                    </a:lnTo>
                    <a:lnTo>
                      <a:pt x="528" y="823"/>
                    </a:lnTo>
                    <a:lnTo>
                      <a:pt x="297" y="877"/>
                    </a:lnTo>
                    <a:lnTo>
                      <a:pt x="0" y="1070"/>
                    </a:lnTo>
                    <a:lnTo>
                      <a:pt x="33" y="1423"/>
                    </a:lnTo>
                    <a:lnTo>
                      <a:pt x="35" y="1423"/>
                    </a:lnTo>
                    <a:lnTo>
                      <a:pt x="19" y="1537"/>
                    </a:lnTo>
                    <a:lnTo>
                      <a:pt x="138" y="1644"/>
                    </a:lnTo>
                    <a:lnTo>
                      <a:pt x="47" y="1738"/>
                    </a:lnTo>
                    <a:lnTo>
                      <a:pt x="216" y="1876"/>
                    </a:lnTo>
                    <a:lnTo>
                      <a:pt x="454" y="1766"/>
                    </a:lnTo>
                    <a:lnTo>
                      <a:pt x="849" y="1992"/>
                    </a:lnTo>
                    <a:lnTo>
                      <a:pt x="1038" y="2155"/>
                    </a:lnTo>
                    <a:lnTo>
                      <a:pt x="1202" y="2603"/>
                    </a:lnTo>
                    <a:lnTo>
                      <a:pt x="1368" y="2800"/>
                    </a:lnTo>
                    <a:lnTo>
                      <a:pt x="1797" y="2850"/>
                    </a:lnTo>
                    <a:lnTo>
                      <a:pt x="1847" y="2957"/>
                    </a:lnTo>
                    <a:lnTo>
                      <a:pt x="2066" y="2962"/>
                    </a:lnTo>
                    <a:lnTo>
                      <a:pt x="2073" y="2622"/>
                    </a:lnTo>
                    <a:lnTo>
                      <a:pt x="2315" y="2672"/>
                    </a:lnTo>
                    <a:lnTo>
                      <a:pt x="2430" y="2467"/>
                    </a:lnTo>
                    <a:lnTo>
                      <a:pt x="2577" y="2428"/>
                    </a:lnTo>
                    <a:lnTo>
                      <a:pt x="2563" y="2371"/>
                    </a:lnTo>
                    <a:lnTo>
                      <a:pt x="2732" y="2167"/>
                    </a:lnTo>
                    <a:lnTo>
                      <a:pt x="2406" y="2009"/>
                    </a:lnTo>
                    <a:lnTo>
                      <a:pt x="2513" y="1964"/>
                    </a:lnTo>
                    <a:lnTo>
                      <a:pt x="2591" y="1814"/>
                    </a:lnTo>
                    <a:lnTo>
                      <a:pt x="2227" y="1642"/>
                    </a:lnTo>
                    <a:lnTo>
                      <a:pt x="2168" y="1547"/>
                    </a:lnTo>
                    <a:lnTo>
                      <a:pt x="2189" y="1211"/>
                    </a:lnTo>
                    <a:lnTo>
                      <a:pt x="2077" y="870"/>
                    </a:lnTo>
                    <a:lnTo>
                      <a:pt x="1911" y="696"/>
                    </a:lnTo>
                    <a:lnTo>
                      <a:pt x="1911" y="692"/>
                    </a:lnTo>
                    <a:lnTo>
                      <a:pt x="1811" y="494"/>
                    </a:lnTo>
                    <a:lnTo>
                      <a:pt x="1830" y="377"/>
                    </a:lnTo>
                    <a:lnTo>
                      <a:pt x="1739" y="317"/>
                    </a:lnTo>
                    <a:lnTo>
                      <a:pt x="1690" y="153"/>
                    </a:lnTo>
                    <a:lnTo>
                      <a:pt x="1487" y="0"/>
                    </a:lnTo>
                    <a:lnTo>
                      <a:pt x="1304" y="163"/>
                    </a:lnTo>
                    <a:lnTo>
                      <a:pt x="1187" y="512"/>
                    </a:lnTo>
                    <a:lnTo>
                      <a:pt x="1038" y="701"/>
                    </a:lnTo>
                    <a:lnTo>
                      <a:pt x="795" y="6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5" name="Freeform 474"/>
              <p:cNvSpPr>
                <a:spLocks/>
              </p:cNvSpPr>
              <p:nvPr/>
            </p:nvSpPr>
            <p:spPr bwMode="auto">
              <a:xfrm>
                <a:off x="6267" y="7330"/>
                <a:ext cx="870" cy="1020"/>
              </a:xfrm>
              <a:custGeom>
                <a:avLst/>
                <a:gdLst>
                  <a:gd name="T0" fmla="*/ 726 w 1740"/>
                  <a:gd name="T1" fmla="*/ 65 h 2040"/>
                  <a:gd name="T2" fmla="*/ 638 w 1740"/>
                  <a:gd name="T3" fmla="*/ 0 h 2040"/>
                  <a:gd name="T4" fmla="*/ 597 w 1740"/>
                  <a:gd name="T5" fmla="*/ 39 h 2040"/>
                  <a:gd name="T6" fmla="*/ 336 w 1740"/>
                  <a:gd name="T7" fmla="*/ 258 h 2040"/>
                  <a:gd name="T8" fmla="*/ 267 w 1740"/>
                  <a:gd name="T9" fmla="*/ 170 h 2040"/>
                  <a:gd name="T10" fmla="*/ 0 w 1740"/>
                  <a:gd name="T11" fmla="*/ 785 h 2040"/>
                  <a:gd name="T12" fmla="*/ 0 w 1740"/>
                  <a:gd name="T13" fmla="*/ 789 h 2040"/>
                  <a:gd name="T14" fmla="*/ 166 w 1740"/>
                  <a:gd name="T15" fmla="*/ 963 h 2040"/>
                  <a:gd name="T16" fmla="*/ 278 w 1740"/>
                  <a:gd name="T17" fmla="*/ 1304 h 2040"/>
                  <a:gd name="T18" fmla="*/ 257 w 1740"/>
                  <a:gd name="T19" fmla="*/ 1640 h 2040"/>
                  <a:gd name="T20" fmla="*/ 316 w 1740"/>
                  <a:gd name="T21" fmla="*/ 1735 h 2040"/>
                  <a:gd name="T22" fmla="*/ 680 w 1740"/>
                  <a:gd name="T23" fmla="*/ 1907 h 2040"/>
                  <a:gd name="T24" fmla="*/ 983 w 1740"/>
                  <a:gd name="T25" fmla="*/ 2040 h 2040"/>
                  <a:gd name="T26" fmla="*/ 1133 w 1740"/>
                  <a:gd name="T27" fmla="*/ 2021 h 2040"/>
                  <a:gd name="T28" fmla="*/ 1138 w 1740"/>
                  <a:gd name="T29" fmla="*/ 1890 h 2040"/>
                  <a:gd name="T30" fmla="*/ 1476 w 1740"/>
                  <a:gd name="T31" fmla="*/ 1978 h 2040"/>
                  <a:gd name="T32" fmla="*/ 1718 w 1740"/>
                  <a:gd name="T33" fmla="*/ 1907 h 2040"/>
                  <a:gd name="T34" fmla="*/ 1664 w 1740"/>
                  <a:gd name="T35" fmla="*/ 1792 h 2040"/>
                  <a:gd name="T36" fmla="*/ 1711 w 1740"/>
                  <a:gd name="T37" fmla="*/ 1678 h 2040"/>
                  <a:gd name="T38" fmla="*/ 1558 w 1740"/>
                  <a:gd name="T39" fmla="*/ 1382 h 2040"/>
                  <a:gd name="T40" fmla="*/ 1697 w 1740"/>
                  <a:gd name="T41" fmla="*/ 1280 h 2040"/>
                  <a:gd name="T42" fmla="*/ 1740 w 1740"/>
                  <a:gd name="T43" fmla="*/ 1201 h 2040"/>
                  <a:gd name="T44" fmla="*/ 1577 w 1740"/>
                  <a:gd name="T45" fmla="*/ 880 h 2040"/>
                  <a:gd name="T46" fmla="*/ 1497 w 1740"/>
                  <a:gd name="T47" fmla="*/ 530 h 2040"/>
                  <a:gd name="T48" fmla="*/ 1147 w 1740"/>
                  <a:gd name="T49" fmla="*/ 232 h 2040"/>
                  <a:gd name="T50" fmla="*/ 1038 w 1740"/>
                  <a:gd name="T51" fmla="*/ 222 h 2040"/>
                  <a:gd name="T52" fmla="*/ 1032 w 1740"/>
                  <a:gd name="T53" fmla="*/ 334 h 2040"/>
                  <a:gd name="T54" fmla="*/ 783 w 1740"/>
                  <a:gd name="T55" fmla="*/ 286 h 2040"/>
                  <a:gd name="T56" fmla="*/ 726 w 1740"/>
                  <a:gd name="T57" fmla="*/ 6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0" h="2040">
                    <a:moveTo>
                      <a:pt x="726" y="65"/>
                    </a:moveTo>
                    <a:lnTo>
                      <a:pt x="638" y="0"/>
                    </a:lnTo>
                    <a:lnTo>
                      <a:pt x="597" y="39"/>
                    </a:lnTo>
                    <a:lnTo>
                      <a:pt x="336" y="258"/>
                    </a:lnTo>
                    <a:lnTo>
                      <a:pt x="267" y="170"/>
                    </a:lnTo>
                    <a:lnTo>
                      <a:pt x="0" y="785"/>
                    </a:lnTo>
                    <a:lnTo>
                      <a:pt x="0" y="789"/>
                    </a:lnTo>
                    <a:lnTo>
                      <a:pt x="166" y="963"/>
                    </a:lnTo>
                    <a:lnTo>
                      <a:pt x="278" y="1304"/>
                    </a:lnTo>
                    <a:lnTo>
                      <a:pt x="257" y="1640"/>
                    </a:lnTo>
                    <a:lnTo>
                      <a:pt x="316" y="1735"/>
                    </a:lnTo>
                    <a:lnTo>
                      <a:pt x="680" y="1907"/>
                    </a:lnTo>
                    <a:lnTo>
                      <a:pt x="983" y="2040"/>
                    </a:lnTo>
                    <a:lnTo>
                      <a:pt x="1133" y="2021"/>
                    </a:lnTo>
                    <a:lnTo>
                      <a:pt x="1138" y="1890"/>
                    </a:lnTo>
                    <a:lnTo>
                      <a:pt x="1476" y="1978"/>
                    </a:lnTo>
                    <a:lnTo>
                      <a:pt x="1718" y="1907"/>
                    </a:lnTo>
                    <a:lnTo>
                      <a:pt x="1664" y="1792"/>
                    </a:lnTo>
                    <a:lnTo>
                      <a:pt x="1711" y="1678"/>
                    </a:lnTo>
                    <a:lnTo>
                      <a:pt x="1558" y="1382"/>
                    </a:lnTo>
                    <a:lnTo>
                      <a:pt x="1697" y="1280"/>
                    </a:lnTo>
                    <a:lnTo>
                      <a:pt x="1740" y="1201"/>
                    </a:lnTo>
                    <a:lnTo>
                      <a:pt x="1577" y="880"/>
                    </a:lnTo>
                    <a:lnTo>
                      <a:pt x="1497" y="530"/>
                    </a:lnTo>
                    <a:lnTo>
                      <a:pt x="1147" y="232"/>
                    </a:lnTo>
                    <a:lnTo>
                      <a:pt x="1038" y="222"/>
                    </a:lnTo>
                    <a:lnTo>
                      <a:pt x="1032" y="334"/>
                    </a:lnTo>
                    <a:lnTo>
                      <a:pt x="783" y="286"/>
                    </a:lnTo>
                    <a:lnTo>
                      <a:pt x="726"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6" name="Freeform 473"/>
              <p:cNvSpPr>
                <a:spLocks/>
              </p:cNvSpPr>
              <p:nvPr/>
            </p:nvSpPr>
            <p:spPr bwMode="auto">
              <a:xfrm>
                <a:off x="5906" y="8522"/>
                <a:ext cx="1420" cy="903"/>
              </a:xfrm>
              <a:custGeom>
                <a:avLst/>
                <a:gdLst>
                  <a:gd name="T0" fmla="*/ 2430 w 2841"/>
                  <a:gd name="T1" fmla="*/ 378 h 1806"/>
                  <a:gd name="T2" fmla="*/ 2423 w 2841"/>
                  <a:gd name="T3" fmla="*/ 264 h 1806"/>
                  <a:gd name="T4" fmla="*/ 2160 w 2841"/>
                  <a:gd name="T5" fmla="*/ 209 h 1806"/>
                  <a:gd name="T6" fmla="*/ 2194 w 2841"/>
                  <a:gd name="T7" fmla="*/ 104 h 1806"/>
                  <a:gd name="T8" fmla="*/ 2123 w 2841"/>
                  <a:gd name="T9" fmla="*/ 0 h 1806"/>
                  <a:gd name="T10" fmla="*/ 1972 w 2841"/>
                  <a:gd name="T11" fmla="*/ 26 h 1806"/>
                  <a:gd name="T12" fmla="*/ 1808 w 2841"/>
                  <a:gd name="T13" fmla="*/ 176 h 1806"/>
                  <a:gd name="T14" fmla="*/ 1803 w 2841"/>
                  <a:gd name="T15" fmla="*/ 286 h 1806"/>
                  <a:gd name="T16" fmla="*/ 1599 w 2841"/>
                  <a:gd name="T17" fmla="*/ 190 h 1806"/>
                  <a:gd name="T18" fmla="*/ 1513 w 2841"/>
                  <a:gd name="T19" fmla="*/ 254 h 1806"/>
                  <a:gd name="T20" fmla="*/ 1497 w 2841"/>
                  <a:gd name="T21" fmla="*/ 142 h 1806"/>
                  <a:gd name="T22" fmla="*/ 1387 w 2841"/>
                  <a:gd name="T23" fmla="*/ 138 h 1806"/>
                  <a:gd name="T24" fmla="*/ 1387 w 2841"/>
                  <a:gd name="T25" fmla="*/ 137 h 1806"/>
                  <a:gd name="T26" fmla="*/ 1240 w 2841"/>
                  <a:gd name="T27" fmla="*/ 176 h 1806"/>
                  <a:gd name="T28" fmla="*/ 1125 w 2841"/>
                  <a:gd name="T29" fmla="*/ 381 h 1806"/>
                  <a:gd name="T30" fmla="*/ 883 w 2841"/>
                  <a:gd name="T31" fmla="*/ 331 h 1806"/>
                  <a:gd name="T32" fmla="*/ 876 w 2841"/>
                  <a:gd name="T33" fmla="*/ 671 h 1806"/>
                  <a:gd name="T34" fmla="*/ 657 w 2841"/>
                  <a:gd name="T35" fmla="*/ 666 h 1806"/>
                  <a:gd name="T36" fmla="*/ 393 w 2841"/>
                  <a:gd name="T37" fmla="*/ 834 h 1806"/>
                  <a:gd name="T38" fmla="*/ 159 w 2841"/>
                  <a:gd name="T39" fmla="*/ 752 h 1806"/>
                  <a:gd name="T40" fmla="*/ 187 w 2841"/>
                  <a:gd name="T41" fmla="*/ 1124 h 1806"/>
                  <a:gd name="T42" fmla="*/ 152 w 2841"/>
                  <a:gd name="T43" fmla="*/ 1241 h 1806"/>
                  <a:gd name="T44" fmla="*/ 21 w 2841"/>
                  <a:gd name="T45" fmla="*/ 1320 h 1806"/>
                  <a:gd name="T46" fmla="*/ 0 w 2841"/>
                  <a:gd name="T47" fmla="*/ 1429 h 1806"/>
                  <a:gd name="T48" fmla="*/ 138 w 2841"/>
                  <a:gd name="T49" fmla="*/ 1624 h 1806"/>
                  <a:gd name="T50" fmla="*/ 237 w 2841"/>
                  <a:gd name="T51" fmla="*/ 1558 h 1806"/>
                  <a:gd name="T52" fmla="*/ 287 w 2841"/>
                  <a:gd name="T53" fmla="*/ 1672 h 1806"/>
                  <a:gd name="T54" fmla="*/ 407 w 2841"/>
                  <a:gd name="T55" fmla="*/ 1641 h 1806"/>
                  <a:gd name="T56" fmla="*/ 554 w 2841"/>
                  <a:gd name="T57" fmla="*/ 1436 h 1806"/>
                  <a:gd name="T58" fmla="*/ 594 w 2841"/>
                  <a:gd name="T59" fmla="*/ 1549 h 1806"/>
                  <a:gd name="T60" fmla="*/ 1132 w 2841"/>
                  <a:gd name="T61" fmla="*/ 1729 h 1806"/>
                  <a:gd name="T62" fmla="*/ 1197 w 2841"/>
                  <a:gd name="T63" fmla="*/ 1806 h 1806"/>
                  <a:gd name="T64" fmla="*/ 1408 w 2841"/>
                  <a:gd name="T65" fmla="*/ 1651 h 1806"/>
                  <a:gd name="T66" fmla="*/ 1670 w 2841"/>
                  <a:gd name="T67" fmla="*/ 1651 h 1806"/>
                  <a:gd name="T68" fmla="*/ 1927 w 2841"/>
                  <a:gd name="T69" fmla="*/ 1369 h 1806"/>
                  <a:gd name="T70" fmla="*/ 2351 w 2841"/>
                  <a:gd name="T71" fmla="*/ 1062 h 1806"/>
                  <a:gd name="T72" fmla="*/ 2677 w 2841"/>
                  <a:gd name="T73" fmla="*/ 971 h 1806"/>
                  <a:gd name="T74" fmla="*/ 2680 w 2841"/>
                  <a:gd name="T75" fmla="*/ 972 h 1806"/>
                  <a:gd name="T76" fmla="*/ 2841 w 2841"/>
                  <a:gd name="T77" fmla="*/ 760 h 1806"/>
                  <a:gd name="T78" fmla="*/ 2784 w 2841"/>
                  <a:gd name="T79" fmla="*/ 645 h 1806"/>
                  <a:gd name="T80" fmla="*/ 2546 w 2841"/>
                  <a:gd name="T81" fmla="*/ 388 h 1806"/>
                  <a:gd name="T82" fmla="*/ 2430 w 2841"/>
                  <a:gd name="T83" fmla="*/ 378 h 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41" h="1806">
                    <a:moveTo>
                      <a:pt x="2430" y="378"/>
                    </a:moveTo>
                    <a:lnTo>
                      <a:pt x="2423" y="264"/>
                    </a:lnTo>
                    <a:lnTo>
                      <a:pt x="2160" y="209"/>
                    </a:lnTo>
                    <a:lnTo>
                      <a:pt x="2194" y="104"/>
                    </a:lnTo>
                    <a:lnTo>
                      <a:pt x="2123" y="0"/>
                    </a:lnTo>
                    <a:lnTo>
                      <a:pt x="1972" y="26"/>
                    </a:lnTo>
                    <a:lnTo>
                      <a:pt x="1808" y="176"/>
                    </a:lnTo>
                    <a:lnTo>
                      <a:pt x="1803" y="286"/>
                    </a:lnTo>
                    <a:lnTo>
                      <a:pt x="1599" y="190"/>
                    </a:lnTo>
                    <a:lnTo>
                      <a:pt x="1513" y="254"/>
                    </a:lnTo>
                    <a:lnTo>
                      <a:pt x="1497" y="142"/>
                    </a:lnTo>
                    <a:lnTo>
                      <a:pt x="1387" y="138"/>
                    </a:lnTo>
                    <a:lnTo>
                      <a:pt x="1387" y="137"/>
                    </a:lnTo>
                    <a:lnTo>
                      <a:pt x="1240" y="176"/>
                    </a:lnTo>
                    <a:lnTo>
                      <a:pt x="1125" y="381"/>
                    </a:lnTo>
                    <a:lnTo>
                      <a:pt x="883" y="331"/>
                    </a:lnTo>
                    <a:lnTo>
                      <a:pt x="876" y="671"/>
                    </a:lnTo>
                    <a:lnTo>
                      <a:pt x="657" y="666"/>
                    </a:lnTo>
                    <a:lnTo>
                      <a:pt x="393" y="834"/>
                    </a:lnTo>
                    <a:lnTo>
                      <a:pt x="159" y="752"/>
                    </a:lnTo>
                    <a:lnTo>
                      <a:pt x="187" y="1124"/>
                    </a:lnTo>
                    <a:lnTo>
                      <a:pt x="152" y="1241"/>
                    </a:lnTo>
                    <a:lnTo>
                      <a:pt x="21" y="1320"/>
                    </a:lnTo>
                    <a:lnTo>
                      <a:pt x="0" y="1429"/>
                    </a:lnTo>
                    <a:lnTo>
                      <a:pt x="138" y="1624"/>
                    </a:lnTo>
                    <a:lnTo>
                      <a:pt x="237" y="1558"/>
                    </a:lnTo>
                    <a:lnTo>
                      <a:pt x="287" y="1672"/>
                    </a:lnTo>
                    <a:lnTo>
                      <a:pt x="407" y="1641"/>
                    </a:lnTo>
                    <a:lnTo>
                      <a:pt x="554" y="1436"/>
                    </a:lnTo>
                    <a:lnTo>
                      <a:pt x="594" y="1549"/>
                    </a:lnTo>
                    <a:lnTo>
                      <a:pt x="1132" y="1729"/>
                    </a:lnTo>
                    <a:lnTo>
                      <a:pt x="1197" y="1806"/>
                    </a:lnTo>
                    <a:lnTo>
                      <a:pt x="1408" y="1651"/>
                    </a:lnTo>
                    <a:lnTo>
                      <a:pt x="1670" y="1651"/>
                    </a:lnTo>
                    <a:lnTo>
                      <a:pt x="1927" y="1369"/>
                    </a:lnTo>
                    <a:lnTo>
                      <a:pt x="2351" y="1062"/>
                    </a:lnTo>
                    <a:lnTo>
                      <a:pt x="2677" y="971"/>
                    </a:lnTo>
                    <a:lnTo>
                      <a:pt x="2680" y="972"/>
                    </a:lnTo>
                    <a:lnTo>
                      <a:pt x="2841" y="760"/>
                    </a:lnTo>
                    <a:lnTo>
                      <a:pt x="2784" y="645"/>
                    </a:lnTo>
                    <a:lnTo>
                      <a:pt x="2546" y="388"/>
                    </a:lnTo>
                    <a:lnTo>
                      <a:pt x="2430" y="3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7" name="Freeform 472"/>
              <p:cNvSpPr>
                <a:spLocks noEditPoints="1"/>
              </p:cNvSpPr>
              <p:nvPr/>
            </p:nvSpPr>
            <p:spPr bwMode="auto">
              <a:xfrm>
                <a:off x="7363" y="8554"/>
                <a:ext cx="1354" cy="871"/>
              </a:xfrm>
              <a:custGeom>
                <a:avLst/>
                <a:gdLst>
                  <a:gd name="T0" fmla="*/ 150 w 2708"/>
                  <a:gd name="T1" fmla="*/ 894 h 1742"/>
                  <a:gd name="T2" fmla="*/ 0 w 2708"/>
                  <a:gd name="T3" fmla="*/ 1125 h 1742"/>
                  <a:gd name="T4" fmla="*/ 554 w 2708"/>
                  <a:gd name="T5" fmla="*/ 1143 h 1742"/>
                  <a:gd name="T6" fmla="*/ 631 w 2708"/>
                  <a:gd name="T7" fmla="*/ 1237 h 1742"/>
                  <a:gd name="T8" fmla="*/ 612 w 2708"/>
                  <a:gd name="T9" fmla="*/ 1344 h 1742"/>
                  <a:gd name="T10" fmla="*/ 754 w 2708"/>
                  <a:gd name="T11" fmla="*/ 1377 h 1742"/>
                  <a:gd name="T12" fmla="*/ 1128 w 2708"/>
                  <a:gd name="T13" fmla="*/ 1336 h 1742"/>
                  <a:gd name="T14" fmla="*/ 1047 w 2708"/>
                  <a:gd name="T15" fmla="*/ 1246 h 1742"/>
                  <a:gd name="T16" fmla="*/ 1095 w 2708"/>
                  <a:gd name="T17" fmla="*/ 1149 h 1742"/>
                  <a:gd name="T18" fmla="*/ 1200 w 2708"/>
                  <a:gd name="T19" fmla="*/ 1158 h 1742"/>
                  <a:gd name="T20" fmla="*/ 1376 w 2708"/>
                  <a:gd name="T21" fmla="*/ 1370 h 1742"/>
                  <a:gd name="T22" fmla="*/ 1890 w 2708"/>
                  <a:gd name="T23" fmla="*/ 1311 h 1742"/>
                  <a:gd name="T24" fmla="*/ 2042 w 2708"/>
                  <a:gd name="T25" fmla="*/ 1651 h 1742"/>
                  <a:gd name="T26" fmla="*/ 2420 w 2708"/>
                  <a:gd name="T27" fmla="*/ 1742 h 1742"/>
                  <a:gd name="T28" fmla="*/ 2525 w 2708"/>
                  <a:gd name="T29" fmla="*/ 1711 h 1742"/>
                  <a:gd name="T30" fmla="*/ 2530 w 2708"/>
                  <a:gd name="T31" fmla="*/ 1716 h 1742"/>
                  <a:gd name="T32" fmla="*/ 2547 w 2708"/>
                  <a:gd name="T33" fmla="*/ 1587 h 1742"/>
                  <a:gd name="T34" fmla="*/ 2644 w 2708"/>
                  <a:gd name="T35" fmla="*/ 1511 h 1742"/>
                  <a:gd name="T36" fmla="*/ 2556 w 2708"/>
                  <a:gd name="T37" fmla="*/ 1268 h 1742"/>
                  <a:gd name="T38" fmla="*/ 2601 w 2708"/>
                  <a:gd name="T39" fmla="*/ 1165 h 1742"/>
                  <a:gd name="T40" fmla="*/ 2708 w 2708"/>
                  <a:gd name="T41" fmla="*/ 1146 h 1742"/>
                  <a:gd name="T42" fmla="*/ 2492 w 2708"/>
                  <a:gd name="T43" fmla="*/ 796 h 1742"/>
                  <a:gd name="T44" fmla="*/ 2571 w 2708"/>
                  <a:gd name="T45" fmla="*/ 591 h 1742"/>
                  <a:gd name="T46" fmla="*/ 2697 w 2708"/>
                  <a:gd name="T47" fmla="*/ 558 h 1742"/>
                  <a:gd name="T48" fmla="*/ 2621 w 2708"/>
                  <a:gd name="T49" fmla="*/ 410 h 1742"/>
                  <a:gd name="T50" fmla="*/ 2621 w 2708"/>
                  <a:gd name="T51" fmla="*/ 409 h 1742"/>
                  <a:gd name="T52" fmla="*/ 2364 w 2708"/>
                  <a:gd name="T53" fmla="*/ 572 h 1742"/>
                  <a:gd name="T54" fmla="*/ 2239 w 2708"/>
                  <a:gd name="T55" fmla="*/ 581 h 1742"/>
                  <a:gd name="T56" fmla="*/ 1775 w 2708"/>
                  <a:gd name="T57" fmla="*/ 398 h 1742"/>
                  <a:gd name="T58" fmla="*/ 1638 w 2708"/>
                  <a:gd name="T59" fmla="*/ 422 h 1742"/>
                  <a:gd name="T60" fmla="*/ 1462 w 2708"/>
                  <a:gd name="T61" fmla="*/ 334 h 1742"/>
                  <a:gd name="T62" fmla="*/ 1252 w 2708"/>
                  <a:gd name="T63" fmla="*/ 114 h 1742"/>
                  <a:gd name="T64" fmla="*/ 850 w 2708"/>
                  <a:gd name="T65" fmla="*/ 0 h 1742"/>
                  <a:gd name="T66" fmla="*/ 697 w 2708"/>
                  <a:gd name="T67" fmla="*/ 160 h 1742"/>
                  <a:gd name="T68" fmla="*/ 623 w 2708"/>
                  <a:gd name="T69" fmla="*/ 571 h 1742"/>
                  <a:gd name="T70" fmla="*/ 497 w 2708"/>
                  <a:gd name="T71" fmla="*/ 536 h 1742"/>
                  <a:gd name="T72" fmla="*/ 333 w 2708"/>
                  <a:gd name="T73" fmla="*/ 722 h 1742"/>
                  <a:gd name="T74" fmla="*/ 372 w 2708"/>
                  <a:gd name="T75" fmla="*/ 827 h 1742"/>
                  <a:gd name="T76" fmla="*/ 150 w 2708"/>
                  <a:gd name="T77" fmla="*/ 894 h 1742"/>
                  <a:gd name="T78" fmla="*/ 1328 w 2708"/>
                  <a:gd name="T79" fmla="*/ 1050 h 1742"/>
                  <a:gd name="T80" fmla="*/ 1350 w 2708"/>
                  <a:gd name="T81" fmla="*/ 922 h 1742"/>
                  <a:gd name="T82" fmla="*/ 1507 w 2708"/>
                  <a:gd name="T83" fmla="*/ 922 h 1742"/>
                  <a:gd name="T84" fmla="*/ 1587 w 2708"/>
                  <a:gd name="T85" fmla="*/ 1079 h 1742"/>
                  <a:gd name="T86" fmla="*/ 1716 w 2708"/>
                  <a:gd name="T87" fmla="*/ 1027 h 1742"/>
                  <a:gd name="T88" fmla="*/ 1631 w 2708"/>
                  <a:gd name="T89" fmla="*/ 1174 h 1742"/>
                  <a:gd name="T90" fmla="*/ 1507 w 2708"/>
                  <a:gd name="T91" fmla="*/ 1217 h 1742"/>
                  <a:gd name="T92" fmla="*/ 1328 w 2708"/>
                  <a:gd name="T93" fmla="*/ 1050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8" h="1742">
                    <a:moveTo>
                      <a:pt x="150" y="894"/>
                    </a:moveTo>
                    <a:lnTo>
                      <a:pt x="0" y="1125"/>
                    </a:lnTo>
                    <a:lnTo>
                      <a:pt x="554" y="1143"/>
                    </a:lnTo>
                    <a:lnTo>
                      <a:pt x="631" y="1237"/>
                    </a:lnTo>
                    <a:lnTo>
                      <a:pt x="612" y="1344"/>
                    </a:lnTo>
                    <a:lnTo>
                      <a:pt x="754" y="1377"/>
                    </a:lnTo>
                    <a:lnTo>
                      <a:pt x="1128" y="1336"/>
                    </a:lnTo>
                    <a:lnTo>
                      <a:pt x="1047" y="1246"/>
                    </a:lnTo>
                    <a:lnTo>
                      <a:pt x="1095" y="1149"/>
                    </a:lnTo>
                    <a:lnTo>
                      <a:pt x="1200" y="1158"/>
                    </a:lnTo>
                    <a:lnTo>
                      <a:pt x="1376" y="1370"/>
                    </a:lnTo>
                    <a:lnTo>
                      <a:pt x="1890" y="1311"/>
                    </a:lnTo>
                    <a:lnTo>
                      <a:pt x="2042" y="1651"/>
                    </a:lnTo>
                    <a:lnTo>
                      <a:pt x="2420" y="1742"/>
                    </a:lnTo>
                    <a:lnTo>
                      <a:pt x="2525" y="1711"/>
                    </a:lnTo>
                    <a:lnTo>
                      <a:pt x="2530" y="1716"/>
                    </a:lnTo>
                    <a:lnTo>
                      <a:pt x="2547" y="1587"/>
                    </a:lnTo>
                    <a:lnTo>
                      <a:pt x="2644" y="1511"/>
                    </a:lnTo>
                    <a:lnTo>
                      <a:pt x="2556" y="1268"/>
                    </a:lnTo>
                    <a:lnTo>
                      <a:pt x="2601" y="1165"/>
                    </a:lnTo>
                    <a:lnTo>
                      <a:pt x="2708" y="1146"/>
                    </a:lnTo>
                    <a:lnTo>
                      <a:pt x="2492" y="796"/>
                    </a:lnTo>
                    <a:lnTo>
                      <a:pt x="2571" y="591"/>
                    </a:lnTo>
                    <a:lnTo>
                      <a:pt x="2697" y="558"/>
                    </a:lnTo>
                    <a:lnTo>
                      <a:pt x="2621" y="410"/>
                    </a:lnTo>
                    <a:lnTo>
                      <a:pt x="2621" y="409"/>
                    </a:lnTo>
                    <a:lnTo>
                      <a:pt x="2364" y="572"/>
                    </a:lnTo>
                    <a:lnTo>
                      <a:pt x="2239" y="581"/>
                    </a:lnTo>
                    <a:lnTo>
                      <a:pt x="1775" y="398"/>
                    </a:lnTo>
                    <a:lnTo>
                      <a:pt x="1638" y="422"/>
                    </a:lnTo>
                    <a:lnTo>
                      <a:pt x="1462" y="334"/>
                    </a:lnTo>
                    <a:lnTo>
                      <a:pt x="1252" y="114"/>
                    </a:lnTo>
                    <a:lnTo>
                      <a:pt x="850" y="0"/>
                    </a:lnTo>
                    <a:lnTo>
                      <a:pt x="697" y="160"/>
                    </a:lnTo>
                    <a:lnTo>
                      <a:pt x="623" y="571"/>
                    </a:lnTo>
                    <a:lnTo>
                      <a:pt x="497" y="536"/>
                    </a:lnTo>
                    <a:lnTo>
                      <a:pt x="333" y="722"/>
                    </a:lnTo>
                    <a:lnTo>
                      <a:pt x="372" y="827"/>
                    </a:lnTo>
                    <a:lnTo>
                      <a:pt x="150" y="894"/>
                    </a:lnTo>
                    <a:close/>
                    <a:moveTo>
                      <a:pt x="1328" y="1050"/>
                    </a:moveTo>
                    <a:lnTo>
                      <a:pt x="1350" y="922"/>
                    </a:lnTo>
                    <a:lnTo>
                      <a:pt x="1507" y="922"/>
                    </a:lnTo>
                    <a:lnTo>
                      <a:pt x="1587" y="1079"/>
                    </a:lnTo>
                    <a:lnTo>
                      <a:pt x="1716" y="1027"/>
                    </a:lnTo>
                    <a:lnTo>
                      <a:pt x="1631" y="1174"/>
                    </a:lnTo>
                    <a:lnTo>
                      <a:pt x="1507" y="1217"/>
                    </a:lnTo>
                    <a:lnTo>
                      <a:pt x="1328" y="10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8" name="Freeform 471"/>
              <p:cNvSpPr>
                <a:spLocks/>
              </p:cNvSpPr>
              <p:nvPr/>
            </p:nvSpPr>
            <p:spPr bwMode="auto">
              <a:xfrm>
                <a:off x="8027" y="9015"/>
                <a:ext cx="194" cy="147"/>
              </a:xfrm>
              <a:custGeom>
                <a:avLst/>
                <a:gdLst>
                  <a:gd name="T0" fmla="*/ 22 w 388"/>
                  <a:gd name="T1" fmla="*/ 0 h 295"/>
                  <a:gd name="T2" fmla="*/ 0 w 388"/>
                  <a:gd name="T3" fmla="*/ 128 h 295"/>
                  <a:gd name="T4" fmla="*/ 179 w 388"/>
                  <a:gd name="T5" fmla="*/ 295 h 295"/>
                  <a:gd name="T6" fmla="*/ 303 w 388"/>
                  <a:gd name="T7" fmla="*/ 252 h 295"/>
                  <a:gd name="T8" fmla="*/ 388 w 388"/>
                  <a:gd name="T9" fmla="*/ 105 h 295"/>
                  <a:gd name="T10" fmla="*/ 259 w 388"/>
                  <a:gd name="T11" fmla="*/ 157 h 295"/>
                  <a:gd name="T12" fmla="*/ 179 w 388"/>
                  <a:gd name="T13" fmla="*/ 0 h 295"/>
                  <a:gd name="T14" fmla="*/ 22 w 388"/>
                  <a:gd name="T15" fmla="*/ 0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295">
                    <a:moveTo>
                      <a:pt x="22" y="0"/>
                    </a:moveTo>
                    <a:lnTo>
                      <a:pt x="0" y="128"/>
                    </a:lnTo>
                    <a:lnTo>
                      <a:pt x="179" y="295"/>
                    </a:lnTo>
                    <a:lnTo>
                      <a:pt x="303" y="252"/>
                    </a:lnTo>
                    <a:lnTo>
                      <a:pt x="388" y="105"/>
                    </a:lnTo>
                    <a:lnTo>
                      <a:pt x="259" y="157"/>
                    </a:lnTo>
                    <a:lnTo>
                      <a:pt x="179" y="0"/>
                    </a:lnTo>
                    <a:lnTo>
                      <a:pt x="22" y="0"/>
                    </a:lnTo>
                    <a:close/>
                  </a:path>
                </a:pathLst>
              </a:custGeom>
              <a:solidFill>
                <a:srgbClr val="DEF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9" name="Freeform 470"/>
              <p:cNvSpPr>
                <a:spLocks/>
              </p:cNvSpPr>
              <p:nvPr/>
            </p:nvSpPr>
            <p:spPr bwMode="auto">
              <a:xfrm>
                <a:off x="5042" y="8259"/>
                <a:ext cx="1193" cy="970"/>
              </a:xfrm>
              <a:custGeom>
                <a:avLst/>
                <a:gdLst>
                  <a:gd name="T0" fmla="*/ 1906 w 2385"/>
                  <a:gd name="T1" fmla="*/ 1034 h 1938"/>
                  <a:gd name="T2" fmla="*/ 1740 w 2385"/>
                  <a:gd name="T3" fmla="*/ 837 h 1938"/>
                  <a:gd name="T4" fmla="*/ 1576 w 2385"/>
                  <a:gd name="T5" fmla="*/ 389 h 1938"/>
                  <a:gd name="T6" fmla="*/ 1387 w 2385"/>
                  <a:gd name="T7" fmla="*/ 226 h 1938"/>
                  <a:gd name="T8" fmla="*/ 992 w 2385"/>
                  <a:gd name="T9" fmla="*/ 0 h 1938"/>
                  <a:gd name="T10" fmla="*/ 754 w 2385"/>
                  <a:gd name="T11" fmla="*/ 110 h 1938"/>
                  <a:gd name="T12" fmla="*/ 395 w 2385"/>
                  <a:gd name="T13" fmla="*/ 234 h 1938"/>
                  <a:gd name="T14" fmla="*/ 295 w 2385"/>
                  <a:gd name="T15" fmla="*/ 191 h 1938"/>
                  <a:gd name="T16" fmla="*/ 176 w 2385"/>
                  <a:gd name="T17" fmla="*/ 234 h 1938"/>
                  <a:gd name="T18" fmla="*/ 247 w 2385"/>
                  <a:gd name="T19" fmla="*/ 320 h 1938"/>
                  <a:gd name="T20" fmla="*/ 209 w 2385"/>
                  <a:gd name="T21" fmla="*/ 424 h 1938"/>
                  <a:gd name="T22" fmla="*/ 21 w 2385"/>
                  <a:gd name="T23" fmla="*/ 548 h 1938"/>
                  <a:gd name="T24" fmla="*/ 2 w 2385"/>
                  <a:gd name="T25" fmla="*/ 655 h 1938"/>
                  <a:gd name="T26" fmla="*/ 0 w 2385"/>
                  <a:gd name="T27" fmla="*/ 655 h 1938"/>
                  <a:gd name="T28" fmla="*/ 57 w 2385"/>
                  <a:gd name="T29" fmla="*/ 899 h 1938"/>
                  <a:gd name="T30" fmla="*/ 157 w 2385"/>
                  <a:gd name="T31" fmla="*/ 948 h 1938"/>
                  <a:gd name="T32" fmla="*/ 164 w 2385"/>
                  <a:gd name="T33" fmla="*/ 1056 h 1938"/>
                  <a:gd name="T34" fmla="*/ 255 w 2385"/>
                  <a:gd name="T35" fmla="*/ 1135 h 1938"/>
                  <a:gd name="T36" fmla="*/ 224 w 2385"/>
                  <a:gd name="T37" fmla="*/ 1344 h 1938"/>
                  <a:gd name="T38" fmla="*/ 780 w 2385"/>
                  <a:gd name="T39" fmla="*/ 1706 h 1938"/>
                  <a:gd name="T40" fmla="*/ 819 w 2385"/>
                  <a:gd name="T41" fmla="*/ 1814 h 1938"/>
                  <a:gd name="T42" fmla="*/ 888 w 2385"/>
                  <a:gd name="T43" fmla="*/ 1904 h 1938"/>
                  <a:gd name="T44" fmla="*/ 1133 w 2385"/>
                  <a:gd name="T45" fmla="*/ 1938 h 1938"/>
                  <a:gd name="T46" fmla="*/ 1175 w 2385"/>
                  <a:gd name="T47" fmla="*/ 1811 h 1938"/>
                  <a:gd name="T48" fmla="*/ 1287 w 2385"/>
                  <a:gd name="T49" fmla="*/ 1790 h 1938"/>
                  <a:gd name="T50" fmla="*/ 1749 w 2385"/>
                  <a:gd name="T51" fmla="*/ 1845 h 1938"/>
                  <a:gd name="T52" fmla="*/ 1880 w 2385"/>
                  <a:gd name="T53" fmla="*/ 1766 h 1938"/>
                  <a:gd name="T54" fmla="*/ 1915 w 2385"/>
                  <a:gd name="T55" fmla="*/ 1649 h 1938"/>
                  <a:gd name="T56" fmla="*/ 1887 w 2385"/>
                  <a:gd name="T57" fmla="*/ 1277 h 1938"/>
                  <a:gd name="T58" fmla="*/ 2121 w 2385"/>
                  <a:gd name="T59" fmla="*/ 1359 h 1938"/>
                  <a:gd name="T60" fmla="*/ 2385 w 2385"/>
                  <a:gd name="T61" fmla="*/ 1191 h 1938"/>
                  <a:gd name="T62" fmla="*/ 2335 w 2385"/>
                  <a:gd name="T63" fmla="*/ 1084 h 1938"/>
                  <a:gd name="T64" fmla="*/ 1906 w 2385"/>
                  <a:gd name="T65" fmla="*/ 1034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85" h="1938">
                    <a:moveTo>
                      <a:pt x="1906" y="1034"/>
                    </a:moveTo>
                    <a:lnTo>
                      <a:pt x="1740" y="837"/>
                    </a:lnTo>
                    <a:lnTo>
                      <a:pt x="1576" y="389"/>
                    </a:lnTo>
                    <a:lnTo>
                      <a:pt x="1387" y="226"/>
                    </a:lnTo>
                    <a:lnTo>
                      <a:pt x="992" y="0"/>
                    </a:lnTo>
                    <a:lnTo>
                      <a:pt x="754" y="110"/>
                    </a:lnTo>
                    <a:lnTo>
                      <a:pt x="395" y="234"/>
                    </a:lnTo>
                    <a:lnTo>
                      <a:pt x="295" y="191"/>
                    </a:lnTo>
                    <a:lnTo>
                      <a:pt x="176" y="234"/>
                    </a:lnTo>
                    <a:lnTo>
                      <a:pt x="247" y="320"/>
                    </a:lnTo>
                    <a:lnTo>
                      <a:pt x="209" y="424"/>
                    </a:lnTo>
                    <a:lnTo>
                      <a:pt x="21" y="548"/>
                    </a:lnTo>
                    <a:lnTo>
                      <a:pt x="2" y="655"/>
                    </a:lnTo>
                    <a:lnTo>
                      <a:pt x="0" y="655"/>
                    </a:lnTo>
                    <a:lnTo>
                      <a:pt x="57" y="899"/>
                    </a:lnTo>
                    <a:lnTo>
                      <a:pt x="157" y="948"/>
                    </a:lnTo>
                    <a:lnTo>
                      <a:pt x="164" y="1056"/>
                    </a:lnTo>
                    <a:lnTo>
                      <a:pt x="255" y="1135"/>
                    </a:lnTo>
                    <a:lnTo>
                      <a:pt x="224" y="1344"/>
                    </a:lnTo>
                    <a:lnTo>
                      <a:pt x="780" y="1706"/>
                    </a:lnTo>
                    <a:lnTo>
                      <a:pt x="819" y="1814"/>
                    </a:lnTo>
                    <a:lnTo>
                      <a:pt x="888" y="1904"/>
                    </a:lnTo>
                    <a:lnTo>
                      <a:pt x="1133" y="1938"/>
                    </a:lnTo>
                    <a:lnTo>
                      <a:pt x="1175" y="1811"/>
                    </a:lnTo>
                    <a:lnTo>
                      <a:pt x="1287" y="1790"/>
                    </a:lnTo>
                    <a:lnTo>
                      <a:pt x="1749" y="1845"/>
                    </a:lnTo>
                    <a:lnTo>
                      <a:pt x="1880" y="1766"/>
                    </a:lnTo>
                    <a:lnTo>
                      <a:pt x="1915" y="1649"/>
                    </a:lnTo>
                    <a:lnTo>
                      <a:pt x="1887" y="1277"/>
                    </a:lnTo>
                    <a:lnTo>
                      <a:pt x="2121" y="1359"/>
                    </a:lnTo>
                    <a:lnTo>
                      <a:pt x="2385" y="1191"/>
                    </a:lnTo>
                    <a:lnTo>
                      <a:pt x="2335" y="1084"/>
                    </a:lnTo>
                    <a:lnTo>
                      <a:pt x="1906" y="10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0" name="Freeform 469"/>
              <p:cNvSpPr>
                <a:spLocks/>
              </p:cNvSpPr>
              <p:nvPr/>
            </p:nvSpPr>
            <p:spPr bwMode="auto">
              <a:xfrm>
                <a:off x="5151" y="9155"/>
                <a:ext cx="1354" cy="933"/>
              </a:xfrm>
              <a:custGeom>
                <a:avLst/>
                <a:gdLst>
                  <a:gd name="T0" fmla="*/ 1511 w 2708"/>
                  <a:gd name="T1" fmla="*/ 164 h 1866"/>
                  <a:gd name="T2" fmla="*/ 1532 w 2708"/>
                  <a:gd name="T3" fmla="*/ 55 h 1866"/>
                  <a:gd name="T4" fmla="*/ 1070 w 2708"/>
                  <a:gd name="T5" fmla="*/ 0 h 1866"/>
                  <a:gd name="T6" fmla="*/ 958 w 2708"/>
                  <a:gd name="T7" fmla="*/ 21 h 1866"/>
                  <a:gd name="T8" fmla="*/ 916 w 2708"/>
                  <a:gd name="T9" fmla="*/ 148 h 1866"/>
                  <a:gd name="T10" fmla="*/ 671 w 2708"/>
                  <a:gd name="T11" fmla="*/ 114 h 1866"/>
                  <a:gd name="T12" fmla="*/ 602 w 2708"/>
                  <a:gd name="T13" fmla="*/ 24 h 1866"/>
                  <a:gd name="T14" fmla="*/ 585 w 2708"/>
                  <a:gd name="T15" fmla="*/ 55 h 1866"/>
                  <a:gd name="T16" fmla="*/ 382 w 2708"/>
                  <a:gd name="T17" fmla="*/ 123 h 1866"/>
                  <a:gd name="T18" fmla="*/ 328 w 2708"/>
                  <a:gd name="T19" fmla="*/ 21 h 1866"/>
                  <a:gd name="T20" fmla="*/ 0 w 2708"/>
                  <a:gd name="T21" fmla="*/ 407 h 1866"/>
                  <a:gd name="T22" fmla="*/ 88 w 2708"/>
                  <a:gd name="T23" fmla="*/ 620 h 1866"/>
                  <a:gd name="T24" fmla="*/ 425 w 2708"/>
                  <a:gd name="T25" fmla="*/ 770 h 1866"/>
                  <a:gd name="T26" fmla="*/ 509 w 2708"/>
                  <a:gd name="T27" fmla="*/ 972 h 1866"/>
                  <a:gd name="T28" fmla="*/ 516 w 2708"/>
                  <a:gd name="T29" fmla="*/ 1093 h 1866"/>
                  <a:gd name="T30" fmla="*/ 432 w 2708"/>
                  <a:gd name="T31" fmla="*/ 1180 h 1866"/>
                  <a:gd name="T32" fmla="*/ 526 w 2708"/>
                  <a:gd name="T33" fmla="*/ 1277 h 1866"/>
                  <a:gd name="T34" fmla="*/ 480 w 2708"/>
                  <a:gd name="T35" fmla="*/ 1392 h 1866"/>
                  <a:gd name="T36" fmla="*/ 354 w 2708"/>
                  <a:gd name="T37" fmla="*/ 1417 h 1866"/>
                  <a:gd name="T38" fmla="*/ 387 w 2708"/>
                  <a:gd name="T39" fmla="*/ 1639 h 1866"/>
                  <a:gd name="T40" fmla="*/ 518 w 2708"/>
                  <a:gd name="T41" fmla="*/ 1696 h 1866"/>
                  <a:gd name="T42" fmla="*/ 644 w 2708"/>
                  <a:gd name="T43" fmla="*/ 1647 h 1866"/>
                  <a:gd name="T44" fmla="*/ 832 w 2708"/>
                  <a:gd name="T45" fmla="*/ 1866 h 1866"/>
                  <a:gd name="T46" fmla="*/ 1166 w 2708"/>
                  <a:gd name="T47" fmla="*/ 1715 h 1866"/>
                  <a:gd name="T48" fmla="*/ 1111 w 2708"/>
                  <a:gd name="T49" fmla="*/ 1482 h 1866"/>
                  <a:gd name="T50" fmla="*/ 1215 w 2708"/>
                  <a:gd name="T51" fmla="*/ 1427 h 1866"/>
                  <a:gd name="T52" fmla="*/ 1741 w 2708"/>
                  <a:gd name="T53" fmla="*/ 1466 h 1866"/>
                  <a:gd name="T54" fmla="*/ 2061 w 2708"/>
                  <a:gd name="T55" fmla="*/ 1256 h 1866"/>
                  <a:gd name="T56" fmla="*/ 2368 w 2708"/>
                  <a:gd name="T57" fmla="*/ 1442 h 1866"/>
                  <a:gd name="T58" fmla="*/ 2386 w 2708"/>
                  <a:gd name="T59" fmla="*/ 1062 h 1866"/>
                  <a:gd name="T60" fmla="*/ 2605 w 2708"/>
                  <a:gd name="T61" fmla="*/ 648 h 1866"/>
                  <a:gd name="T62" fmla="*/ 2708 w 2708"/>
                  <a:gd name="T63" fmla="*/ 541 h 1866"/>
                  <a:gd name="T64" fmla="*/ 2643 w 2708"/>
                  <a:gd name="T65" fmla="*/ 464 h 1866"/>
                  <a:gd name="T66" fmla="*/ 2105 w 2708"/>
                  <a:gd name="T67" fmla="*/ 284 h 1866"/>
                  <a:gd name="T68" fmla="*/ 2065 w 2708"/>
                  <a:gd name="T69" fmla="*/ 171 h 1866"/>
                  <a:gd name="T70" fmla="*/ 1918 w 2708"/>
                  <a:gd name="T71" fmla="*/ 376 h 1866"/>
                  <a:gd name="T72" fmla="*/ 1798 w 2708"/>
                  <a:gd name="T73" fmla="*/ 407 h 1866"/>
                  <a:gd name="T74" fmla="*/ 1748 w 2708"/>
                  <a:gd name="T75" fmla="*/ 293 h 1866"/>
                  <a:gd name="T76" fmla="*/ 1649 w 2708"/>
                  <a:gd name="T77" fmla="*/ 359 h 1866"/>
                  <a:gd name="T78" fmla="*/ 1511 w 2708"/>
                  <a:gd name="T79" fmla="*/ 16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08" h="1866">
                    <a:moveTo>
                      <a:pt x="1511" y="164"/>
                    </a:moveTo>
                    <a:lnTo>
                      <a:pt x="1532" y="55"/>
                    </a:lnTo>
                    <a:lnTo>
                      <a:pt x="1070" y="0"/>
                    </a:lnTo>
                    <a:lnTo>
                      <a:pt x="958" y="21"/>
                    </a:lnTo>
                    <a:lnTo>
                      <a:pt x="916" y="148"/>
                    </a:lnTo>
                    <a:lnTo>
                      <a:pt x="671" y="114"/>
                    </a:lnTo>
                    <a:lnTo>
                      <a:pt x="602" y="24"/>
                    </a:lnTo>
                    <a:lnTo>
                      <a:pt x="585" y="55"/>
                    </a:lnTo>
                    <a:lnTo>
                      <a:pt x="382" y="123"/>
                    </a:lnTo>
                    <a:lnTo>
                      <a:pt x="328" y="21"/>
                    </a:lnTo>
                    <a:lnTo>
                      <a:pt x="0" y="407"/>
                    </a:lnTo>
                    <a:lnTo>
                      <a:pt x="88" y="620"/>
                    </a:lnTo>
                    <a:lnTo>
                      <a:pt x="425" y="770"/>
                    </a:lnTo>
                    <a:lnTo>
                      <a:pt x="509" y="972"/>
                    </a:lnTo>
                    <a:lnTo>
                      <a:pt x="516" y="1093"/>
                    </a:lnTo>
                    <a:lnTo>
                      <a:pt x="432" y="1180"/>
                    </a:lnTo>
                    <a:lnTo>
                      <a:pt x="526" y="1277"/>
                    </a:lnTo>
                    <a:lnTo>
                      <a:pt x="480" y="1392"/>
                    </a:lnTo>
                    <a:lnTo>
                      <a:pt x="354" y="1417"/>
                    </a:lnTo>
                    <a:lnTo>
                      <a:pt x="387" y="1639"/>
                    </a:lnTo>
                    <a:lnTo>
                      <a:pt x="518" y="1696"/>
                    </a:lnTo>
                    <a:lnTo>
                      <a:pt x="644" y="1647"/>
                    </a:lnTo>
                    <a:lnTo>
                      <a:pt x="832" y="1866"/>
                    </a:lnTo>
                    <a:lnTo>
                      <a:pt x="1166" y="1715"/>
                    </a:lnTo>
                    <a:lnTo>
                      <a:pt x="1111" y="1482"/>
                    </a:lnTo>
                    <a:lnTo>
                      <a:pt x="1215" y="1427"/>
                    </a:lnTo>
                    <a:lnTo>
                      <a:pt x="1741" y="1466"/>
                    </a:lnTo>
                    <a:lnTo>
                      <a:pt x="2061" y="1256"/>
                    </a:lnTo>
                    <a:lnTo>
                      <a:pt x="2368" y="1442"/>
                    </a:lnTo>
                    <a:lnTo>
                      <a:pt x="2386" y="1062"/>
                    </a:lnTo>
                    <a:lnTo>
                      <a:pt x="2605" y="648"/>
                    </a:lnTo>
                    <a:lnTo>
                      <a:pt x="2708" y="541"/>
                    </a:lnTo>
                    <a:lnTo>
                      <a:pt x="2643" y="464"/>
                    </a:lnTo>
                    <a:lnTo>
                      <a:pt x="2105" y="284"/>
                    </a:lnTo>
                    <a:lnTo>
                      <a:pt x="2065" y="171"/>
                    </a:lnTo>
                    <a:lnTo>
                      <a:pt x="1918" y="376"/>
                    </a:lnTo>
                    <a:lnTo>
                      <a:pt x="1798" y="407"/>
                    </a:lnTo>
                    <a:lnTo>
                      <a:pt x="1748" y="293"/>
                    </a:lnTo>
                    <a:lnTo>
                      <a:pt x="1649" y="359"/>
                    </a:lnTo>
                    <a:lnTo>
                      <a:pt x="1511" y="1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1" name="Freeform 468"/>
              <p:cNvSpPr>
                <a:spLocks/>
              </p:cNvSpPr>
              <p:nvPr/>
            </p:nvSpPr>
            <p:spPr bwMode="auto">
              <a:xfrm>
                <a:off x="5191" y="9783"/>
                <a:ext cx="1264" cy="697"/>
              </a:xfrm>
              <a:custGeom>
                <a:avLst/>
                <a:gdLst>
                  <a:gd name="T0" fmla="*/ 2194 w 2527"/>
                  <a:gd name="T1" fmla="*/ 1057 h 1396"/>
                  <a:gd name="T2" fmla="*/ 2527 w 2527"/>
                  <a:gd name="T3" fmla="*/ 1144 h 1396"/>
                  <a:gd name="T4" fmla="*/ 2303 w 2527"/>
                  <a:gd name="T5" fmla="*/ 867 h 1396"/>
                  <a:gd name="T6" fmla="*/ 2287 w 2527"/>
                  <a:gd name="T7" fmla="*/ 186 h 1396"/>
                  <a:gd name="T8" fmla="*/ 1980 w 2527"/>
                  <a:gd name="T9" fmla="*/ 0 h 1396"/>
                  <a:gd name="T10" fmla="*/ 1660 w 2527"/>
                  <a:gd name="T11" fmla="*/ 210 h 1396"/>
                  <a:gd name="T12" fmla="*/ 1134 w 2527"/>
                  <a:gd name="T13" fmla="*/ 171 h 1396"/>
                  <a:gd name="T14" fmla="*/ 1030 w 2527"/>
                  <a:gd name="T15" fmla="*/ 226 h 1396"/>
                  <a:gd name="T16" fmla="*/ 1085 w 2527"/>
                  <a:gd name="T17" fmla="*/ 459 h 1396"/>
                  <a:gd name="T18" fmla="*/ 751 w 2527"/>
                  <a:gd name="T19" fmla="*/ 610 h 1396"/>
                  <a:gd name="T20" fmla="*/ 464 w 2527"/>
                  <a:gd name="T21" fmla="*/ 617 h 1396"/>
                  <a:gd name="T22" fmla="*/ 413 w 2527"/>
                  <a:gd name="T23" fmla="*/ 717 h 1396"/>
                  <a:gd name="T24" fmla="*/ 73 w 2527"/>
                  <a:gd name="T25" fmla="*/ 820 h 1396"/>
                  <a:gd name="T26" fmla="*/ 0 w 2527"/>
                  <a:gd name="T27" fmla="*/ 1007 h 1396"/>
                  <a:gd name="T28" fmla="*/ 339 w 2527"/>
                  <a:gd name="T29" fmla="*/ 1110 h 1396"/>
                  <a:gd name="T30" fmla="*/ 430 w 2527"/>
                  <a:gd name="T31" fmla="*/ 1327 h 1396"/>
                  <a:gd name="T32" fmla="*/ 554 w 2527"/>
                  <a:gd name="T33" fmla="*/ 1334 h 1396"/>
                  <a:gd name="T34" fmla="*/ 727 w 2527"/>
                  <a:gd name="T35" fmla="*/ 1181 h 1396"/>
                  <a:gd name="T36" fmla="*/ 849 w 2527"/>
                  <a:gd name="T37" fmla="*/ 1174 h 1396"/>
                  <a:gd name="T38" fmla="*/ 1216 w 2527"/>
                  <a:gd name="T39" fmla="*/ 1256 h 1396"/>
                  <a:gd name="T40" fmla="*/ 1394 w 2527"/>
                  <a:gd name="T41" fmla="*/ 1396 h 1396"/>
                  <a:gd name="T42" fmla="*/ 1637 w 2527"/>
                  <a:gd name="T43" fmla="*/ 1377 h 1396"/>
                  <a:gd name="T44" fmla="*/ 1637 w 2527"/>
                  <a:gd name="T45" fmla="*/ 1263 h 1396"/>
                  <a:gd name="T46" fmla="*/ 1951 w 2527"/>
                  <a:gd name="T47" fmla="*/ 1098 h 1396"/>
                  <a:gd name="T48" fmla="*/ 2194 w 2527"/>
                  <a:gd name="T49" fmla="*/ 1057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27" h="1396">
                    <a:moveTo>
                      <a:pt x="2194" y="1057"/>
                    </a:moveTo>
                    <a:lnTo>
                      <a:pt x="2527" y="1144"/>
                    </a:lnTo>
                    <a:lnTo>
                      <a:pt x="2303" y="867"/>
                    </a:lnTo>
                    <a:lnTo>
                      <a:pt x="2287" y="186"/>
                    </a:lnTo>
                    <a:lnTo>
                      <a:pt x="1980" y="0"/>
                    </a:lnTo>
                    <a:lnTo>
                      <a:pt x="1660" y="210"/>
                    </a:lnTo>
                    <a:lnTo>
                      <a:pt x="1134" y="171"/>
                    </a:lnTo>
                    <a:lnTo>
                      <a:pt x="1030" y="226"/>
                    </a:lnTo>
                    <a:lnTo>
                      <a:pt x="1085" y="459"/>
                    </a:lnTo>
                    <a:lnTo>
                      <a:pt x="751" y="610"/>
                    </a:lnTo>
                    <a:lnTo>
                      <a:pt x="464" y="617"/>
                    </a:lnTo>
                    <a:lnTo>
                      <a:pt x="413" y="717"/>
                    </a:lnTo>
                    <a:lnTo>
                      <a:pt x="73" y="820"/>
                    </a:lnTo>
                    <a:lnTo>
                      <a:pt x="0" y="1007"/>
                    </a:lnTo>
                    <a:lnTo>
                      <a:pt x="339" y="1110"/>
                    </a:lnTo>
                    <a:lnTo>
                      <a:pt x="430" y="1327"/>
                    </a:lnTo>
                    <a:lnTo>
                      <a:pt x="554" y="1334"/>
                    </a:lnTo>
                    <a:lnTo>
                      <a:pt x="727" y="1181"/>
                    </a:lnTo>
                    <a:lnTo>
                      <a:pt x="849" y="1174"/>
                    </a:lnTo>
                    <a:lnTo>
                      <a:pt x="1216" y="1256"/>
                    </a:lnTo>
                    <a:lnTo>
                      <a:pt x="1394" y="1396"/>
                    </a:lnTo>
                    <a:lnTo>
                      <a:pt x="1637" y="1377"/>
                    </a:lnTo>
                    <a:lnTo>
                      <a:pt x="1637" y="1263"/>
                    </a:lnTo>
                    <a:lnTo>
                      <a:pt x="1951" y="1098"/>
                    </a:lnTo>
                    <a:lnTo>
                      <a:pt x="2194" y="10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2" name="Freeform 467"/>
              <p:cNvSpPr>
                <a:spLocks/>
              </p:cNvSpPr>
              <p:nvPr/>
            </p:nvSpPr>
            <p:spPr bwMode="auto">
              <a:xfrm>
                <a:off x="4068" y="8587"/>
                <a:ext cx="1384" cy="1444"/>
              </a:xfrm>
              <a:custGeom>
                <a:avLst/>
                <a:gdLst>
                  <a:gd name="T0" fmla="*/ 2113 w 2768"/>
                  <a:gd name="T1" fmla="*/ 401 h 2888"/>
                  <a:gd name="T2" fmla="*/ 2106 w 2768"/>
                  <a:gd name="T3" fmla="*/ 293 h 2888"/>
                  <a:gd name="T4" fmla="*/ 2006 w 2768"/>
                  <a:gd name="T5" fmla="*/ 244 h 2888"/>
                  <a:gd name="T6" fmla="*/ 1949 w 2768"/>
                  <a:gd name="T7" fmla="*/ 0 h 2888"/>
                  <a:gd name="T8" fmla="*/ 1499 w 2768"/>
                  <a:gd name="T9" fmla="*/ 169 h 2888"/>
                  <a:gd name="T10" fmla="*/ 1585 w 2768"/>
                  <a:gd name="T11" fmla="*/ 256 h 2888"/>
                  <a:gd name="T12" fmla="*/ 1358 w 2768"/>
                  <a:gd name="T13" fmla="*/ 353 h 2888"/>
                  <a:gd name="T14" fmla="*/ 1294 w 2768"/>
                  <a:gd name="T15" fmla="*/ 265 h 2888"/>
                  <a:gd name="T16" fmla="*/ 909 w 2768"/>
                  <a:gd name="T17" fmla="*/ 298 h 2888"/>
                  <a:gd name="T18" fmla="*/ 1263 w 2768"/>
                  <a:gd name="T19" fmla="*/ 816 h 2888"/>
                  <a:gd name="T20" fmla="*/ 1009 w 2768"/>
                  <a:gd name="T21" fmla="*/ 1051 h 2888"/>
                  <a:gd name="T22" fmla="*/ 982 w 2768"/>
                  <a:gd name="T23" fmla="*/ 1275 h 2888"/>
                  <a:gd name="T24" fmla="*/ 542 w 2768"/>
                  <a:gd name="T25" fmla="*/ 1178 h 2888"/>
                  <a:gd name="T26" fmla="*/ 404 w 2768"/>
                  <a:gd name="T27" fmla="*/ 1383 h 2888"/>
                  <a:gd name="T28" fmla="*/ 283 w 2768"/>
                  <a:gd name="T29" fmla="*/ 1426 h 2888"/>
                  <a:gd name="T30" fmla="*/ 12 w 2768"/>
                  <a:gd name="T31" fmla="*/ 1859 h 2888"/>
                  <a:gd name="T32" fmla="*/ 187 w 2768"/>
                  <a:gd name="T33" fmla="*/ 2012 h 2888"/>
                  <a:gd name="T34" fmla="*/ 166 w 2768"/>
                  <a:gd name="T35" fmla="*/ 2150 h 2888"/>
                  <a:gd name="T36" fmla="*/ 283 w 2768"/>
                  <a:gd name="T37" fmla="*/ 2140 h 2888"/>
                  <a:gd name="T38" fmla="*/ 318 w 2768"/>
                  <a:gd name="T39" fmla="*/ 2241 h 2888"/>
                  <a:gd name="T40" fmla="*/ 214 w 2768"/>
                  <a:gd name="T41" fmla="*/ 2446 h 2888"/>
                  <a:gd name="T42" fmla="*/ 0 w 2768"/>
                  <a:gd name="T43" fmla="*/ 2572 h 2888"/>
                  <a:gd name="T44" fmla="*/ 26 w 2768"/>
                  <a:gd name="T45" fmla="*/ 2874 h 2888"/>
                  <a:gd name="T46" fmla="*/ 271 w 2768"/>
                  <a:gd name="T47" fmla="*/ 2888 h 2888"/>
                  <a:gd name="T48" fmla="*/ 357 w 2768"/>
                  <a:gd name="T49" fmla="*/ 2803 h 2888"/>
                  <a:gd name="T50" fmla="*/ 343 w 2768"/>
                  <a:gd name="T51" fmla="*/ 2550 h 2888"/>
                  <a:gd name="T52" fmla="*/ 438 w 2768"/>
                  <a:gd name="T53" fmla="*/ 2498 h 2888"/>
                  <a:gd name="T54" fmla="*/ 702 w 2768"/>
                  <a:gd name="T55" fmla="*/ 2588 h 2888"/>
                  <a:gd name="T56" fmla="*/ 664 w 2768"/>
                  <a:gd name="T57" fmla="*/ 2476 h 2888"/>
                  <a:gd name="T58" fmla="*/ 811 w 2768"/>
                  <a:gd name="T59" fmla="*/ 2271 h 2888"/>
                  <a:gd name="T60" fmla="*/ 921 w 2768"/>
                  <a:gd name="T61" fmla="*/ 2234 h 2888"/>
                  <a:gd name="T62" fmla="*/ 921 w 2768"/>
                  <a:gd name="T63" fmla="*/ 2004 h 2888"/>
                  <a:gd name="T64" fmla="*/ 1073 w 2768"/>
                  <a:gd name="T65" fmla="*/ 1854 h 2888"/>
                  <a:gd name="T66" fmla="*/ 1178 w 2768"/>
                  <a:gd name="T67" fmla="*/ 1811 h 2888"/>
                  <a:gd name="T68" fmla="*/ 1420 w 2768"/>
                  <a:gd name="T69" fmla="*/ 1969 h 2888"/>
                  <a:gd name="T70" fmla="*/ 1406 w 2768"/>
                  <a:gd name="T71" fmla="*/ 1750 h 2888"/>
                  <a:gd name="T72" fmla="*/ 1615 w 2768"/>
                  <a:gd name="T73" fmla="*/ 1688 h 2888"/>
                  <a:gd name="T74" fmla="*/ 1496 w 2768"/>
                  <a:gd name="T75" fmla="*/ 1504 h 2888"/>
                  <a:gd name="T76" fmla="*/ 1608 w 2768"/>
                  <a:gd name="T77" fmla="*/ 1459 h 2888"/>
                  <a:gd name="T78" fmla="*/ 1739 w 2768"/>
                  <a:gd name="T79" fmla="*/ 1674 h 2888"/>
                  <a:gd name="T80" fmla="*/ 1846 w 2768"/>
                  <a:gd name="T81" fmla="*/ 1656 h 2888"/>
                  <a:gd name="T82" fmla="*/ 1872 w 2768"/>
                  <a:gd name="T83" fmla="*/ 1545 h 2888"/>
                  <a:gd name="T84" fmla="*/ 2092 w 2768"/>
                  <a:gd name="T85" fmla="*/ 1630 h 2888"/>
                  <a:gd name="T86" fmla="*/ 2166 w 2768"/>
                  <a:gd name="T87" fmla="*/ 1542 h 2888"/>
                  <a:gd name="T88" fmla="*/ 2494 w 2768"/>
                  <a:gd name="T89" fmla="*/ 1156 h 2888"/>
                  <a:gd name="T90" fmla="*/ 2548 w 2768"/>
                  <a:gd name="T91" fmla="*/ 1258 h 2888"/>
                  <a:gd name="T92" fmla="*/ 2751 w 2768"/>
                  <a:gd name="T93" fmla="*/ 1190 h 2888"/>
                  <a:gd name="T94" fmla="*/ 2768 w 2768"/>
                  <a:gd name="T95" fmla="*/ 1159 h 2888"/>
                  <a:gd name="T96" fmla="*/ 2729 w 2768"/>
                  <a:gd name="T97" fmla="*/ 1051 h 2888"/>
                  <a:gd name="T98" fmla="*/ 2173 w 2768"/>
                  <a:gd name="T99" fmla="*/ 689 h 2888"/>
                  <a:gd name="T100" fmla="*/ 2204 w 2768"/>
                  <a:gd name="T101" fmla="*/ 480 h 2888"/>
                  <a:gd name="T102" fmla="*/ 2113 w 2768"/>
                  <a:gd name="T103" fmla="*/ 401 h 2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68" h="2888">
                    <a:moveTo>
                      <a:pt x="2113" y="401"/>
                    </a:moveTo>
                    <a:lnTo>
                      <a:pt x="2106" y="293"/>
                    </a:lnTo>
                    <a:lnTo>
                      <a:pt x="2006" y="244"/>
                    </a:lnTo>
                    <a:lnTo>
                      <a:pt x="1949" y="0"/>
                    </a:lnTo>
                    <a:lnTo>
                      <a:pt x="1499" y="169"/>
                    </a:lnTo>
                    <a:lnTo>
                      <a:pt x="1585" y="256"/>
                    </a:lnTo>
                    <a:lnTo>
                      <a:pt x="1358" y="353"/>
                    </a:lnTo>
                    <a:lnTo>
                      <a:pt x="1294" y="265"/>
                    </a:lnTo>
                    <a:lnTo>
                      <a:pt x="909" y="298"/>
                    </a:lnTo>
                    <a:lnTo>
                      <a:pt x="1263" y="816"/>
                    </a:lnTo>
                    <a:lnTo>
                      <a:pt x="1009" y="1051"/>
                    </a:lnTo>
                    <a:lnTo>
                      <a:pt x="982" y="1275"/>
                    </a:lnTo>
                    <a:lnTo>
                      <a:pt x="542" y="1178"/>
                    </a:lnTo>
                    <a:lnTo>
                      <a:pt x="404" y="1383"/>
                    </a:lnTo>
                    <a:lnTo>
                      <a:pt x="283" y="1426"/>
                    </a:lnTo>
                    <a:lnTo>
                      <a:pt x="12" y="1859"/>
                    </a:lnTo>
                    <a:lnTo>
                      <a:pt x="187" y="2012"/>
                    </a:lnTo>
                    <a:lnTo>
                      <a:pt x="166" y="2150"/>
                    </a:lnTo>
                    <a:lnTo>
                      <a:pt x="283" y="2140"/>
                    </a:lnTo>
                    <a:lnTo>
                      <a:pt x="318" y="2241"/>
                    </a:lnTo>
                    <a:lnTo>
                      <a:pt x="214" y="2446"/>
                    </a:lnTo>
                    <a:lnTo>
                      <a:pt x="0" y="2572"/>
                    </a:lnTo>
                    <a:lnTo>
                      <a:pt x="26" y="2874"/>
                    </a:lnTo>
                    <a:lnTo>
                      <a:pt x="271" y="2888"/>
                    </a:lnTo>
                    <a:lnTo>
                      <a:pt x="357" y="2803"/>
                    </a:lnTo>
                    <a:lnTo>
                      <a:pt x="343" y="2550"/>
                    </a:lnTo>
                    <a:lnTo>
                      <a:pt x="438" y="2498"/>
                    </a:lnTo>
                    <a:lnTo>
                      <a:pt x="702" y="2588"/>
                    </a:lnTo>
                    <a:lnTo>
                      <a:pt x="664" y="2476"/>
                    </a:lnTo>
                    <a:lnTo>
                      <a:pt x="811" y="2271"/>
                    </a:lnTo>
                    <a:lnTo>
                      <a:pt x="921" y="2234"/>
                    </a:lnTo>
                    <a:lnTo>
                      <a:pt x="921" y="2004"/>
                    </a:lnTo>
                    <a:lnTo>
                      <a:pt x="1073" y="1854"/>
                    </a:lnTo>
                    <a:lnTo>
                      <a:pt x="1178" y="1811"/>
                    </a:lnTo>
                    <a:lnTo>
                      <a:pt x="1420" y="1969"/>
                    </a:lnTo>
                    <a:lnTo>
                      <a:pt x="1406" y="1750"/>
                    </a:lnTo>
                    <a:lnTo>
                      <a:pt x="1615" y="1688"/>
                    </a:lnTo>
                    <a:lnTo>
                      <a:pt x="1496" y="1504"/>
                    </a:lnTo>
                    <a:lnTo>
                      <a:pt x="1608" y="1459"/>
                    </a:lnTo>
                    <a:lnTo>
                      <a:pt x="1739" y="1674"/>
                    </a:lnTo>
                    <a:lnTo>
                      <a:pt x="1846" y="1656"/>
                    </a:lnTo>
                    <a:lnTo>
                      <a:pt x="1872" y="1545"/>
                    </a:lnTo>
                    <a:lnTo>
                      <a:pt x="2092" y="1630"/>
                    </a:lnTo>
                    <a:lnTo>
                      <a:pt x="2166" y="1542"/>
                    </a:lnTo>
                    <a:lnTo>
                      <a:pt x="2494" y="1156"/>
                    </a:lnTo>
                    <a:lnTo>
                      <a:pt x="2548" y="1258"/>
                    </a:lnTo>
                    <a:lnTo>
                      <a:pt x="2751" y="1190"/>
                    </a:lnTo>
                    <a:lnTo>
                      <a:pt x="2768" y="1159"/>
                    </a:lnTo>
                    <a:lnTo>
                      <a:pt x="2729" y="1051"/>
                    </a:lnTo>
                    <a:lnTo>
                      <a:pt x="2173" y="689"/>
                    </a:lnTo>
                    <a:lnTo>
                      <a:pt x="2204" y="480"/>
                    </a:lnTo>
                    <a:lnTo>
                      <a:pt x="2113"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3" name="Freeform 466"/>
              <p:cNvSpPr>
                <a:spLocks/>
              </p:cNvSpPr>
              <p:nvPr/>
            </p:nvSpPr>
            <p:spPr bwMode="auto">
              <a:xfrm>
                <a:off x="3449" y="8402"/>
                <a:ext cx="1250" cy="898"/>
              </a:xfrm>
              <a:custGeom>
                <a:avLst/>
                <a:gdLst>
                  <a:gd name="T0" fmla="*/ 2066 w 2499"/>
                  <a:gd name="T1" fmla="*/ 403 h 1797"/>
                  <a:gd name="T2" fmla="*/ 1871 w 2499"/>
                  <a:gd name="T3" fmla="*/ 247 h 1797"/>
                  <a:gd name="T4" fmla="*/ 1999 w 2499"/>
                  <a:gd name="T5" fmla="*/ 66 h 1797"/>
                  <a:gd name="T6" fmla="*/ 1793 w 2499"/>
                  <a:gd name="T7" fmla="*/ 0 h 1797"/>
                  <a:gd name="T8" fmla="*/ 1688 w 2499"/>
                  <a:gd name="T9" fmla="*/ 54 h 1797"/>
                  <a:gd name="T10" fmla="*/ 1355 w 2499"/>
                  <a:gd name="T11" fmla="*/ 12 h 1797"/>
                  <a:gd name="T12" fmla="*/ 1160 w 2499"/>
                  <a:gd name="T13" fmla="*/ 124 h 1797"/>
                  <a:gd name="T14" fmla="*/ 840 w 2499"/>
                  <a:gd name="T15" fmla="*/ 97 h 1797"/>
                  <a:gd name="T16" fmla="*/ 786 w 2499"/>
                  <a:gd name="T17" fmla="*/ 193 h 1797"/>
                  <a:gd name="T18" fmla="*/ 641 w 2499"/>
                  <a:gd name="T19" fmla="*/ 169 h 1797"/>
                  <a:gd name="T20" fmla="*/ 641 w 2499"/>
                  <a:gd name="T21" fmla="*/ 171 h 1797"/>
                  <a:gd name="T22" fmla="*/ 629 w 2499"/>
                  <a:gd name="T23" fmla="*/ 283 h 1797"/>
                  <a:gd name="T24" fmla="*/ 531 w 2499"/>
                  <a:gd name="T25" fmla="*/ 333 h 1797"/>
                  <a:gd name="T26" fmla="*/ 505 w 2499"/>
                  <a:gd name="T27" fmla="*/ 217 h 1797"/>
                  <a:gd name="T28" fmla="*/ 145 w 2499"/>
                  <a:gd name="T29" fmla="*/ 322 h 1797"/>
                  <a:gd name="T30" fmla="*/ 164 w 2499"/>
                  <a:gd name="T31" fmla="*/ 569 h 1797"/>
                  <a:gd name="T32" fmla="*/ 0 w 2499"/>
                  <a:gd name="T33" fmla="*/ 998 h 1797"/>
                  <a:gd name="T34" fmla="*/ 60 w 2499"/>
                  <a:gd name="T35" fmla="*/ 1103 h 1797"/>
                  <a:gd name="T36" fmla="*/ 315 w 2499"/>
                  <a:gd name="T37" fmla="*/ 1115 h 1797"/>
                  <a:gd name="T38" fmla="*/ 317 w 2499"/>
                  <a:gd name="T39" fmla="*/ 1117 h 1797"/>
                  <a:gd name="T40" fmla="*/ 469 w 2499"/>
                  <a:gd name="T41" fmla="*/ 1096 h 1797"/>
                  <a:gd name="T42" fmla="*/ 546 w 2499"/>
                  <a:gd name="T43" fmla="*/ 1232 h 1797"/>
                  <a:gd name="T44" fmla="*/ 671 w 2499"/>
                  <a:gd name="T45" fmla="*/ 1284 h 1797"/>
                  <a:gd name="T46" fmla="*/ 772 w 2499"/>
                  <a:gd name="T47" fmla="*/ 1620 h 1797"/>
                  <a:gd name="T48" fmla="*/ 986 w 2499"/>
                  <a:gd name="T49" fmla="*/ 1597 h 1797"/>
                  <a:gd name="T50" fmla="*/ 1041 w 2499"/>
                  <a:gd name="T51" fmla="*/ 1711 h 1797"/>
                  <a:gd name="T52" fmla="*/ 1519 w 2499"/>
                  <a:gd name="T53" fmla="*/ 1797 h 1797"/>
                  <a:gd name="T54" fmla="*/ 1640 w 2499"/>
                  <a:gd name="T55" fmla="*/ 1754 h 1797"/>
                  <a:gd name="T56" fmla="*/ 1778 w 2499"/>
                  <a:gd name="T57" fmla="*/ 1549 h 1797"/>
                  <a:gd name="T58" fmla="*/ 2218 w 2499"/>
                  <a:gd name="T59" fmla="*/ 1646 h 1797"/>
                  <a:gd name="T60" fmla="*/ 2245 w 2499"/>
                  <a:gd name="T61" fmla="*/ 1422 h 1797"/>
                  <a:gd name="T62" fmla="*/ 2499 w 2499"/>
                  <a:gd name="T63" fmla="*/ 1187 h 1797"/>
                  <a:gd name="T64" fmla="*/ 2145 w 2499"/>
                  <a:gd name="T65" fmla="*/ 669 h 1797"/>
                  <a:gd name="T66" fmla="*/ 2066 w 2499"/>
                  <a:gd name="T67" fmla="*/ 403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9" h="1797">
                    <a:moveTo>
                      <a:pt x="2066" y="403"/>
                    </a:moveTo>
                    <a:lnTo>
                      <a:pt x="1871" y="247"/>
                    </a:lnTo>
                    <a:lnTo>
                      <a:pt x="1999" y="66"/>
                    </a:lnTo>
                    <a:lnTo>
                      <a:pt x="1793" y="0"/>
                    </a:lnTo>
                    <a:lnTo>
                      <a:pt x="1688" y="54"/>
                    </a:lnTo>
                    <a:lnTo>
                      <a:pt x="1355" y="12"/>
                    </a:lnTo>
                    <a:lnTo>
                      <a:pt x="1160" y="124"/>
                    </a:lnTo>
                    <a:lnTo>
                      <a:pt x="840" y="97"/>
                    </a:lnTo>
                    <a:lnTo>
                      <a:pt x="786" y="193"/>
                    </a:lnTo>
                    <a:lnTo>
                      <a:pt x="641" y="169"/>
                    </a:lnTo>
                    <a:lnTo>
                      <a:pt x="641" y="171"/>
                    </a:lnTo>
                    <a:lnTo>
                      <a:pt x="629" y="283"/>
                    </a:lnTo>
                    <a:lnTo>
                      <a:pt x="531" y="333"/>
                    </a:lnTo>
                    <a:lnTo>
                      <a:pt x="505" y="217"/>
                    </a:lnTo>
                    <a:lnTo>
                      <a:pt x="145" y="322"/>
                    </a:lnTo>
                    <a:lnTo>
                      <a:pt x="164" y="569"/>
                    </a:lnTo>
                    <a:lnTo>
                      <a:pt x="0" y="998"/>
                    </a:lnTo>
                    <a:lnTo>
                      <a:pt x="60" y="1103"/>
                    </a:lnTo>
                    <a:lnTo>
                      <a:pt x="315" y="1115"/>
                    </a:lnTo>
                    <a:lnTo>
                      <a:pt x="317" y="1117"/>
                    </a:lnTo>
                    <a:lnTo>
                      <a:pt x="469" y="1096"/>
                    </a:lnTo>
                    <a:lnTo>
                      <a:pt x="546" y="1232"/>
                    </a:lnTo>
                    <a:lnTo>
                      <a:pt x="671" y="1284"/>
                    </a:lnTo>
                    <a:lnTo>
                      <a:pt x="772" y="1620"/>
                    </a:lnTo>
                    <a:lnTo>
                      <a:pt x="986" y="1597"/>
                    </a:lnTo>
                    <a:lnTo>
                      <a:pt x="1041" y="1711"/>
                    </a:lnTo>
                    <a:lnTo>
                      <a:pt x="1519" y="1797"/>
                    </a:lnTo>
                    <a:lnTo>
                      <a:pt x="1640" y="1754"/>
                    </a:lnTo>
                    <a:lnTo>
                      <a:pt x="1778" y="1549"/>
                    </a:lnTo>
                    <a:lnTo>
                      <a:pt x="2218" y="1646"/>
                    </a:lnTo>
                    <a:lnTo>
                      <a:pt x="2245" y="1422"/>
                    </a:lnTo>
                    <a:lnTo>
                      <a:pt x="2499" y="1187"/>
                    </a:lnTo>
                    <a:lnTo>
                      <a:pt x="2145" y="669"/>
                    </a:lnTo>
                    <a:lnTo>
                      <a:pt x="2066" y="4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4" name="Freeform 465"/>
              <p:cNvSpPr>
                <a:spLocks/>
              </p:cNvSpPr>
              <p:nvPr/>
            </p:nvSpPr>
            <p:spPr bwMode="auto">
              <a:xfrm>
                <a:off x="4400" y="9317"/>
                <a:ext cx="1166" cy="876"/>
              </a:xfrm>
              <a:custGeom>
                <a:avLst/>
                <a:gdLst>
                  <a:gd name="T0" fmla="*/ 944 w 2334"/>
                  <a:gd name="T1" fmla="*/ 0 h 1752"/>
                  <a:gd name="T2" fmla="*/ 832 w 2334"/>
                  <a:gd name="T3" fmla="*/ 45 h 1752"/>
                  <a:gd name="T4" fmla="*/ 951 w 2334"/>
                  <a:gd name="T5" fmla="*/ 229 h 1752"/>
                  <a:gd name="T6" fmla="*/ 742 w 2334"/>
                  <a:gd name="T7" fmla="*/ 291 h 1752"/>
                  <a:gd name="T8" fmla="*/ 756 w 2334"/>
                  <a:gd name="T9" fmla="*/ 510 h 1752"/>
                  <a:gd name="T10" fmla="*/ 514 w 2334"/>
                  <a:gd name="T11" fmla="*/ 352 h 1752"/>
                  <a:gd name="T12" fmla="*/ 409 w 2334"/>
                  <a:gd name="T13" fmla="*/ 395 h 1752"/>
                  <a:gd name="T14" fmla="*/ 257 w 2334"/>
                  <a:gd name="T15" fmla="*/ 545 h 1752"/>
                  <a:gd name="T16" fmla="*/ 257 w 2334"/>
                  <a:gd name="T17" fmla="*/ 775 h 1752"/>
                  <a:gd name="T18" fmla="*/ 147 w 2334"/>
                  <a:gd name="T19" fmla="*/ 812 h 1752"/>
                  <a:gd name="T20" fmla="*/ 0 w 2334"/>
                  <a:gd name="T21" fmla="*/ 1017 h 1752"/>
                  <a:gd name="T22" fmla="*/ 38 w 2334"/>
                  <a:gd name="T23" fmla="*/ 1129 h 1752"/>
                  <a:gd name="T24" fmla="*/ 421 w 2334"/>
                  <a:gd name="T25" fmla="*/ 1229 h 1752"/>
                  <a:gd name="T26" fmla="*/ 609 w 2334"/>
                  <a:gd name="T27" fmla="*/ 1398 h 1752"/>
                  <a:gd name="T28" fmla="*/ 856 w 2334"/>
                  <a:gd name="T29" fmla="*/ 1382 h 1752"/>
                  <a:gd name="T30" fmla="*/ 1076 w 2334"/>
                  <a:gd name="T31" fmla="*/ 1673 h 1752"/>
                  <a:gd name="T32" fmla="*/ 1118 w 2334"/>
                  <a:gd name="T33" fmla="*/ 1561 h 1752"/>
                  <a:gd name="T34" fmla="*/ 1245 w 2334"/>
                  <a:gd name="T35" fmla="*/ 1554 h 1752"/>
                  <a:gd name="T36" fmla="*/ 1656 w 2334"/>
                  <a:gd name="T37" fmla="*/ 1751 h 1752"/>
                  <a:gd name="T38" fmla="*/ 1656 w 2334"/>
                  <a:gd name="T39" fmla="*/ 1752 h 1752"/>
                  <a:gd name="T40" fmla="*/ 1996 w 2334"/>
                  <a:gd name="T41" fmla="*/ 1649 h 1752"/>
                  <a:gd name="T42" fmla="*/ 2047 w 2334"/>
                  <a:gd name="T43" fmla="*/ 1549 h 1752"/>
                  <a:gd name="T44" fmla="*/ 2334 w 2334"/>
                  <a:gd name="T45" fmla="*/ 1542 h 1752"/>
                  <a:gd name="T46" fmla="*/ 2146 w 2334"/>
                  <a:gd name="T47" fmla="*/ 1323 h 1752"/>
                  <a:gd name="T48" fmla="*/ 2020 w 2334"/>
                  <a:gd name="T49" fmla="*/ 1372 h 1752"/>
                  <a:gd name="T50" fmla="*/ 1889 w 2334"/>
                  <a:gd name="T51" fmla="*/ 1315 h 1752"/>
                  <a:gd name="T52" fmla="*/ 1856 w 2334"/>
                  <a:gd name="T53" fmla="*/ 1093 h 1752"/>
                  <a:gd name="T54" fmla="*/ 1982 w 2334"/>
                  <a:gd name="T55" fmla="*/ 1068 h 1752"/>
                  <a:gd name="T56" fmla="*/ 2028 w 2334"/>
                  <a:gd name="T57" fmla="*/ 953 h 1752"/>
                  <a:gd name="T58" fmla="*/ 1934 w 2334"/>
                  <a:gd name="T59" fmla="*/ 856 h 1752"/>
                  <a:gd name="T60" fmla="*/ 2018 w 2334"/>
                  <a:gd name="T61" fmla="*/ 769 h 1752"/>
                  <a:gd name="T62" fmla="*/ 2011 w 2334"/>
                  <a:gd name="T63" fmla="*/ 648 h 1752"/>
                  <a:gd name="T64" fmla="*/ 1927 w 2334"/>
                  <a:gd name="T65" fmla="*/ 446 h 1752"/>
                  <a:gd name="T66" fmla="*/ 1590 w 2334"/>
                  <a:gd name="T67" fmla="*/ 296 h 1752"/>
                  <a:gd name="T68" fmla="*/ 1502 w 2334"/>
                  <a:gd name="T69" fmla="*/ 83 h 1752"/>
                  <a:gd name="T70" fmla="*/ 1428 w 2334"/>
                  <a:gd name="T71" fmla="*/ 171 h 1752"/>
                  <a:gd name="T72" fmla="*/ 1208 w 2334"/>
                  <a:gd name="T73" fmla="*/ 86 h 1752"/>
                  <a:gd name="T74" fmla="*/ 1182 w 2334"/>
                  <a:gd name="T75" fmla="*/ 197 h 1752"/>
                  <a:gd name="T76" fmla="*/ 1075 w 2334"/>
                  <a:gd name="T77" fmla="*/ 215 h 1752"/>
                  <a:gd name="T78" fmla="*/ 944 w 2334"/>
                  <a:gd name="T79" fmla="*/ 0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4" h="1752">
                    <a:moveTo>
                      <a:pt x="944" y="0"/>
                    </a:moveTo>
                    <a:lnTo>
                      <a:pt x="832" y="45"/>
                    </a:lnTo>
                    <a:lnTo>
                      <a:pt x="951" y="229"/>
                    </a:lnTo>
                    <a:lnTo>
                      <a:pt x="742" y="291"/>
                    </a:lnTo>
                    <a:lnTo>
                      <a:pt x="756" y="510"/>
                    </a:lnTo>
                    <a:lnTo>
                      <a:pt x="514" y="352"/>
                    </a:lnTo>
                    <a:lnTo>
                      <a:pt x="409" y="395"/>
                    </a:lnTo>
                    <a:lnTo>
                      <a:pt x="257" y="545"/>
                    </a:lnTo>
                    <a:lnTo>
                      <a:pt x="257" y="775"/>
                    </a:lnTo>
                    <a:lnTo>
                      <a:pt x="147" y="812"/>
                    </a:lnTo>
                    <a:lnTo>
                      <a:pt x="0" y="1017"/>
                    </a:lnTo>
                    <a:lnTo>
                      <a:pt x="38" y="1129"/>
                    </a:lnTo>
                    <a:lnTo>
                      <a:pt x="421" y="1229"/>
                    </a:lnTo>
                    <a:lnTo>
                      <a:pt x="609" y="1398"/>
                    </a:lnTo>
                    <a:lnTo>
                      <a:pt x="856" y="1382"/>
                    </a:lnTo>
                    <a:lnTo>
                      <a:pt x="1076" y="1673"/>
                    </a:lnTo>
                    <a:lnTo>
                      <a:pt x="1118" y="1561"/>
                    </a:lnTo>
                    <a:lnTo>
                      <a:pt x="1245" y="1554"/>
                    </a:lnTo>
                    <a:lnTo>
                      <a:pt x="1656" y="1751"/>
                    </a:lnTo>
                    <a:lnTo>
                      <a:pt x="1656" y="1752"/>
                    </a:lnTo>
                    <a:lnTo>
                      <a:pt x="1996" y="1649"/>
                    </a:lnTo>
                    <a:lnTo>
                      <a:pt x="2047" y="1549"/>
                    </a:lnTo>
                    <a:lnTo>
                      <a:pt x="2334" y="1542"/>
                    </a:lnTo>
                    <a:lnTo>
                      <a:pt x="2146" y="1323"/>
                    </a:lnTo>
                    <a:lnTo>
                      <a:pt x="2020" y="1372"/>
                    </a:lnTo>
                    <a:lnTo>
                      <a:pt x="1889" y="1315"/>
                    </a:lnTo>
                    <a:lnTo>
                      <a:pt x="1856" y="1093"/>
                    </a:lnTo>
                    <a:lnTo>
                      <a:pt x="1982" y="1068"/>
                    </a:lnTo>
                    <a:lnTo>
                      <a:pt x="2028" y="953"/>
                    </a:lnTo>
                    <a:lnTo>
                      <a:pt x="1934" y="856"/>
                    </a:lnTo>
                    <a:lnTo>
                      <a:pt x="2018" y="769"/>
                    </a:lnTo>
                    <a:lnTo>
                      <a:pt x="2011" y="648"/>
                    </a:lnTo>
                    <a:lnTo>
                      <a:pt x="1927" y="446"/>
                    </a:lnTo>
                    <a:lnTo>
                      <a:pt x="1590" y="296"/>
                    </a:lnTo>
                    <a:lnTo>
                      <a:pt x="1502" y="83"/>
                    </a:lnTo>
                    <a:lnTo>
                      <a:pt x="1428" y="171"/>
                    </a:lnTo>
                    <a:lnTo>
                      <a:pt x="1208" y="86"/>
                    </a:lnTo>
                    <a:lnTo>
                      <a:pt x="1182" y="197"/>
                    </a:lnTo>
                    <a:lnTo>
                      <a:pt x="1075" y="215"/>
                    </a:lnTo>
                    <a:lnTo>
                      <a:pt x="9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5" name="Freeform 464"/>
              <p:cNvSpPr>
                <a:spLocks/>
              </p:cNvSpPr>
              <p:nvPr/>
            </p:nvSpPr>
            <p:spPr bwMode="auto">
              <a:xfrm>
                <a:off x="3388" y="8950"/>
                <a:ext cx="838" cy="1076"/>
              </a:xfrm>
              <a:custGeom>
                <a:avLst/>
                <a:gdLst>
                  <a:gd name="T0" fmla="*/ 1525 w 1677"/>
                  <a:gd name="T1" fmla="*/ 1425 h 2154"/>
                  <a:gd name="T2" fmla="*/ 1546 w 1677"/>
                  <a:gd name="T3" fmla="*/ 1287 h 2154"/>
                  <a:gd name="T4" fmla="*/ 1371 w 1677"/>
                  <a:gd name="T5" fmla="*/ 1134 h 2154"/>
                  <a:gd name="T6" fmla="*/ 1642 w 1677"/>
                  <a:gd name="T7" fmla="*/ 701 h 2154"/>
                  <a:gd name="T8" fmla="*/ 1164 w 1677"/>
                  <a:gd name="T9" fmla="*/ 615 h 2154"/>
                  <a:gd name="T10" fmla="*/ 1109 w 1677"/>
                  <a:gd name="T11" fmla="*/ 501 h 2154"/>
                  <a:gd name="T12" fmla="*/ 895 w 1677"/>
                  <a:gd name="T13" fmla="*/ 524 h 2154"/>
                  <a:gd name="T14" fmla="*/ 794 w 1677"/>
                  <a:gd name="T15" fmla="*/ 188 h 2154"/>
                  <a:gd name="T16" fmla="*/ 669 w 1677"/>
                  <a:gd name="T17" fmla="*/ 136 h 2154"/>
                  <a:gd name="T18" fmla="*/ 592 w 1677"/>
                  <a:gd name="T19" fmla="*/ 0 h 2154"/>
                  <a:gd name="T20" fmla="*/ 440 w 1677"/>
                  <a:gd name="T21" fmla="*/ 21 h 2154"/>
                  <a:gd name="T22" fmla="*/ 535 w 1677"/>
                  <a:gd name="T23" fmla="*/ 245 h 2154"/>
                  <a:gd name="T24" fmla="*/ 480 w 1677"/>
                  <a:gd name="T25" fmla="*/ 352 h 2154"/>
                  <a:gd name="T26" fmla="*/ 590 w 1677"/>
                  <a:gd name="T27" fmla="*/ 352 h 2154"/>
                  <a:gd name="T28" fmla="*/ 609 w 1677"/>
                  <a:gd name="T29" fmla="*/ 631 h 2154"/>
                  <a:gd name="T30" fmla="*/ 506 w 1677"/>
                  <a:gd name="T31" fmla="*/ 686 h 2154"/>
                  <a:gd name="T32" fmla="*/ 537 w 1677"/>
                  <a:gd name="T33" fmla="*/ 806 h 2154"/>
                  <a:gd name="T34" fmla="*/ 224 w 1677"/>
                  <a:gd name="T35" fmla="*/ 1163 h 2154"/>
                  <a:gd name="T36" fmla="*/ 240 w 1677"/>
                  <a:gd name="T37" fmla="*/ 1279 h 2154"/>
                  <a:gd name="T38" fmla="*/ 111 w 1677"/>
                  <a:gd name="T39" fmla="*/ 1310 h 2154"/>
                  <a:gd name="T40" fmla="*/ 49 w 1677"/>
                  <a:gd name="T41" fmla="*/ 1418 h 2154"/>
                  <a:gd name="T42" fmla="*/ 0 w 1677"/>
                  <a:gd name="T43" fmla="*/ 1751 h 2154"/>
                  <a:gd name="T44" fmla="*/ 0 w 1677"/>
                  <a:gd name="T45" fmla="*/ 1754 h 2154"/>
                  <a:gd name="T46" fmla="*/ 433 w 1677"/>
                  <a:gd name="T47" fmla="*/ 2138 h 2154"/>
                  <a:gd name="T48" fmla="*/ 907 w 1677"/>
                  <a:gd name="T49" fmla="*/ 2073 h 2154"/>
                  <a:gd name="T50" fmla="*/ 1004 w 1677"/>
                  <a:gd name="T51" fmla="*/ 2154 h 2154"/>
                  <a:gd name="T52" fmla="*/ 1385 w 1677"/>
                  <a:gd name="T53" fmla="*/ 2149 h 2154"/>
                  <a:gd name="T54" fmla="*/ 1359 w 1677"/>
                  <a:gd name="T55" fmla="*/ 1847 h 2154"/>
                  <a:gd name="T56" fmla="*/ 1573 w 1677"/>
                  <a:gd name="T57" fmla="*/ 1721 h 2154"/>
                  <a:gd name="T58" fmla="*/ 1677 w 1677"/>
                  <a:gd name="T59" fmla="*/ 1516 h 2154"/>
                  <a:gd name="T60" fmla="*/ 1642 w 1677"/>
                  <a:gd name="T61" fmla="*/ 1415 h 2154"/>
                  <a:gd name="T62" fmla="*/ 1525 w 1677"/>
                  <a:gd name="T63" fmla="*/ 1425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7" h="2154">
                    <a:moveTo>
                      <a:pt x="1525" y="1425"/>
                    </a:moveTo>
                    <a:lnTo>
                      <a:pt x="1546" y="1287"/>
                    </a:lnTo>
                    <a:lnTo>
                      <a:pt x="1371" y="1134"/>
                    </a:lnTo>
                    <a:lnTo>
                      <a:pt x="1642" y="701"/>
                    </a:lnTo>
                    <a:lnTo>
                      <a:pt x="1164" y="615"/>
                    </a:lnTo>
                    <a:lnTo>
                      <a:pt x="1109" y="501"/>
                    </a:lnTo>
                    <a:lnTo>
                      <a:pt x="895" y="524"/>
                    </a:lnTo>
                    <a:lnTo>
                      <a:pt x="794" y="188"/>
                    </a:lnTo>
                    <a:lnTo>
                      <a:pt x="669" y="136"/>
                    </a:lnTo>
                    <a:lnTo>
                      <a:pt x="592" y="0"/>
                    </a:lnTo>
                    <a:lnTo>
                      <a:pt x="440" y="21"/>
                    </a:lnTo>
                    <a:lnTo>
                      <a:pt x="535" y="245"/>
                    </a:lnTo>
                    <a:lnTo>
                      <a:pt x="480" y="352"/>
                    </a:lnTo>
                    <a:lnTo>
                      <a:pt x="590" y="352"/>
                    </a:lnTo>
                    <a:lnTo>
                      <a:pt x="609" y="631"/>
                    </a:lnTo>
                    <a:lnTo>
                      <a:pt x="506" y="686"/>
                    </a:lnTo>
                    <a:lnTo>
                      <a:pt x="537" y="806"/>
                    </a:lnTo>
                    <a:lnTo>
                      <a:pt x="224" y="1163"/>
                    </a:lnTo>
                    <a:lnTo>
                      <a:pt x="240" y="1279"/>
                    </a:lnTo>
                    <a:lnTo>
                      <a:pt x="111" y="1310"/>
                    </a:lnTo>
                    <a:lnTo>
                      <a:pt x="49" y="1418"/>
                    </a:lnTo>
                    <a:lnTo>
                      <a:pt x="0" y="1751"/>
                    </a:lnTo>
                    <a:lnTo>
                      <a:pt x="0" y="1754"/>
                    </a:lnTo>
                    <a:lnTo>
                      <a:pt x="433" y="2138"/>
                    </a:lnTo>
                    <a:lnTo>
                      <a:pt x="907" y="2073"/>
                    </a:lnTo>
                    <a:lnTo>
                      <a:pt x="1004" y="2154"/>
                    </a:lnTo>
                    <a:lnTo>
                      <a:pt x="1385" y="2149"/>
                    </a:lnTo>
                    <a:lnTo>
                      <a:pt x="1359" y="1847"/>
                    </a:lnTo>
                    <a:lnTo>
                      <a:pt x="1573" y="1721"/>
                    </a:lnTo>
                    <a:lnTo>
                      <a:pt x="1677" y="1516"/>
                    </a:lnTo>
                    <a:lnTo>
                      <a:pt x="1642" y="1415"/>
                    </a:lnTo>
                    <a:lnTo>
                      <a:pt x="1525" y="14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6" name="Freeform 463"/>
              <p:cNvSpPr>
                <a:spLocks noEditPoints="1"/>
              </p:cNvSpPr>
              <p:nvPr/>
            </p:nvSpPr>
            <p:spPr bwMode="auto">
              <a:xfrm>
                <a:off x="2152" y="8944"/>
                <a:ext cx="1541" cy="944"/>
              </a:xfrm>
              <a:custGeom>
                <a:avLst/>
                <a:gdLst>
                  <a:gd name="T0" fmla="*/ 2656 w 3082"/>
                  <a:gd name="T1" fmla="*/ 19 h 1888"/>
                  <a:gd name="T2" fmla="*/ 2323 w 3082"/>
                  <a:gd name="T3" fmla="*/ 79 h 1888"/>
                  <a:gd name="T4" fmla="*/ 2199 w 3082"/>
                  <a:gd name="T5" fmla="*/ 33 h 1888"/>
                  <a:gd name="T6" fmla="*/ 2008 w 3082"/>
                  <a:gd name="T7" fmla="*/ 107 h 1888"/>
                  <a:gd name="T8" fmla="*/ 1928 w 3082"/>
                  <a:gd name="T9" fmla="*/ 31 h 1888"/>
                  <a:gd name="T10" fmla="*/ 1837 w 3082"/>
                  <a:gd name="T11" fmla="*/ 88 h 1888"/>
                  <a:gd name="T12" fmla="*/ 1740 w 3082"/>
                  <a:gd name="T13" fmla="*/ 0 h 1888"/>
                  <a:gd name="T14" fmla="*/ 1359 w 3082"/>
                  <a:gd name="T15" fmla="*/ 78 h 1888"/>
                  <a:gd name="T16" fmla="*/ 1294 w 3082"/>
                  <a:gd name="T17" fmla="*/ 164 h 1888"/>
                  <a:gd name="T18" fmla="*/ 1197 w 3082"/>
                  <a:gd name="T19" fmla="*/ 107 h 1888"/>
                  <a:gd name="T20" fmla="*/ 1095 w 3082"/>
                  <a:gd name="T21" fmla="*/ 160 h 1888"/>
                  <a:gd name="T22" fmla="*/ 1047 w 3082"/>
                  <a:gd name="T23" fmla="*/ 50 h 1888"/>
                  <a:gd name="T24" fmla="*/ 623 w 3082"/>
                  <a:gd name="T25" fmla="*/ 146 h 1888"/>
                  <a:gd name="T26" fmla="*/ 424 w 3082"/>
                  <a:gd name="T27" fmla="*/ 55 h 1888"/>
                  <a:gd name="T28" fmla="*/ 423 w 3082"/>
                  <a:gd name="T29" fmla="*/ 57 h 1888"/>
                  <a:gd name="T30" fmla="*/ 245 w 3082"/>
                  <a:gd name="T31" fmla="*/ 300 h 1888"/>
                  <a:gd name="T32" fmla="*/ 0 w 3082"/>
                  <a:gd name="T33" fmla="*/ 479 h 1888"/>
                  <a:gd name="T34" fmla="*/ 226 w 3082"/>
                  <a:gd name="T35" fmla="*/ 584 h 1888"/>
                  <a:gd name="T36" fmla="*/ 245 w 3082"/>
                  <a:gd name="T37" fmla="*/ 706 h 1888"/>
                  <a:gd name="T38" fmla="*/ 331 w 3082"/>
                  <a:gd name="T39" fmla="*/ 624 h 1888"/>
                  <a:gd name="T40" fmla="*/ 588 w 3082"/>
                  <a:gd name="T41" fmla="*/ 675 h 1888"/>
                  <a:gd name="T42" fmla="*/ 643 w 3082"/>
                  <a:gd name="T43" fmla="*/ 784 h 1888"/>
                  <a:gd name="T44" fmla="*/ 569 w 3082"/>
                  <a:gd name="T45" fmla="*/ 1015 h 1888"/>
                  <a:gd name="T46" fmla="*/ 467 w 3082"/>
                  <a:gd name="T47" fmla="*/ 1105 h 1888"/>
                  <a:gd name="T48" fmla="*/ 517 w 3082"/>
                  <a:gd name="T49" fmla="*/ 1215 h 1888"/>
                  <a:gd name="T50" fmla="*/ 667 w 3082"/>
                  <a:gd name="T51" fmla="*/ 1249 h 1888"/>
                  <a:gd name="T52" fmla="*/ 686 w 3082"/>
                  <a:gd name="T53" fmla="*/ 1110 h 1888"/>
                  <a:gd name="T54" fmla="*/ 800 w 3082"/>
                  <a:gd name="T55" fmla="*/ 1075 h 1888"/>
                  <a:gd name="T56" fmla="*/ 809 w 3082"/>
                  <a:gd name="T57" fmla="*/ 1204 h 1888"/>
                  <a:gd name="T58" fmla="*/ 1037 w 3082"/>
                  <a:gd name="T59" fmla="*/ 1327 h 1888"/>
                  <a:gd name="T60" fmla="*/ 1411 w 3082"/>
                  <a:gd name="T61" fmla="*/ 1472 h 1888"/>
                  <a:gd name="T62" fmla="*/ 1654 w 3082"/>
                  <a:gd name="T63" fmla="*/ 1459 h 1888"/>
                  <a:gd name="T64" fmla="*/ 1754 w 3082"/>
                  <a:gd name="T65" fmla="*/ 1640 h 1888"/>
                  <a:gd name="T66" fmla="*/ 2058 w 3082"/>
                  <a:gd name="T67" fmla="*/ 1888 h 1888"/>
                  <a:gd name="T68" fmla="*/ 2149 w 3082"/>
                  <a:gd name="T69" fmla="*/ 1826 h 1888"/>
                  <a:gd name="T70" fmla="*/ 2239 w 3082"/>
                  <a:gd name="T71" fmla="*/ 1880 h 1888"/>
                  <a:gd name="T72" fmla="*/ 2468 w 3082"/>
                  <a:gd name="T73" fmla="*/ 1763 h 1888"/>
                  <a:gd name="T74" fmla="*/ 2473 w 3082"/>
                  <a:gd name="T75" fmla="*/ 1763 h 1888"/>
                  <a:gd name="T76" fmla="*/ 2522 w 3082"/>
                  <a:gd name="T77" fmla="*/ 1430 h 1888"/>
                  <a:gd name="T78" fmla="*/ 2584 w 3082"/>
                  <a:gd name="T79" fmla="*/ 1322 h 1888"/>
                  <a:gd name="T80" fmla="*/ 2713 w 3082"/>
                  <a:gd name="T81" fmla="*/ 1291 h 1888"/>
                  <a:gd name="T82" fmla="*/ 2697 w 3082"/>
                  <a:gd name="T83" fmla="*/ 1175 h 1888"/>
                  <a:gd name="T84" fmla="*/ 3010 w 3082"/>
                  <a:gd name="T85" fmla="*/ 818 h 1888"/>
                  <a:gd name="T86" fmla="*/ 2979 w 3082"/>
                  <a:gd name="T87" fmla="*/ 698 h 1888"/>
                  <a:gd name="T88" fmla="*/ 3082 w 3082"/>
                  <a:gd name="T89" fmla="*/ 643 h 1888"/>
                  <a:gd name="T90" fmla="*/ 3063 w 3082"/>
                  <a:gd name="T91" fmla="*/ 364 h 1888"/>
                  <a:gd name="T92" fmla="*/ 2953 w 3082"/>
                  <a:gd name="T93" fmla="*/ 364 h 1888"/>
                  <a:gd name="T94" fmla="*/ 3008 w 3082"/>
                  <a:gd name="T95" fmla="*/ 257 h 1888"/>
                  <a:gd name="T96" fmla="*/ 2913 w 3082"/>
                  <a:gd name="T97" fmla="*/ 33 h 1888"/>
                  <a:gd name="T98" fmla="*/ 2911 w 3082"/>
                  <a:gd name="T99" fmla="*/ 31 h 1888"/>
                  <a:gd name="T100" fmla="*/ 2656 w 3082"/>
                  <a:gd name="T101" fmla="*/ 19 h 1888"/>
                  <a:gd name="T102" fmla="*/ 2818 w 3082"/>
                  <a:gd name="T103" fmla="*/ 748 h 1888"/>
                  <a:gd name="T104" fmla="*/ 2903 w 3082"/>
                  <a:gd name="T105" fmla="*/ 705 h 1888"/>
                  <a:gd name="T106" fmla="*/ 2904 w 3082"/>
                  <a:gd name="T107" fmla="*/ 810 h 1888"/>
                  <a:gd name="T108" fmla="*/ 2818 w 3082"/>
                  <a:gd name="T109" fmla="*/ 748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82" h="1888">
                    <a:moveTo>
                      <a:pt x="2656" y="19"/>
                    </a:moveTo>
                    <a:lnTo>
                      <a:pt x="2323" y="79"/>
                    </a:lnTo>
                    <a:lnTo>
                      <a:pt x="2199" y="33"/>
                    </a:lnTo>
                    <a:lnTo>
                      <a:pt x="2008" y="107"/>
                    </a:lnTo>
                    <a:lnTo>
                      <a:pt x="1928" y="31"/>
                    </a:lnTo>
                    <a:lnTo>
                      <a:pt x="1837" y="88"/>
                    </a:lnTo>
                    <a:lnTo>
                      <a:pt x="1740" y="0"/>
                    </a:lnTo>
                    <a:lnTo>
                      <a:pt x="1359" y="78"/>
                    </a:lnTo>
                    <a:lnTo>
                      <a:pt x="1294" y="164"/>
                    </a:lnTo>
                    <a:lnTo>
                      <a:pt x="1197" y="107"/>
                    </a:lnTo>
                    <a:lnTo>
                      <a:pt x="1095" y="160"/>
                    </a:lnTo>
                    <a:lnTo>
                      <a:pt x="1047" y="50"/>
                    </a:lnTo>
                    <a:lnTo>
                      <a:pt x="623" y="146"/>
                    </a:lnTo>
                    <a:lnTo>
                      <a:pt x="424" y="55"/>
                    </a:lnTo>
                    <a:lnTo>
                      <a:pt x="423" y="57"/>
                    </a:lnTo>
                    <a:lnTo>
                      <a:pt x="245" y="300"/>
                    </a:lnTo>
                    <a:lnTo>
                      <a:pt x="0" y="479"/>
                    </a:lnTo>
                    <a:lnTo>
                      <a:pt x="226" y="584"/>
                    </a:lnTo>
                    <a:lnTo>
                      <a:pt x="245" y="706"/>
                    </a:lnTo>
                    <a:lnTo>
                      <a:pt x="331" y="624"/>
                    </a:lnTo>
                    <a:lnTo>
                      <a:pt x="588" y="675"/>
                    </a:lnTo>
                    <a:lnTo>
                      <a:pt x="643" y="784"/>
                    </a:lnTo>
                    <a:lnTo>
                      <a:pt x="569" y="1015"/>
                    </a:lnTo>
                    <a:lnTo>
                      <a:pt x="467" y="1105"/>
                    </a:lnTo>
                    <a:lnTo>
                      <a:pt x="517" y="1215"/>
                    </a:lnTo>
                    <a:lnTo>
                      <a:pt x="667" y="1249"/>
                    </a:lnTo>
                    <a:lnTo>
                      <a:pt x="686" y="1110"/>
                    </a:lnTo>
                    <a:lnTo>
                      <a:pt x="800" y="1075"/>
                    </a:lnTo>
                    <a:lnTo>
                      <a:pt x="809" y="1204"/>
                    </a:lnTo>
                    <a:lnTo>
                      <a:pt x="1037" y="1327"/>
                    </a:lnTo>
                    <a:lnTo>
                      <a:pt x="1411" y="1472"/>
                    </a:lnTo>
                    <a:lnTo>
                      <a:pt x="1654" y="1459"/>
                    </a:lnTo>
                    <a:lnTo>
                      <a:pt x="1754" y="1640"/>
                    </a:lnTo>
                    <a:lnTo>
                      <a:pt x="2058" y="1888"/>
                    </a:lnTo>
                    <a:lnTo>
                      <a:pt x="2149" y="1826"/>
                    </a:lnTo>
                    <a:lnTo>
                      <a:pt x="2239" y="1880"/>
                    </a:lnTo>
                    <a:lnTo>
                      <a:pt x="2468" y="1763"/>
                    </a:lnTo>
                    <a:lnTo>
                      <a:pt x="2473" y="1763"/>
                    </a:lnTo>
                    <a:lnTo>
                      <a:pt x="2522" y="1430"/>
                    </a:lnTo>
                    <a:lnTo>
                      <a:pt x="2584" y="1322"/>
                    </a:lnTo>
                    <a:lnTo>
                      <a:pt x="2713" y="1291"/>
                    </a:lnTo>
                    <a:lnTo>
                      <a:pt x="2697" y="1175"/>
                    </a:lnTo>
                    <a:lnTo>
                      <a:pt x="3010" y="818"/>
                    </a:lnTo>
                    <a:lnTo>
                      <a:pt x="2979" y="698"/>
                    </a:lnTo>
                    <a:lnTo>
                      <a:pt x="3082" y="643"/>
                    </a:lnTo>
                    <a:lnTo>
                      <a:pt x="3063" y="364"/>
                    </a:lnTo>
                    <a:lnTo>
                      <a:pt x="2953" y="364"/>
                    </a:lnTo>
                    <a:lnTo>
                      <a:pt x="3008" y="257"/>
                    </a:lnTo>
                    <a:lnTo>
                      <a:pt x="2913" y="33"/>
                    </a:lnTo>
                    <a:lnTo>
                      <a:pt x="2911" y="31"/>
                    </a:lnTo>
                    <a:lnTo>
                      <a:pt x="2656" y="19"/>
                    </a:lnTo>
                    <a:close/>
                    <a:moveTo>
                      <a:pt x="2818" y="748"/>
                    </a:moveTo>
                    <a:lnTo>
                      <a:pt x="2903" y="705"/>
                    </a:lnTo>
                    <a:lnTo>
                      <a:pt x="2904" y="810"/>
                    </a:lnTo>
                    <a:lnTo>
                      <a:pt x="2818" y="7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7" name="Freeform 462"/>
              <p:cNvSpPr>
                <a:spLocks/>
              </p:cNvSpPr>
              <p:nvPr/>
            </p:nvSpPr>
            <p:spPr bwMode="auto">
              <a:xfrm>
                <a:off x="3561" y="9296"/>
                <a:ext cx="43" cy="52"/>
              </a:xfrm>
              <a:custGeom>
                <a:avLst/>
                <a:gdLst>
                  <a:gd name="T0" fmla="*/ 85 w 86"/>
                  <a:gd name="T1" fmla="*/ 0 h 105"/>
                  <a:gd name="T2" fmla="*/ 0 w 86"/>
                  <a:gd name="T3" fmla="*/ 43 h 105"/>
                  <a:gd name="T4" fmla="*/ 86 w 86"/>
                  <a:gd name="T5" fmla="*/ 105 h 105"/>
                  <a:gd name="T6" fmla="*/ 85 w 86"/>
                  <a:gd name="T7" fmla="*/ 0 h 105"/>
                </a:gdLst>
                <a:ahLst/>
                <a:cxnLst>
                  <a:cxn ang="0">
                    <a:pos x="T0" y="T1"/>
                  </a:cxn>
                  <a:cxn ang="0">
                    <a:pos x="T2" y="T3"/>
                  </a:cxn>
                  <a:cxn ang="0">
                    <a:pos x="T4" y="T5"/>
                  </a:cxn>
                  <a:cxn ang="0">
                    <a:pos x="T6" y="T7"/>
                  </a:cxn>
                </a:cxnLst>
                <a:rect l="0" t="0" r="r" b="b"/>
                <a:pathLst>
                  <a:path w="86" h="105">
                    <a:moveTo>
                      <a:pt x="85" y="0"/>
                    </a:moveTo>
                    <a:lnTo>
                      <a:pt x="0" y="43"/>
                    </a:lnTo>
                    <a:lnTo>
                      <a:pt x="86" y="105"/>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8" name="Freeform 461"/>
              <p:cNvSpPr>
                <a:spLocks/>
              </p:cNvSpPr>
              <p:nvPr/>
            </p:nvSpPr>
            <p:spPr bwMode="auto">
              <a:xfrm>
                <a:off x="8610" y="8645"/>
                <a:ext cx="1097" cy="927"/>
              </a:xfrm>
              <a:custGeom>
                <a:avLst/>
                <a:gdLst>
                  <a:gd name="T0" fmla="*/ 1858 w 2196"/>
                  <a:gd name="T1" fmla="*/ 110 h 1854"/>
                  <a:gd name="T2" fmla="*/ 1645 w 2196"/>
                  <a:gd name="T3" fmla="*/ 0 h 1854"/>
                  <a:gd name="T4" fmla="*/ 1268 w 2196"/>
                  <a:gd name="T5" fmla="*/ 16 h 1854"/>
                  <a:gd name="T6" fmla="*/ 1219 w 2196"/>
                  <a:gd name="T7" fmla="*/ 150 h 1854"/>
                  <a:gd name="T8" fmla="*/ 993 w 2196"/>
                  <a:gd name="T9" fmla="*/ 10 h 1854"/>
                  <a:gd name="T10" fmla="*/ 599 w 2196"/>
                  <a:gd name="T11" fmla="*/ 341 h 1854"/>
                  <a:gd name="T12" fmla="*/ 447 w 2196"/>
                  <a:gd name="T13" fmla="*/ 153 h 1854"/>
                  <a:gd name="T14" fmla="*/ 340 w 2196"/>
                  <a:gd name="T15" fmla="*/ 221 h 1854"/>
                  <a:gd name="T16" fmla="*/ 136 w 2196"/>
                  <a:gd name="T17" fmla="*/ 216 h 1854"/>
                  <a:gd name="T18" fmla="*/ 129 w 2196"/>
                  <a:gd name="T19" fmla="*/ 229 h 1854"/>
                  <a:gd name="T20" fmla="*/ 205 w 2196"/>
                  <a:gd name="T21" fmla="*/ 377 h 1854"/>
                  <a:gd name="T22" fmla="*/ 79 w 2196"/>
                  <a:gd name="T23" fmla="*/ 410 h 1854"/>
                  <a:gd name="T24" fmla="*/ 0 w 2196"/>
                  <a:gd name="T25" fmla="*/ 615 h 1854"/>
                  <a:gd name="T26" fmla="*/ 216 w 2196"/>
                  <a:gd name="T27" fmla="*/ 965 h 1854"/>
                  <a:gd name="T28" fmla="*/ 109 w 2196"/>
                  <a:gd name="T29" fmla="*/ 984 h 1854"/>
                  <a:gd name="T30" fmla="*/ 64 w 2196"/>
                  <a:gd name="T31" fmla="*/ 1087 h 1854"/>
                  <a:gd name="T32" fmla="*/ 152 w 2196"/>
                  <a:gd name="T33" fmla="*/ 1330 h 1854"/>
                  <a:gd name="T34" fmla="*/ 55 w 2196"/>
                  <a:gd name="T35" fmla="*/ 1406 h 1854"/>
                  <a:gd name="T36" fmla="*/ 38 w 2196"/>
                  <a:gd name="T37" fmla="*/ 1535 h 1854"/>
                  <a:gd name="T38" fmla="*/ 276 w 2196"/>
                  <a:gd name="T39" fmla="*/ 1673 h 1854"/>
                  <a:gd name="T40" fmla="*/ 264 w 2196"/>
                  <a:gd name="T41" fmla="*/ 1782 h 1854"/>
                  <a:gd name="T42" fmla="*/ 609 w 2196"/>
                  <a:gd name="T43" fmla="*/ 1682 h 1854"/>
                  <a:gd name="T44" fmla="*/ 838 w 2196"/>
                  <a:gd name="T45" fmla="*/ 1744 h 1854"/>
                  <a:gd name="T46" fmla="*/ 883 w 2196"/>
                  <a:gd name="T47" fmla="*/ 1854 h 1854"/>
                  <a:gd name="T48" fmla="*/ 962 w 2196"/>
                  <a:gd name="T49" fmla="*/ 1639 h 1854"/>
                  <a:gd name="T50" fmla="*/ 1249 w 2196"/>
                  <a:gd name="T51" fmla="*/ 1687 h 1854"/>
                  <a:gd name="T52" fmla="*/ 1252 w 2196"/>
                  <a:gd name="T53" fmla="*/ 1577 h 1854"/>
                  <a:gd name="T54" fmla="*/ 1471 w 2196"/>
                  <a:gd name="T55" fmla="*/ 1527 h 1854"/>
                  <a:gd name="T56" fmla="*/ 1575 w 2196"/>
                  <a:gd name="T57" fmla="*/ 1432 h 1854"/>
                  <a:gd name="T58" fmla="*/ 1721 w 2196"/>
                  <a:gd name="T59" fmla="*/ 1446 h 1854"/>
                  <a:gd name="T60" fmla="*/ 1808 w 2196"/>
                  <a:gd name="T61" fmla="*/ 1237 h 1854"/>
                  <a:gd name="T62" fmla="*/ 1671 w 2196"/>
                  <a:gd name="T63" fmla="*/ 1172 h 1854"/>
                  <a:gd name="T64" fmla="*/ 1909 w 2196"/>
                  <a:gd name="T65" fmla="*/ 858 h 1854"/>
                  <a:gd name="T66" fmla="*/ 2120 w 2196"/>
                  <a:gd name="T67" fmla="*/ 831 h 1854"/>
                  <a:gd name="T68" fmla="*/ 2196 w 2196"/>
                  <a:gd name="T69" fmla="*/ 695 h 1854"/>
                  <a:gd name="T70" fmla="*/ 2111 w 2196"/>
                  <a:gd name="T71" fmla="*/ 539 h 1854"/>
                  <a:gd name="T72" fmla="*/ 2140 w 2196"/>
                  <a:gd name="T73" fmla="*/ 427 h 1854"/>
                  <a:gd name="T74" fmla="*/ 1925 w 2196"/>
                  <a:gd name="T75" fmla="*/ 326 h 1854"/>
                  <a:gd name="T76" fmla="*/ 1858 w 2196"/>
                  <a:gd name="T77" fmla="*/ 110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6" h="1854">
                    <a:moveTo>
                      <a:pt x="1858" y="110"/>
                    </a:moveTo>
                    <a:lnTo>
                      <a:pt x="1645" y="0"/>
                    </a:lnTo>
                    <a:lnTo>
                      <a:pt x="1268" y="16"/>
                    </a:lnTo>
                    <a:lnTo>
                      <a:pt x="1219" y="150"/>
                    </a:lnTo>
                    <a:lnTo>
                      <a:pt x="993" y="10"/>
                    </a:lnTo>
                    <a:lnTo>
                      <a:pt x="599" y="341"/>
                    </a:lnTo>
                    <a:lnTo>
                      <a:pt x="447" y="153"/>
                    </a:lnTo>
                    <a:lnTo>
                      <a:pt x="340" y="221"/>
                    </a:lnTo>
                    <a:lnTo>
                      <a:pt x="136" y="216"/>
                    </a:lnTo>
                    <a:lnTo>
                      <a:pt x="129" y="229"/>
                    </a:lnTo>
                    <a:lnTo>
                      <a:pt x="205" y="377"/>
                    </a:lnTo>
                    <a:lnTo>
                      <a:pt x="79" y="410"/>
                    </a:lnTo>
                    <a:lnTo>
                      <a:pt x="0" y="615"/>
                    </a:lnTo>
                    <a:lnTo>
                      <a:pt x="216" y="965"/>
                    </a:lnTo>
                    <a:lnTo>
                      <a:pt x="109" y="984"/>
                    </a:lnTo>
                    <a:lnTo>
                      <a:pt x="64" y="1087"/>
                    </a:lnTo>
                    <a:lnTo>
                      <a:pt x="152" y="1330"/>
                    </a:lnTo>
                    <a:lnTo>
                      <a:pt x="55" y="1406"/>
                    </a:lnTo>
                    <a:lnTo>
                      <a:pt x="38" y="1535"/>
                    </a:lnTo>
                    <a:lnTo>
                      <a:pt x="276" y="1673"/>
                    </a:lnTo>
                    <a:lnTo>
                      <a:pt x="264" y="1782"/>
                    </a:lnTo>
                    <a:lnTo>
                      <a:pt x="609" y="1682"/>
                    </a:lnTo>
                    <a:lnTo>
                      <a:pt x="838" y="1744"/>
                    </a:lnTo>
                    <a:lnTo>
                      <a:pt x="883" y="1854"/>
                    </a:lnTo>
                    <a:lnTo>
                      <a:pt x="962" y="1639"/>
                    </a:lnTo>
                    <a:lnTo>
                      <a:pt x="1249" y="1687"/>
                    </a:lnTo>
                    <a:lnTo>
                      <a:pt x="1252" y="1577"/>
                    </a:lnTo>
                    <a:lnTo>
                      <a:pt x="1471" y="1527"/>
                    </a:lnTo>
                    <a:lnTo>
                      <a:pt x="1575" y="1432"/>
                    </a:lnTo>
                    <a:lnTo>
                      <a:pt x="1721" y="1446"/>
                    </a:lnTo>
                    <a:lnTo>
                      <a:pt x="1808" y="1237"/>
                    </a:lnTo>
                    <a:lnTo>
                      <a:pt x="1671" y="1172"/>
                    </a:lnTo>
                    <a:lnTo>
                      <a:pt x="1909" y="858"/>
                    </a:lnTo>
                    <a:lnTo>
                      <a:pt x="2120" y="831"/>
                    </a:lnTo>
                    <a:lnTo>
                      <a:pt x="2196" y="695"/>
                    </a:lnTo>
                    <a:lnTo>
                      <a:pt x="2111" y="539"/>
                    </a:lnTo>
                    <a:lnTo>
                      <a:pt x="2140" y="427"/>
                    </a:lnTo>
                    <a:lnTo>
                      <a:pt x="1925" y="326"/>
                    </a:lnTo>
                    <a:lnTo>
                      <a:pt x="1858"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9" name="Freeform 460"/>
              <p:cNvSpPr>
                <a:spLocks/>
              </p:cNvSpPr>
              <p:nvPr/>
            </p:nvSpPr>
            <p:spPr bwMode="auto">
              <a:xfrm>
                <a:off x="2572" y="5764"/>
                <a:ext cx="143" cy="90"/>
              </a:xfrm>
              <a:custGeom>
                <a:avLst/>
                <a:gdLst>
                  <a:gd name="T0" fmla="*/ 286 w 286"/>
                  <a:gd name="T1" fmla="*/ 133 h 181"/>
                  <a:gd name="T2" fmla="*/ 77 w 286"/>
                  <a:gd name="T3" fmla="*/ 0 h 181"/>
                  <a:gd name="T4" fmla="*/ 1 w 286"/>
                  <a:gd name="T5" fmla="*/ 23 h 181"/>
                  <a:gd name="T6" fmla="*/ 3 w 286"/>
                  <a:gd name="T7" fmla="*/ 26 h 181"/>
                  <a:gd name="T8" fmla="*/ 0 w 286"/>
                  <a:gd name="T9" fmla="*/ 26 h 181"/>
                  <a:gd name="T10" fmla="*/ 172 w 286"/>
                  <a:gd name="T11" fmla="*/ 181 h 181"/>
                  <a:gd name="T12" fmla="*/ 286 w 286"/>
                  <a:gd name="T13" fmla="*/ 133 h 181"/>
                </a:gdLst>
                <a:ahLst/>
                <a:cxnLst>
                  <a:cxn ang="0">
                    <a:pos x="T0" y="T1"/>
                  </a:cxn>
                  <a:cxn ang="0">
                    <a:pos x="T2" y="T3"/>
                  </a:cxn>
                  <a:cxn ang="0">
                    <a:pos x="T4" y="T5"/>
                  </a:cxn>
                  <a:cxn ang="0">
                    <a:pos x="T6" y="T7"/>
                  </a:cxn>
                  <a:cxn ang="0">
                    <a:pos x="T8" y="T9"/>
                  </a:cxn>
                  <a:cxn ang="0">
                    <a:pos x="T10" y="T11"/>
                  </a:cxn>
                  <a:cxn ang="0">
                    <a:pos x="T12" y="T13"/>
                  </a:cxn>
                </a:cxnLst>
                <a:rect l="0" t="0" r="r" b="b"/>
                <a:pathLst>
                  <a:path w="286" h="181">
                    <a:moveTo>
                      <a:pt x="286" y="133"/>
                    </a:moveTo>
                    <a:lnTo>
                      <a:pt x="77" y="0"/>
                    </a:lnTo>
                    <a:lnTo>
                      <a:pt x="1" y="23"/>
                    </a:lnTo>
                    <a:lnTo>
                      <a:pt x="3" y="26"/>
                    </a:lnTo>
                    <a:lnTo>
                      <a:pt x="0" y="26"/>
                    </a:lnTo>
                    <a:lnTo>
                      <a:pt x="172" y="181"/>
                    </a:lnTo>
                    <a:lnTo>
                      <a:pt x="286"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0" name="Freeform 459"/>
              <p:cNvSpPr>
                <a:spLocks/>
              </p:cNvSpPr>
              <p:nvPr/>
            </p:nvSpPr>
            <p:spPr bwMode="auto">
              <a:xfrm>
                <a:off x="2527" y="5737"/>
                <a:ext cx="44" cy="47"/>
              </a:xfrm>
              <a:custGeom>
                <a:avLst/>
                <a:gdLst>
                  <a:gd name="T0" fmla="*/ 38 w 88"/>
                  <a:gd name="T1" fmla="*/ 95 h 95"/>
                  <a:gd name="T2" fmla="*/ 64 w 88"/>
                  <a:gd name="T3" fmla="*/ 86 h 95"/>
                  <a:gd name="T4" fmla="*/ 88 w 88"/>
                  <a:gd name="T5" fmla="*/ 81 h 95"/>
                  <a:gd name="T6" fmla="*/ 0 w 88"/>
                  <a:gd name="T7" fmla="*/ 0 h 95"/>
                  <a:gd name="T8" fmla="*/ 38 w 88"/>
                  <a:gd name="T9" fmla="*/ 95 h 95"/>
                </a:gdLst>
                <a:ahLst/>
                <a:cxnLst>
                  <a:cxn ang="0">
                    <a:pos x="T0" y="T1"/>
                  </a:cxn>
                  <a:cxn ang="0">
                    <a:pos x="T2" y="T3"/>
                  </a:cxn>
                  <a:cxn ang="0">
                    <a:pos x="T4" y="T5"/>
                  </a:cxn>
                  <a:cxn ang="0">
                    <a:pos x="T6" y="T7"/>
                  </a:cxn>
                  <a:cxn ang="0">
                    <a:pos x="T8" y="T9"/>
                  </a:cxn>
                </a:cxnLst>
                <a:rect l="0" t="0" r="r" b="b"/>
                <a:pathLst>
                  <a:path w="88" h="95">
                    <a:moveTo>
                      <a:pt x="38" y="95"/>
                    </a:moveTo>
                    <a:lnTo>
                      <a:pt x="64" y="86"/>
                    </a:lnTo>
                    <a:lnTo>
                      <a:pt x="88" y="81"/>
                    </a:lnTo>
                    <a:lnTo>
                      <a:pt x="0" y="0"/>
                    </a:lnTo>
                    <a:lnTo>
                      <a:pt x="38"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1" name="Freeform 458"/>
              <p:cNvSpPr>
                <a:spLocks/>
              </p:cNvSpPr>
              <p:nvPr/>
            </p:nvSpPr>
            <p:spPr bwMode="auto">
              <a:xfrm>
                <a:off x="2615" y="6010"/>
                <a:ext cx="151" cy="269"/>
              </a:xfrm>
              <a:custGeom>
                <a:avLst/>
                <a:gdLst>
                  <a:gd name="T0" fmla="*/ 67 w 300"/>
                  <a:gd name="T1" fmla="*/ 0 h 538"/>
                  <a:gd name="T2" fmla="*/ 0 w 300"/>
                  <a:gd name="T3" fmla="*/ 107 h 538"/>
                  <a:gd name="T4" fmla="*/ 248 w 300"/>
                  <a:gd name="T5" fmla="*/ 538 h 538"/>
                  <a:gd name="T6" fmla="*/ 300 w 300"/>
                  <a:gd name="T7" fmla="*/ 415 h 538"/>
                  <a:gd name="T8" fmla="*/ 264 w 300"/>
                  <a:gd name="T9" fmla="*/ 129 h 538"/>
                  <a:gd name="T10" fmla="*/ 67 w 300"/>
                  <a:gd name="T11" fmla="*/ 0 h 538"/>
                </a:gdLst>
                <a:ahLst/>
                <a:cxnLst>
                  <a:cxn ang="0">
                    <a:pos x="T0" y="T1"/>
                  </a:cxn>
                  <a:cxn ang="0">
                    <a:pos x="T2" y="T3"/>
                  </a:cxn>
                  <a:cxn ang="0">
                    <a:pos x="T4" y="T5"/>
                  </a:cxn>
                  <a:cxn ang="0">
                    <a:pos x="T6" y="T7"/>
                  </a:cxn>
                  <a:cxn ang="0">
                    <a:pos x="T8" y="T9"/>
                  </a:cxn>
                  <a:cxn ang="0">
                    <a:pos x="T10" y="T11"/>
                  </a:cxn>
                </a:cxnLst>
                <a:rect l="0" t="0" r="r" b="b"/>
                <a:pathLst>
                  <a:path w="300" h="538">
                    <a:moveTo>
                      <a:pt x="67" y="0"/>
                    </a:moveTo>
                    <a:lnTo>
                      <a:pt x="0" y="107"/>
                    </a:lnTo>
                    <a:lnTo>
                      <a:pt x="248" y="538"/>
                    </a:lnTo>
                    <a:lnTo>
                      <a:pt x="300" y="415"/>
                    </a:lnTo>
                    <a:lnTo>
                      <a:pt x="264" y="129"/>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2" name="Freeform 457"/>
              <p:cNvSpPr>
                <a:spLocks/>
              </p:cNvSpPr>
              <p:nvPr/>
            </p:nvSpPr>
            <p:spPr bwMode="auto">
              <a:xfrm>
                <a:off x="1932" y="4777"/>
                <a:ext cx="118" cy="157"/>
              </a:xfrm>
              <a:custGeom>
                <a:avLst/>
                <a:gdLst>
                  <a:gd name="T0" fmla="*/ 110 w 235"/>
                  <a:gd name="T1" fmla="*/ 119 h 314"/>
                  <a:gd name="T2" fmla="*/ 72 w 235"/>
                  <a:gd name="T3" fmla="*/ 0 h 314"/>
                  <a:gd name="T4" fmla="*/ 0 w 235"/>
                  <a:gd name="T5" fmla="*/ 88 h 314"/>
                  <a:gd name="T6" fmla="*/ 235 w 235"/>
                  <a:gd name="T7" fmla="*/ 314 h 314"/>
                  <a:gd name="T8" fmla="*/ 228 w 235"/>
                  <a:gd name="T9" fmla="*/ 192 h 314"/>
                  <a:gd name="T10" fmla="*/ 110 w 235"/>
                  <a:gd name="T11" fmla="*/ 119 h 314"/>
                </a:gdLst>
                <a:ahLst/>
                <a:cxnLst>
                  <a:cxn ang="0">
                    <a:pos x="T0" y="T1"/>
                  </a:cxn>
                  <a:cxn ang="0">
                    <a:pos x="T2" y="T3"/>
                  </a:cxn>
                  <a:cxn ang="0">
                    <a:pos x="T4" y="T5"/>
                  </a:cxn>
                  <a:cxn ang="0">
                    <a:pos x="T6" y="T7"/>
                  </a:cxn>
                  <a:cxn ang="0">
                    <a:pos x="T8" y="T9"/>
                  </a:cxn>
                  <a:cxn ang="0">
                    <a:pos x="T10" y="T11"/>
                  </a:cxn>
                </a:cxnLst>
                <a:rect l="0" t="0" r="r" b="b"/>
                <a:pathLst>
                  <a:path w="235" h="314">
                    <a:moveTo>
                      <a:pt x="110" y="119"/>
                    </a:moveTo>
                    <a:lnTo>
                      <a:pt x="72" y="0"/>
                    </a:lnTo>
                    <a:lnTo>
                      <a:pt x="0" y="88"/>
                    </a:lnTo>
                    <a:lnTo>
                      <a:pt x="235" y="314"/>
                    </a:lnTo>
                    <a:lnTo>
                      <a:pt x="228" y="192"/>
                    </a:lnTo>
                    <a:lnTo>
                      <a:pt x="110"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3" name="Freeform 456"/>
              <p:cNvSpPr>
                <a:spLocks/>
              </p:cNvSpPr>
              <p:nvPr/>
            </p:nvSpPr>
            <p:spPr bwMode="auto">
              <a:xfrm>
                <a:off x="1183" y="4326"/>
                <a:ext cx="153" cy="89"/>
              </a:xfrm>
              <a:custGeom>
                <a:avLst/>
                <a:gdLst>
                  <a:gd name="T0" fmla="*/ 111 w 306"/>
                  <a:gd name="T1" fmla="*/ 0 h 180"/>
                  <a:gd name="T2" fmla="*/ 0 w 306"/>
                  <a:gd name="T3" fmla="*/ 14 h 180"/>
                  <a:gd name="T4" fmla="*/ 31 w 306"/>
                  <a:gd name="T5" fmla="*/ 143 h 180"/>
                  <a:gd name="T6" fmla="*/ 155 w 306"/>
                  <a:gd name="T7" fmla="*/ 180 h 180"/>
                  <a:gd name="T8" fmla="*/ 306 w 306"/>
                  <a:gd name="T9" fmla="*/ 133 h 180"/>
                  <a:gd name="T10" fmla="*/ 111 w 306"/>
                  <a:gd name="T11" fmla="*/ 0 h 180"/>
                </a:gdLst>
                <a:ahLst/>
                <a:cxnLst>
                  <a:cxn ang="0">
                    <a:pos x="T0" y="T1"/>
                  </a:cxn>
                  <a:cxn ang="0">
                    <a:pos x="T2" y="T3"/>
                  </a:cxn>
                  <a:cxn ang="0">
                    <a:pos x="T4" y="T5"/>
                  </a:cxn>
                  <a:cxn ang="0">
                    <a:pos x="T6" y="T7"/>
                  </a:cxn>
                  <a:cxn ang="0">
                    <a:pos x="T8" y="T9"/>
                  </a:cxn>
                  <a:cxn ang="0">
                    <a:pos x="T10" y="T11"/>
                  </a:cxn>
                </a:cxnLst>
                <a:rect l="0" t="0" r="r" b="b"/>
                <a:pathLst>
                  <a:path w="306" h="180">
                    <a:moveTo>
                      <a:pt x="111" y="0"/>
                    </a:moveTo>
                    <a:lnTo>
                      <a:pt x="0" y="14"/>
                    </a:lnTo>
                    <a:lnTo>
                      <a:pt x="31" y="143"/>
                    </a:lnTo>
                    <a:lnTo>
                      <a:pt x="155" y="180"/>
                    </a:lnTo>
                    <a:lnTo>
                      <a:pt x="306" y="133"/>
                    </a:lnTo>
                    <a:lnTo>
                      <a:pt x="1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4" name="Line 453"/>
              <p:cNvSpPr>
                <a:spLocks noChangeShapeType="1"/>
              </p:cNvSpPr>
              <p:nvPr/>
            </p:nvSpPr>
            <p:spPr bwMode="auto">
              <a:xfrm flipH="1">
                <a:off x="3530" y="3975"/>
                <a:ext cx="1" cy="1"/>
              </a:xfrm>
              <a:prstGeom prst="line">
                <a:avLst/>
              </a:prstGeom>
              <a:noFill/>
              <a:ln w="3175">
                <a:solidFill>
                  <a:srgbClr val="99CC00"/>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5" name="Freeform 452"/>
              <p:cNvSpPr>
                <a:spLocks/>
              </p:cNvSpPr>
              <p:nvPr/>
            </p:nvSpPr>
            <p:spPr bwMode="auto">
              <a:xfrm>
                <a:off x="7741" y="2218"/>
                <a:ext cx="93" cy="656"/>
              </a:xfrm>
              <a:custGeom>
                <a:avLst/>
                <a:gdLst>
                  <a:gd name="T0" fmla="*/ 143 w 187"/>
                  <a:gd name="T1" fmla="*/ 1313 h 1313"/>
                  <a:gd name="T2" fmla="*/ 125 w 187"/>
                  <a:gd name="T3" fmla="*/ 1155 h 1313"/>
                  <a:gd name="T4" fmla="*/ 0 w 187"/>
                  <a:gd name="T5" fmla="*/ 979 h 1313"/>
                  <a:gd name="T6" fmla="*/ 45 w 187"/>
                  <a:gd name="T7" fmla="*/ 751 h 1313"/>
                  <a:gd name="T8" fmla="*/ 164 w 187"/>
                  <a:gd name="T9" fmla="*/ 712 h 1313"/>
                  <a:gd name="T10" fmla="*/ 187 w 187"/>
                  <a:gd name="T11" fmla="*/ 558 h 1313"/>
                  <a:gd name="T12" fmla="*/ 87 w 187"/>
                  <a:gd name="T13" fmla="*/ 507 h 1313"/>
                  <a:gd name="T14" fmla="*/ 125 w 187"/>
                  <a:gd name="T15" fmla="*/ 350 h 1313"/>
                  <a:gd name="T16" fmla="*/ 40 w 187"/>
                  <a:gd name="T17"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313">
                    <a:moveTo>
                      <a:pt x="143" y="1313"/>
                    </a:moveTo>
                    <a:lnTo>
                      <a:pt x="125" y="1155"/>
                    </a:lnTo>
                    <a:lnTo>
                      <a:pt x="0" y="979"/>
                    </a:lnTo>
                    <a:lnTo>
                      <a:pt x="45" y="751"/>
                    </a:lnTo>
                    <a:lnTo>
                      <a:pt x="164" y="712"/>
                    </a:lnTo>
                    <a:lnTo>
                      <a:pt x="187" y="558"/>
                    </a:lnTo>
                    <a:lnTo>
                      <a:pt x="87" y="507"/>
                    </a:lnTo>
                    <a:lnTo>
                      <a:pt x="125" y="350"/>
                    </a:lnTo>
                    <a:lnTo>
                      <a:pt x="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6" name="Freeform 451"/>
              <p:cNvSpPr>
                <a:spLocks/>
              </p:cNvSpPr>
              <p:nvPr/>
            </p:nvSpPr>
            <p:spPr bwMode="auto">
              <a:xfrm>
                <a:off x="6681" y="2860"/>
                <a:ext cx="887" cy="229"/>
              </a:xfrm>
              <a:custGeom>
                <a:avLst/>
                <a:gdLst>
                  <a:gd name="T0" fmla="*/ 1773 w 1773"/>
                  <a:gd name="T1" fmla="*/ 408 h 456"/>
                  <a:gd name="T2" fmla="*/ 1643 w 1773"/>
                  <a:gd name="T3" fmla="*/ 363 h 456"/>
                  <a:gd name="T4" fmla="*/ 1547 w 1773"/>
                  <a:gd name="T5" fmla="*/ 420 h 456"/>
                  <a:gd name="T6" fmla="*/ 1436 w 1773"/>
                  <a:gd name="T7" fmla="*/ 377 h 456"/>
                  <a:gd name="T8" fmla="*/ 1381 w 1773"/>
                  <a:gd name="T9" fmla="*/ 354 h 456"/>
                  <a:gd name="T10" fmla="*/ 1328 w 1773"/>
                  <a:gd name="T11" fmla="*/ 334 h 456"/>
                  <a:gd name="T12" fmla="*/ 1228 w 1773"/>
                  <a:gd name="T13" fmla="*/ 256 h 456"/>
                  <a:gd name="T14" fmla="*/ 1214 w 1773"/>
                  <a:gd name="T15" fmla="*/ 20 h 456"/>
                  <a:gd name="T16" fmla="*/ 1091 w 1773"/>
                  <a:gd name="T17" fmla="*/ 0 h 456"/>
                  <a:gd name="T18" fmla="*/ 840 w 1773"/>
                  <a:gd name="T19" fmla="*/ 34 h 456"/>
                  <a:gd name="T20" fmla="*/ 476 w 1773"/>
                  <a:gd name="T21" fmla="*/ 329 h 456"/>
                  <a:gd name="T22" fmla="*/ 476 w 1773"/>
                  <a:gd name="T23" fmla="*/ 456 h 456"/>
                  <a:gd name="T24" fmla="*/ 126 w 1773"/>
                  <a:gd name="T25" fmla="*/ 411 h 456"/>
                  <a:gd name="T26" fmla="*/ 0 w 1773"/>
                  <a:gd name="T27" fmla="*/ 23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3" h="456">
                    <a:moveTo>
                      <a:pt x="1773" y="408"/>
                    </a:moveTo>
                    <a:lnTo>
                      <a:pt x="1643" y="363"/>
                    </a:lnTo>
                    <a:lnTo>
                      <a:pt x="1547" y="420"/>
                    </a:lnTo>
                    <a:lnTo>
                      <a:pt x="1436" y="377"/>
                    </a:lnTo>
                    <a:lnTo>
                      <a:pt x="1381" y="354"/>
                    </a:lnTo>
                    <a:lnTo>
                      <a:pt x="1328" y="334"/>
                    </a:lnTo>
                    <a:lnTo>
                      <a:pt x="1228" y="256"/>
                    </a:lnTo>
                    <a:lnTo>
                      <a:pt x="1214" y="20"/>
                    </a:lnTo>
                    <a:lnTo>
                      <a:pt x="1091" y="0"/>
                    </a:lnTo>
                    <a:lnTo>
                      <a:pt x="840" y="34"/>
                    </a:lnTo>
                    <a:lnTo>
                      <a:pt x="476" y="329"/>
                    </a:lnTo>
                    <a:lnTo>
                      <a:pt x="476" y="456"/>
                    </a:lnTo>
                    <a:lnTo>
                      <a:pt x="126" y="411"/>
                    </a:lnTo>
                    <a:lnTo>
                      <a:pt x="0" y="23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7" name="Freeform 450"/>
              <p:cNvSpPr>
                <a:spLocks/>
              </p:cNvSpPr>
              <p:nvPr/>
            </p:nvSpPr>
            <p:spPr bwMode="auto">
              <a:xfrm>
                <a:off x="7568" y="2874"/>
                <a:ext cx="245" cy="190"/>
              </a:xfrm>
              <a:custGeom>
                <a:avLst/>
                <a:gdLst>
                  <a:gd name="T0" fmla="*/ 489 w 489"/>
                  <a:gd name="T1" fmla="*/ 0 h 381"/>
                  <a:gd name="T2" fmla="*/ 157 w 489"/>
                  <a:gd name="T3" fmla="*/ 86 h 381"/>
                  <a:gd name="T4" fmla="*/ 243 w 489"/>
                  <a:gd name="T5" fmla="*/ 181 h 381"/>
                  <a:gd name="T6" fmla="*/ 153 w 489"/>
                  <a:gd name="T7" fmla="*/ 269 h 381"/>
                  <a:gd name="T8" fmla="*/ 181 w 489"/>
                  <a:gd name="T9" fmla="*/ 379 h 381"/>
                  <a:gd name="T10" fmla="*/ 0 w 489"/>
                  <a:gd name="T11" fmla="*/ 381 h 381"/>
                </a:gdLst>
                <a:ahLst/>
                <a:cxnLst>
                  <a:cxn ang="0">
                    <a:pos x="T0" y="T1"/>
                  </a:cxn>
                  <a:cxn ang="0">
                    <a:pos x="T2" y="T3"/>
                  </a:cxn>
                  <a:cxn ang="0">
                    <a:pos x="T4" y="T5"/>
                  </a:cxn>
                  <a:cxn ang="0">
                    <a:pos x="T6" y="T7"/>
                  </a:cxn>
                  <a:cxn ang="0">
                    <a:pos x="T8" y="T9"/>
                  </a:cxn>
                  <a:cxn ang="0">
                    <a:pos x="T10" y="T11"/>
                  </a:cxn>
                </a:cxnLst>
                <a:rect l="0" t="0" r="r" b="b"/>
                <a:pathLst>
                  <a:path w="489" h="381">
                    <a:moveTo>
                      <a:pt x="489" y="0"/>
                    </a:moveTo>
                    <a:lnTo>
                      <a:pt x="157" y="86"/>
                    </a:lnTo>
                    <a:lnTo>
                      <a:pt x="243" y="181"/>
                    </a:lnTo>
                    <a:lnTo>
                      <a:pt x="153" y="269"/>
                    </a:lnTo>
                    <a:lnTo>
                      <a:pt x="181" y="379"/>
                    </a:lnTo>
                    <a:lnTo>
                      <a:pt x="0" y="38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8" name="Freeform 449"/>
              <p:cNvSpPr>
                <a:spLocks/>
              </p:cNvSpPr>
              <p:nvPr/>
            </p:nvSpPr>
            <p:spPr bwMode="auto">
              <a:xfrm>
                <a:off x="7813" y="2874"/>
                <a:ext cx="393" cy="301"/>
              </a:xfrm>
              <a:custGeom>
                <a:avLst/>
                <a:gdLst>
                  <a:gd name="T0" fmla="*/ 787 w 787"/>
                  <a:gd name="T1" fmla="*/ 601 h 601"/>
                  <a:gd name="T2" fmla="*/ 132 w 787"/>
                  <a:gd name="T3" fmla="*/ 200 h 601"/>
                  <a:gd name="T4" fmla="*/ 0 w 787"/>
                  <a:gd name="T5" fmla="*/ 0 h 601"/>
                </a:gdLst>
                <a:ahLst/>
                <a:cxnLst>
                  <a:cxn ang="0">
                    <a:pos x="T0" y="T1"/>
                  </a:cxn>
                  <a:cxn ang="0">
                    <a:pos x="T2" y="T3"/>
                  </a:cxn>
                  <a:cxn ang="0">
                    <a:pos x="T4" y="T5"/>
                  </a:cxn>
                </a:cxnLst>
                <a:rect l="0" t="0" r="r" b="b"/>
                <a:pathLst>
                  <a:path w="787" h="601">
                    <a:moveTo>
                      <a:pt x="787" y="601"/>
                    </a:moveTo>
                    <a:lnTo>
                      <a:pt x="132" y="20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9" name="Freeform 448"/>
              <p:cNvSpPr>
                <a:spLocks/>
              </p:cNvSpPr>
              <p:nvPr/>
            </p:nvSpPr>
            <p:spPr bwMode="auto">
              <a:xfrm>
                <a:off x="7613" y="3175"/>
                <a:ext cx="952" cy="1012"/>
              </a:xfrm>
              <a:custGeom>
                <a:avLst/>
                <a:gdLst>
                  <a:gd name="T0" fmla="*/ 0 w 1904"/>
                  <a:gd name="T1" fmla="*/ 998 h 2025"/>
                  <a:gd name="T2" fmla="*/ 138 w 1904"/>
                  <a:gd name="T3" fmla="*/ 1026 h 2025"/>
                  <a:gd name="T4" fmla="*/ 159 w 1904"/>
                  <a:gd name="T5" fmla="*/ 1131 h 2025"/>
                  <a:gd name="T6" fmla="*/ 259 w 1904"/>
                  <a:gd name="T7" fmla="*/ 1170 h 2025"/>
                  <a:gd name="T8" fmla="*/ 245 w 1904"/>
                  <a:gd name="T9" fmla="*/ 1282 h 2025"/>
                  <a:gd name="T10" fmla="*/ 359 w 1904"/>
                  <a:gd name="T11" fmla="*/ 1293 h 2025"/>
                  <a:gd name="T12" fmla="*/ 428 w 1904"/>
                  <a:gd name="T13" fmla="*/ 1379 h 2025"/>
                  <a:gd name="T14" fmla="*/ 468 w 1904"/>
                  <a:gd name="T15" fmla="*/ 1498 h 2025"/>
                  <a:gd name="T16" fmla="*/ 359 w 1904"/>
                  <a:gd name="T17" fmla="*/ 1591 h 2025"/>
                  <a:gd name="T18" fmla="*/ 449 w 1904"/>
                  <a:gd name="T19" fmla="*/ 1777 h 2025"/>
                  <a:gd name="T20" fmla="*/ 806 w 1904"/>
                  <a:gd name="T21" fmla="*/ 1854 h 2025"/>
                  <a:gd name="T22" fmla="*/ 921 w 1904"/>
                  <a:gd name="T23" fmla="*/ 1915 h 2025"/>
                  <a:gd name="T24" fmla="*/ 921 w 1904"/>
                  <a:gd name="T25" fmla="*/ 2025 h 2025"/>
                  <a:gd name="T26" fmla="*/ 1108 w 1904"/>
                  <a:gd name="T27" fmla="*/ 1951 h 2025"/>
                  <a:gd name="T28" fmla="*/ 1154 w 1904"/>
                  <a:gd name="T29" fmla="*/ 1854 h 2025"/>
                  <a:gd name="T30" fmla="*/ 1408 w 1904"/>
                  <a:gd name="T31" fmla="*/ 1705 h 2025"/>
                  <a:gd name="T32" fmla="*/ 1494 w 1904"/>
                  <a:gd name="T33" fmla="*/ 1773 h 2025"/>
                  <a:gd name="T34" fmla="*/ 1613 w 1904"/>
                  <a:gd name="T35" fmla="*/ 1734 h 2025"/>
                  <a:gd name="T36" fmla="*/ 1625 w 1904"/>
                  <a:gd name="T37" fmla="*/ 1412 h 2025"/>
                  <a:gd name="T38" fmla="*/ 1706 w 1904"/>
                  <a:gd name="T39" fmla="*/ 1317 h 2025"/>
                  <a:gd name="T40" fmla="*/ 1816 w 1904"/>
                  <a:gd name="T41" fmla="*/ 1332 h 2025"/>
                  <a:gd name="T42" fmla="*/ 1904 w 1904"/>
                  <a:gd name="T43" fmla="*/ 1208 h 2025"/>
                  <a:gd name="T44" fmla="*/ 1896 w 1904"/>
                  <a:gd name="T45" fmla="*/ 1151 h 2025"/>
                  <a:gd name="T46" fmla="*/ 1896 w 1904"/>
                  <a:gd name="T47" fmla="*/ 1150 h 2025"/>
                  <a:gd name="T48" fmla="*/ 1846 w 1904"/>
                  <a:gd name="T49" fmla="*/ 1053 h 2025"/>
                  <a:gd name="T50" fmla="*/ 1742 w 1904"/>
                  <a:gd name="T51" fmla="*/ 1095 h 2025"/>
                  <a:gd name="T52" fmla="*/ 1734 w 1904"/>
                  <a:gd name="T53" fmla="*/ 972 h 2025"/>
                  <a:gd name="T54" fmla="*/ 1522 w 1904"/>
                  <a:gd name="T55" fmla="*/ 791 h 2025"/>
                  <a:gd name="T56" fmla="*/ 1591 w 1904"/>
                  <a:gd name="T57" fmla="*/ 462 h 2025"/>
                  <a:gd name="T58" fmla="*/ 1094 w 1904"/>
                  <a:gd name="T59" fmla="*/ 94 h 2025"/>
                  <a:gd name="T60" fmla="*/ 1187 w 1904"/>
                  <a:gd name="T61"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4" h="2025">
                    <a:moveTo>
                      <a:pt x="0" y="998"/>
                    </a:moveTo>
                    <a:lnTo>
                      <a:pt x="138" y="1026"/>
                    </a:lnTo>
                    <a:lnTo>
                      <a:pt x="159" y="1131"/>
                    </a:lnTo>
                    <a:lnTo>
                      <a:pt x="259" y="1170"/>
                    </a:lnTo>
                    <a:lnTo>
                      <a:pt x="245" y="1282"/>
                    </a:lnTo>
                    <a:lnTo>
                      <a:pt x="359" y="1293"/>
                    </a:lnTo>
                    <a:lnTo>
                      <a:pt x="428" y="1379"/>
                    </a:lnTo>
                    <a:lnTo>
                      <a:pt x="468" y="1498"/>
                    </a:lnTo>
                    <a:lnTo>
                      <a:pt x="359" y="1591"/>
                    </a:lnTo>
                    <a:lnTo>
                      <a:pt x="449" y="1777"/>
                    </a:lnTo>
                    <a:lnTo>
                      <a:pt x="806" y="1854"/>
                    </a:lnTo>
                    <a:lnTo>
                      <a:pt x="921" y="1915"/>
                    </a:lnTo>
                    <a:lnTo>
                      <a:pt x="921" y="2025"/>
                    </a:lnTo>
                    <a:lnTo>
                      <a:pt x="1108" y="1951"/>
                    </a:lnTo>
                    <a:lnTo>
                      <a:pt x="1154" y="1854"/>
                    </a:lnTo>
                    <a:lnTo>
                      <a:pt x="1408" y="1705"/>
                    </a:lnTo>
                    <a:lnTo>
                      <a:pt x="1494" y="1773"/>
                    </a:lnTo>
                    <a:lnTo>
                      <a:pt x="1613" y="1734"/>
                    </a:lnTo>
                    <a:lnTo>
                      <a:pt x="1625" y="1412"/>
                    </a:lnTo>
                    <a:lnTo>
                      <a:pt x="1706" y="1317"/>
                    </a:lnTo>
                    <a:lnTo>
                      <a:pt x="1816" y="1332"/>
                    </a:lnTo>
                    <a:lnTo>
                      <a:pt x="1904" y="1208"/>
                    </a:lnTo>
                    <a:lnTo>
                      <a:pt x="1896" y="1151"/>
                    </a:lnTo>
                    <a:lnTo>
                      <a:pt x="1896" y="1150"/>
                    </a:lnTo>
                    <a:lnTo>
                      <a:pt x="1846" y="1053"/>
                    </a:lnTo>
                    <a:lnTo>
                      <a:pt x="1742" y="1095"/>
                    </a:lnTo>
                    <a:lnTo>
                      <a:pt x="1734" y="972"/>
                    </a:lnTo>
                    <a:lnTo>
                      <a:pt x="1522" y="791"/>
                    </a:lnTo>
                    <a:lnTo>
                      <a:pt x="1591" y="462"/>
                    </a:lnTo>
                    <a:lnTo>
                      <a:pt x="1094" y="94"/>
                    </a:lnTo>
                    <a:lnTo>
                      <a:pt x="118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0" name="Freeform 447"/>
              <p:cNvSpPr>
                <a:spLocks/>
              </p:cNvSpPr>
              <p:nvPr/>
            </p:nvSpPr>
            <p:spPr bwMode="auto">
              <a:xfrm>
                <a:off x="7555" y="3064"/>
                <a:ext cx="165" cy="610"/>
              </a:xfrm>
              <a:custGeom>
                <a:avLst/>
                <a:gdLst>
                  <a:gd name="T0" fmla="*/ 26 w 331"/>
                  <a:gd name="T1" fmla="*/ 0 h 1218"/>
                  <a:gd name="T2" fmla="*/ 0 w 331"/>
                  <a:gd name="T3" fmla="*/ 131 h 1218"/>
                  <a:gd name="T4" fmla="*/ 93 w 331"/>
                  <a:gd name="T5" fmla="*/ 332 h 1218"/>
                  <a:gd name="T6" fmla="*/ 310 w 331"/>
                  <a:gd name="T7" fmla="*/ 448 h 1218"/>
                  <a:gd name="T8" fmla="*/ 331 w 331"/>
                  <a:gd name="T9" fmla="*/ 830 h 1218"/>
                  <a:gd name="T10" fmla="*/ 326 w 331"/>
                  <a:gd name="T11" fmla="*/ 936 h 1218"/>
                  <a:gd name="T12" fmla="*/ 110 w 331"/>
                  <a:gd name="T13" fmla="*/ 1032 h 1218"/>
                  <a:gd name="T14" fmla="*/ 115 w 331"/>
                  <a:gd name="T15" fmla="*/ 1218 h 1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 h="1218">
                    <a:moveTo>
                      <a:pt x="26" y="0"/>
                    </a:moveTo>
                    <a:lnTo>
                      <a:pt x="0" y="131"/>
                    </a:lnTo>
                    <a:lnTo>
                      <a:pt x="93" y="332"/>
                    </a:lnTo>
                    <a:lnTo>
                      <a:pt x="310" y="448"/>
                    </a:lnTo>
                    <a:lnTo>
                      <a:pt x="331" y="830"/>
                    </a:lnTo>
                    <a:lnTo>
                      <a:pt x="326" y="936"/>
                    </a:lnTo>
                    <a:lnTo>
                      <a:pt x="110" y="1032"/>
                    </a:lnTo>
                    <a:lnTo>
                      <a:pt x="115" y="121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1" name="Freeform 446"/>
              <p:cNvSpPr>
                <a:spLocks/>
              </p:cNvSpPr>
              <p:nvPr/>
            </p:nvSpPr>
            <p:spPr bwMode="auto">
              <a:xfrm>
                <a:off x="7286" y="3664"/>
                <a:ext cx="327" cy="132"/>
              </a:xfrm>
              <a:custGeom>
                <a:avLst/>
                <a:gdLst>
                  <a:gd name="T0" fmla="*/ 653 w 653"/>
                  <a:gd name="T1" fmla="*/ 19 h 264"/>
                  <a:gd name="T2" fmla="*/ 653 w 653"/>
                  <a:gd name="T3" fmla="*/ 21 h 264"/>
                  <a:gd name="T4" fmla="*/ 505 w 653"/>
                  <a:gd name="T5" fmla="*/ 0 h 264"/>
                  <a:gd name="T6" fmla="*/ 324 w 653"/>
                  <a:gd name="T7" fmla="*/ 152 h 264"/>
                  <a:gd name="T8" fmla="*/ 86 w 653"/>
                  <a:gd name="T9" fmla="*/ 188 h 264"/>
                  <a:gd name="T10" fmla="*/ 0 w 653"/>
                  <a:gd name="T11" fmla="*/ 264 h 264"/>
                </a:gdLst>
                <a:ahLst/>
                <a:cxnLst>
                  <a:cxn ang="0">
                    <a:pos x="T0" y="T1"/>
                  </a:cxn>
                  <a:cxn ang="0">
                    <a:pos x="T2" y="T3"/>
                  </a:cxn>
                  <a:cxn ang="0">
                    <a:pos x="T4" y="T5"/>
                  </a:cxn>
                  <a:cxn ang="0">
                    <a:pos x="T6" y="T7"/>
                  </a:cxn>
                  <a:cxn ang="0">
                    <a:pos x="T8" y="T9"/>
                  </a:cxn>
                  <a:cxn ang="0">
                    <a:pos x="T10" y="T11"/>
                  </a:cxn>
                </a:cxnLst>
                <a:rect l="0" t="0" r="r" b="b"/>
                <a:pathLst>
                  <a:path w="653" h="264">
                    <a:moveTo>
                      <a:pt x="653" y="19"/>
                    </a:moveTo>
                    <a:lnTo>
                      <a:pt x="653" y="21"/>
                    </a:lnTo>
                    <a:lnTo>
                      <a:pt x="505" y="0"/>
                    </a:lnTo>
                    <a:lnTo>
                      <a:pt x="324" y="152"/>
                    </a:lnTo>
                    <a:lnTo>
                      <a:pt x="86" y="188"/>
                    </a:lnTo>
                    <a:lnTo>
                      <a:pt x="0" y="2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2" name="Freeform 445"/>
              <p:cNvSpPr>
                <a:spLocks/>
              </p:cNvSpPr>
              <p:nvPr/>
            </p:nvSpPr>
            <p:spPr bwMode="auto">
              <a:xfrm>
                <a:off x="8206" y="3075"/>
                <a:ext cx="230" cy="100"/>
              </a:xfrm>
              <a:custGeom>
                <a:avLst/>
                <a:gdLst>
                  <a:gd name="T0" fmla="*/ 460 w 460"/>
                  <a:gd name="T1" fmla="*/ 0 h 199"/>
                  <a:gd name="T2" fmla="*/ 385 w 460"/>
                  <a:gd name="T3" fmla="*/ 87 h 199"/>
                  <a:gd name="T4" fmla="*/ 269 w 460"/>
                  <a:gd name="T5" fmla="*/ 67 h 199"/>
                  <a:gd name="T6" fmla="*/ 0 w 460"/>
                  <a:gd name="T7" fmla="*/ 199 h 199"/>
                </a:gdLst>
                <a:ahLst/>
                <a:cxnLst>
                  <a:cxn ang="0">
                    <a:pos x="T0" y="T1"/>
                  </a:cxn>
                  <a:cxn ang="0">
                    <a:pos x="T2" y="T3"/>
                  </a:cxn>
                  <a:cxn ang="0">
                    <a:pos x="T4" y="T5"/>
                  </a:cxn>
                  <a:cxn ang="0">
                    <a:pos x="T6" y="T7"/>
                  </a:cxn>
                </a:cxnLst>
                <a:rect l="0" t="0" r="r" b="b"/>
                <a:pathLst>
                  <a:path w="460" h="199">
                    <a:moveTo>
                      <a:pt x="460" y="0"/>
                    </a:moveTo>
                    <a:lnTo>
                      <a:pt x="385" y="87"/>
                    </a:lnTo>
                    <a:lnTo>
                      <a:pt x="269" y="67"/>
                    </a:lnTo>
                    <a:lnTo>
                      <a:pt x="0" y="19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3" name="Freeform 444"/>
              <p:cNvSpPr>
                <a:spLocks/>
              </p:cNvSpPr>
              <p:nvPr/>
            </p:nvSpPr>
            <p:spPr bwMode="auto">
              <a:xfrm>
                <a:off x="8560" y="3640"/>
                <a:ext cx="759" cy="206"/>
              </a:xfrm>
              <a:custGeom>
                <a:avLst/>
                <a:gdLst>
                  <a:gd name="T0" fmla="*/ 1517 w 1517"/>
                  <a:gd name="T1" fmla="*/ 412 h 412"/>
                  <a:gd name="T2" fmla="*/ 1193 w 1517"/>
                  <a:gd name="T3" fmla="*/ 155 h 412"/>
                  <a:gd name="T4" fmla="*/ 997 w 1517"/>
                  <a:gd name="T5" fmla="*/ 241 h 412"/>
                  <a:gd name="T6" fmla="*/ 807 w 1517"/>
                  <a:gd name="T7" fmla="*/ 100 h 412"/>
                  <a:gd name="T8" fmla="*/ 586 w 1517"/>
                  <a:gd name="T9" fmla="*/ 164 h 412"/>
                  <a:gd name="T10" fmla="*/ 314 w 1517"/>
                  <a:gd name="T11" fmla="*/ 0 h 412"/>
                  <a:gd name="T12" fmla="*/ 0 w 1517"/>
                  <a:gd name="T13" fmla="*/ 220 h 412"/>
                </a:gdLst>
                <a:ahLst/>
                <a:cxnLst>
                  <a:cxn ang="0">
                    <a:pos x="T0" y="T1"/>
                  </a:cxn>
                  <a:cxn ang="0">
                    <a:pos x="T2" y="T3"/>
                  </a:cxn>
                  <a:cxn ang="0">
                    <a:pos x="T4" y="T5"/>
                  </a:cxn>
                  <a:cxn ang="0">
                    <a:pos x="T6" y="T7"/>
                  </a:cxn>
                  <a:cxn ang="0">
                    <a:pos x="T8" y="T9"/>
                  </a:cxn>
                  <a:cxn ang="0">
                    <a:pos x="T10" y="T11"/>
                  </a:cxn>
                  <a:cxn ang="0">
                    <a:pos x="T12" y="T13"/>
                  </a:cxn>
                </a:cxnLst>
                <a:rect l="0" t="0" r="r" b="b"/>
                <a:pathLst>
                  <a:path w="1517" h="412">
                    <a:moveTo>
                      <a:pt x="1517" y="412"/>
                    </a:moveTo>
                    <a:lnTo>
                      <a:pt x="1193" y="155"/>
                    </a:lnTo>
                    <a:lnTo>
                      <a:pt x="997" y="241"/>
                    </a:lnTo>
                    <a:lnTo>
                      <a:pt x="807" y="100"/>
                    </a:lnTo>
                    <a:lnTo>
                      <a:pt x="586" y="164"/>
                    </a:lnTo>
                    <a:lnTo>
                      <a:pt x="314" y="0"/>
                    </a:lnTo>
                    <a:lnTo>
                      <a:pt x="0" y="22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4" name="Freeform 443"/>
              <p:cNvSpPr>
                <a:spLocks/>
              </p:cNvSpPr>
              <p:nvPr/>
            </p:nvSpPr>
            <p:spPr bwMode="auto">
              <a:xfrm>
                <a:off x="9356" y="2328"/>
                <a:ext cx="514" cy="652"/>
              </a:xfrm>
              <a:custGeom>
                <a:avLst/>
                <a:gdLst>
                  <a:gd name="T0" fmla="*/ 1028 w 1028"/>
                  <a:gd name="T1" fmla="*/ 10 h 1304"/>
                  <a:gd name="T2" fmla="*/ 1026 w 1028"/>
                  <a:gd name="T3" fmla="*/ 13 h 1304"/>
                  <a:gd name="T4" fmla="*/ 974 w 1028"/>
                  <a:gd name="T5" fmla="*/ 175 h 1304"/>
                  <a:gd name="T6" fmla="*/ 921 w 1028"/>
                  <a:gd name="T7" fmla="*/ 275 h 1304"/>
                  <a:gd name="T8" fmla="*/ 572 w 1028"/>
                  <a:gd name="T9" fmla="*/ 286 h 1304"/>
                  <a:gd name="T10" fmla="*/ 224 w 1028"/>
                  <a:gd name="T11" fmla="*/ 108 h 1304"/>
                  <a:gd name="T12" fmla="*/ 189 w 1028"/>
                  <a:gd name="T13" fmla="*/ 0 h 1304"/>
                  <a:gd name="T14" fmla="*/ 0 w 1028"/>
                  <a:gd name="T15" fmla="*/ 418 h 1304"/>
                  <a:gd name="T16" fmla="*/ 212 w 1028"/>
                  <a:gd name="T17" fmla="*/ 513 h 1304"/>
                  <a:gd name="T18" fmla="*/ 148 w 1028"/>
                  <a:gd name="T19" fmla="*/ 610 h 1304"/>
                  <a:gd name="T20" fmla="*/ 238 w 1028"/>
                  <a:gd name="T21" fmla="*/ 672 h 1304"/>
                  <a:gd name="T22" fmla="*/ 291 w 1028"/>
                  <a:gd name="T23" fmla="*/ 575 h 1304"/>
                  <a:gd name="T24" fmla="*/ 401 w 1028"/>
                  <a:gd name="T25" fmla="*/ 591 h 1304"/>
                  <a:gd name="T26" fmla="*/ 571 w 1028"/>
                  <a:gd name="T27" fmla="*/ 720 h 1304"/>
                  <a:gd name="T28" fmla="*/ 455 w 1028"/>
                  <a:gd name="T29" fmla="*/ 1237 h 1304"/>
                  <a:gd name="T30" fmla="*/ 369 w 1028"/>
                  <a:gd name="T31" fmla="*/ 1304 h 1304"/>
                  <a:gd name="T32" fmla="*/ 234 w 1028"/>
                  <a:gd name="T33" fmla="*/ 1292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8" h="1304">
                    <a:moveTo>
                      <a:pt x="1028" y="10"/>
                    </a:moveTo>
                    <a:lnTo>
                      <a:pt x="1026" y="13"/>
                    </a:lnTo>
                    <a:lnTo>
                      <a:pt x="974" y="175"/>
                    </a:lnTo>
                    <a:lnTo>
                      <a:pt x="921" y="275"/>
                    </a:lnTo>
                    <a:lnTo>
                      <a:pt x="572" y="286"/>
                    </a:lnTo>
                    <a:lnTo>
                      <a:pt x="224" y="108"/>
                    </a:lnTo>
                    <a:lnTo>
                      <a:pt x="189" y="0"/>
                    </a:lnTo>
                    <a:lnTo>
                      <a:pt x="0" y="418"/>
                    </a:lnTo>
                    <a:lnTo>
                      <a:pt x="212" y="513"/>
                    </a:lnTo>
                    <a:lnTo>
                      <a:pt x="148" y="610"/>
                    </a:lnTo>
                    <a:lnTo>
                      <a:pt x="238" y="672"/>
                    </a:lnTo>
                    <a:lnTo>
                      <a:pt x="291" y="575"/>
                    </a:lnTo>
                    <a:lnTo>
                      <a:pt x="401" y="591"/>
                    </a:lnTo>
                    <a:lnTo>
                      <a:pt x="571" y="720"/>
                    </a:lnTo>
                    <a:lnTo>
                      <a:pt x="455" y="1237"/>
                    </a:lnTo>
                    <a:lnTo>
                      <a:pt x="369" y="1304"/>
                    </a:lnTo>
                    <a:lnTo>
                      <a:pt x="234" y="129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5" name="Freeform 442"/>
              <p:cNvSpPr>
                <a:spLocks/>
              </p:cNvSpPr>
              <p:nvPr/>
            </p:nvSpPr>
            <p:spPr bwMode="auto">
              <a:xfrm>
                <a:off x="9585" y="3237"/>
                <a:ext cx="311" cy="203"/>
              </a:xfrm>
              <a:custGeom>
                <a:avLst/>
                <a:gdLst>
                  <a:gd name="T0" fmla="*/ 622 w 622"/>
                  <a:gd name="T1" fmla="*/ 406 h 406"/>
                  <a:gd name="T2" fmla="*/ 464 w 622"/>
                  <a:gd name="T3" fmla="*/ 330 h 406"/>
                  <a:gd name="T4" fmla="*/ 448 w 622"/>
                  <a:gd name="T5" fmla="*/ 225 h 406"/>
                  <a:gd name="T6" fmla="*/ 120 w 622"/>
                  <a:gd name="T7" fmla="*/ 6 h 406"/>
                  <a:gd name="T8" fmla="*/ 0 w 622"/>
                  <a:gd name="T9" fmla="*/ 0 h 406"/>
                </a:gdLst>
                <a:ahLst/>
                <a:cxnLst>
                  <a:cxn ang="0">
                    <a:pos x="T0" y="T1"/>
                  </a:cxn>
                  <a:cxn ang="0">
                    <a:pos x="T2" y="T3"/>
                  </a:cxn>
                  <a:cxn ang="0">
                    <a:pos x="T4" y="T5"/>
                  </a:cxn>
                  <a:cxn ang="0">
                    <a:pos x="T6" y="T7"/>
                  </a:cxn>
                  <a:cxn ang="0">
                    <a:pos x="T8" y="T9"/>
                  </a:cxn>
                </a:cxnLst>
                <a:rect l="0" t="0" r="r" b="b"/>
                <a:pathLst>
                  <a:path w="622" h="406">
                    <a:moveTo>
                      <a:pt x="622" y="406"/>
                    </a:moveTo>
                    <a:lnTo>
                      <a:pt x="464" y="330"/>
                    </a:lnTo>
                    <a:lnTo>
                      <a:pt x="448" y="225"/>
                    </a:lnTo>
                    <a:lnTo>
                      <a:pt x="120" y="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6" name="Freeform 441"/>
              <p:cNvSpPr>
                <a:spLocks/>
              </p:cNvSpPr>
              <p:nvPr/>
            </p:nvSpPr>
            <p:spPr bwMode="auto">
              <a:xfrm>
                <a:off x="9485" y="2999"/>
                <a:ext cx="100" cy="238"/>
              </a:xfrm>
              <a:custGeom>
                <a:avLst/>
                <a:gdLst>
                  <a:gd name="T0" fmla="*/ 50 w 200"/>
                  <a:gd name="T1" fmla="*/ 0 h 476"/>
                  <a:gd name="T2" fmla="*/ 0 w 200"/>
                  <a:gd name="T3" fmla="*/ 388 h 476"/>
                  <a:gd name="T4" fmla="*/ 200 w 200"/>
                  <a:gd name="T5" fmla="*/ 476 h 476"/>
                </a:gdLst>
                <a:ahLst/>
                <a:cxnLst>
                  <a:cxn ang="0">
                    <a:pos x="T0" y="T1"/>
                  </a:cxn>
                  <a:cxn ang="0">
                    <a:pos x="T2" y="T3"/>
                  </a:cxn>
                  <a:cxn ang="0">
                    <a:pos x="T4" y="T5"/>
                  </a:cxn>
                </a:cxnLst>
                <a:rect l="0" t="0" r="r" b="b"/>
                <a:pathLst>
                  <a:path w="200" h="476">
                    <a:moveTo>
                      <a:pt x="50" y="0"/>
                    </a:moveTo>
                    <a:lnTo>
                      <a:pt x="0" y="388"/>
                    </a:lnTo>
                    <a:lnTo>
                      <a:pt x="200" y="47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7" name="Freeform 440"/>
              <p:cNvSpPr>
                <a:spLocks/>
              </p:cNvSpPr>
              <p:nvPr/>
            </p:nvSpPr>
            <p:spPr bwMode="auto">
              <a:xfrm>
                <a:off x="9337" y="3237"/>
                <a:ext cx="248" cy="596"/>
              </a:xfrm>
              <a:custGeom>
                <a:avLst/>
                <a:gdLst>
                  <a:gd name="T0" fmla="*/ 495 w 495"/>
                  <a:gd name="T1" fmla="*/ 0 h 1192"/>
                  <a:gd name="T2" fmla="*/ 453 w 495"/>
                  <a:gd name="T3" fmla="*/ 34 h 1192"/>
                  <a:gd name="T4" fmla="*/ 293 w 495"/>
                  <a:gd name="T5" fmla="*/ 560 h 1192"/>
                  <a:gd name="T6" fmla="*/ 110 w 495"/>
                  <a:gd name="T7" fmla="*/ 861 h 1192"/>
                  <a:gd name="T8" fmla="*/ 107 w 495"/>
                  <a:gd name="T9" fmla="*/ 1101 h 1192"/>
                  <a:gd name="T10" fmla="*/ 0 w 495"/>
                  <a:gd name="T11" fmla="*/ 1192 h 1192"/>
                </a:gdLst>
                <a:ahLst/>
                <a:cxnLst>
                  <a:cxn ang="0">
                    <a:pos x="T0" y="T1"/>
                  </a:cxn>
                  <a:cxn ang="0">
                    <a:pos x="T2" y="T3"/>
                  </a:cxn>
                  <a:cxn ang="0">
                    <a:pos x="T4" y="T5"/>
                  </a:cxn>
                  <a:cxn ang="0">
                    <a:pos x="T6" y="T7"/>
                  </a:cxn>
                  <a:cxn ang="0">
                    <a:pos x="T8" y="T9"/>
                  </a:cxn>
                  <a:cxn ang="0">
                    <a:pos x="T10" y="T11"/>
                  </a:cxn>
                </a:cxnLst>
                <a:rect l="0" t="0" r="r" b="b"/>
                <a:pathLst>
                  <a:path w="495" h="1192">
                    <a:moveTo>
                      <a:pt x="495" y="0"/>
                    </a:moveTo>
                    <a:lnTo>
                      <a:pt x="453" y="34"/>
                    </a:lnTo>
                    <a:lnTo>
                      <a:pt x="293" y="560"/>
                    </a:lnTo>
                    <a:lnTo>
                      <a:pt x="110" y="861"/>
                    </a:lnTo>
                    <a:lnTo>
                      <a:pt x="107" y="1101"/>
                    </a:lnTo>
                    <a:lnTo>
                      <a:pt x="0" y="119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8" name="Freeform 439"/>
              <p:cNvSpPr>
                <a:spLocks/>
              </p:cNvSpPr>
              <p:nvPr/>
            </p:nvSpPr>
            <p:spPr bwMode="auto">
              <a:xfrm>
                <a:off x="9275" y="3846"/>
                <a:ext cx="49" cy="301"/>
              </a:xfrm>
              <a:custGeom>
                <a:avLst/>
                <a:gdLst>
                  <a:gd name="T0" fmla="*/ 87 w 96"/>
                  <a:gd name="T1" fmla="*/ 0 h 601"/>
                  <a:gd name="T2" fmla="*/ 0 w 96"/>
                  <a:gd name="T3" fmla="*/ 219 h 601"/>
                  <a:gd name="T4" fmla="*/ 96 w 96"/>
                  <a:gd name="T5" fmla="*/ 601 h 601"/>
                </a:gdLst>
                <a:ahLst/>
                <a:cxnLst>
                  <a:cxn ang="0">
                    <a:pos x="T0" y="T1"/>
                  </a:cxn>
                  <a:cxn ang="0">
                    <a:pos x="T2" y="T3"/>
                  </a:cxn>
                  <a:cxn ang="0">
                    <a:pos x="T4" y="T5"/>
                  </a:cxn>
                </a:cxnLst>
                <a:rect l="0" t="0" r="r" b="b"/>
                <a:pathLst>
                  <a:path w="96" h="601">
                    <a:moveTo>
                      <a:pt x="87" y="0"/>
                    </a:moveTo>
                    <a:lnTo>
                      <a:pt x="0" y="219"/>
                    </a:lnTo>
                    <a:lnTo>
                      <a:pt x="96" y="60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9" name="Freeform 438"/>
              <p:cNvSpPr>
                <a:spLocks/>
              </p:cNvSpPr>
              <p:nvPr/>
            </p:nvSpPr>
            <p:spPr bwMode="auto">
              <a:xfrm>
                <a:off x="9324" y="3833"/>
                <a:ext cx="265" cy="459"/>
              </a:xfrm>
              <a:custGeom>
                <a:avLst/>
                <a:gdLst>
                  <a:gd name="T0" fmla="*/ 0 w 531"/>
                  <a:gd name="T1" fmla="*/ 627 h 918"/>
                  <a:gd name="T2" fmla="*/ 2 w 531"/>
                  <a:gd name="T3" fmla="*/ 627 h 918"/>
                  <a:gd name="T4" fmla="*/ 233 w 531"/>
                  <a:gd name="T5" fmla="*/ 729 h 918"/>
                  <a:gd name="T6" fmla="*/ 181 w 531"/>
                  <a:gd name="T7" fmla="*/ 825 h 918"/>
                  <a:gd name="T8" fmla="*/ 228 w 531"/>
                  <a:gd name="T9" fmla="*/ 913 h 918"/>
                  <a:gd name="T10" fmla="*/ 233 w 531"/>
                  <a:gd name="T11" fmla="*/ 918 h 918"/>
                  <a:gd name="T12" fmla="*/ 378 w 531"/>
                  <a:gd name="T13" fmla="*/ 758 h 918"/>
                  <a:gd name="T14" fmla="*/ 381 w 531"/>
                  <a:gd name="T15" fmla="*/ 751 h 918"/>
                  <a:gd name="T16" fmla="*/ 531 w 531"/>
                  <a:gd name="T17" fmla="*/ 732 h 918"/>
                  <a:gd name="T18" fmla="*/ 449 w 531"/>
                  <a:gd name="T19" fmla="*/ 537 h 918"/>
                  <a:gd name="T20" fmla="*/ 340 w 531"/>
                  <a:gd name="T21" fmla="*/ 543 h 918"/>
                  <a:gd name="T22" fmla="*/ 323 w 531"/>
                  <a:gd name="T23" fmla="*/ 195 h 918"/>
                  <a:gd name="T24" fmla="*/ 28 w 531"/>
                  <a:gd name="T25" fmla="*/ 0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918">
                    <a:moveTo>
                      <a:pt x="0" y="627"/>
                    </a:moveTo>
                    <a:lnTo>
                      <a:pt x="2" y="627"/>
                    </a:lnTo>
                    <a:lnTo>
                      <a:pt x="233" y="729"/>
                    </a:lnTo>
                    <a:lnTo>
                      <a:pt x="181" y="825"/>
                    </a:lnTo>
                    <a:lnTo>
                      <a:pt x="228" y="913"/>
                    </a:lnTo>
                    <a:lnTo>
                      <a:pt x="233" y="918"/>
                    </a:lnTo>
                    <a:lnTo>
                      <a:pt x="378" y="758"/>
                    </a:lnTo>
                    <a:lnTo>
                      <a:pt x="381" y="751"/>
                    </a:lnTo>
                    <a:lnTo>
                      <a:pt x="531" y="732"/>
                    </a:lnTo>
                    <a:lnTo>
                      <a:pt x="449" y="537"/>
                    </a:lnTo>
                    <a:lnTo>
                      <a:pt x="340" y="543"/>
                    </a:lnTo>
                    <a:lnTo>
                      <a:pt x="323" y="195"/>
                    </a:lnTo>
                    <a:lnTo>
                      <a:pt x="2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0" name="Line 437"/>
              <p:cNvSpPr>
                <a:spLocks noChangeShapeType="1"/>
              </p:cNvSpPr>
              <p:nvPr/>
            </p:nvSpPr>
            <p:spPr bwMode="auto">
              <a:xfrm flipH="1">
                <a:off x="9319" y="3833"/>
                <a:ext cx="18" cy="13"/>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1" name="Freeform 436"/>
              <p:cNvSpPr>
                <a:spLocks/>
              </p:cNvSpPr>
              <p:nvPr/>
            </p:nvSpPr>
            <p:spPr bwMode="auto">
              <a:xfrm>
                <a:off x="8447" y="4132"/>
                <a:ext cx="877" cy="413"/>
              </a:xfrm>
              <a:custGeom>
                <a:avLst/>
                <a:gdLst>
                  <a:gd name="T0" fmla="*/ 1754 w 1754"/>
                  <a:gd name="T1" fmla="*/ 29 h 827"/>
                  <a:gd name="T2" fmla="*/ 1749 w 1754"/>
                  <a:gd name="T3" fmla="*/ 29 h 827"/>
                  <a:gd name="T4" fmla="*/ 1520 w 1754"/>
                  <a:gd name="T5" fmla="*/ 0 h 827"/>
                  <a:gd name="T6" fmla="*/ 1501 w 1754"/>
                  <a:gd name="T7" fmla="*/ 107 h 827"/>
                  <a:gd name="T8" fmla="*/ 1378 w 1754"/>
                  <a:gd name="T9" fmla="*/ 126 h 827"/>
                  <a:gd name="T10" fmla="*/ 1306 w 1754"/>
                  <a:gd name="T11" fmla="*/ 208 h 827"/>
                  <a:gd name="T12" fmla="*/ 1199 w 1754"/>
                  <a:gd name="T13" fmla="*/ 176 h 827"/>
                  <a:gd name="T14" fmla="*/ 981 w 1754"/>
                  <a:gd name="T15" fmla="*/ 248 h 827"/>
                  <a:gd name="T16" fmla="*/ 866 w 1754"/>
                  <a:gd name="T17" fmla="*/ 432 h 827"/>
                  <a:gd name="T18" fmla="*/ 0 w 1754"/>
                  <a:gd name="T19" fmla="*/ 82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4" h="827">
                    <a:moveTo>
                      <a:pt x="1754" y="29"/>
                    </a:moveTo>
                    <a:lnTo>
                      <a:pt x="1749" y="29"/>
                    </a:lnTo>
                    <a:lnTo>
                      <a:pt x="1520" y="0"/>
                    </a:lnTo>
                    <a:lnTo>
                      <a:pt x="1501" y="107"/>
                    </a:lnTo>
                    <a:lnTo>
                      <a:pt x="1378" y="126"/>
                    </a:lnTo>
                    <a:lnTo>
                      <a:pt x="1306" y="208"/>
                    </a:lnTo>
                    <a:lnTo>
                      <a:pt x="1199" y="176"/>
                    </a:lnTo>
                    <a:lnTo>
                      <a:pt x="981" y="248"/>
                    </a:lnTo>
                    <a:lnTo>
                      <a:pt x="866" y="432"/>
                    </a:lnTo>
                    <a:lnTo>
                      <a:pt x="0" y="82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2" name="Freeform 435"/>
              <p:cNvSpPr>
                <a:spLocks/>
              </p:cNvSpPr>
              <p:nvPr/>
            </p:nvSpPr>
            <p:spPr bwMode="auto">
              <a:xfrm>
                <a:off x="8622" y="6120"/>
                <a:ext cx="816" cy="283"/>
              </a:xfrm>
              <a:custGeom>
                <a:avLst/>
                <a:gdLst>
                  <a:gd name="T0" fmla="*/ 1631 w 1631"/>
                  <a:gd name="T1" fmla="*/ 289 h 565"/>
                  <a:gd name="T2" fmla="*/ 1628 w 1631"/>
                  <a:gd name="T3" fmla="*/ 303 h 565"/>
                  <a:gd name="T4" fmla="*/ 1542 w 1631"/>
                  <a:gd name="T5" fmla="*/ 361 h 565"/>
                  <a:gd name="T6" fmla="*/ 1304 w 1631"/>
                  <a:gd name="T7" fmla="*/ 275 h 565"/>
                  <a:gd name="T8" fmla="*/ 1218 w 1631"/>
                  <a:gd name="T9" fmla="*/ 203 h 565"/>
                  <a:gd name="T10" fmla="*/ 1238 w 1631"/>
                  <a:gd name="T11" fmla="*/ 87 h 565"/>
                  <a:gd name="T12" fmla="*/ 1145 w 1631"/>
                  <a:gd name="T13" fmla="*/ 24 h 565"/>
                  <a:gd name="T14" fmla="*/ 780 w 1631"/>
                  <a:gd name="T15" fmla="*/ 565 h 565"/>
                  <a:gd name="T16" fmla="*/ 602 w 1631"/>
                  <a:gd name="T17" fmla="*/ 427 h 565"/>
                  <a:gd name="T18" fmla="*/ 476 w 1631"/>
                  <a:gd name="T19" fmla="*/ 394 h 565"/>
                  <a:gd name="T20" fmla="*/ 374 w 1631"/>
                  <a:gd name="T21" fmla="*/ 456 h 565"/>
                  <a:gd name="T22" fmla="*/ 259 w 1631"/>
                  <a:gd name="T23" fmla="*/ 391 h 565"/>
                  <a:gd name="T24" fmla="*/ 210 w 1631"/>
                  <a:gd name="T25" fmla="*/ 294 h 565"/>
                  <a:gd name="T26" fmla="*/ 105 w 1631"/>
                  <a:gd name="T27" fmla="*/ 258 h 565"/>
                  <a:gd name="T28" fmla="*/ 0 w 1631"/>
                  <a:gd name="T29"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1" h="565">
                    <a:moveTo>
                      <a:pt x="1631" y="289"/>
                    </a:moveTo>
                    <a:lnTo>
                      <a:pt x="1628" y="303"/>
                    </a:lnTo>
                    <a:lnTo>
                      <a:pt x="1542" y="361"/>
                    </a:lnTo>
                    <a:lnTo>
                      <a:pt x="1304" y="275"/>
                    </a:lnTo>
                    <a:lnTo>
                      <a:pt x="1218" y="203"/>
                    </a:lnTo>
                    <a:lnTo>
                      <a:pt x="1238" y="87"/>
                    </a:lnTo>
                    <a:lnTo>
                      <a:pt x="1145" y="24"/>
                    </a:lnTo>
                    <a:lnTo>
                      <a:pt x="780" y="565"/>
                    </a:lnTo>
                    <a:lnTo>
                      <a:pt x="602" y="427"/>
                    </a:lnTo>
                    <a:lnTo>
                      <a:pt x="476" y="394"/>
                    </a:lnTo>
                    <a:lnTo>
                      <a:pt x="374" y="456"/>
                    </a:lnTo>
                    <a:lnTo>
                      <a:pt x="259" y="391"/>
                    </a:lnTo>
                    <a:lnTo>
                      <a:pt x="210" y="294"/>
                    </a:lnTo>
                    <a:lnTo>
                      <a:pt x="105" y="25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3" name="Freeform 434"/>
              <p:cNvSpPr>
                <a:spLocks/>
              </p:cNvSpPr>
              <p:nvPr/>
            </p:nvSpPr>
            <p:spPr bwMode="auto">
              <a:xfrm>
                <a:off x="8297" y="4503"/>
                <a:ext cx="150" cy="42"/>
              </a:xfrm>
              <a:custGeom>
                <a:avLst/>
                <a:gdLst>
                  <a:gd name="T0" fmla="*/ 298 w 298"/>
                  <a:gd name="T1" fmla="*/ 85 h 85"/>
                  <a:gd name="T2" fmla="*/ 88 w 298"/>
                  <a:gd name="T3" fmla="*/ 81 h 85"/>
                  <a:gd name="T4" fmla="*/ 0 w 298"/>
                  <a:gd name="T5" fmla="*/ 0 h 85"/>
                </a:gdLst>
                <a:ahLst/>
                <a:cxnLst>
                  <a:cxn ang="0">
                    <a:pos x="T0" y="T1"/>
                  </a:cxn>
                  <a:cxn ang="0">
                    <a:pos x="T2" y="T3"/>
                  </a:cxn>
                  <a:cxn ang="0">
                    <a:pos x="T4" y="T5"/>
                  </a:cxn>
                </a:cxnLst>
                <a:rect l="0" t="0" r="r" b="b"/>
                <a:pathLst>
                  <a:path w="298" h="85">
                    <a:moveTo>
                      <a:pt x="298" y="85"/>
                    </a:moveTo>
                    <a:lnTo>
                      <a:pt x="88" y="8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4" name="Freeform 433"/>
              <p:cNvSpPr>
                <a:spLocks/>
              </p:cNvSpPr>
              <p:nvPr/>
            </p:nvSpPr>
            <p:spPr bwMode="auto">
              <a:xfrm>
                <a:off x="8447" y="4545"/>
                <a:ext cx="441" cy="823"/>
              </a:xfrm>
              <a:custGeom>
                <a:avLst/>
                <a:gdLst>
                  <a:gd name="T0" fmla="*/ 780 w 883"/>
                  <a:gd name="T1" fmla="*/ 1645 h 1645"/>
                  <a:gd name="T2" fmla="*/ 662 w 883"/>
                  <a:gd name="T3" fmla="*/ 1523 h 1645"/>
                  <a:gd name="T4" fmla="*/ 800 w 883"/>
                  <a:gd name="T5" fmla="*/ 1235 h 1645"/>
                  <a:gd name="T6" fmla="*/ 883 w 883"/>
                  <a:gd name="T7" fmla="*/ 1146 h 1645"/>
                  <a:gd name="T8" fmla="*/ 721 w 883"/>
                  <a:gd name="T9" fmla="*/ 991 h 1645"/>
                  <a:gd name="T10" fmla="*/ 609 w 883"/>
                  <a:gd name="T11" fmla="*/ 970 h 1645"/>
                  <a:gd name="T12" fmla="*/ 386 w 883"/>
                  <a:gd name="T13" fmla="*/ 581 h 1645"/>
                  <a:gd name="T14" fmla="*/ 267 w 883"/>
                  <a:gd name="T15" fmla="*/ 610 h 1645"/>
                  <a:gd name="T16" fmla="*/ 209 w 883"/>
                  <a:gd name="T17" fmla="*/ 512 h 1645"/>
                  <a:gd name="T18" fmla="*/ 131 w 883"/>
                  <a:gd name="T19" fmla="*/ 596 h 1645"/>
                  <a:gd name="T20" fmla="*/ 86 w 883"/>
                  <a:gd name="T21" fmla="*/ 498 h 1645"/>
                  <a:gd name="T22" fmla="*/ 202 w 883"/>
                  <a:gd name="T23" fmla="*/ 298 h 1645"/>
                  <a:gd name="T24" fmla="*/ 0 w 883"/>
                  <a:gd name="T25" fmla="*/ 0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3" h="1645">
                    <a:moveTo>
                      <a:pt x="780" y="1645"/>
                    </a:moveTo>
                    <a:lnTo>
                      <a:pt x="662" y="1523"/>
                    </a:lnTo>
                    <a:lnTo>
                      <a:pt x="800" y="1235"/>
                    </a:lnTo>
                    <a:lnTo>
                      <a:pt x="883" y="1146"/>
                    </a:lnTo>
                    <a:lnTo>
                      <a:pt x="721" y="991"/>
                    </a:lnTo>
                    <a:lnTo>
                      <a:pt x="609" y="970"/>
                    </a:lnTo>
                    <a:lnTo>
                      <a:pt x="386" y="581"/>
                    </a:lnTo>
                    <a:lnTo>
                      <a:pt x="267" y="610"/>
                    </a:lnTo>
                    <a:lnTo>
                      <a:pt x="209" y="512"/>
                    </a:lnTo>
                    <a:lnTo>
                      <a:pt x="131" y="596"/>
                    </a:lnTo>
                    <a:lnTo>
                      <a:pt x="86" y="498"/>
                    </a:lnTo>
                    <a:lnTo>
                      <a:pt x="202" y="29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5" name="Freeform 432"/>
              <p:cNvSpPr>
                <a:spLocks/>
              </p:cNvSpPr>
              <p:nvPr/>
            </p:nvSpPr>
            <p:spPr bwMode="auto">
              <a:xfrm>
                <a:off x="8166" y="4118"/>
                <a:ext cx="131" cy="385"/>
              </a:xfrm>
              <a:custGeom>
                <a:avLst/>
                <a:gdLst>
                  <a:gd name="T0" fmla="*/ 262 w 262"/>
                  <a:gd name="T1" fmla="*/ 770 h 770"/>
                  <a:gd name="T2" fmla="*/ 110 w 262"/>
                  <a:gd name="T3" fmla="*/ 455 h 770"/>
                  <a:gd name="T4" fmla="*/ 8 w 262"/>
                  <a:gd name="T5" fmla="*/ 398 h 770"/>
                  <a:gd name="T6" fmla="*/ 193 w 262"/>
                  <a:gd name="T7" fmla="*/ 243 h 770"/>
                  <a:gd name="T8" fmla="*/ 184 w 262"/>
                  <a:gd name="T9" fmla="*/ 119 h 770"/>
                  <a:gd name="T10" fmla="*/ 107 w 262"/>
                  <a:gd name="T11" fmla="*/ 0 h 770"/>
                  <a:gd name="T12" fmla="*/ 0 w 262"/>
                  <a:gd name="T13" fmla="*/ 64 h 770"/>
                </a:gdLst>
                <a:ahLst/>
                <a:cxnLst>
                  <a:cxn ang="0">
                    <a:pos x="T0" y="T1"/>
                  </a:cxn>
                  <a:cxn ang="0">
                    <a:pos x="T2" y="T3"/>
                  </a:cxn>
                  <a:cxn ang="0">
                    <a:pos x="T4" y="T5"/>
                  </a:cxn>
                  <a:cxn ang="0">
                    <a:pos x="T6" y="T7"/>
                  </a:cxn>
                  <a:cxn ang="0">
                    <a:pos x="T8" y="T9"/>
                  </a:cxn>
                  <a:cxn ang="0">
                    <a:pos x="T10" y="T11"/>
                  </a:cxn>
                  <a:cxn ang="0">
                    <a:pos x="T12" y="T13"/>
                  </a:cxn>
                </a:cxnLst>
                <a:rect l="0" t="0" r="r" b="b"/>
                <a:pathLst>
                  <a:path w="262" h="770">
                    <a:moveTo>
                      <a:pt x="262" y="770"/>
                    </a:moveTo>
                    <a:lnTo>
                      <a:pt x="110" y="455"/>
                    </a:lnTo>
                    <a:lnTo>
                      <a:pt x="8" y="398"/>
                    </a:lnTo>
                    <a:lnTo>
                      <a:pt x="193" y="243"/>
                    </a:lnTo>
                    <a:lnTo>
                      <a:pt x="184" y="119"/>
                    </a:lnTo>
                    <a:lnTo>
                      <a:pt x="107" y="0"/>
                    </a:lnTo>
                    <a:lnTo>
                      <a:pt x="0" y="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6" name="Freeform 431"/>
              <p:cNvSpPr>
                <a:spLocks/>
              </p:cNvSpPr>
              <p:nvPr/>
            </p:nvSpPr>
            <p:spPr bwMode="auto">
              <a:xfrm>
                <a:off x="8098" y="4503"/>
                <a:ext cx="199" cy="395"/>
              </a:xfrm>
              <a:custGeom>
                <a:avLst/>
                <a:gdLst>
                  <a:gd name="T0" fmla="*/ 399 w 399"/>
                  <a:gd name="T1" fmla="*/ 0 h 790"/>
                  <a:gd name="T2" fmla="*/ 354 w 399"/>
                  <a:gd name="T3" fmla="*/ 52 h 790"/>
                  <a:gd name="T4" fmla="*/ 283 w 399"/>
                  <a:gd name="T5" fmla="*/ 371 h 790"/>
                  <a:gd name="T6" fmla="*/ 43 w 399"/>
                  <a:gd name="T7" fmla="*/ 631 h 790"/>
                  <a:gd name="T8" fmla="*/ 0 w 399"/>
                  <a:gd name="T9" fmla="*/ 790 h 790"/>
                </a:gdLst>
                <a:ahLst/>
                <a:cxnLst>
                  <a:cxn ang="0">
                    <a:pos x="T0" y="T1"/>
                  </a:cxn>
                  <a:cxn ang="0">
                    <a:pos x="T2" y="T3"/>
                  </a:cxn>
                  <a:cxn ang="0">
                    <a:pos x="T4" y="T5"/>
                  </a:cxn>
                  <a:cxn ang="0">
                    <a:pos x="T6" y="T7"/>
                  </a:cxn>
                  <a:cxn ang="0">
                    <a:pos x="T8" y="T9"/>
                  </a:cxn>
                </a:cxnLst>
                <a:rect l="0" t="0" r="r" b="b"/>
                <a:pathLst>
                  <a:path w="399" h="790">
                    <a:moveTo>
                      <a:pt x="399" y="0"/>
                    </a:moveTo>
                    <a:lnTo>
                      <a:pt x="354" y="52"/>
                    </a:lnTo>
                    <a:lnTo>
                      <a:pt x="283" y="371"/>
                    </a:lnTo>
                    <a:lnTo>
                      <a:pt x="43" y="631"/>
                    </a:lnTo>
                    <a:lnTo>
                      <a:pt x="0" y="79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7" name="Freeform 430"/>
              <p:cNvSpPr>
                <a:spLocks/>
              </p:cNvSpPr>
              <p:nvPr/>
            </p:nvSpPr>
            <p:spPr bwMode="auto">
              <a:xfrm>
                <a:off x="7240" y="4716"/>
                <a:ext cx="858" cy="291"/>
              </a:xfrm>
              <a:custGeom>
                <a:avLst/>
                <a:gdLst>
                  <a:gd name="T0" fmla="*/ 1716 w 1716"/>
                  <a:gd name="T1" fmla="*/ 364 h 582"/>
                  <a:gd name="T2" fmla="*/ 1716 w 1716"/>
                  <a:gd name="T3" fmla="*/ 362 h 582"/>
                  <a:gd name="T4" fmla="*/ 1133 w 1716"/>
                  <a:gd name="T5" fmla="*/ 419 h 582"/>
                  <a:gd name="T6" fmla="*/ 794 w 1716"/>
                  <a:gd name="T7" fmla="*/ 582 h 582"/>
                  <a:gd name="T8" fmla="*/ 578 w 1716"/>
                  <a:gd name="T9" fmla="*/ 338 h 582"/>
                  <a:gd name="T10" fmla="*/ 364 w 1716"/>
                  <a:gd name="T11" fmla="*/ 265 h 582"/>
                  <a:gd name="T12" fmla="*/ 312 w 1716"/>
                  <a:gd name="T13" fmla="*/ 164 h 582"/>
                  <a:gd name="T14" fmla="*/ 93 w 1716"/>
                  <a:gd name="T15" fmla="*/ 96 h 582"/>
                  <a:gd name="T16" fmla="*/ 0 w 1716"/>
                  <a:gd name="T17"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6" h="582">
                    <a:moveTo>
                      <a:pt x="1716" y="364"/>
                    </a:moveTo>
                    <a:lnTo>
                      <a:pt x="1716" y="362"/>
                    </a:lnTo>
                    <a:lnTo>
                      <a:pt x="1133" y="419"/>
                    </a:lnTo>
                    <a:lnTo>
                      <a:pt x="794" y="582"/>
                    </a:lnTo>
                    <a:lnTo>
                      <a:pt x="578" y="338"/>
                    </a:lnTo>
                    <a:lnTo>
                      <a:pt x="364" y="265"/>
                    </a:lnTo>
                    <a:lnTo>
                      <a:pt x="312" y="164"/>
                    </a:lnTo>
                    <a:lnTo>
                      <a:pt x="93" y="9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8" name="Freeform 429"/>
              <p:cNvSpPr>
                <a:spLocks/>
              </p:cNvSpPr>
              <p:nvPr/>
            </p:nvSpPr>
            <p:spPr bwMode="auto">
              <a:xfrm>
                <a:off x="8098" y="4898"/>
                <a:ext cx="168" cy="633"/>
              </a:xfrm>
              <a:custGeom>
                <a:avLst/>
                <a:gdLst>
                  <a:gd name="T0" fmla="*/ 140 w 337"/>
                  <a:gd name="T1" fmla="*/ 1266 h 1266"/>
                  <a:gd name="T2" fmla="*/ 247 w 337"/>
                  <a:gd name="T3" fmla="*/ 1225 h 1266"/>
                  <a:gd name="T4" fmla="*/ 216 w 337"/>
                  <a:gd name="T5" fmla="*/ 1020 h 1266"/>
                  <a:gd name="T6" fmla="*/ 325 w 337"/>
                  <a:gd name="T7" fmla="*/ 827 h 1266"/>
                  <a:gd name="T8" fmla="*/ 240 w 337"/>
                  <a:gd name="T9" fmla="*/ 491 h 1266"/>
                  <a:gd name="T10" fmla="*/ 144 w 337"/>
                  <a:gd name="T11" fmla="*/ 429 h 1266"/>
                  <a:gd name="T12" fmla="*/ 337 w 337"/>
                  <a:gd name="T13" fmla="*/ 284 h 1266"/>
                  <a:gd name="T14" fmla="*/ 18 w 337"/>
                  <a:gd name="T15" fmla="*/ 115 h 1266"/>
                  <a:gd name="T16" fmla="*/ 0 w 337"/>
                  <a:gd name="T17" fmla="*/ 0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 h="1266">
                    <a:moveTo>
                      <a:pt x="140" y="1266"/>
                    </a:moveTo>
                    <a:lnTo>
                      <a:pt x="247" y="1225"/>
                    </a:lnTo>
                    <a:lnTo>
                      <a:pt x="216" y="1020"/>
                    </a:lnTo>
                    <a:lnTo>
                      <a:pt x="325" y="827"/>
                    </a:lnTo>
                    <a:lnTo>
                      <a:pt x="240" y="491"/>
                    </a:lnTo>
                    <a:lnTo>
                      <a:pt x="144" y="429"/>
                    </a:lnTo>
                    <a:lnTo>
                      <a:pt x="337" y="284"/>
                    </a:lnTo>
                    <a:lnTo>
                      <a:pt x="18" y="115"/>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9" name="Freeform 428"/>
              <p:cNvSpPr>
                <a:spLocks/>
              </p:cNvSpPr>
              <p:nvPr/>
            </p:nvSpPr>
            <p:spPr bwMode="auto">
              <a:xfrm>
                <a:off x="7742" y="5464"/>
                <a:ext cx="426" cy="404"/>
              </a:xfrm>
              <a:custGeom>
                <a:avLst/>
                <a:gdLst>
                  <a:gd name="T0" fmla="*/ 852 w 852"/>
                  <a:gd name="T1" fmla="*/ 134 h 808"/>
                  <a:gd name="T2" fmla="*/ 664 w 852"/>
                  <a:gd name="T3" fmla="*/ 8 h 808"/>
                  <a:gd name="T4" fmla="*/ 455 w 852"/>
                  <a:gd name="T5" fmla="*/ 56 h 808"/>
                  <a:gd name="T6" fmla="*/ 228 w 852"/>
                  <a:gd name="T7" fmla="*/ 0 h 808"/>
                  <a:gd name="T8" fmla="*/ 0 w 852"/>
                  <a:gd name="T9" fmla="*/ 808 h 808"/>
                </a:gdLst>
                <a:ahLst/>
                <a:cxnLst>
                  <a:cxn ang="0">
                    <a:pos x="T0" y="T1"/>
                  </a:cxn>
                  <a:cxn ang="0">
                    <a:pos x="T2" y="T3"/>
                  </a:cxn>
                  <a:cxn ang="0">
                    <a:pos x="T4" y="T5"/>
                  </a:cxn>
                  <a:cxn ang="0">
                    <a:pos x="T6" y="T7"/>
                  </a:cxn>
                  <a:cxn ang="0">
                    <a:pos x="T8" y="T9"/>
                  </a:cxn>
                </a:cxnLst>
                <a:rect l="0" t="0" r="r" b="b"/>
                <a:pathLst>
                  <a:path w="852" h="808">
                    <a:moveTo>
                      <a:pt x="852" y="134"/>
                    </a:moveTo>
                    <a:lnTo>
                      <a:pt x="664" y="8"/>
                    </a:lnTo>
                    <a:lnTo>
                      <a:pt x="455" y="56"/>
                    </a:lnTo>
                    <a:lnTo>
                      <a:pt x="228" y="0"/>
                    </a:lnTo>
                    <a:lnTo>
                      <a:pt x="0" y="80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0" name="Freeform 427"/>
              <p:cNvSpPr>
                <a:spLocks/>
              </p:cNvSpPr>
              <p:nvPr/>
            </p:nvSpPr>
            <p:spPr bwMode="auto">
              <a:xfrm>
                <a:off x="8168" y="5531"/>
                <a:ext cx="620" cy="208"/>
              </a:xfrm>
              <a:custGeom>
                <a:avLst/>
                <a:gdLst>
                  <a:gd name="T0" fmla="*/ 1240 w 1240"/>
                  <a:gd name="T1" fmla="*/ 26 h 417"/>
                  <a:gd name="T2" fmla="*/ 1059 w 1240"/>
                  <a:gd name="T3" fmla="*/ 279 h 417"/>
                  <a:gd name="T4" fmla="*/ 847 w 1240"/>
                  <a:gd name="T5" fmla="*/ 403 h 417"/>
                  <a:gd name="T6" fmla="*/ 697 w 1240"/>
                  <a:gd name="T7" fmla="*/ 410 h 417"/>
                  <a:gd name="T8" fmla="*/ 680 w 1240"/>
                  <a:gd name="T9" fmla="*/ 305 h 417"/>
                  <a:gd name="T10" fmla="*/ 552 w 1240"/>
                  <a:gd name="T11" fmla="*/ 241 h 417"/>
                  <a:gd name="T12" fmla="*/ 395 w 1240"/>
                  <a:gd name="T13" fmla="*/ 410 h 417"/>
                  <a:gd name="T14" fmla="*/ 281 w 1240"/>
                  <a:gd name="T15" fmla="*/ 417 h 417"/>
                  <a:gd name="T16" fmla="*/ 279 w 1240"/>
                  <a:gd name="T17" fmla="*/ 302 h 417"/>
                  <a:gd name="T18" fmla="*/ 166 w 1240"/>
                  <a:gd name="T19" fmla="*/ 302 h 417"/>
                  <a:gd name="T20" fmla="*/ 0 w 1240"/>
                  <a:gd name="T2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0" h="417">
                    <a:moveTo>
                      <a:pt x="1240" y="26"/>
                    </a:moveTo>
                    <a:lnTo>
                      <a:pt x="1059" y="279"/>
                    </a:lnTo>
                    <a:lnTo>
                      <a:pt x="847" y="403"/>
                    </a:lnTo>
                    <a:lnTo>
                      <a:pt x="697" y="410"/>
                    </a:lnTo>
                    <a:lnTo>
                      <a:pt x="680" y="305"/>
                    </a:lnTo>
                    <a:lnTo>
                      <a:pt x="552" y="241"/>
                    </a:lnTo>
                    <a:lnTo>
                      <a:pt x="395" y="410"/>
                    </a:lnTo>
                    <a:lnTo>
                      <a:pt x="281" y="417"/>
                    </a:lnTo>
                    <a:lnTo>
                      <a:pt x="279" y="302"/>
                    </a:lnTo>
                    <a:lnTo>
                      <a:pt x="166" y="30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1" name="Freeform 426"/>
              <p:cNvSpPr>
                <a:spLocks/>
              </p:cNvSpPr>
              <p:nvPr/>
            </p:nvSpPr>
            <p:spPr bwMode="auto">
              <a:xfrm>
                <a:off x="7713" y="5868"/>
                <a:ext cx="309" cy="433"/>
              </a:xfrm>
              <a:custGeom>
                <a:avLst/>
                <a:gdLst>
                  <a:gd name="T0" fmla="*/ 620 w 620"/>
                  <a:gd name="T1" fmla="*/ 847 h 866"/>
                  <a:gd name="T2" fmla="*/ 371 w 620"/>
                  <a:gd name="T3" fmla="*/ 866 h 866"/>
                  <a:gd name="T4" fmla="*/ 230 w 620"/>
                  <a:gd name="T5" fmla="*/ 648 h 866"/>
                  <a:gd name="T6" fmla="*/ 119 w 620"/>
                  <a:gd name="T7" fmla="*/ 667 h 866"/>
                  <a:gd name="T8" fmla="*/ 0 w 620"/>
                  <a:gd name="T9" fmla="*/ 310 h 866"/>
                  <a:gd name="T10" fmla="*/ 59 w 620"/>
                  <a:gd name="T11" fmla="*/ 0 h 866"/>
                </a:gdLst>
                <a:ahLst/>
                <a:cxnLst>
                  <a:cxn ang="0">
                    <a:pos x="T0" y="T1"/>
                  </a:cxn>
                  <a:cxn ang="0">
                    <a:pos x="T2" y="T3"/>
                  </a:cxn>
                  <a:cxn ang="0">
                    <a:pos x="T4" y="T5"/>
                  </a:cxn>
                  <a:cxn ang="0">
                    <a:pos x="T6" y="T7"/>
                  </a:cxn>
                  <a:cxn ang="0">
                    <a:pos x="T8" y="T9"/>
                  </a:cxn>
                  <a:cxn ang="0">
                    <a:pos x="T10" y="T11"/>
                  </a:cxn>
                </a:cxnLst>
                <a:rect l="0" t="0" r="r" b="b"/>
                <a:pathLst>
                  <a:path w="620" h="866">
                    <a:moveTo>
                      <a:pt x="620" y="847"/>
                    </a:moveTo>
                    <a:lnTo>
                      <a:pt x="371" y="866"/>
                    </a:lnTo>
                    <a:lnTo>
                      <a:pt x="230" y="648"/>
                    </a:lnTo>
                    <a:lnTo>
                      <a:pt x="119" y="667"/>
                    </a:lnTo>
                    <a:lnTo>
                      <a:pt x="0" y="310"/>
                    </a:lnTo>
                    <a:lnTo>
                      <a:pt x="5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2" name="Freeform 425"/>
              <p:cNvSpPr>
                <a:spLocks/>
              </p:cNvSpPr>
              <p:nvPr/>
            </p:nvSpPr>
            <p:spPr bwMode="auto">
              <a:xfrm>
                <a:off x="7415" y="5720"/>
                <a:ext cx="327" cy="148"/>
              </a:xfrm>
              <a:custGeom>
                <a:avLst/>
                <a:gdLst>
                  <a:gd name="T0" fmla="*/ 654 w 654"/>
                  <a:gd name="T1" fmla="*/ 297 h 297"/>
                  <a:gd name="T2" fmla="*/ 433 w 654"/>
                  <a:gd name="T3" fmla="*/ 0 h 297"/>
                  <a:gd name="T4" fmla="*/ 371 w 654"/>
                  <a:gd name="T5" fmla="*/ 90 h 297"/>
                  <a:gd name="T6" fmla="*/ 273 w 654"/>
                  <a:gd name="T7" fmla="*/ 30 h 297"/>
                  <a:gd name="T8" fmla="*/ 187 w 654"/>
                  <a:gd name="T9" fmla="*/ 95 h 297"/>
                  <a:gd name="T10" fmla="*/ 104 w 654"/>
                  <a:gd name="T11" fmla="*/ 24 h 297"/>
                  <a:gd name="T12" fmla="*/ 12 w 654"/>
                  <a:gd name="T13" fmla="*/ 99 h 297"/>
                  <a:gd name="T14" fmla="*/ 0 w 654"/>
                  <a:gd name="T15" fmla="*/ 214 h 2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4" h="297">
                    <a:moveTo>
                      <a:pt x="654" y="297"/>
                    </a:moveTo>
                    <a:lnTo>
                      <a:pt x="433" y="0"/>
                    </a:lnTo>
                    <a:lnTo>
                      <a:pt x="371" y="90"/>
                    </a:lnTo>
                    <a:lnTo>
                      <a:pt x="273" y="30"/>
                    </a:lnTo>
                    <a:lnTo>
                      <a:pt x="187" y="95"/>
                    </a:lnTo>
                    <a:lnTo>
                      <a:pt x="104" y="24"/>
                    </a:lnTo>
                    <a:lnTo>
                      <a:pt x="12" y="99"/>
                    </a:lnTo>
                    <a:lnTo>
                      <a:pt x="0" y="21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3" name="Freeform 424"/>
              <p:cNvSpPr>
                <a:spLocks/>
              </p:cNvSpPr>
              <p:nvPr/>
            </p:nvSpPr>
            <p:spPr bwMode="auto">
              <a:xfrm>
                <a:off x="8608" y="5883"/>
                <a:ext cx="109" cy="237"/>
              </a:xfrm>
              <a:custGeom>
                <a:avLst/>
                <a:gdLst>
                  <a:gd name="T0" fmla="*/ 29 w 219"/>
                  <a:gd name="T1" fmla="*/ 474 h 474"/>
                  <a:gd name="T2" fmla="*/ 29 w 219"/>
                  <a:gd name="T3" fmla="*/ 472 h 474"/>
                  <a:gd name="T4" fmla="*/ 0 w 219"/>
                  <a:gd name="T5" fmla="*/ 112 h 474"/>
                  <a:gd name="T6" fmla="*/ 112 w 219"/>
                  <a:gd name="T7" fmla="*/ 112 h 474"/>
                  <a:gd name="T8" fmla="*/ 219 w 219"/>
                  <a:gd name="T9" fmla="*/ 0 h 474"/>
                </a:gdLst>
                <a:ahLst/>
                <a:cxnLst>
                  <a:cxn ang="0">
                    <a:pos x="T0" y="T1"/>
                  </a:cxn>
                  <a:cxn ang="0">
                    <a:pos x="T2" y="T3"/>
                  </a:cxn>
                  <a:cxn ang="0">
                    <a:pos x="T4" y="T5"/>
                  </a:cxn>
                  <a:cxn ang="0">
                    <a:pos x="T6" y="T7"/>
                  </a:cxn>
                  <a:cxn ang="0">
                    <a:pos x="T8" y="T9"/>
                  </a:cxn>
                </a:cxnLst>
                <a:rect l="0" t="0" r="r" b="b"/>
                <a:pathLst>
                  <a:path w="219" h="474">
                    <a:moveTo>
                      <a:pt x="29" y="474"/>
                    </a:moveTo>
                    <a:lnTo>
                      <a:pt x="29" y="472"/>
                    </a:lnTo>
                    <a:lnTo>
                      <a:pt x="0" y="112"/>
                    </a:lnTo>
                    <a:lnTo>
                      <a:pt x="112" y="112"/>
                    </a:lnTo>
                    <a:lnTo>
                      <a:pt x="21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4" name="Freeform 423"/>
              <p:cNvSpPr>
                <a:spLocks/>
              </p:cNvSpPr>
              <p:nvPr/>
            </p:nvSpPr>
            <p:spPr bwMode="auto">
              <a:xfrm>
                <a:off x="8468" y="6512"/>
                <a:ext cx="561" cy="556"/>
              </a:xfrm>
              <a:custGeom>
                <a:avLst/>
                <a:gdLst>
                  <a:gd name="T0" fmla="*/ 0 w 1121"/>
                  <a:gd name="T1" fmla="*/ 0 h 1111"/>
                  <a:gd name="T2" fmla="*/ 250 w 1121"/>
                  <a:gd name="T3" fmla="*/ 408 h 1111"/>
                  <a:gd name="T4" fmla="*/ 490 w 1121"/>
                  <a:gd name="T5" fmla="*/ 415 h 1111"/>
                  <a:gd name="T6" fmla="*/ 502 w 1121"/>
                  <a:gd name="T7" fmla="*/ 306 h 1111"/>
                  <a:gd name="T8" fmla="*/ 869 w 1121"/>
                  <a:gd name="T9" fmla="*/ 389 h 1111"/>
                  <a:gd name="T10" fmla="*/ 973 w 1121"/>
                  <a:gd name="T11" fmla="*/ 634 h 1111"/>
                  <a:gd name="T12" fmla="*/ 882 w 1121"/>
                  <a:gd name="T13" fmla="*/ 844 h 1111"/>
                  <a:gd name="T14" fmla="*/ 925 w 1121"/>
                  <a:gd name="T15" fmla="*/ 1052 h 1111"/>
                  <a:gd name="T16" fmla="*/ 1121 w 1121"/>
                  <a:gd name="T17" fmla="*/ 1111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1" h="1111">
                    <a:moveTo>
                      <a:pt x="0" y="0"/>
                    </a:moveTo>
                    <a:lnTo>
                      <a:pt x="250" y="408"/>
                    </a:lnTo>
                    <a:lnTo>
                      <a:pt x="490" y="415"/>
                    </a:lnTo>
                    <a:lnTo>
                      <a:pt x="502" y="306"/>
                    </a:lnTo>
                    <a:lnTo>
                      <a:pt x="869" y="389"/>
                    </a:lnTo>
                    <a:lnTo>
                      <a:pt x="973" y="634"/>
                    </a:lnTo>
                    <a:lnTo>
                      <a:pt x="882" y="844"/>
                    </a:lnTo>
                    <a:lnTo>
                      <a:pt x="925" y="1052"/>
                    </a:lnTo>
                    <a:lnTo>
                      <a:pt x="1121" y="111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5" name="Freeform 422"/>
              <p:cNvSpPr>
                <a:spLocks/>
              </p:cNvSpPr>
              <p:nvPr/>
            </p:nvSpPr>
            <p:spPr bwMode="auto">
              <a:xfrm>
                <a:off x="8468" y="6120"/>
                <a:ext cx="154" cy="392"/>
              </a:xfrm>
              <a:custGeom>
                <a:avLst/>
                <a:gdLst>
                  <a:gd name="T0" fmla="*/ 309 w 309"/>
                  <a:gd name="T1" fmla="*/ 0 h 784"/>
                  <a:gd name="T2" fmla="*/ 221 w 309"/>
                  <a:gd name="T3" fmla="*/ 525 h 784"/>
                  <a:gd name="T4" fmla="*/ 0 w 309"/>
                  <a:gd name="T5" fmla="*/ 784 h 784"/>
                </a:gdLst>
                <a:ahLst/>
                <a:cxnLst>
                  <a:cxn ang="0">
                    <a:pos x="T0" y="T1"/>
                  </a:cxn>
                  <a:cxn ang="0">
                    <a:pos x="T2" y="T3"/>
                  </a:cxn>
                  <a:cxn ang="0">
                    <a:pos x="T4" y="T5"/>
                  </a:cxn>
                </a:cxnLst>
                <a:rect l="0" t="0" r="r" b="b"/>
                <a:pathLst>
                  <a:path w="309" h="784">
                    <a:moveTo>
                      <a:pt x="309" y="0"/>
                    </a:moveTo>
                    <a:lnTo>
                      <a:pt x="221" y="525"/>
                    </a:lnTo>
                    <a:lnTo>
                      <a:pt x="0" y="78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6" name="Freeform 421"/>
              <p:cNvSpPr>
                <a:spLocks/>
              </p:cNvSpPr>
              <p:nvPr/>
            </p:nvSpPr>
            <p:spPr bwMode="auto">
              <a:xfrm>
                <a:off x="9029" y="7068"/>
                <a:ext cx="307" cy="67"/>
              </a:xfrm>
              <a:custGeom>
                <a:avLst/>
                <a:gdLst>
                  <a:gd name="T0" fmla="*/ 616 w 616"/>
                  <a:gd name="T1" fmla="*/ 12 h 134"/>
                  <a:gd name="T2" fmla="*/ 614 w 616"/>
                  <a:gd name="T3" fmla="*/ 12 h 134"/>
                  <a:gd name="T4" fmla="*/ 380 w 616"/>
                  <a:gd name="T5" fmla="*/ 59 h 134"/>
                  <a:gd name="T6" fmla="*/ 302 w 616"/>
                  <a:gd name="T7" fmla="*/ 134 h 134"/>
                  <a:gd name="T8" fmla="*/ 0 w 616"/>
                  <a:gd name="T9" fmla="*/ 0 h 134"/>
                </a:gdLst>
                <a:ahLst/>
                <a:cxnLst>
                  <a:cxn ang="0">
                    <a:pos x="T0" y="T1"/>
                  </a:cxn>
                  <a:cxn ang="0">
                    <a:pos x="T2" y="T3"/>
                  </a:cxn>
                  <a:cxn ang="0">
                    <a:pos x="T4" y="T5"/>
                  </a:cxn>
                  <a:cxn ang="0">
                    <a:pos x="T6" y="T7"/>
                  </a:cxn>
                  <a:cxn ang="0">
                    <a:pos x="T8" y="T9"/>
                  </a:cxn>
                </a:cxnLst>
                <a:rect l="0" t="0" r="r" b="b"/>
                <a:pathLst>
                  <a:path w="616" h="134">
                    <a:moveTo>
                      <a:pt x="616" y="12"/>
                    </a:moveTo>
                    <a:lnTo>
                      <a:pt x="614" y="12"/>
                    </a:lnTo>
                    <a:lnTo>
                      <a:pt x="380" y="59"/>
                    </a:lnTo>
                    <a:lnTo>
                      <a:pt x="302" y="13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7" name="Freeform 420"/>
              <p:cNvSpPr>
                <a:spLocks/>
              </p:cNvSpPr>
              <p:nvPr/>
            </p:nvSpPr>
            <p:spPr bwMode="auto">
              <a:xfrm>
                <a:off x="8664" y="7068"/>
                <a:ext cx="454" cy="519"/>
              </a:xfrm>
              <a:custGeom>
                <a:avLst/>
                <a:gdLst>
                  <a:gd name="T0" fmla="*/ 729 w 909"/>
                  <a:gd name="T1" fmla="*/ 0 h 1037"/>
                  <a:gd name="T2" fmla="*/ 671 w 909"/>
                  <a:gd name="T3" fmla="*/ 150 h 1037"/>
                  <a:gd name="T4" fmla="*/ 738 w 909"/>
                  <a:gd name="T5" fmla="*/ 308 h 1037"/>
                  <a:gd name="T6" fmla="*/ 909 w 909"/>
                  <a:gd name="T7" fmla="*/ 429 h 1037"/>
                  <a:gd name="T8" fmla="*/ 895 w 909"/>
                  <a:gd name="T9" fmla="*/ 656 h 1037"/>
                  <a:gd name="T10" fmla="*/ 774 w 909"/>
                  <a:gd name="T11" fmla="*/ 613 h 1037"/>
                  <a:gd name="T12" fmla="*/ 286 w 909"/>
                  <a:gd name="T13" fmla="*/ 762 h 1037"/>
                  <a:gd name="T14" fmla="*/ 250 w 909"/>
                  <a:gd name="T15" fmla="*/ 870 h 1037"/>
                  <a:gd name="T16" fmla="*/ 38 w 909"/>
                  <a:gd name="T17" fmla="*/ 917 h 1037"/>
                  <a:gd name="T18" fmla="*/ 0 w 909"/>
                  <a:gd name="T19" fmla="*/ 1037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9" h="1037">
                    <a:moveTo>
                      <a:pt x="729" y="0"/>
                    </a:moveTo>
                    <a:lnTo>
                      <a:pt x="671" y="150"/>
                    </a:lnTo>
                    <a:lnTo>
                      <a:pt x="738" y="308"/>
                    </a:lnTo>
                    <a:lnTo>
                      <a:pt x="909" y="429"/>
                    </a:lnTo>
                    <a:lnTo>
                      <a:pt x="895" y="656"/>
                    </a:lnTo>
                    <a:lnTo>
                      <a:pt x="774" y="613"/>
                    </a:lnTo>
                    <a:lnTo>
                      <a:pt x="286" y="762"/>
                    </a:lnTo>
                    <a:lnTo>
                      <a:pt x="250" y="870"/>
                    </a:lnTo>
                    <a:lnTo>
                      <a:pt x="38" y="917"/>
                    </a:lnTo>
                    <a:lnTo>
                      <a:pt x="0" y="103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8" name="Freeform 419"/>
              <p:cNvSpPr>
                <a:spLocks/>
              </p:cNvSpPr>
              <p:nvPr/>
            </p:nvSpPr>
            <p:spPr bwMode="auto">
              <a:xfrm>
                <a:off x="7749" y="6292"/>
                <a:ext cx="281" cy="436"/>
              </a:xfrm>
              <a:custGeom>
                <a:avLst/>
                <a:gdLst>
                  <a:gd name="T0" fmla="*/ 0 w 562"/>
                  <a:gd name="T1" fmla="*/ 872 h 872"/>
                  <a:gd name="T2" fmla="*/ 171 w 562"/>
                  <a:gd name="T3" fmla="*/ 719 h 872"/>
                  <a:gd name="T4" fmla="*/ 98 w 562"/>
                  <a:gd name="T5" fmla="*/ 622 h 872"/>
                  <a:gd name="T6" fmla="*/ 195 w 562"/>
                  <a:gd name="T7" fmla="*/ 526 h 872"/>
                  <a:gd name="T8" fmla="*/ 460 w 562"/>
                  <a:gd name="T9" fmla="*/ 469 h 872"/>
                  <a:gd name="T10" fmla="*/ 562 w 562"/>
                  <a:gd name="T11" fmla="*/ 276 h 872"/>
                  <a:gd name="T12" fmla="*/ 547 w 562"/>
                  <a:gd name="T13" fmla="*/ 0 h 872"/>
                </a:gdLst>
                <a:ahLst/>
                <a:cxnLst>
                  <a:cxn ang="0">
                    <a:pos x="T0" y="T1"/>
                  </a:cxn>
                  <a:cxn ang="0">
                    <a:pos x="T2" y="T3"/>
                  </a:cxn>
                  <a:cxn ang="0">
                    <a:pos x="T4" y="T5"/>
                  </a:cxn>
                  <a:cxn ang="0">
                    <a:pos x="T6" y="T7"/>
                  </a:cxn>
                  <a:cxn ang="0">
                    <a:pos x="T8" y="T9"/>
                  </a:cxn>
                  <a:cxn ang="0">
                    <a:pos x="T10" y="T11"/>
                  </a:cxn>
                  <a:cxn ang="0">
                    <a:pos x="T12" y="T13"/>
                  </a:cxn>
                </a:cxnLst>
                <a:rect l="0" t="0" r="r" b="b"/>
                <a:pathLst>
                  <a:path w="562" h="872">
                    <a:moveTo>
                      <a:pt x="0" y="872"/>
                    </a:moveTo>
                    <a:lnTo>
                      <a:pt x="171" y="719"/>
                    </a:lnTo>
                    <a:lnTo>
                      <a:pt x="98" y="622"/>
                    </a:lnTo>
                    <a:lnTo>
                      <a:pt x="195" y="526"/>
                    </a:lnTo>
                    <a:lnTo>
                      <a:pt x="460" y="469"/>
                    </a:lnTo>
                    <a:lnTo>
                      <a:pt x="562" y="276"/>
                    </a:lnTo>
                    <a:lnTo>
                      <a:pt x="54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9" name="Freeform 418"/>
              <p:cNvSpPr>
                <a:spLocks/>
              </p:cNvSpPr>
              <p:nvPr/>
            </p:nvSpPr>
            <p:spPr bwMode="auto">
              <a:xfrm>
                <a:off x="8022" y="6219"/>
                <a:ext cx="446" cy="293"/>
              </a:xfrm>
              <a:custGeom>
                <a:avLst/>
                <a:gdLst>
                  <a:gd name="T0" fmla="*/ 891 w 891"/>
                  <a:gd name="T1" fmla="*/ 586 h 586"/>
                  <a:gd name="T2" fmla="*/ 458 w 891"/>
                  <a:gd name="T3" fmla="*/ 0 h 586"/>
                  <a:gd name="T4" fmla="*/ 350 w 891"/>
                  <a:gd name="T5" fmla="*/ 24 h 586"/>
                  <a:gd name="T6" fmla="*/ 234 w 891"/>
                  <a:gd name="T7" fmla="*/ 222 h 586"/>
                  <a:gd name="T8" fmla="*/ 0 w 891"/>
                  <a:gd name="T9" fmla="*/ 144 h 586"/>
                </a:gdLst>
                <a:ahLst/>
                <a:cxnLst>
                  <a:cxn ang="0">
                    <a:pos x="T0" y="T1"/>
                  </a:cxn>
                  <a:cxn ang="0">
                    <a:pos x="T2" y="T3"/>
                  </a:cxn>
                  <a:cxn ang="0">
                    <a:pos x="T4" y="T5"/>
                  </a:cxn>
                  <a:cxn ang="0">
                    <a:pos x="T6" y="T7"/>
                  </a:cxn>
                  <a:cxn ang="0">
                    <a:pos x="T8" y="T9"/>
                  </a:cxn>
                </a:cxnLst>
                <a:rect l="0" t="0" r="r" b="b"/>
                <a:pathLst>
                  <a:path w="891" h="586">
                    <a:moveTo>
                      <a:pt x="891" y="586"/>
                    </a:moveTo>
                    <a:lnTo>
                      <a:pt x="458" y="0"/>
                    </a:lnTo>
                    <a:lnTo>
                      <a:pt x="350" y="24"/>
                    </a:lnTo>
                    <a:lnTo>
                      <a:pt x="234" y="222"/>
                    </a:lnTo>
                    <a:lnTo>
                      <a:pt x="0" y="14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0" name="Freeform 417"/>
              <p:cNvSpPr>
                <a:spLocks/>
              </p:cNvSpPr>
              <p:nvPr/>
            </p:nvSpPr>
            <p:spPr bwMode="auto">
              <a:xfrm>
                <a:off x="7331" y="5827"/>
                <a:ext cx="418" cy="901"/>
              </a:xfrm>
              <a:custGeom>
                <a:avLst/>
                <a:gdLst>
                  <a:gd name="T0" fmla="*/ 169 w 837"/>
                  <a:gd name="T1" fmla="*/ 0 h 1802"/>
                  <a:gd name="T2" fmla="*/ 171 w 837"/>
                  <a:gd name="T3" fmla="*/ 0 h 1802"/>
                  <a:gd name="T4" fmla="*/ 250 w 837"/>
                  <a:gd name="T5" fmla="*/ 115 h 1802"/>
                  <a:gd name="T6" fmla="*/ 64 w 837"/>
                  <a:gd name="T7" fmla="*/ 248 h 1802"/>
                  <a:gd name="T8" fmla="*/ 0 w 837"/>
                  <a:gd name="T9" fmla="*/ 582 h 1802"/>
                  <a:gd name="T10" fmla="*/ 202 w 837"/>
                  <a:gd name="T11" fmla="*/ 844 h 1802"/>
                  <a:gd name="T12" fmla="*/ 135 w 837"/>
                  <a:gd name="T13" fmla="*/ 1068 h 1802"/>
                  <a:gd name="T14" fmla="*/ 223 w 837"/>
                  <a:gd name="T15" fmla="*/ 1134 h 1802"/>
                  <a:gd name="T16" fmla="*/ 175 w 837"/>
                  <a:gd name="T17" fmla="*/ 1230 h 1802"/>
                  <a:gd name="T18" fmla="*/ 219 w 837"/>
                  <a:gd name="T19" fmla="*/ 1344 h 1802"/>
                  <a:gd name="T20" fmla="*/ 397 w 837"/>
                  <a:gd name="T21" fmla="*/ 1504 h 1802"/>
                  <a:gd name="T22" fmla="*/ 626 w 837"/>
                  <a:gd name="T23" fmla="*/ 1587 h 1802"/>
                  <a:gd name="T24" fmla="*/ 659 w 837"/>
                  <a:gd name="T25" fmla="*/ 1702 h 1802"/>
                  <a:gd name="T26" fmla="*/ 837 w 837"/>
                  <a:gd name="T27" fmla="*/ 1802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7" h="1802">
                    <a:moveTo>
                      <a:pt x="169" y="0"/>
                    </a:moveTo>
                    <a:lnTo>
                      <a:pt x="171" y="0"/>
                    </a:lnTo>
                    <a:lnTo>
                      <a:pt x="250" y="115"/>
                    </a:lnTo>
                    <a:lnTo>
                      <a:pt x="64" y="248"/>
                    </a:lnTo>
                    <a:lnTo>
                      <a:pt x="0" y="582"/>
                    </a:lnTo>
                    <a:lnTo>
                      <a:pt x="202" y="844"/>
                    </a:lnTo>
                    <a:lnTo>
                      <a:pt x="135" y="1068"/>
                    </a:lnTo>
                    <a:lnTo>
                      <a:pt x="223" y="1134"/>
                    </a:lnTo>
                    <a:lnTo>
                      <a:pt x="175" y="1230"/>
                    </a:lnTo>
                    <a:lnTo>
                      <a:pt x="219" y="1344"/>
                    </a:lnTo>
                    <a:lnTo>
                      <a:pt x="397" y="1504"/>
                    </a:lnTo>
                    <a:lnTo>
                      <a:pt x="626" y="1587"/>
                    </a:lnTo>
                    <a:lnTo>
                      <a:pt x="659" y="1702"/>
                    </a:lnTo>
                    <a:lnTo>
                      <a:pt x="837" y="180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1" name="Freeform 416"/>
              <p:cNvSpPr>
                <a:spLocks/>
              </p:cNvSpPr>
              <p:nvPr/>
            </p:nvSpPr>
            <p:spPr bwMode="auto">
              <a:xfrm>
                <a:off x="7526" y="6728"/>
                <a:ext cx="226" cy="268"/>
              </a:xfrm>
              <a:custGeom>
                <a:avLst/>
                <a:gdLst>
                  <a:gd name="T0" fmla="*/ 0 w 452"/>
                  <a:gd name="T1" fmla="*/ 538 h 538"/>
                  <a:gd name="T2" fmla="*/ 133 w 452"/>
                  <a:gd name="T3" fmla="*/ 507 h 538"/>
                  <a:gd name="T4" fmla="*/ 259 w 452"/>
                  <a:gd name="T5" fmla="*/ 319 h 538"/>
                  <a:gd name="T6" fmla="*/ 450 w 452"/>
                  <a:gd name="T7" fmla="*/ 214 h 538"/>
                  <a:gd name="T8" fmla="*/ 452 w 452"/>
                  <a:gd name="T9" fmla="*/ 42 h 538"/>
                  <a:gd name="T10" fmla="*/ 445 w 452"/>
                  <a:gd name="T11" fmla="*/ 0 h 538"/>
                  <a:gd name="T12" fmla="*/ 447 w 452"/>
                  <a:gd name="T13" fmla="*/ 0 h 538"/>
                </a:gdLst>
                <a:ahLst/>
                <a:cxnLst>
                  <a:cxn ang="0">
                    <a:pos x="T0" y="T1"/>
                  </a:cxn>
                  <a:cxn ang="0">
                    <a:pos x="T2" y="T3"/>
                  </a:cxn>
                  <a:cxn ang="0">
                    <a:pos x="T4" y="T5"/>
                  </a:cxn>
                  <a:cxn ang="0">
                    <a:pos x="T6" y="T7"/>
                  </a:cxn>
                  <a:cxn ang="0">
                    <a:pos x="T8" y="T9"/>
                  </a:cxn>
                  <a:cxn ang="0">
                    <a:pos x="T10" y="T11"/>
                  </a:cxn>
                  <a:cxn ang="0">
                    <a:pos x="T12" y="T13"/>
                  </a:cxn>
                </a:cxnLst>
                <a:rect l="0" t="0" r="r" b="b"/>
                <a:pathLst>
                  <a:path w="452" h="538">
                    <a:moveTo>
                      <a:pt x="0" y="538"/>
                    </a:moveTo>
                    <a:lnTo>
                      <a:pt x="133" y="507"/>
                    </a:lnTo>
                    <a:lnTo>
                      <a:pt x="259" y="319"/>
                    </a:lnTo>
                    <a:lnTo>
                      <a:pt x="450" y="214"/>
                    </a:lnTo>
                    <a:lnTo>
                      <a:pt x="452" y="42"/>
                    </a:lnTo>
                    <a:lnTo>
                      <a:pt x="445" y="0"/>
                    </a:lnTo>
                    <a:lnTo>
                      <a:pt x="44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2" name="Line 415"/>
              <p:cNvSpPr>
                <a:spLocks noChangeShapeType="1"/>
              </p:cNvSpPr>
              <p:nvPr/>
            </p:nvSpPr>
            <p:spPr bwMode="auto">
              <a:xfrm flipH="1" flipV="1">
                <a:off x="7751" y="6834"/>
                <a:ext cx="40" cy="8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3" name="Freeform 414"/>
              <p:cNvSpPr>
                <a:spLocks/>
              </p:cNvSpPr>
              <p:nvPr/>
            </p:nvSpPr>
            <p:spPr bwMode="auto">
              <a:xfrm>
                <a:off x="8436" y="2974"/>
                <a:ext cx="1074" cy="263"/>
              </a:xfrm>
              <a:custGeom>
                <a:avLst/>
                <a:gdLst>
                  <a:gd name="T0" fmla="*/ 0 w 2148"/>
                  <a:gd name="T1" fmla="*/ 202 h 526"/>
                  <a:gd name="T2" fmla="*/ 221 w 2148"/>
                  <a:gd name="T3" fmla="*/ 226 h 526"/>
                  <a:gd name="T4" fmla="*/ 218 w 2148"/>
                  <a:gd name="T5" fmla="*/ 339 h 526"/>
                  <a:gd name="T6" fmla="*/ 378 w 2148"/>
                  <a:gd name="T7" fmla="*/ 526 h 526"/>
                  <a:gd name="T8" fmla="*/ 601 w 2148"/>
                  <a:gd name="T9" fmla="*/ 496 h 526"/>
                  <a:gd name="T10" fmla="*/ 642 w 2148"/>
                  <a:gd name="T11" fmla="*/ 389 h 526"/>
                  <a:gd name="T12" fmla="*/ 851 w 2148"/>
                  <a:gd name="T13" fmla="*/ 314 h 526"/>
                  <a:gd name="T14" fmla="*/ 944 w 2148"/>
                  <a:gd name="T15" fmla="*/ 381 h 526"/>
                  <a:gd name="T16" fmla="*/ 1178 w 2148"/>
                  <a:gd name="T17" fmla="*/ 341 h 526"/>
                  <a:gd name="T18" fmla="*/ 1382 w 2148"/>
                  <a:gd name="T19" fmla="*/ 196 h 526"/>
                  <a:gd name="T20" fmla="*/ 1442 w 2148"/>
                  <a:gd name="T21" fmla="*/ 298 h 526"/>
                  <a:gd name="T22" fmla="*/ 1679 w 2148"/>
                  <a:gd name="T23" fmla="*/ 362 h 526"/>
                  <a:gd name="T24" fmla="*/ 2089 w 2148"/>
                  <a:gd name="T25" fmla="*/ 67 h 526"/>
                  <a:gd name="T26" fmla="*/ 2148 w 2148"/>
                  <a:gd name="T27" fmla="*/ 50 h 526"/>
                  <a:gd name="T28" fmla="*/ 2075 w 2148"/>
                  <a:gd name="T29"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8" h="526">
                    <a:moveTo>
                      <a:pt x="0" y="202"/>
                    </a:moveTo>
                    <a:lnTo>
                      <a:pt x="221" y="226"/>
                    </a:lnTo>
                    <a:lnTo>
                      <a:pt x="218" y="339"/>
                    </a:lnTo>
                    <a:lnTo>
                      <a:pt x="378" y="526"/>
                    </a:lnTo>
                    <a:lnTo>
                      <a:pt x="601" y="496"/>
                    </a:lnTo>
                    <a:lnTo>
                      <a:pt x="642" y="389"/>
                    </a:lnTo>
                    <a:lnTo>
                      <a:pt x="851" y="314"/>
                    </a:lnTo>
                    <a:lnTo>
                      <a:pt x="944" y="381"/>
                    </a:lnTo>
                    <a:lnTo>
                      <a:pt x="1178" y="341"/>
                    </a:lnTo>
                    <a:lnTo>
                      <a:pt x="1382" y="196"/>
                    </a:lnTo>
                    <a:lnTo>
                      <a:pt x="1442" y="298"/>
                    </a:lnTo>
                    <a:lnTo>
                      <a:pt x="1679" y="362"/>
                    </a:lnTo>
                    <a:lnTo>
                      <a:pt x="2089" y="67"/>
                    </a:lnTo>
                    <a:lnTo>
                      <a:pt x="2148" y="50"/>
                    </a:lnTo>
                    <a:lnTo>
                      <a:pt x="207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4" name="Freeform 413"/>
              <p:cNvSpPr>
                <a:spLocks/>
              </p:cNvSpPr>
              <p:nvPr/>
            </p:nvSpPr>
            <p:spPr bwMode="auto">
              <a:xfrm>
                <a:off x="7015" y="6996"/>
                <a:ext cx="511" cy="599"/>
              </a:xfrm>
              <a:custGeom>
                <a:avLst/>
                <a:gdLst>
                  <a:gd name="T0" fmla="*/ 1021 w 1021"/>
                  <a:gd name="T1" fmla="*/ 0 h 1197"/>
                  <a:gd name="T2" fmla="*/ 985 w 1021"/>
                  <a:gd name="T3" fmla="*/ 160 h 1197"/>
                  <a:gd name="T4" fmla="*/ 985 w 1021"/>
                  <a:gd name="T5" fmla="*/ 279 h 1197"/>
                  <a:gd name="T6" fmla="*/ 885 w 1021"/>
                  <a:gd name="T7" fmla="*/ 233 h 1197"/>
                  <a:gd name="T8" fmla="*/ 828 w 1021"/>
                  <a:gd name="T9" fmla="*/ 436 h 1197"/>
                  <a:gd name="T10" fmla="*/ 726 w 1021"/>
                  <a:gd name="T11" fmla="*/ 522 h 1197"/>
                  <a:gd name="T12" fmla="*/ 752 w 1021"/>
                  <a:gd name="T13" fmla="*/ 632 h 1197"/>
                  <a:gd name="T14" fmla="*/ 619 w 1021"/>
                  <a:gd name="T15" fmla="*/ 648 h 1197"/>
                  <a:gd name="T16" fmla="*/ 488 w 1021"/>
                  <a:gd name="T17" fmla="*/ 877 h 1197"/>
                  <a:gd name="T18" fmla="*/ 261 w 1021"/>
                  <a:gd name="T19" fmla="*/ 948 h 1197"/>
                  <a:gd name="T20" fmla="*/ 0 w 1021"/>
                  <a:gd name="T21" fmla="*/ 1197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1" h="1197">
                    <a:moveTo>
                      <a:pt x="1021" y="0"/>
                    </a:moveTo>
                    <a:lnTo>
                      <a:pt x="985" y="160"/>
                    </a:lnTo>
                    <a:lnTo>
                      <a:pt x="985" y="279"/>
                    </a:lnTo>
                    <a:lnTo>
                      <a:pt x="885" y="233"/>
                    </a:lnTo>
                    <a:lnTo>
                      <a:pt x="828" y="436"/>
                    </a:lnTo>
                    <a:lnTo>
                      <a:pt x="726" y="522"/>
                    </a:lnTo>
                    <a:lnTo>
                      <a:pt x="752" y="632"/>
                    </a:lnTo>
                    <a:lnTo>
                      <a:pt x="619" y="648"/>
                    </a:lnTo>
                    <a:lnTo>
                      <a:pt x="488" y="877"/>
                    </a:lnTo>
                    <a:lnTo>
                      <a:pt x="261" y="948"/>
                    </a:lnTo>
                    <a:lnTo>
                      <a:pt x="0" y="119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5" name="Freeform 412"/>
              <p:cNvSpPr>
                <a:spLocks/>
              </p:cNvSpPr>
              <p:nvPr/>
            </p:nvSpPr>
            <p:spPr bwMode="auto">
              <a:xfrm>
                <a:off x="7697" y="6915"/>
                <a:ext cx="176" cy="1155"/>
              </a:xfrm>
              <a:custGeom>
                <a:avLst/>
                <a:gdLst>
                  <a:gd name="T0" fmla="*/ 0 w 352"/>
                  <a:gd name="T1" fmla="*/ 2309 h 2309"/>
                  <a:gd name="T2" fmla="*/ 80 w 352"/>
                  <a:gd name="T3" fmla="*/ 1752 h 2309"/>
                  <a:gd name="T4" fmla="*/ 195 w 352"/>
                  <a:gd name="T5" fmla="*/ 1525 h 2309"/>
                  <a:gd name="T6" fmla="*/ 161 w 352"/>
                  <a:gd name="T7" fmla="*/ 1249 h 2309"/>
                  <a:gd name="T8" fmla="*/ 295 w 352"/>
                  <a:gd name="T9" fmla="*/ 1075 h 2309"/>
                  <a:gd name="T10" fmla="*/ 352 w 352"/>
                  <a:gd name="T11" fmla="*/ 836 h 2309"/>
                  <a:gd name="T12" fmla="*/ 207 w 352"/>
                  <a:gd name="T13" fmla="*/ 400 h 2309"/>
                  <a:gd name="T14" fmla="*/ 188 w 352"/>
                  <a:gd name="T15" fmla="*/ 0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2309">
                    <a:moveTo>
                      <a:pt x="0" y="2309"/>
                    </a:moveTo>
                    <a:lnTo>
                      <a:pt x="80" y="1752"/>
                    </a:lnTo>
                    <a:lnTo>
                      <a:pt x="195" y="1525"/>
                    </a:lnTo>
                    <a:lnTo>
                      <a:pt x="161" y="1249"/>
                    </a:lnTo>
                    <a:lnTo>
                      <a:pt x="295" y="1075"/>
                    </a:lnTo>
                    <a:lnTo>
                      <a:pt x="352" y="836"/>
                    </a:lnTo>
                    <a:lnTo>
                      <a:pt x="207" y="400"/>
                    </a:lnTo>
                    <a:lnTo>
                      <a:pt x="18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6" name="Freeform 411"/>
              <p:cNvSpPr>
                <a:spLocks/>
              </p:cNvSpPr>
              <p:nvPr/>
            </p:nvSpPr>
            <p:spPr bwMode="auto">
              <a:xfrm>
                <a:off x="7791" y="6856"/>
                <a:ext cx="873" cy="731"/>
              </a:xfrm>
              <a:custGeom>
                <a:avLst/>
                <a:gdLst>
                  <a:gd name="T0" fmla="*/ 1746 w 1746"/>
                  <a:gd name="T1" fmla="*/ 1461 h 1461"/>
                  <a:gd name="T2" fmla="*/ 1518 w 1746"/>
                  <a:gd name="T3" fmla="*/ 1428 h 1461"/>
                  <a:gd name="T4" fmla="*/ 1309 w 1746"/>
                  <a:gd name="T5" fmla="*/ 1275 h 1461"/>
                  <a:gd name="T6" fmla="*/ 1194 w 1746"/>
                  <a:gd name="T7" fmla="*/ 1298 h 1461"/>
                  <a:gd name="T8" fmla="*/ 1159 w 1746"/>
                  <a:gd name="T9" fmla="*/ 619 h 1461"/>
                  <a:gd name="T10" fmla="*/ 1044 w 1746"/>
                  <a:gd name="T11" fmla="*/ 682 h 1461"/>
                  <a:gd name="T12" fmla="*/ 726 w 1746"/>
                  <a:gd name="T13" fmla="*/ 608 h 1461"/>
                  <a:gd name="T14" fmla="*/ 623 w 1746"/>
                  <a:gd name="T15" fmla="*/ 648 h 1461"/>
                  <a:gd name="T16" fmla="*/ 663 w 1746"/>
                  <a:gd name="T17" fmla="*/ 407 h 1461"/>
                  <a:gd name="T18" fmla="*/ 537 w 1746"/>
                  <a:gd name="T19" fmla="*/ 102 h 1461"/>
                  <a:gd name="T20" fmla="*/ 347 w 1746"/>
                  <a:gd name="T21" fmla="*/ 0 h 1461"/>
                  <a:gd name="T22" fmla="*/ 0 w 1746"/>
                  <a:gd name="T23" fmla="*/ 119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6" h="1461">
                    <a:moveTo>
                      <a:pt x="1746" y="1461"/>
                    </a:moveTo>
                    <a:lnTo>
                      <a:pt x="1518" y="1428"/>
                    </a:lnTo>
                    <a:lnTo>
                      <a:pt x="1309" y="1275"/>
                    </a:lnTo>
                    <a:lnTo>
                      <a:pt x="1194" y="1298"/>
                    </a:lnTo>
                    <a:lnTo>
                      <a:pt x="1159" y="619"/>
                    </a:lnTo>
                    <a:lnTo>
                      <a:pt x="1044" y="682"/>
                    </a:lnTo>
                    <a:lnTo>
                      <a:pt x="726" y="608"/>
                    </a:lnTo>
                    <a:lnTo>
                      <a:pt x="623" y="648"/>
                    </a:lnTo>
                    <a:lnTo>
                      <a:pt x="663" y="407"/>
                    </a:lnTo>
                    <a:lnTo>
                      <a:pt x="537" y="102"/>
                    </a:lnTo>
                    <a:lnTo>
                      <a:pt x="347" y="0"/>
                    </a:lnTo>
                    <a:lnTo>
                      <a:pt x="0" y="11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7" name="Freeform 410"/>
              <p:cNvSpPr>
                <a:spLocks/>
              </p:cNvSpPr>
              <p:nvPr/>
            </p:nvSpPr>
            <p:spPr bwMode="auto">
              <a:xfrm>
                <a:off x="7699" y="8141"/>
                <a:ext cx="178" cy="413"/>
              </a:xfrm>
              <a:custGeom>
                <a:avLst/>
                <a:gdLst>
                  <a:gd name="T0" fmla="*/ 179 w 355"/>
                  <a:gd name="T1" fmla="*/ 825 h 825"/>
                  <a:gd name="T2" fmla="*/ 355 w 355"/>
                  <a:gd name="T3" fmla="*/ 634 h 825"/>
                  <a:gd name="T4" fmla="*/ 108 w 355"/>
                  <a:gd name="T5" fmla="*/ 386 h 825"/>
                  <a:gd name="T6" fmla="*/ 102 w 355"/>
                  <a:gd name="T7" fmla="*/ 174 h 825"/>
                  <a:gd name="T8" fmla="*/ 0 w 355"/>
                  <a:gd name="T9" fmla="*/ 0 h 825"/>
                </a:gdLst>
                <a:ahLst/>
                <a:cxnLst>
                  <a:cxn ang="0">
                    <a:pos x="T0" y="T1"/>
                  </a:cxn>
                  <a:cxn ang="0">
                    <a:pos x="T2" y="T3"/>
                  </a:cxn>
                  <a:cxn ang="0">
                    <a:pos x="T4" y="T5"/>
                  </a:cxn>
                  <a:cxn ang="0">
                    <a:pos x="T6" y="T7"/>
                  </a:cxn>
                  <a:cxn ang="0">
                    <a:pos x="T8" y="T9"/>
                  </a:cxn>
                </a:cxnLst>
                <a:rect l="0" t="0" r="r" b="b"/>
                <a:pathLst>
                  <a:path w="355" h="825">
                    <a:moveTo>
                      <a:pt x="179" y="825"/>
                    </a:moveTo>
                    <a:lnTo>
                      <a:pt x="355" y="634"/>
                    </a:lnTo>
                    <a:lnTo>
                      <a:pt x="108" y="386"/>
                    </a:lnTo>
                    <a:lnTo>
                      <a:pt x="102" y="17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8" name="Line 409"/>
              <p:cNvSpPr>
                <a:spLocks noChangeShapeType="1"/>
              </p:cNvSpPr>
              <p:nvPr/>
            </p:nvSpPr>
            <p:spPr bwMode="auto">
              <a:xfrm>
                <a:off x="7697" y="8070"/>
                <a:ext cx="2" cy="7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9" name="Freeform 408"/>
              <p:cNvSpPr>
                <a:spLocks/>
              </p:cNvSpPr>
              <p:nvPr/>
            </p:nvSpPr>
            <p:spPr bwMode="auto">
              <a:xfrm>
                <a:off x="7137" y="7930"/>
                <a:ext cx="562" cy="213"/>
              </a:xfrm>
              <a:custGeom>
                <a:avLst/>
                <a:gdLst>
                  <a:gd name="T0" fmla="*/ 1125 w 1125"/>
                  <a:gd name="T1" fmla="*/ 422 h 425"/>
                  <a:gd name="T2" fmla="*/ 892 w 1125"/>
                  <a:gd name="T3" fmla="*/ 291 h 425"/>
                  <a:gd name="T4" fmla="*/ 785 w 1125"/>
                  <a:gd name="T5" fmla="*/ 291 h 425"/>
                  <a:gd name="T6" fmla="*/ 687 w 1125"/>
                  <a:gd name="T7" fmla="*/ 377 h 425"/>
                  <a:gd name="T8" fmla="*/ 682 w 1125"/>
                  <a:gd name="T9" fmla="*/ 255 h 425"/>
                  <a:gd name="T10" fmla="*/ 409 w 1125"/>
                  <a:gd name="T11" fmla="*/ 425 h 425"/>
                  <a:gd name="T12" fmla="*/ 106 w 1125"/>
                  <a:gd name="T13" fmla="*/ 231 h 425"/>
                  <a:gd name="T14" fmla="*/ 0 w 1125"/>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25">
                    <a:moveTo>
                      <a:pt x="1125" y="422"/>
                    </a:moveTo>
                    <a:lnTo>
                      <a:pt x="892" y="291"/>
                    </a:lnTo>
                    <a:lnTo>
                      <a:pt x="785" y="291"/>
                    </a:lnTo>
                    <a:lnTo>
                      <a:pt x="687" y="377"/>
                    </a:lnTo>
                    <a:lnTo>
                      <a:pt x="682" y="255"/>
                    </a:lnTo>
                    <a:lnTo>
                      <a:pt x="409" y="425"/>
                    </a:lnTo>
                    <a:lnTo>
                      <a:pt x="106" y="23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0" name="Freeform 407"/>
              <p:cNvSpPr>
                <a:spLocks/>
              </p:cNvSpPr>
              <p:nvPr/>
            </p:nvSpPr>
            <p:spPr bwMode="auto">
              <a:xfrm>
                <a:off x="7697" y="8070"/>
                <a:ext cx="738" cy="233"/>
              </a:xfrm>
              <a:custGeom>
                <a:avLst/>
                <a:gdLst>
                  <a:gd name="T0" fmla="*/ 1477 w 1477"/>
                  <a:gd name="T1" fmla="*/ 465 h 465"/>
                  <a:gd name="T2" fmla="*/ 1277 w 1477"/>
                  <a:gd name="T3" fmla="*/ 377 h 465"/>
                  <a:gd name="T4" fmla="*/ 1271 w 1477"/>
                  <a:gd name="T5" fmla="*/ 265 h 465"/>
                  <a:gd name="T6" fmla="*/ 909 w 1477"/>
                  <a:gd name="T7" fmla="*/ 234 h 465"/>
                  <a:gd name="T8" fmla="*/ 890 w 1477"/>
                  <a:gd name="T9" fmla="*/ 12 h 465"/>
                  <a:gd name="T10" fmla="*/ 794 w 1477"/>
                  <a:gd name="T11" fmla="*/ 95 h 465"/>
                  <a:gd name="T12" fmla="*/ 699 w 1477"/>
                  <a:gd name="T13" fmla="*/ 41 h 465"/>
                  <a:gd name="T14" fmla="*/ 363 w 1477"/>
                  <a:gd name="T15" fmla="*/ 193 h 465"/>
                  <a:gd name="T16" fmla="*/ 228 w 1477"/>
                  <a:gd name="T17" fmla="*/ 27 h 465"/>
                  <a:gd name="T18" fmla="*/ 0 w 1477"/>
                  <a:gd name="T1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7" h="465">
                    <a:moveTo>
                      <a:pt x="1477" y="465"/>
                    </a:moveTo>
                    <a:lnTo>
                      <a:pt x="1277" y="377"/>
                    </a:lnTo>
                    <a:lnTo>
                      <a:pt x="1271" y="265"/>
                    </a:lnTo>
                    <a:lnTo>
                      <a:pt x="909" y="234"/>
                    </a:lnTo>
                    <a:lnTo>
                      <a:pt x="890" y="12"/>
                    </a:lnTo>
                    <a:lnTo>
                      <a:pt x="794" y="95"/>
                    </a:lnTo>
                    <a:lnTo>
                      <a:pt x="699" y="41"/>
                    </a:lnTo>
                    <a:lnTo>
                      <a:pt x="363" y="193"/>
                    </a:lnTo>
                    <a:lnTo>
                      <a:pt x="228" y="2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1" name="Freeform 406"/>
              <p:cNvSpPr>
                <a:spLocks/>
              </p:cNvSpPr>
              <p:nvPr/>
            </p:nvSpPr>
            <p:spPr bwMode="auto">
              <a:xfrm>
                <a:off x="7894" y="7944"/>
                <a:ext cx="163" cy="145"/>
              </a:xfrm>
              <a:custGeom>
                <a:avLst/>
                <a:gdLst>
                  <a:gd name="T0" fmla="*/ 151 w 326"/>
                  <a:gd name="T1" fmla="*/ 0 h 290"/>
                  <a:gd name="T2" fmla="*/ 326 w 326"/>
                  <a:gd name="T3" fmla="*/ 105 h 290"/>
                  <a:gd name="T4" fmla="*/ 232 w 326"/>
                  <a:gd name="T5" fmla="*/ 245 h 290"/>
                  <a:gd name="T6" fmla="*/ 77 w 326"/>
                  <a:gd name="T7" fmla="*/ 290 h 290"/>
                  <a:gd name="T8" fmla="*/ 0 w 326"/>
                  <a:gd name="T9" fmla="*/ 204 h 290"/>
                  <a:gd name="T10" fmla="*/ 48 w 326"/>
                  <a:gd name="T11" fmla="*/ 86 h 290"/>
                  <a:gd name="T12" fmla="*/ 151 w 326"/>
                  <a:gd name="T13" fmla="*/ 0 h 290"/>
                </a:gdLst>
                <a:ahLst/>
                <a:cxnLst>
                  <a:cxn ang="0">
                    <a:pos x="T0" y="T1"/>
                  </a:cxn>
                  <a:cxn ang="0">
                    <a:pos x="T2" y="T3"/>
                  </a:cxn>
                  <a:cxn ang="0">
                    <a:pos x="T4" y="T5"/>
                  </a:cxn>
                  <a:cxn ang="0">
                    <a:pos x="T6" y="T7"/>
                  </a:cxn>
                  <a:cxn ang="0">
                    <a:pos x="T8" y="T9"/>
                  </a:cxn>
                  <a:cxn ang="0">
                    <a:pos x="T10" y="T11"/>
                  </a:cxn>
                  <a:cxn ang="0">
                    <a:pos x="T12" y="T13"/>
                  </a:cxn>
                </a:cxnLst>
                <a:rect l="0" t="0" r="r" b="b"/>
                <a:pathLst>
                  <a:path w="326" h="290">
                    <a:moveTo>
                      <a:pt x="151" y="0"/>
                    </a:moveTo>
                    <a:lnTo>
                      <a:pt x="326" y="105"/>
                    </a:lnTo>
                    <a:lnTo>
                      <a:pt x="232" y="245"/>
                    </a:lnTo>
                    <a:lnTo>
                      <a:pt x="77" y="290"/>
                    </a:lnTo>
                    <a:lnTo>
                      <a:pt x="0" y="204"/>
                    </a:lnTo>
                    <a:lnTo>
                      <a:pt x="48" y="86"/>
                    </a:lnTo>
                    <a:lnTo>
                      <a:pt x="15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2" name="Freeform 405"/>
              <p:cNvSpPr>
                <a:spLocks/>
              </p:cNvSpPr>
              <p:nvPr/>
            </p:nvSpPr>
            <p:spPr bwMode="auto">
              <a:xfrm>
                <a:off x="8364" y="7587"/>
                <a:ext cx="300" cy="616"/>
              </a:xfrm>
              <a:custGeom>
                <a:avLst/>
                <a:gdLst>
                  <a:gd name="T0" fmla="*/ 600 w 600"/>
                  <a:gd name="T1" fmla="*/ 0 h 1234"/>
                  <a:gd name="T2" fmla="*/ 586 w 600"/>
                  <a:gd name="T3" fmla="*/ 129 h 1234"/>
                  <a:gd name="T4" fmla="*/ 363 w 600"/>
                  <a:gd name="T5" fmla="*/ 143 h 1234"/>
                  <a:gd name="T6" fmla="*/ 267 w 600"/>
                  <a:gd name="T7" fmla="*/ 403 h 1234"/>
                  <a:gd name="T8" fmla="*/ 382 w 600"/>
                  <a:gd name="T9" fmla="*/ 491 h 1234"/>
                  <a:gd name="T10" fmla="*/ 286 w 600"/>
                  <a:gd name="T11" fmla="*/ 590 h 1234"/>
                  <a:gd name="T12" fmla="*/ 125 w 600"/>
                  <a:gd name="T13" fmla="*/ 534 h 1234"/>
                  <a:gd name="T14" fmla="*/ 0 w 600"/>
                  <a:gd name="T15" fmla="*/ 729 h 1234"/>
                  <a:gd name="T16" fmla="*/ 58 w 600"/>
                  <a:gd name="T17" fmla="*/ 834 h 1234"/>
                  <a:gd name="T18" fmla="*/ 446 w 600"/>
                  <a:gd name="T19" fmla="*/ 1053 h 1234"/>
                  <a:gd name="T20" fmla="*/ 438 w 600"/>
                  <a:gd name="T21" fmla="*/ 1234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1234">
                    <a:moveTo>
                      <a:pt x="600" y="0"/>
                    </a:moveTo>
                    <a:lnTo>
                      <a:pt x="586" y="129"/>
                    </a:lnTo>
                    <a:lnTo>
                      <a:pt x="363" y="143"/>
                    </a:lnTo>
                    <a:lnTo>
                      <a:pt x="267" y="403"/>
                    </a:lnTo>
                    <a:lnTo>
                      <a:pt x="382" y="491"/>
                    </a:lnTo>
                    <a:lnTo>
                      <a:pt x="286" y="590"/>
                    </a:lnTo>
                    <a:lnTo>
                      <a:pt x="125" y="534"/>
                    </a:lnTo>
                    <a:lnTo>
                      <a:pt x="0" y="729"/>
                    </a:lnTo>
                    <a:lnTo>
                      <a:pt x="58" y="834"/>
                    </a:lnTo>
                    <a:lnTo>
                      <a:pt x="446" y="1053"/>
                    </a:lnTo>
                    <a:lnTo>
                      <a:pt x="438" y="123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3" name="Freeform 404"/>
              <p:cNvSpPr>
                <a:spLocks/>
              </p:cNvSpPr>
              <p:nvPr/>
            </p:nvSpPr>
            <p:spPr bwMode="auto">
              <a:xfrm>
                <a:off x="8583" y="7595"/>
                <a:ext cx="1054" cy="608"/>
              </a:xfrm>
              <a:custGeom>
                <a:avLst/>
                <a:gdLst>
                  <a:gd name="T0" fmla="*/ 2109 w 2109"/>
                  <a:gd name="T1" fmla="*/ 0 h 1217"/>
                  <a:gd name="T2" fmla="*/ 2102 w 2109"/>
                  <a:gd name="T3" fmla="*/ 11 h 1217"/>
                  <a:gd name="T4" fmla="*/ 1869 w 2109"/>
                  <a:gd name="T5" fmla="*/ 140 h 1217"/>
                  <a:gd name="T6" fmla="*/ 1519 w 2109"/>
                  <a:gd name="T7" fmla="*/ 535 h 1217"/>
                  <a:gd name="T8" fmla="*/ 1090 w 2109"/>
                  <a:gd name="T9" fmla="*/ 405 h 1217"/>
                  <a:gd name="T10" fmla="*/ 945 w 2109"/>
                  <a:gd name="T11" fmla="*/ 567 h 1217"/>
                  <a:gd name="T12" fmla="*/ 917 w 2109"/>
                  <a:gd name="T13" fmla="*/ 716 h 1217"/>
                  <a:gd name="T14" fmla="*/ 783 w 2109"/>
                  <a:gd name="T15" fmla="*/ 538 h 1217"/>
                  <a:gd name="T16" fmla="*/ 653 w 2109"/>
                  <a:gd name="T17" fmla="*/ 569 h 1217"/>
                  <a:gd name="T18" fmla="*/ 450 w 2109"/>
                  <a:gd name="T19" fmla="*/ 724 h 1217"/>
                  <a:gd name="T20" fmla="*/ 395 w 2109"/>
                  <a:gd name="T21" fmla="*/ 1058 h 1217"/>
                  <a:gd name="T22" fmla="*/ 243 w 2109"/>
                  <a:gd name="T23" fmla="*/ 1014 h 1217"/>
                  <a:gd name="T24" fmla="*/ 376 w 2109"/>
                  <a:gd name="T25" fmla="*/ 1203 h 1217"/>
                  <a:gd name="T26" fmla="*/ 231 w 2109"/>
                  <a:gd name="T27" fmla="*/ 1164 h 1217"/>
                  <a:gd name="T28" fmla="*/ 0 w 2109"/>
                  <a:gd name="T29" fmla="*/ 1217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9" h="1217">
                    <a:moveTo>
                      <a:pt x="2109" y="0"/>
                    </a:moveTo>
                    <a:lnTo>
                      <a:pt x="2102" y="11"/>
                    </a:lnTo>
                    <a:lnTo>
                      <a:pt x="1869" y="140"/>
                    </a:lnTo>
                    <a:lnTo>
                      <a:pt x="1519" y="535"/>
                    </a:lnTo>
                    <a:lnTo>
                      <a:pt x="1090" y="405"/>
                    </a:lnTo>
                    <a:lnTo>
                      <a:pt x="945" y="567"/>
                    </a:lnTo>
                    <a:lnTo>
                      <a:pt x="917" y="716"/>
                    </a:lnTo>
                    <a:lnTo>
                      <a:pt x="783" y="538"/>
                    </a:lnTo>
                    <a:lnTo>
                      <a:pt x="653" y="569"/>
                    </a:lnTo>
                    <a:lnTo>
                      <a:pt x="450" y="724"/>
                    </a:lnTo>
                    <a:lnTo>
                      <a:pt x="395" y="1058"/>
                    </a:lnTo>
                    <a:lnTo>
                      <a:pt x="243" y="1014"/>
                    </a:lnTo>
                    <a:lnTo>
                      <a:pt x="376" y="1203"/>
                    </a:lnTo>
                    <a:lnTo>
                      <a:pt x="231" y="1164"/>
                    </a:lnTo>
                    <a:lnTo>
                      <a:pt x="0" y="121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4" name="Freeform 403"/>
              <p:cNvSpPr>
                <a:spLocks/>
              </p:cNvSpPr>
              <p:nvPr/>
            </p:nvSpPr>
            <p:spPr bwMode="auto">
              <a:xfrm>
                <a:off x="8435" y="8203"/>
                <a:ext cx="148" cy="100"/>
              </a:xfrm>
              <a:custGeom>
                <a:avLst/>
                <a:gdLst>
                  <a:gd name="T0" fmla="*/ 295 w 295"/>
                  <a:gd name="T1" fmla="*/ 0 h 198"/>
                  <a:gd name="T2" fmla="*/ 257 w 295"/>
                  <a:gd name="T3" fmla="*/ 12 h 198"/>
                  <a:gd name="T4" fmla="*/ 165 w 295"/>
                  <a:gd name="T5" fmla="*/ 14 h 198"/>
                  <a:gd name="T6" fmla="*/ 0 w 295"/>
                  <a:gd name="T7" fmla="*/ 198 h 198"/>
                </a:gdLst>
                <a:ahLst/>
                <a:cxnLst>
                  <a:cxn ang="0">
                    <a:pos x="T0" y="T1"/>
                  </a:cxn>
                  <a:cxn ang="0">
                    <a:pos x="T2" y="T3"/>
                  </a:cxn>
                  <a:cxn ang="0">
                    <a:pos x="T4" y="T5"/>
                  </a:cxn>
                  <a:cxn ang="0">
                    <a:pos x="T6" y="T7"/>
                  </a:cxn>
                </a:cxnLst>
                <a:rect l="0" t="0" r="r" b="b"/>
                <a:pathLst>
                  <a:path w="295" h="198">
                    <a:moveTo>
                      <a:pt x="295" y="0"/>
                    </a:moveTo>
                    <a:lnTo>
                      <a:pt x="257" y="12"/>
                    </a:lnTo>
                    <a:lnTo>
                      <a:pt x="165" y="14"/>
                    </a:lnTo>
                    <a:lnTo>
                      <a:pt x="0" y="19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5" name="Freeform 402"/>
              <p:cNvSpPr>
                <a:spLocks/>
              </p:cNvSpPr>
              <p:nvPr/>
            </p:nvSpPr>
            <p:spPr bwMode="auto">
              <a:xfrm>
                <a:off x="9432" y="7954"/>
                <a:ext cx="237" cy="691"/>
              </a:xfrm>
              <a:custGeom>
                <a:avLst/>
                <a:gdLst>
                  <a:gd name="T0" fmla="*/ 351 w 475"/>
                  <a:gd name="T1" fmla="*/ 0 h 1382"/>
                  <a:gd name="T2" fmla="*/ 114 w 475"/>
                  <a:gd name="T3" fmla="*/ 267 h 1382"/>
                  <a:gd name="T4" fmla="*/ 37 w 475"/>
                  <a:gd name="T5" fmla="*/ 474 h 1382"/>
                  <a:gd name="T6" fmla="*/ 202 w 475"/>
                  <a:gd name="T7" fmla="*/ 803 h 1382"/>
                  <a:gd name="T8" fmla="*/ 475 w 475"/>
                  <a:gd name="T9" fmla="*/ 1103 h 1382"/>
                  <a:gd name="T10" fmla="*/ 269 w 475"/>
                  <a:gd name="T11" fmla="*/ 1077 h 1382"/>
                  <a:gd name="T12" fmla="*/ 69 w 475"/>
                  <a:gd name="T13" fmla="*/ 1224 h 1382"/>
                  <a:gd name="T14" fmla="*/ 118 w 475"/>
                  <a:gd name="T15" fmla="*/ 1325 h 1382"/>
                  <a:gd name="T16" fmla="*/ 0 w 475"/>
                  <a:gd name="T17"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1382">
                    <a:moveTo>
                      <a:pt x="351" y="0"/>
                    </a:moveTo>
                    <a:lnTo>
                      <a:pt x="114" y="267"/>
                    </a:lnTo>
                    <a:lnTo>
                      <a:pt x="37" y="474"/>
                    </a:lnTo>
                    <a:lnTo>
                      <a:pt x="202" y="803"/>
                    </a:lnTo>
                    <a:lnTo>
                      <a:pt x="475" y="1103"/>
                    </a:lnTo>
                    <a:lnTo>
                      <a:pt x="269" y="1077"/>
                    </a:lnTo>
                    <a:lnTo>
                      <a:pt x="69" y="1224"/>
                    </a:lnTo>
                    <a:lnTo>
                      <a:pt x="118" y="1325"/>
                    </a:lnTo>
                    <a:lnTo>
                      <a:pt x="0" y="138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6" name="Freeform 401"/>
              <p:cNvSpPr>
                <a:spLocks/>
              </p:cNvSpPr>
              <p:nvPr/>
            </p:nvSpPr>
            <p:spPr bwMode="auto">
              <a:xfrm>
                <a:off x="5516" y="140"/>
                <a:ext cx="851" cy="1132"/>
              </a:xfrm>
              <a:custGeom>
                <a:avLst/>
                <a:gdLst>
                  <a:gd name="T0" fmla="*/ 0 w 1700"/>
                  <a:gd name="T1" fmla="*/ 0 h 2264"/>
                  <a:gd name="T2" fmla="*/ 260 w 1700"/>
                  <a:gd name="T3" fmla="*/ 494 h 2264"/>
                  <a:gd name="T4" fmla="*/ 472 w 1700"/>
                  <a:gd name="T5" fmla="*/ 594 h 2264"/>
                  <a:gd name="T6" fmla="*/ 446 w 1700"/>
                  <a:gd name="T7" fmla="*/ 705 h 2264"/>
                  <a:gd name="T8" fmla="*/ 605 w 1700"/>
                  <a:gd name="T9" fmla="*/ 867 h 2264"/>
                  <a:gd name="T10" fmla="*/ 1055 w 1700"/>
                  <a:gd name="T11" fmla="*/ 886 h 2264"/>
                  <a:gd name="T12" fmla="*/ 1122 w 1700"/>
                  <a:gd name="T13" fmla="*/ 799 h 2264"/>
                  <a:gd name="T14" fmla="*/ 1171 w 1700"/>
                  <a:gd name="T15" fmla="*/ 898 h 2264"/>
                  <a:gd name="T16" fmla="*/ 1133 w 1700"/>
                  <a:gd name="T17" fmla="*/ 1134 h 2264"/>
                  <a:gd name="T18" fmla="*/ 1360 w 1700"/>
                  <a:gd name="T19" fmla="*/ 1170 h 2264"/>
                  <a:gd name="T20" fmla="*/ 1511 w 1700"/>
                  <a:gd name="T21" fmla="*/ 1375 h 2264"/>
                  <a:gd name="T22" fmla="*/ 1390 w 1700"/>
                  <a:gd name="T23" fmla="*/ 1437 h 2264"/>
                  <a:gd name="T24" fmla="*/ 1540 w 1700"/>
                  <a:gd name="T25" fmla="*/ 1638 h 2264"/>
                  <a:gd name="T26" fmla="*/ 1514 w 1700"/>
                  <a:gd name="T27" fmla="*/ 1745 h 2264"/>
                  <a:gd name="T28" fmla="*/ 1630 w 1700"/>
                  <a:gd name="T29" fmla="*/ 1761 h 2264"/>
                  <a:gd name="T30" fmla="*/ 1700 w 1700"/>
                  <a:gd name="T31" fmla="*/ 1850 h 2264"/>
                  <a:gd name="T32" fmla="*/ 1562 w 1700"/>
                  <a:gd name="T33" fmla="*/ 2264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0" h="2264">
                    <a:moveTo>
                      <a:pt x="0" y="0"/>
                    </a:moveTo>
                    <a:lnTo>
                      <a:pt x="260" y="494"/>
                    </a:lnTo>
                    <a:lnTo>
                      <a:pt x="472" y="594"/>
                    </a:lnTo>
                    <a:lnTo>
                      <a:pt x="446" y="705"/>
                    </a:lnTo>
                    <a:lnTo>
                      <a:pt x="605" y="867"/>
                    </a:lnTo>
                    <a:lnTo>
                      <a:pt x="1055" y="886"/>
                    </a:lnTo>
                    <a:lnTo>
                      <a:pt x="1122" y="799"/>
                    </a:lnTo>
                    <a:lnTo>
                      <a:pt x="1171" y="898"/>
                    </a:lnTo>
                    <a:lnTo>
                      <a:pt x="1133" y="1134"/>
                    </a:lnTo>
                    <a:lnTo>
                      <a:pt x="1360" y="1170"/>
                    </a:lnTo>
                    <a:lnTo>
                      <a:pt x="1511" y="1375"/>
                    </a:lnTo>
                    <a:lnTo>
                      <a:pt x="1390" y="1437"/>
                    </a:lnTo>
                    <a:lnTo>
                      <a:pt x="1540" y="1638"/>
                    </a:lnTo>
                    <a:lnTo>
                      <a:pt x="1514" y="1745"/>
                    </a:lnTo>
                    <a:lnTo>
                      <a:pt x="1630" y="1761"/>
                    </a:lnTo>
                    <a:lnTo>
                      <a:pt x="1700" y="1850"/>
                    </a:lnTo>
                    <a:lnTo>
                      <a:pt x="1562" y="22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7" name="Freeform 400"/>
              <p:cNvSpPr>
                <a:spLocks/>
              </p:cNvSpPr>
              <p:nvPr/>
            </p:nvSpPr>
            <p:spPr bwMode="auto">
              <a:xfrm>
                <a:off x="6229" y="1133"/>
                <a:ext cx="67" cy="64"/>
              </a:xfrm>
              <a:custGeom>
                <a:avLst/>
                <a:gdLst>
                  <a:gd name="T0" fmla="*/ 135 w 135"/>
                  <a:gd name="T1" fmla="*/ 0 h 127"/>
                  <a:gd name="T2" fmla="*/ 107 w 135"/>
                  <a:gd name="T3" fmla="*/ 98 h 127"/>
                  <a:gd name="T4" fmla="*/ 0 w 135"/>
                  <a:gd name="T5" fmla="*/ 127 h 127"/>
                  <a:gd name="T6" fmla="*/ 135 w 135"/>
                  <a:gd name="T7" fmla="*/ 0 h 127"/>
                </a:gdLst>
                <a:ahLst/>
                <a:cxnLst>
                  <a:cxn ang="0">
                    <a:pos x="T0" y="T1"/>
                  </a:cxn>
                  <a:cxn ang="0">
                    <a:pos x="T2" y="T3"/>
                  </a:cxn>
                  <a:cxn ang="0">
                    <a:pos x="T4" y="T5"/>
                  </a:cxn>
                  <a:cxn ang="0">
                    <a:pos x="T6" y="T7"/>
                  </a:cxn>
                </a:cxnLst>
                <a:rect l="0" t="0" r="r" b="b"/>
                <a:pathLst>
                  <a:path w="135" h="127">
                    <a:moveTo>
                      <a:pt x="135" y="0"/>
                    </a:moveTo>
                    <a:lnTo>
                      <a:pt x="107" y="98"/>
                    </a:lnTo>
                    <a:lnTo>
                      <a:pt x="0" y="127"/>
                    </a:lnTo>
                    <a:lnTo>
                      <a:pt x="13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8" name="Freeform 399"/>
              <p:cNvSpPr>
                <a:spLocks/>
              </p:cNvSpPr>
              <p:nvPr/>
            </p:nvSpPr>
            <p:spPr bwMode="auto">
              <a:xfrm>
                <a:off x="6279" y="1322"/>
                <a:ext cx="83" cy="366"/>
              </a:xfrm>
              <a:custGeom>
                <a:avLst/>
                <a:gdLst>
                  <a:gd name="T0" fmla="*/ 90 w 168"/>
                  <a:gd name="T1" fmla="*/ 730 h 730"/>
                  <a:gd name="T2" fmla="*/ 0 w 168"/>
                  <a:gd name="T3" fmla="*/ 458 h 730"/>
                  <a:gd name="T4" fmla="*/ 150 w 168"/>
                  <a:gd name="T5" fmla="*/ 145 h 730"/>
                  <a:gd name="T6" fmla="*/ 168 w 168"/>
                  <a:gd name="T7" fmla="*/ 0 h 730"/>
                </a:gdLst>
                <a:ahLst/>
                <a:cxnLst>
                  <a:cxn ang="0">
                    <a:pos x="T0" y="T1"/>
                  </a:cxn>
                  <a:cxn ang="0">
                    <a:pos x="T2" y="T3"/>
                  </a:cxn>
                  <a:cxn ang="0">
                    <a:pos x="T4" y="T5"/>
                  </a:cxn>
                  <a:cxn ang="0">
                    <a:pos x="T6" y="T7"/>
                  </a:cxn>
                </a:cxnLst>
                <a:rect l="0" t="0" r="r" b="b"/>
                <a:pathLst>
                  <a:path w="168" h="730">
                    <a:moveTo>
                      <a:pt x="90" y="730"/>
                    </a:moveTo>
                    <a:lnTo>
                      <a:pt x="0" y="458"/>
                    </a:lnTo>
                    <a:lnTo>
                      <a:pt x="150" y="145"/>
                    </a:lnTo>
                    <a:lnTo>
                      <a:pt x="16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9" name="Line 398"/>
              <p:cNvSpPr>
                <a:spLocks noChangeShapeType="1"/>
              </p:cNvSpPr>
              <p:nvPr/>
            </p:nvSpPr>
            <p:spPr bwMode="auto">
              <a:xfrm flipH="1" flipV="1">
                <a:off x="6298" y="1272"/>
                <a:ext cx="64" cy="50"/>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0" name="Freeform 397"/>
              <p:cNvSpPr>
                <a:spLocks/>
              </p:cNvSpPr>
              <p:nvPr/>
            </p:nvSpPr>
            <p:spPr bwMode="auto">
              <a:xfrm>
                <a:off x="6362" y="1266"/>
                <a:ext cx="744" cy="83"/>
              </a:xfrm>
              <a:custGeom>
                <a:avLst/>
                <a:gdLst>
                  <a:gd name="T0" fmla="*/ 0 w 1486"/>
                  <a:gd name="T1" fmla="*/ 112 h 165"/>
                  <a:gd name="T2" fmla="*/ 486 w 1486"/>
                  <a:gd name="T3" fmla="*/ 89 h 165"/>
                  <a:gd name="T4" fmla="*/ 586 w 1486"/>
                  <a:gd name="T5" fmla="*/ 3 h 165"/>
                  <a:gd name="T6" fmla="*/ 677 w 1486"/>
                  <a:gd name="T7" fmla="*/ 71 h 165"/>
                  <a:gd name="T8" fmla="*/ 877 w 1486"/>
                  <a:gd name="T9" fmla="*/ 0 h 165"/>
                  <a:gd name="T10" fmla="*/ 1485 w 1486"/>
                  <a:gd name="T11" fmla="*/ 162 h 165"/>
                  <a:gd name="T12" fmla="*/ 1486 w 1486"/>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1486" h="165">
                    <a:moveTo>
                      <a:pt x="0" y="112"/>
                    </a:moveTo>
                    <a:lnTo>
                      <a:pt x="486" y="89"/>
                    </a:lnTo>
                    <a:lnTo>
                      <a:pt x="586" y="3"/>
                    </a:lnTo>
                    <a:lnTo>
                      <a:pt x="677" y="71"/>
                    </a:lnTo>
                    <a:lnTo>
                      <a:pt x="877" y="0"/>
                    </a:lnTo>
                    <a:lnTo>
                      <a:pt x="1485" y="162"/>
                    </a:lnTo>
                    <a:lnTo>
                      <a:pt x="1486" y="16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grpSp>
        <p:grpSp>
          <p:nvGrpSpPr>
            <p:cNvPr id="8" name="Group 195"/>
            <p:cNvGrpSpPr>
              <a:grpSpLocks/>
            </p:cNvGrpSpPr>
            <p:nvPr/>
          </p:nvGrpSpPr>
          <p:grpSpPr bwMode="auto">
            <a:xfrm>
              <a:off x="62" y="62"/>
              <a:ext cx="10271" cy="10418"/>
              <a:chOff x="62" y="62"/>
              <a:chExt cx="10271" cy="10418"/>
            </a:xfrm>
          </p:grpSpPr>
          <p:sp>
            <p:nvSpPr>
              <p:cNvPr id="67" name="Freeform 395"/>
              <p:cNvSpPr>
                <a:spLocks/>
              </p:cNvSpPr>
              <p:nvPr/>
            </p:nvSpPr>
            <p:spPr bwMode="auto">
              <a:xfrm>
                <a:off x="5182" y="922"/>
                <a:ext cx="1116" cy="385"/>
              </a:xfrm>
              <a:custGeom>
                <a:avLst/>
                <a:gdLst>
                  <a:gd name="T0" fmla="*/ 2231 w 2231"/>
                  <a:gd name="T1" fmla="*/ 701 h 770"/>
                  <a:gd name="T2" fmla="*/ 1902 w 2231"/>
                  <a:gd name="T3" fmla="*/ 770 h 770"/>
                  <a:gd name="T4" fmla="*/ 1867 w 2231"/>
                  <a:gd name="T5" fmla="*/ 646 h 770"/>
                  <a:gd name="T6" fmla="*/ 1778 w 2231"/>
                  <a:gd name="T7" fmla="*/ 713 h 770"/>
                  <a:gd name="T8" fmla="*/ 1667 w 2231"/>
                  <a:gd name="T9" fmla="*/ 534 h 770"/>
                  <a:gd name="T10" fmla="*/ 1636 w 2231"/>
                  <a:gd name="T11" fmla="*/ 641 h 770"/>
                  <a:gd name="T12" fmla="*/ 1310 w 2231"/>
                  <a:gd name="T13" fmla="*/ 506 h 770"/>
                  <a:gd name="T14" fmla="*/ 1215 w 2231"/>
                  <a:gd name="T15" fmla="*/ 627 h 770"/>
                  <a:gd name="T16" fmla="*/ 1148 w 2231"/>
                  <a:gd name="T17" fmla="*/ 505 h 770"/>
                  <a:gd name="T18" fmla="*/ 1248 w 2231"/>
                  <a:gd name="T19" fmla="*/ 284 h 770"/>
                  <a:gd name="T20" fmla="*/ 786 w 2231"/>
                  <a:gd name="T21" fmla="*/ 380 h 770"/>
                  <a:gd name="T22" fmla="*/ 507 w 2231"/>
                  <a:gd name="T23" fmla="*/ 160 h 770"/>
                  <a:gd name="T24" fmla="*/ 472 w 2231"/>
                  <a:gd name="T25" fmla="*/ 41 h 770"/>
                  <a:gd name="T26" fmla="*/ 0 w 2231"/>
                  <a:gd name="T27" fmla="*/ 0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1" h="770">
                    <a:moveTo>
                      <a:pt x="2231" y="701"/>
                    </a:moveTo>
                    <a:lnTo>
                      <a:pt x="1902" y="770"/>
                    </a:lnTo>
                    <a:lnTo>
                      <a:pt x="1867" y="646"/>
                    </a:lnTo>
                    <a:lnTo>
                      <a:pt x="1778" y="713"/>
                    </a:lnTo>
                    <a:lnTo>
                      <a:pt x="1667" y="534"/>
                    </a:lnTo>
                    <a:lnTo>
                      <a:pt x="1636" y="641"/>
                    </a:lnTo>
                    <a:lnTo>
                      <a:pt x="1310" y="506"/>
                    </a:lnTo>
                    <a:lnTo>
                      <a:pt x="1215" y="627"/>
                    </a:lnTo>
                    <a:lnTo>
                      <a:pt x="1148" y="505"/>
                    </a:lnTo>
                    <a:lnTo>
                      <a:pt x="1248" y="284"/>
                    </a:lnTo>
                    <a:lnTo>
                      <a:pt x="786" y="380"/>
                    </a:lnTo>
                    <a:lnTo>
                      <a:pt x="507" y="160"/>
                    </a:lnTo>
                    <a:lnTo>
                      <a:pt x="472" y="4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8" name="Freeform 394"/>
              <p:cNvSpPr>
                <a:spLocks/>
              </p:cNvSpPr>
              <p:nvPr/>
            </p:nvSpPr>
            <p:spPr bwMode="auto">
              <a:xfrm>
                <a:off x="5290" y="1627"/>
                <a:ext cx="1033" cy="223"/>
              </a:xfrm>
              <a:custGeom>
                <a:avLst/>
                <a:gdLst>
                  <a:gd name="T0" fmla="*/ 0 w 2066"/>
                  <a:gd name="T1" fmla="*/ 0 h 444"/>
                  <a:gd name="T2" fmla="*/ 0 w 2066"/>
                  <a:gd name="T3" fmla="*/ 2 h 444"/>
                  <a:gd name="T4" fmla="*/ 160 w 2066"/>
                  <a:gd name="T5" fmla="*/ 143 h 444"/>
                  <a:gd name="T6" fmla="*/ 283 w 2066"/>
                  <a:gd name="T7" fmla="*/ 100 h 444"/>
                  <a:gd name="T8" fmla="*/ 838 w 2066"/>
                  <a:gd name="T9" fmla="*/ 181 h 444"/>
                  <a:gd name="T10" fmla="*/ 1335 w 2066"/>
                  <a:gd name="T11" fmla="*/ 444 h 444"/>
                  <a:gd name="T12" fmla="*/ 1666 w 2066"/>
                  <a:gd name="T13" fmla="*/ 177 h 444"/>
                  <a:gd name="T14" fmla="*/ 2066 w 2066"/>
                  <a:gd name="T15" fmla="*/ 12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6" h="444">
                    <a:moveTo>
                      <a:pt x="0" y="0"/>
                    </a:moveTo>
                    <a:lnTo>
                      <a:pt x="0" y="2"/>
                    </a:lnTo>
                    <a:lnTo>
                      <a:pt x="160" y="143"/>
                    </a:lnTo>
                    <a:lnTo>
                      <a:pt x="283" y="100"/>
                    </a:lnTo>
                    <a:lnTo>
                      <a:pt x="838" y="181"/>
                    </a:lnTo>
                    <a:lnTo>
                      <a:pt x="1335" y="444"/>
                    </a:lnTo>
                    <a:lnTo>
                      <a:pt x="1666" y="177"/>
                    </a:lnTo>
                    <a:lnTo>
                      <a:pt x="2066" y="12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9" name="Freeform 393"/>
              <p:cNvSpPr>
                <a:spLocks/>
              </p:cNvSpPr>
              <p:nvPr/>
            </p:nvSpPr>
            <p:spPr bwMode="auto">
              <a:xfrm>
                <a:off x="6209" y="1688"/>
                <a:ext cx="150" cy="702"/>
              </a:xfrm>
              <a:custGeom>
                <a:avLst/>
                <a:gdLst>
                  <a:gd name="T0" fmla="*/ 169 w 300"/>
                  <a:gd name="T1" fmla="*/ 1405 h 1405"/>
                  <a:gd name="T2" fmla="*/ 253 w 300"/>
                  <a:gd name="T3" fmla="*/ 1341 h 1405"/>
                  <a:gd name="T4" fmla="*/ 234 w 300"/>
                  <a:gd name="T5" fmla="*/ 1231 h 1405"/>
                  <a:gd name="T6" fmla="*/ 120 w 300"/>
                  <a:gd name="T7" fmla="*/ 1189 h 1405"/>
                  <a:gd name="T8" fmla="*/ 29 w 300"/>
                  <a:gd name="T9" fmla="*/ 1246 h 1405"/>
                  <a:gd name="T10" fmla="*/ 0 w 300"/>
                  <a:gd name="T11" fmla="*/ 1134 h 1405"/>
                  <a:gd name="T12" fmla="*/ 115 w 300"/>
                  <a:gd name="T13" fmla="*/ 1145 h 1405"/>
                  <a:gd name="T14" fmla="*/ 5 w 300"/>
                  <a:gd name="T15" fmla="*/ 965 h 1405"/>
                  <a:gd name="T16" fmla="*/ 107 w 300"/>
                  <a:gd name="T17" fmla="*/ 903 h 1405"/>
                  <a:gd name="T18" fmla="*/ 200 w 300"/>
                  <a:gd name="T19" fmla="*/ 681 h 1405"/>
                  <a:gd name="T20" fmla="*/ 300 w 300"/>
                  <a:gd name="T21" fmla="*/ 638 h 1405"/>
                  <a:gd name="T22" fmla="*/ 213 w 300"/>
                  <a:gd name="T23" fmla="*/ 567 h 1405"/>
                  <a:gd name="T24" fmla="*/ 243 w 300"/>
                  <a:gd name="T25" fmla="*/ 395 h 1405"/>
                  <a:gd name="T26" fmla="*/ 229 w 300"/>
                  <a:gd name="T27"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1405">
                    <a:moveTo>
                      <a:pt x="169" y="1405"/>
                    </a:moveTo>
                    <a:lnTo>
                      <a:pt x="253" y="1341"/>
                    </a:lnTo>
                    <a:lnTo>
                      <a:pt x="234" y="1231"/>
                    </a:lnTo>
                    <a:lnTo>
                      <a:pt x="120" y="1189"/>
                    </a:lnTo>
                    <a:lnTo>
                      <a:pt x="29" y="1246"/>
                    </a:lnTo>
                    <a:lnTo>
                      <a:pt x="0" y="1134"/>
                    </a:lnTo>
                    <a:lnTo>
                      <a:pt x="115" y="1145"/>
                    </a:lnTo>
                    <a:lnTo>
                      <a:pt x="5" y="965"/>
                    </a:lnTo>
                    <a:lnTo>
                      <a:pt x="107" y="903"/>
                    </a:lnTo>
                    <a:lnTo>
                      <a:pt x="200" y="681"/>
                    </a:lnTo>
                    <a:lnTo>
                      <a:pt x="300" y="638"/>
                    </a:lnTo>
                    <a:lnTo>
                      <a:pt x="213" y="567"/>
                    </a:lnTo>
                    <a:lnTo>
                      <a:pt x="243" y="395"/>
                    </a:lnTo>
                    <a:lnTo>
                      <a:pt x="22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0" name="Freeform 392"/>
              <p:cNvSpPr>
                <a:spLocks/>
              </p:cNvSpPr>
              <p:nvPr/>
            </p:nvSpPr>
            <p:spPr bwMode="auto">
              <a:xfrm>
                <a:off x="7045" y="1376"/>
                <a:ext cx="151" cy="659"/>
              </a:xfrm>
              <a:custGeom>
                <a:avLst/>
                <a:gdLst>
                  <a:gd name="T0" fmla="*/ 13 w 301"/>
                  <a:gd name="T1" fmla="*/ 1318 h 1318"/>
                  <a:gd name="T2" fmla="*/ 0 w 301"/>
                  <a:gd name="T3" fmla="*/ 766 h 1318"/>
                  <a:gd name="T4" fmla="*/ 106 w 301"/>
                  <a:gd name="T5" fmla="*/ 753 h 1318"/>
                  <a:gd name="T6" fmla="*/ 301 w 301"/>
                  <a:gd name="T7" fmla="*/ 475 h 1318"/>
                  <a:gd name="T8" fmla="*/ 248 w 301"/>
                  <a:gd name="T9" fmla="*/ 356 h 1318"/>
                  <a:gd name="T10" fmla="*/ 301 w 301"/>
                  <a:gd name="T11" fmla="*/ 222 h 1318"/>
                  <a:gd name="T12" fmla="*/ 269 w 301"/>
                  <a:gd name="T13" fmla="*/ 0 h 1318"/>
                </a:gdLst>
                <a:ahLst/>
                <a:cxnLst>
                  <a:cxn ang="0">
                    <a:pos x="T0" y="T1"/>
                  </a:cxn>
                  <a:cxn ang="0">
                    <a:pos x="T2" y="T3"/>
                  </a:cxn>
                  <a:cxn ang="0">
                    <a:pos x="T4" y="T5"/>
                  </a:cxn>
                  <a:cxn ang="0">
                    <a:pos x="T6" y="T7"/>
                  </a:cxn>
                  <a:cxn ang="0">
                    <a:pos x="T8" y="T9"/>
                  </a:cxn>
                  <a:cxn ang="0">
                    <a:pos x="T10" y="T11"/>
                  </a:cxn>
                  <a:cxn ang="0">
                    <a:pos x="T12" y="T13"/>
                  </a:cxn>
                </a:cxnLst>
                <a:rect l="0" t="0" r="r" b="b"/>
                <a:pathLst>
                  <a:path w="301" h="1318">
                    <a:moveTo>
                      <a:pt x="13" y="1318"/>
                    </a:moveTo>
                    <a:lnTo>
                      <a:pt x="0" y="766"/>
                    </a:lnTo>
                    <a:lnTo>
                      <a:pt x="106" y="753"/>
                    </a:lnTo>
                    <a:lnTo>
                      <a:pt x="301" y="475"/>
                    </a:lnTo>
                    <a:lnTo>
                      <a:pt x="248" y="356"/>
                    </a:lnTo>
                    <a:lnTo>
                      <a:pt x="301" y="222"/>
                    </a:lnTo>
                    <a:lnTo>
                      <a:pt x="26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1" name="Freeform 390"/>
              <p:cNvSpPr>
                <a:spLocks/>
              </p:cNvSpPr>
              <p:nvPr/>
            </p:nvSpPr>
            <p:spPr bwMode="auto">
              <a:xfrm>
                <a:off x="4129" y="1940"/>
                <a:ext cx="1104" cy="635"/>
              </a:xfrm>
              <a:custGeom>
                <a:avLst/>
                <a:gdLst>
                  <a:gd name="T0" fmla="*/ 2207 w 2207"/>
                  <a:gd name="T1" fmla="*/ 205 h 1270"/>
                  <a:gd name="T2" fmla="*/ 1700 w 2207"/>
                  <a:gd name="T3" fmla="*/ 74 h 1270"/>
                  <a:gd name="T4" fmla="*/ 1514 w 2207"/>
                  <a:gd name="T5" fmla="*/ 348 h 1270"/>
                  <a:gd name="T6" fmla="*/ 1197 w 2207"/>
                  <a:gd name="T7" fmla="*/ 447 h 1270"/>
                  <a:gd name="T8" fmla="*/ 1141 w 2207"/>
                  <a:gd name="T9" fmla="*/ 547 h 1270"/>
                  <a:gd name="T10" fmla="*/ 934 w 2207"/>
                  <a:gd name="T11" fmla="*/ 455 h 1270"/>
                  <a:gd name="T12" fmla="*/ 853 w 2207"/>
                  <a:gd name="T13" fmla="*/ 374 h 1270"/>
                  <a:gd name="T14" fmla="*/ 924 w 2207"/>
                  <a:gd name="T15" fmla="*/ 279 h 1270"/>
                  <a:gd name="T16" fmla="*/ 734 w 2207"/>
                  <a:gd name="T17" fmla="*/ 164 h 1270"/>
                  <a:gd name="T18" fmla="*/ 605 w 2207"/>
                  <a:gd name="T19" fmla="*/ 193 h 1270"/>
                  <a:gd name="T20" fmla="*/ 310 w 2207"/>
                  <a:gd name="T21" fmla="*/ 0 h 1270"/>
                  <a:gd name="T22" fmla="*/ 53 w 2207"/>
                  <a:gd name="T23" fmla="*/ 100 h 1270"/>
                  <a:gd name="T24" fmla="*/ 0 w 2207"/>
                  <a:gd name="T25" fmla="*/ 123 h 1270"/>
                  <a:gd name="T26" fmla="*/ 0 w 2207"/>
                  <a:gd name="T27" fmla="*/ 126 h 1270"/>
                  <a:gd name="T28" fmla="*/ 0 w 2207"/>
                  <a:gd name="T29" fmla="*/ 128 h 1270"/>
                  <a:gd name="T30" fmla="*/ 14 w 2207"/>
                  <a:gd name="T31" fmla="*/ 466 h 1270"/>
                  <a:gd name="T32" fmla="*/ 122 w 2207"/>
                  <a:gd name="T33" fmla="*/ 466 h 1270"/>
                  <a:gd name="T34" fmla="*/ 36 w 2207"/>
                  <a:gd name="T35" fmla="*/ 545 h 1270"/>
                  <a:gd name="T36" fmla="*/ 141 w 2207"/>
                  <a:gd name="T37" fmla="*/ 908 h 1270"/>
                  <a:gd name="T38" fmla="*/ 86 w 2207"/>
                  <a:gd name="T39" fmla="*/ 1024 h 1270"/>
                  <a:gd name="T40" fmla="*/ 177 w 2207"/>
                  <a:gd name="T41" fmla="*/ 1184 h 1270"/>
                  <a:gd name="T42" fmla="*/ 151 w 2207"/>
                  <a:gd name="T43" fmla="*/ 1270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07" h="1270">
                    <a:moveTo>
                      <a:pt x="2207" y="205"/>
                    </a:moveTo>
                    <a:lnTo>
                      <a:pt x="1700" y="74"/>
                    </a:lnTo>
                    <a:lnTo>
                      <a:pt x="1514" y="348"/>
                    </a:lnTo>
                    <a:lnTo>
                      <a:pt x="1197" y="447"/>
                    </a:lnTo>
                    <a:lnTo>
                      <a:pt x="1141" y="547"/>
                    </a:lnTo>
                    <a:lnTo>
                      <a:pt x="934" y="455"/>
                    </a:lnTo>
                    <a:lnTo>
                      <a:pt x="853" y="374"/>
                    </a:lnTo>
                    <a:lnTo>
                      <a:pt x="924" y="279"/>
                    </a:lnTo>
                    <a:lnTo>
                      <a:pt x="734" y="164"/>
                    </a:lnTo>
                    <a:lnTo>
                      <a:pt x="605" y="193"/>
                    </a:lnTo>
                    <a:lnTo>
                      <a:pt x="310" y="0"/>
                    </a:lnTo>
                    <a:lnTo>
                      <a:pt x="53" y="100"/>
                    </a:lnTo>
                    <a:lnTo>
                      <a:pt x="0" y="123"/>
                    </a:lnTo>
                    <a:lnTo>
                      <a:pt x="0" y="126"/>
                    </a:lnTo>
                    <a:lnTo>
                      <a:pt x="0" y="128"/>
                    </a:lnTo>
                    <a:lnTo>
                      <a:pt x="14" y="466"/>
                    </a:lnTo>
                    <a:lnTo>
                      <a:pt x="122" y="466"/>
                    </a:lnTo>
                    <a:lnTo>
                      <a:pt x="36" y="545"/>
                    </a:lnTo>
                    <a:lnTo>
                      <a:pt x="141" y="908"/>
                    </a:lnTo>
                    <a:lnTo>
                      <a:pt x="86" y="1024"/>
                    </a:lnTo>
                    <a:lnTo>
                      <a:pt x="177" y="1184"/>
                    </a:lnTo>
                    <a:lnTo>
                      <a:pt x="151" y="127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2" name="Freeform 389"/>
              <p:cNvSpPr>
                <a:spLocks/>
              </p:cNvSpPr>
              <p:nvPr/>
            </p:nvSpPr>
            <p:spPr bwMode="auto">
              <a:xfrm>
                <a:off x="4981" y="1257"/>
                <a:ext cx="309" cy="370"/>
              </a:xfrm>
              <a:custGeom>
                <a:avLst/>
                <a:gdLst>
                  <a:gd name="T0" fmla="*/ 0 w 619"/>
                  <a:gd name="T1" fmla="*/ 0 h 741"/>
                  <a:gd name="T2" fmla="*/ 1 w 619"/>
                  <a:gd name="T3" fmla="*/ 3 h 741"/>
                  <a:gd name="T4" fmla="*/ 488 w 619"/>
                  <a:gd name="T5" fmla="*/ 415 h 741"/>
                  <a:gd name="T6" fmla="*/ 619 w 619"/>
                  <a:gd name="T7" fmla="*/ 741 h 741"/>
                </a:gdLst>
                <a:ahLst/>
                <a:cxnLst>
                  <a:cxn ang="0">
                    <a:pos x="T0" y="T1"/>
                  </a:cxn>
                  <a:cxn ang="0">
                    <a:pos x="T2" y="T3"/>
                  </a:cxn>
                  <a:cxn ang="0">
                    <a:pos x="T4" y="T5"/>
                  </a:cxn>
                  <a:cxn ang="0">
                    <a:pos x="T6" y="T7"/>
                  </a:cxn>
                </a:cxnLst>
                <a:rect l="0" t="0" r="r" b="b"/>
                <a:pathLst>
                  <a:path w="619" h="741">
                    <a:moveTo>
                      <a:pt x="0" y="0"/>
                    </a:moveTo>
                    <a:lnTo>
                      <a:pt x="1" y="3"/>
                    </a:lnTo>
                    <a:lnTo>
                      <a:pt x="488" y="415"/>
                    </a:lnTo>
                    <a:lnTo>
                      <a:pt x="619" y="74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3" name="Freeform 388"/>
              <p:cNvSpPr>
                <a:spLocks/>
              </p:cNvSpPr>
              <p:nvPr/>
            </p:nvSpPr>
            <p:spPr bwMode="auto">
              <a:xfrm>
                <a:off x="5232" y="1627"/>
                <a:ext cx="58" cy="416"/>
              </a:xfrm>
              <a:custGeom>
                <a:avLst/>
                <a:gdLst>
                  <a:gd name="T0" fmla="*/ 1 w 117"/>
                  <a:gd name="T1" fmla="*/ 830 h 830"/>
                  <a:gd name="T2" fmla="*/ 53 w 117"/>
                  <a:gd name="T3" fmla="*/ 520 h 830"/>
                  <a:gd name="T4" fmla="*/ 0 w 117"/>
                  <a:gd name="T5" fmla="*/ 181 h 830"/>
                  <a:gd name="T6" fmla="*/ 117 w 117"/>
                  <a:gd name="T7" fmla="*/ 0 h 830"/>
                </a:gdLst>
                <a:ahLst/>
                <a:cxnLst>
                  <a:cxn ang="0">
                    <a:pos x="T0" y="T1"/>
                  </a:cxn>
                  <a:cxn ang="0">
                    <a:pos x="T2" y="T3"/>
                  </a:cxn>
                  <a:cxn ang="0">
                    <a:pos x="T4" y="T5"/>
                  </a:cxn>
                  <a:cxn ang="0">
                    <a:pos x="T6" y="T7"/>
                  </a:cxn>
                </a:cxnLst>
                <a:rect l="0" t="0" r="r" b="b"/>
                <a:pathLst>
                  <a:path w="117" h="830">
                    <a:moveTo>
                      <a:pt x="1" y="830"/>
                    </a:moveTo>
                    <a:lnTo>
                      <a:pt x="53" y="520"/>
                    </a:lnTo>
                    <a:lnTo>
                      <a:pt x="0" y="181"/>
                    </a:lnTo>
                    <a:lnTo>
                      <a:pt x="117"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4" name="Freeform 387"/>
              <p:cNvSpPr>
                <a:spLocks/>
              </p:cNvSpPr>
              <p:nvPr/>
            </p:nvSpPr>
            <p:spPr bwMode="auto">
              <a:xfrm>
                <a:off x="5223" y="2255"/>
                <a:ext cx="693" cy="184"/>
              </a:xfrm>
              <a:custGeom>
                <a:avLst/>
                <a:gdLst>
                  <a:gd name="T0" fmla="*/ 1385 w 1385"/>
                  <a:gd name="T1" fmla="*/ 369 h 369"/>
                  <a:gd name="T2" fmla="*/ 966 w 1385"/>
                  <a:gd name="T3" fmla="*/ 119 h 369"/>
                  <a:gd name="T4" fmla="*/ 878 w 1385"/>
                  <a:gd name="T5" fmla="*/ 183 h 369"/>
                  <a:gd name="T6" fmla="*/ 523 w 1385"/>
                  <a:gd name="T7" fmla="*/ 97 h 369"/>
                  <a:gd name="T8" fmla="*/ 278 w 1385"/>
                  <a:gd name="T9" fmla="*/ 169 h 369"/>
                  <a:gd name="T10" fmla="*/ 61 w 1385"/>
                  <a:gd name="T11" fmla="*/ 126 h 369"/>
                  <a:gd name="T12" fmla="*/ 0 w 1385"/>
                  <a:gd name="T13" fmla="*/ 0 h 369"/>
                </a:gdLst>
                <a:ahLst/>
                <a:cxnLst>
                  <a:cxn ang="0">
                    <a:pos x="T0" y="T1"/>
                  </a:cxn>
                  <a:cxn ang="0">
                    <a:pos x="T2" y="T3"/>
                  </a:cxn>
                  <a:cxn ang="0">
                    <a:pos x="T4" y="T5"/>
                  </a:cxn>
                  <a:cxn ang="0">
                    <a:pos x="T6" y="T7"/>
                  </a:cxn>
                  <a:cxn ang="0">
                    <a:pos x="T8" y="T9"/>
                  </a:cxn>
                  <a:cxn ang="0">
                    <a:pos x="T10" y="T11"/>
                  </a:cxn>
                  <a:cxn ang="0">
                    <a:pos x="T12" y="T13"/>
                  </a:cxn>
                </a:cxnLst>
                <a:rect l="0" t="0" r="r" b="b"/>
                <a:pathLst>
                  <a:path w="1385" h="369">
                    <a:moveTo>
                      <a:pt x="1385" y="369"/>
                    </a:moveTo>
                    <a:lnTo>
                      <a:pt x="966" y="119"/>
                    </a:lnTo>
                    <a:lnTo>
                      <a:pt x="878" y="183"/>
                    </a:lnTo>
                    <a:lnTo>
                      <a:pt x="523" y="97"/>
                    </a:lnTo>
                    <a:lnTo>
                      <a:pt x="278" y="169"/>
                    </a:lnTo>
                    <a:lnTo>
                      <a:pt x="61" y="12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5" name="Freeform 386"/>
              <p:cNvSpPr>
                <a:spLocks/>
              </p:cNvSpPr>
              <p:nvPr/>
            </p:nvSpPr>
            <p:spPr bwMode="auto">
              <a:xfrm>
                <a:off x="5028" y="2437"/>
                <a:ext cx="118" cy="162"/>
              </a:xfrm>
              <a:custGeom>
                <a:avLst/>
                <a:gdLst>
                  <a:gd name="T0" fmla="*/ 67 w 236"/>
                  <a:gd name="T1" fmla="*/ 323 h 323"/>
                  <a:gd name="T2" fmla="*/ 0 w 236"/>
                  <a:gd name="T3" fmla="*/ 99 h 323"/>
                  <a:gd name="T4" fmla="*/ 87 w 236"/>
                  <a:gd name="T5" fmla="*/ 0 h 323"/>
                  <a:gd name="T6" fmla="*/ 236 w 236"/>
                  <a:gd name="T7" fmla="*/ 3 h 323"/>
                </a:gdLst>
                <a:ahLst/>
                <a:cxnLst>
                  <a:cxn ang="0">
                    <a:pos x="T0" y="T1"/>
                  </a:cxn>
                  <a:cxn ang="0">
                    <a:pos x="T2" y="T3"/>
                  </a:cxn>
                  <a:cxn ang="0">
                    <a:pos x="T4" y="T5"/>
                  </a:cxn>
                  <a:cxn ang="0">
                    <a:pos x="T6" y="T7"/>
                  </a:cxn>
                </a:cxnLst>
                <a:rect l="0" t="0" r="r" b="b"/>
                <a:pathLst>
                  <a:path w="236" h="323">
                    <a:moveTo>
                      <a:pt x="67" y="323"/>
                    </a:moveTo>
                    <a:lnTo>
                      <a:pt x="0" y="99"/>
                    </a:lnTo>
                    <a:lnTo>
                      <a:pt x="87" y="0"/>
                    </a:lnTo>
                    <a:lnTo>
                      <a:pt x="236" y="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6" name="Freeform 385"/>
              <p:cNvSpPr>
                <a:spLocks/>
              </p:cNvSpPr>
              <p:nvPr/>
            </p:nvSpPr>
            <p:spPr bwMode="auto">
              <a:xfrm>
                <a:off x="5146" y="2439"/>
                <a:ext cx="464" cy="203"/>
              </a:xfrm>
              <a:custGeom>
                <a:avLst/>
                <a:gdLst>
                  <a:gd name="T0" fmla="*/ 928 w 928"/>
                  <a:gd name="T1" fmla="*/ 405 h 407"/>
                  <a:gd name="T2" fmla="*/ 928 w 928"/>
                  <a:gd name="T3" fmla="*/ 407 h 407"/>
                  <a:gd name="T4" fmla="*/ 716 w 928"/>
                  <a:gd name="T5" fmla="*/ 172 h 407"/>
                  <a:gd name="T6" fmla="*/ 365 w 928"/>
                  <a:gd name="T7" fmla="*/ 31 h 407"/>
                  <a:gd name="T8" fmla="*/ 0 w 928"/>
                  <a:gd name="T9" fmla="*/ 0 h 407"/>
                </a:gdLst>
                <a:ahLst/>
                <a:cxnLst>
                  <a:cxn ang="0">
                    <a:pos x="T0" y="T1"/>
                  </a:cxn>
                  <a:cxn ang="0">
                    <a:pos x="T2" y="T3"/>
                  </a:cxn>
                  <a:cxn ang="0">
                    <a:pos x="T4" y="T5"/>
                  </a:cxn>
                  <a:cxn ang="0">
                    <a:pos x="T6" y="T7"/>
                  </a:cxn>
                  <a:cxn ang="0">
                    <a:pos x="T8" y="T9"/>
                  </a:cxn>
                </a:cxnLst>
                <a:rect l="0" t="0" r="r" b="b"/>
                <a:pathLst>
                  <a:path w="928" h="407">
                    <a:moveTo>
                      <a:pt x="928" y="405"/>
                    </a:moveTo>
                    <a:lnTo>
                      <a:pt x="928" y="407"/>
                    </a:lnTo>
                    <a:lnTo>
                      <a:pt x="716" y="172"/>
                    </a:lnTo>
                    <a:lnTo>
                      <a:pt x="365" y="3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7" name="Line 384"/>
              <p:cNvSpPr>
                <a:spLocks noChangeShapeType="1"/>
              </p:cNvSpPr>
              <p:nvPr/>
            </p:nvSpPr>
            <p:spPr bwMode="auto">
              <a:xfrm flipV="1">
                <a:off x="5146" y="2255"/>
                <a:ext cx="77" cy="184"/>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8" name="Freeform 383"/>
              <p:cNvSpPr>
                <a:spLocks/>
              </p:cNvSpPr>
              <p:nvPr/>
            </p:nvSpPr>
            <p:spPr bwMode="auto">
              <a:xfrm>
                <a:off x="5223" y="2043"/>
                <a:ext cx="77" cy="212"/>
              </a:xfrm>
              <a:custGeom>
                <a:avLst/>
                <a:gdLst>
                  <a:gd name="T0" fmla="*/ 0 w 154"/>
                  <a:gd name="T1" fmla="*/ 424 h 424"/>
                  <a:gd name="T2" fmla="*/ 154 w 154"/>
                  <a:gd name="T3" fmla="*/ 324 h 424"/>
                  <a:gd name="T4" fmla="*/ 19 w 154"/>
                  <a:gd name="T5" fmla="*/ 0 h 424"/>
                </a:gdLst>
                <a:ahLst/>
                <a:cxnLst>
                  <a:cxn ang="0">
                    <a:pos x="T0" y="T1"/>
                  </a:cxn>
                  <a:cxn ang="0">
                    <a:pos x="T2" y="T3"/>
                  </a:cxn>
                  <a:cxn ang="0">
                    <a:pos x="T4" y="T5"/>
                  </a:cxn>
                </a:cxnLst>
                <a:rect l="0" t="0" r="r" b="b"/>
                <a:pathLst>
                  <a:path w="154" h="424">
                    <a:moveTo>
                      <a:pt x="0" y="424"/>
                    </a:moveTo>
                    <a:lnTo>
                      <a:pt x="154" y="324"/>
                    </a:lnTo>
                    <a:lnTo>
                      <a:pt x="1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79" name="Freeform 382"/>
              <p:cNvSpPr>
                <a:spLocks/>
              </p:cNvSpPr>
              <p:nvPr/>
            </p:nvSpPr>
            <p:spPr bwMode="auto">
              <a:xfrm>
                <a:off x="4514" y="2599"/>
                <a:ext cx="548" cy="315"/>
              </a:xfrm>
              <a:custGeom>
                <a:avLst/>
                <a:gdLst>
                  <a:gd name="T0" fmla="*/ 0 w 1095"/>
                  <a:gd name="T1" fmla="*/ 629 h 629"/>
                  <a:gd name="T2" fmla="*/ 93 w 1095"/>
                  <a:gd name="T3" fmla="*/ 531 h 629"/>
                  <a:gd name="T4" fmla="*/ 324 w 1095"/>
                  <a:gd name="T5" fmla="*/ 490 h 629"/>
                  <a:gd name="T6" fmla="*/ 529 w 1095"/>
                  <a:gd name="T7" fmla="*/ 366 h 629"/>
                  <a:gd name="T8" fmla="*/ 639 w 1095"/>
                  <a:gd name="T9" fmla="*/ 428 h 629"/>
                  <a:gd name="T10" fmla="*/ 872 w 1095"/>
                  <a:gd name="T11" fmla="*/ 376 h 629"/>
                  <a:gd name="T12" fmla="*/ 864 w 1095"/>
                  <a:gd name="T13" fmla="*/ 268 h 629"/>
                  <a:gd name="T14" fmla="*/ 1095 w 1095"/>
                  <a:gd name="T15" fmla="*/ 0 h 6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5" h="629">
                    <a:moveTo>
                      <a:pt x="0" y="629"/>
                    </a:moveTo>
                    <a:lnTo>
                      <a:pt x="93" y="531"/>
                    </a:lnTo>
                    <a:lnTo>
                      <a:pt x="324" y="490"/>
                    </a:lnTo>
                    <a:lnTo>
                      <a:pt x="529" y="366"/>
                    </a:lnTo>
                    <a:lnTo>
                      <a:pt x="639" y="428"/>
                    </a:lnTo>
                    <a:lnTo>
                      <a:pt x="872" y="376"/>
                    </a:lnTo>
                    <a:lnTo>
                      <a:pt x="864" y="268"/>
                    </a:lnTo>
                    <a:lnTo>
                      <a:pt x="109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0" name="Freeform 381"/>
              <p:cNvSpPr>
                <a:spLocks/>
              </p:cNvSpPr>
              <p:nvPr/>
            </p:nvSpPr>
            <p:spPr bwMode="auto">
              <a:xfrm>
                <a:off x="5062" y="2599"/>
                <a:ext cx="328" cy="594"/>
              </a:xfrm>
              <a:custGeom>
                <a:avLst/>
                <a:gdLst>
                  <a:gd name="T0" fmla="*/ 655 w 655"/>
                  <a:gd name="T1" fmla="*/ 1162 h 1188"/>
                  <a:gd name="T2" fmla="*/ 534 w 655"/>
                  <a:gd name="T3" fmla="*/ 1188 h 1188"/>
                  <a:gd name="T4" fmla="*/ 448 w 655"/>
                  <a:gd name="T5" fmla="*/ 1103 h 1188"/>
                  <a:gd name="T6" fmla="*/ 400 w 655"/>
                  <a:gd name="T7" fmla="*/ 886 h 1188"/>
                  <a:gd name="T8" fmla="*/ 160 w 655"/>
                  <a:gd name="T9" fmla="*/ 678 h 1188"/>
                  <a:gd name="T10" fmla="*/ 141 w 655"/>
                  <a:gd name="T11" fmla="*/ 257 h 1188"/>
                  <a:gd name="T12" fmla="*/ 0 w 655"/>
                  <a:gd name="T13" fmla="*/ 0 h 1188"/>
                </a:gdLst>
                <a:ahLst/>
                <a:cxnLst>
                  <a:cxn ang="0">
                    <a:pos x="T0" y="T1"/>
                  </a:cxn>
                  <a:cxn ang="0">
                    <a:pos x="T2" y="T3"/>
                  </a:cxn>
                  <a:cxn ang="0">
                    <a:pos x="T4" y="T5"/>
                  </a:cxn>
                  <a:cxn ang="0">
                    <a:pos x="T6" y="T7"/>
                  </a:cxn>
                  <a:cxn ang="0">
                    <a:pos x="T8" y="T9"/>
                  </a:cxn>
                  <a:cxn ang="0">
                    <a:pos x="T10" y="T11"/>
                  </a:cxn>
                  <a:cxn ang="0">
                    <a:pos x="T12" y="T13"/>
                  </a:cxn>
                </a:cxnLst>
                <a:rect l="0" t="0" r="r" b="b"/>
                <a:pathLst>
                  <a:path w="655" h="1188">
                    <a:moveTo>
                      <a:pt x="655" y="1162"/>
                    </a:moveTo>
                    <a:lnTo>
                      <a:pt x="534" y="1188"/>
                    </a:lnTo>
                    <a:lnTo>
                      <a:pt x="448" y="1103"/>
                    </a:lnTo>
                    <a:lnTo>
                      <a:pt x="400" y="886"/>
                    </a:lnTo>
                    <a:lnTo>
                      <a:pt x="160" y="678"/>
                    </a:lnTo>
                    <a:lnTo>
                      <a:pt x="141" y="25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1" name="Freeform 380"/>
              <p:cNvSpPr>
                <a:spLocks/>
              </p:cNvSpPr>
              <p:nvPr/>
            </p:nvSpPr>
            <p:spPr bwMode="auto">
              <a:xfrm>
                <a:off x="5610" y="2523"/>
                <a:ext cx="276" cy="118"/>
              </a:xfrm>
              <a:custGeom>
                <a:avLst/>
                <a:gdLst>
                  <a:gd name="T0" fmla="*/ 552 w 552"/>
                  <a:gd name="T1" fmla="*/ 0 h 238"/>
                  <a:gd name="T2" fmla="*/ 510 w 552"/>
                  <a:gd name="T3" fmla="*/ 28 h 238"/>
                  <a:gd name="T4" fmla="*/ 472 w 552"/>
                  <a:gd name="T5" fmla="*/ 57 h 238"/>
                  <a:gd name="T6" fmla="*/ 369 w 552"/>
                  <a:gd name="T7" fmla="*/ 129 h 238"/>
                  <a:gd name="T8" fmla="*/ 269 w 552"/>
                  <a:gd name="T9" fmla="*/ 86 h 238"/>
                  <a:gd name="T10" fmla="*/ 139 w 552"/>
                  <a:gd name="T11" fmla="*/ 140 h 238"/>
                  <a:gd name="T12" fmla="*/ 1 w 552"/>
                  <a:gd name="T13" fmla="*/ 238 h 238"/>
                  <a:gd name="T14" fmla="*/ 0 w 552"/>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238">
                    <a:moveTo>
                      <a:pt x="552" y="0"/>
                    </a:moveTo>
                    <a:lnTo>
                      <a:pt x="510" y="28"/>
                    </a:lnTo>
                    <a:lnTo>
                      <a:pt x="472" y="57"/>
                    </a:lnTo>
                    <a:lnTo>
                      <a:pt x="369" y="129"/>
                    </a:lnTo>
                    <a:lnTo>
                      <a:pt x="269" y="86"/>
                    </a:lnTo>
                    <a:lnTo>
                      <a:pt x="139" y="140"/>
                    </a:lnTo>
                    <a:lnTo>
                      <a:pt x="1" y="238"/>
                    </a:lnTo>
                    <a:lnTo>
                      <a:pt x="0" y="23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2" name="Freeform 379"/>
              <p:cNvSpPr>
                <a:spLocks/>
              </p:cNvSpPr>
              <p:nvPr/>
            </p:nvSpPr>
            <p:spPr bwMode="auto">
              <a:xfrm>
                <a:off x="5572" y="2641"/>
                <a:ext cx="61" cy="161"/>
              </a:xfrm>
              <a:custGeom>
                <a:avLst/>
                <a:gdLst>
                  <a:gd name="T0" fmla="*/ 76 w 121"/>
                  <a:gd name="T1" fmla="*/ 0 h 320"/>
                  <a:gd name="T2" fmla="*/ 0 w 121"/>
                  <a:gd name="T3" fmla="*/ 120 h 320"/>
                  <a:gd name="T4" fmla="*/ 121 w 121"/>
                  <a:gd name="T5" fmla="*/ 320 h 320"/>
                </a:gdLst>
                <a:ahLst/>
                <a:cxnLst>
                  <a:cxn ang="0">
                    <a:pos x="T0" y="T1"/>
                  </a:cxn>
                  <a:cxn ang="0">
                    <a:pos x="T2" y="T3"/>
                  </a:cxn>
                  <a:cxn ang="0">
                    <a:pos x="T4" y="T5"/>
                  </a:cxn>
                </a:cxnLst>
                <a:rect l="0" t="0" r="r" b="b"/>
                <a:pathLst>
                  <a:path w="121" h="320">
                    <a:moveTo>
                      <a:pt x="76" y="0"/>
                    </a:moveTo>
                    <a:lnTo>
                      <a:pt x="0" y="120"/>
                    </a:lnTo>
                    <a:lnTo>
                      <a:pt x="121" y="32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3" name="Freeform 378"/>
              <p:cNvSpPr>
                <a:spLocks/>
              </p:cNvSpPr>
              <p:nvPr/>
            </p:nvSpPr>
            <p:spPr bwMode="auto">
              <a:xfrm>
                <a:off x="5633" y="2802"/>
                <a:ext cx="271" cy="99"/>
              </a:xfrm>
              <a:custGeom>
                <a:avLst/>
                <a:gdLst>
                  <a:gd name="T0" fmla="*/ 541 w 541"/>
                  <a:gd name="T1" fmla="*/ 199 h 199"/>
                  <a:gd name="T2" fmla="*/ 451 w 541"/>
                  <a:gd name="T3" fmla="*/ 109 h 199"/>
                  <a:gd name="T4" fmla="*/ 343 w 541"/>
                  <a:gd name="T5" fmla="*/ 143 h 199"/>
                  <a:gd name="T6" fmla="*/ 1 w 541"/>
                  <a:gd name="T7" fmla="*/ 0 h 199"/>
                  <a:gd name="T8" fmla="*/ 0 w 541"/>
                  <a:gd name="T9" fmla="*/ 0 h 199"/>
                </a:gdLst>
                <a:ahLst/>
                <a:cxnLst>
                  <a:cxn ang="0">
                    <a:pos x="T0" y="T1"/>
                  </a:cxn>
                  <a:cxn ang="0">
                    <a:pos x="T2" y="T3"/>
                  </a:cxn>
                  <a:cxn ang="0">
                    <a:pos x="T4" y="T5"/>
                  </a:cxn>
                  <a:cxn ang="0">
                    <a:pos x="T6" y="T7"/>
                  </a:cxn>
                  <a:cxn ang="0">
                    <a:pos x="T8" y="T9"/>
                  </a:cxn>
                </a:cxnLst>
                <a:rect l="0" t="0" r="r" b="b"/>
                <a:pathLst>
                  <a:path w="541" h="199">
                    <a:moveTo>
                      <a:pt x="541" y="199"/>
                    </a:moveTo>
                    <a:lnTo>
                      <a:pt x="451" y="109"/>
                    </a:lnTo>
                    <a:lnTo>
                      <a:pt x="343" y="143"/>
                    </a:lnTo>
                    <a:lnTo>
                      <a:pt x="1" y="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4" name="Freeform 377"/>
              <p:cNvSpPr>
                <a:spLocks/>
              </p:cNvSpPr>
              <p:nvPr/>
            </p:nvSpPr>
            <p:spPr bwMode="auto">
              <a:xfrm>
                <a:off x="5390" y="2802"/>
                <a:ext cx="243" cy="378"/>
              </a:xfrm>
              <a:custGeom>
                <a:avLst/>
                <a:gdLst>
                  <a:gd name="T0" fmla="*/ 487 w 487"/>
                  <a:gd name="T1" fmla="*/ 0 h 757"/>
                  <a:gd name="T2" fmla="*/ 212 w 487"/>
                  <a:gd name="T3" fmla="*/ 211 h 757"/>
                  <a:gd name="T4" fmla="*/ 154 w 487"/>
                  <a:gd name="T5" fmla="*/ 311 h 757"/>
                  <a:gd name="T6" fmla="*/ 178 w 487"/>
                  <a:gd name="T7" fmla="*/ 421 h 757"/>
                  <a:gd name="T8" fmla="*/ 0 w 487"/>
                  <a:gd name="T9" fmla="*/ 757 h 757"/>
                </a:gdLst>
                <a:ahLst/>
                <a:cxnLst>
                  <a:cxn ang="0">
                    <a:pos x="T0" y="T1"/>
                  </a:cxn>
                  <a:cxn ang="0">
                    <a:pos x="T2" y="T3"/>
                  </a:cxn>
                  <a:cxn ang="0">
                    <a:pos x="T4" y="T5"/>
                  </a:cxn>
                  <a:cxn ang="0">
                    <a:pos x="T6" y="T7"/>
                  </a:cxn>
                  <a:cxn ang="0">
                    <a:pos x="T8" y="T9"/>
                  </a:cxn>
                </a:cxnLst>
                <a:rect l="0" t="0" r="r" b="b"/>
                <a:pathLst>
                  <a:path w="487" h="757">
                    <a:moveTo>
                      <a:pt x="487" y="0"/>
                    </a:moveTo>
                    <a:lnTo>
                      <a:pt x="212" y="211"/>
                    </a:lnTo>
                    <a:lnTo>
                      <a:pt x="154" y="311"/>
                    </a:lnTo>
                    <a:lnTo>
                      <a:pt x="178" y="421"/>
                    </a:lnTo>
                    <a:lnTo>
                      <a:pt x="0" y="75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5" name="Freeform 376"/>
              <p:cNvSpPr>
                <a:spLocks/>
              </p:cNvSpPr>
              <p:nvPr/>
            </p:nvSpPr>
            <p:spPr bwMode="auto">
              <a:xfrm>
                <a:off x="4205" y="2575"/>
                <a:ext cx="309" cy="339"/>
              </a:xfrm>
              <a:custGeom>
                <a:avLst/>
                <a:gdLst>
                  <a:gd name="T0" fmla="*/ 0 w 620"/>
                  <a:gd name="T1" fmla="*/ 0 h 677"/>
                  <a:gd name="T2" fmla="*/ 7 w 620"/>
                  <a:gd name="T3" fmla="*/ 123 h 677"/>
                  <a:gd name="T4" fmla="*/ 251 w 620"/>
                  <a:gd name="T5" fmla="*/ 143 h 677"/>
                  <a:gd name="T6" fmla="*/ 554 w 620"/>
                  <a:gd name="T7" fmla="*/ 510 h 677"/>
                  <a:gd name="T8" fmla="*/ 487 w 620"/>
                  <a:gd name="T9" fmla="*/ 598 h 677"/>
                  <a:gd name="T10" fmla="*/ 620 w 620"/>
                  <a:gd name="T11" fmla="*/ 677 h 677"/>
                </a:gdLst>
                <a:ahLst/>
                <a:cxnLst>
                  <a:cxn ang="0">
                    <a:pos x="T0" y="T1"/>
                  </a:cxn>
                  <a:cxn ang="0">
                    <a:pos x="T2" y="T3"/>
                  </a:cxn>
                  <a:cxn ang="0">
                    <a:pos x="T4" y="T5"/>
                  </a:cxn>
                  <a:cxn ang="0">
                    <a:pos x="T6" y="T7"/>
                  </a:cxn>
                  <a:cxn ang="0">
                    <a:pos x="T8" y="T9"/>
                  </a:cxn>
                  <a:cxn ang="0">
                    <a:pos x="T10" y="T11"/>
                  </a:cxn>
                </a:cxnLst>
                <a:rect l="0" t="0" r="r" b="b"/>
                <a:pathLst>
                  <a:path w="620" h="677">
                    <a:moveTo>
                      <a:pt x="0" y="0"/>
                    </a:moveTo>
                    <a:lnTo>
                      <a:pt x="7" y="123"/>
                    </a:lnTo>
                    <a:lnTo>
                      <a:pt x="251" y="143"/>
                    </a:lnTo>
                    <a:lnTo>
                      <a:pt x="554" y="510"/>
                    </a:lnTo>
                    <a:lnTo>
                      <a:pt x="487" y="598"/>
                    </a:lnTo>
                    <a:lnTo>
                      <a:pt x="620" y="67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6" name="Freeform 375"/>
              <p:cNvSpPr>
                <a:spLocks/>
              </p:cNvSpPr>
              <p:nvPr/>
            </p:nvSpPr>
            <p:spPr bwMode="auto">
              <a:xfrm>
                <a:off x="4470" y="2914"/>
                <a:ext cx="145" cy="568"/>
              </a:xfrm>
              <a:custGeom>
                <a:avLst/>
                <a:gdLst>
                  <a:gd name="T0" fmla="*/ 41 w 289"/>
                  <a:gd name="T1" fmla="*/ 1138 h 1138"/>
                  <a:gd name="T2" fmla="*/ 39 w 289"/>
                  <a:gd name="T3" fmla="*/ 1138 h 1138"/>
                  <a:gd name="T4" fmla="*/ 0 w 289"/>
                  <a:gd name="T5" fmla="*/ 846 h 1138"/>
                  <a:gd name="T6" fmla="*/ 289 w 289"/>
                  <a:gd name="T7" fmla="*/ 648 h 1138"/>
                  <a:gd name="T8" fmla="*/ 270 w 289"/>
                  <a:gd name="T9" fmla="*/ 471 h 1138"/>
                  <a:gd name="T10" fmla="*/ 276 w 289"/>
                  <a:gd name="T11" fmla="*/ 295 h 1138"/>
                  <a:gd name="T12" fmla="*/ 93 w 289"/>
                  <a:gd name="T13" fmla="*/ 128 h 1138"/>
                  <a:gd name="T14" fmla="*/ 88 w 289"/>
                  <a:gd name="T15" fmla="*/ 0 h 1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138">
                    <a:moveTo>
                      <a:pt x="41" y="1138"/>
                    </a:moveTo>
                    <a:lnTo>
                      <a:pt x="39" y="1138"/>
                    </a:lnTo>
                    <a:lnTo>
                      <a:pt x="0" y="846"/>
                    </a:lnTo>
                    <a:lnTo>
                      <a:pt x="289" y="648"/>
                    </a:lnTo>
                    <a:lnTo>
                      <a:pt x="270" y="471"/>
                    </a:lnTo>
                    <a:lnTo>
                      <a:pt x="276" y="295"/>
                    </a:lnTo>
                    <a:lnTo>
                      <a:pt x="93" y="128"/>
                    </a:lnTo>
                    <a:lnTo>
                      <a:pt x="8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7" name="Freeform 374"/>
              <p:cNvSpPr>
                <a:spLocks/>
              </p:cNvSpPr>
              <p:nvPr/>
            </p:nvSpPr>
            <p:spPr bwMode="auto">
              <a:xfrm>
                <a:off x="3211" y="2555"/>
                <a:ext cx="994" cy="224"/>
              </a:xfrm>
              <a:custGeom>
                <a:avLst/>
                <a:gdLst>
                  <a:gd name="T0" fmla="*/ 1986 w 1986"/>
                  <a:gd name="T1" fmla="*/ 39 h 448"/>
                  <a:gd name="T2" fmla="*/ 1767 w 1986"/>
                  <a:gd name="T3" fmla="*/ 0 h 448"/>
                  <a:gd name="T4" fmla="*/ 1497 w 1986"/>
                  <a:gd name="T5" fmla="*/ 63 h 448"/>
                  <a:gd name="T6" fmla="*/ 1221 w 1986"/>
                  <a:gd name="T7" fmla="*/ 274 h 448"/>
                  <a:gd name="T8" fmla="*/ 1107 w 1986"/>
                  <a:gd name="T9" fmla="*/ 286 h 448"/>
                  <a:gd name="T10" fmla="*/ 883 w 1986"/>
                  <a:gd name="T11" fmla="*/ 241 h 448"/>
                  <a:gd name="T12" fmla="*/ 784 w 1986"/>
                  <a:gd name="T13" fmla="*/ 310 h 448"/>
                  <a:gd name="T14" fmla="*/ 593 w 1986"/>
                  <a:gd name="T15" fmla="*/ 193 h 448"/>
                  <a:gd name="T16" fmla="*/ 346 w 1986"/>
                  <a:gd name="T17" fmla="*/ 282 h 448"/>
                  <a:gd name="T18" fmla="*/ 241 w 1986"/>
                  <a:gd name="T19" fmla="*/ 234 h 448"/>
                  <a:gd name="T20" fmla="*/ 205 w 1986"/>
                  <a:gd name="T21" fmla="*/ 334 h 448"/>
                  <a:gd name="T22" fmla="*/ 0 w 1986"/>
                  <a:gd name="T23"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6" h="448">
                    <a:moveTo>
                      <a:pt x="1986" y="39"/>
                    </a:moveTo>
                    <a:lnTo>
                      <a:pt x="1767" y="0"/>
                    </a:lnTo>
                    <a:lnTo>
                      <a:pt x="1497" y="63"/>
                    </a:lnTo>
                    <a:lnTo>
                      <a:pt x="1221" y="274"/>
                    </a:lnTo>
                    <a:lnTo>
                      <a:pt x="1107" y="286"/>
                    </a:lnTo>
                    <a:lnTo>
                      <a:pt x="883" y="241"/>
                    </a:lnTo>
                    <a:lnTo>
                      <a:pt x="784" y="310"/>
                    </a:lnTo>
                    <a:lnTo>
                      <a:pt x="593" y="193"/>
                    </a:lnTo>
                    <a:lnTo>
                      <a:pt x="346" y="282"/>
                    </a:lnTo>
                    <a:lnTo>
                      <a:pt x="241" y="234"/>
                    </a:lnTo>
                    <a:lnTo>
                      <a:pt x="205" y="334"/>
                    </a:lnTo>
                    <a:lnTo>
                      <a:pt x="0" y="44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8" name="Freeform 373"/>
              <p:cNvSpPr>
                <a:spLocks/>
              </p:cNvSpPr>
              <p:nvPr/>
            </p:nvSpPr>
            <p:spPr bwMode="auto">
              <a:xfrm>
                <a:off x="4018" y="3592"/>
                <a:ext cx="507" cy="629"/>
              </a:xfrm>
              <a:custGeom>
                <a:avLst/>
                <a:gdLst>
                  <a:gd name="T0" fmla="*/ 1011 w 1012"/>
                  <a:gd name="T1" fmla="*/ 0 h 1258"/>
                  <a:gd name="T2" fmla="*/ 933 w 1012"/>
                  <a:gd name="T3" fmla="*/ 80 h 1258"/>
                  <a:gd name="T4" fmla="*/ 1000 w 1012"/>
                  <a:gd name="T5" fmla="*/ 168 h 1258"/>
                  <a:gd name="T6" fmla="*/ 1012 w 1012"/>
                  <a:gd name="T7" fmla="*/ 383 h 1258"/>
                  <a:gd name="T8" fmla="*/ 771 w 1012"/>
                  <a:gd name="T9" fmla="*/ 793 h 1258"/>
                  <a:gd name="T10" fmla="*/ 647 w 1012"/>
                  <a:gd name="T11" fmla="*/ 833 h 1258"/>
                  <a:gd name="T12" fmla="*/ 623 w 1012"/>
                  <a:gd name="T13" fmla="*/ 967 h 1258"/>
                  <a:gd name="T14" fmla="*/ 623 w 1012"/>
                  <a:gd name="T15" fmla="*/ 970 h 1258"/>
                  <a:gd name="T16" fmla="*/ 326 w 1012"/>
                  <a:gd name="T17" fmla="*/ 1143 h 1258"/>
                  <a:gd name="T18" fmla="*/ 217 w 1012"/>
                  <a:gd name="T19" fmla="*/ 1132 h 1258"/>
                  <a:gd name="T20" fmla="*/ 236 w 1012"/>
                  <a:gd name="T21" fmla="*/ 1258 h 1258"/>
                  <a:gd name="T22" fmla="*/ 0 w 1012"/>
                  <a:gd name="T23" fmla="*/ 1158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2" h="1258">
                    <a:moveTo>
                      <a:pt x="1011" y="0"/>
                    </a:moveTo>
                    <a:lnTo>
                      <a:pt x="933" y="80"/>
                    </a:lnTo>
                    <a:lnTo>
                      <a:pt x="1000" y="168"/>
                    </a:lnTo>
                    <a:lnTo>
                      <a:pt x="1012" y="383"/>
                    </a:lnTo>
                    <a:lnTo>
                      <a:pt x="771" y="793"/>
                    </a:lnTo>
                    <a:lnTo>
                      <a:pt x="647" y="833"/>
                    </a:lnTo>
                    <a:lnTo>
                      <a:pt x="623" y="967"/>
                    </a:lnTo>
                    <a:lnTo>
                      <a:pt x="623" y="970"/>
                    </a:lnTo>
                    <a:lnTo>
                      <a:pt x="326" y="1143"/>
                    </a:lnTo>
                    <a:lnTo>
                      <a:pt x="217" y="1132"/>
                    </a:lnTo>
                    <a:lnTo>
                      <a:pt x="236" y="1258"/>
                    </a:lnTo>
                    <a:lnTo>
                      <a:pt x="0" y="115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89" name="Freeform 372"/>
              <p:cNvSpPr>
                <a:spLocks/>
              </p:cNvSpPr>
              <p:nvPr/>
            </p:nvSpPr>
            <p:spPr bwMode="auto">
              <a:xfrm>
                <a:off x="8485" y="1885"/>
                <a:ext cx="989" cy="1089"/>
              </a:xfrm>
              <a:custGeom>
                <a:avLst/>
                <a:gdLst>
                  <a:gd name="T0" fmla="*/ 1978 w 1978"/>
                  <a:gd name="T1" fmla="*/ 2178 h 2178"/>
                  <a:gd name="T2" fmla="*/ 1899 w 1978"/>
                  <a:gd name="T3" fmla="*/ 2076 h 2178"/>
                  <a:gd name="T4" fmla="*/ 1342 w 1978"/>
                  <a:gd name="T5" fmla="*/ 1866 h 2178"/>
                  <a:gd name="T6" fmla="*/ 1137 w 1978"/>
                  <a:gd name="T7" fmla="*/ 1720 h 2178"/>
                  <a:gd name="T8" fmla="*/ 809 w 1978"/>
                  <a:gd name="T9" fmla="*/ 1661 h 2178"/>
                  <a:gd name="T10" fmla="*/ 702 w 1978"/>
                  <a:gd name="T11" fmla="*/ 1461 h 2178"/>
                  <a:gd name="T12" fmla="*/ 719 w 1978"/>
                  <a:gd name="T13" fmla="*/ 1351 h 2178"/>
                  <a:gd name="T14" fmla="*/ 273 w 1978"/>
                  <a:gd name="T15" fmla="*/ 1198 h 2178"/>
                  <a:gd name="T16" fmla="*/ 102 w 1978"/>
                  <a:gd name="T17" fmla="*/ 908 h 2178"/>
                  <a:gd name="T18" fmla="*/ 214 w 1978"/>
                  <a:gd name="T19" fmla="*/ 901 h 2178"/>
                  <a:gd name="T20" fmla="*/ 176 w 1978"/>
                  <a:gd name="T21" fmla="*/ 684 h 2178"/>
                  <a:gd name="T22" fmla="*/ 236 w 1978"/>
                  <a:gd name="T23" fmla="*/ 565 h 2178"/>
                  <a:gd name="T24" fmla="*/ 191 w 1978"/>
                  <a:gd name="T25" fmla="*/ 427 h 2178"/>
                  <a:gd name="T26" fmla="*/ 93 w 1978"/>
                  <a:gd name="T27" fmla="*/ 365 h 2178"/>
                  <a:gd name="T28" fmla="*/ 0 w 1978"/>
                  <a:gd name="T29" fmla="*/ 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8" h="2178">
                    <a:moveTo>
                      <a:pt x="1978" y="2178"/>
                    </a:moveTo>
                    <a:lnTo>
                      <a:pt x="1899" y="2076"/>
                    </a:lnTo>
                    <a:lnTo>
                      <a:pt x="1342" y="1866"/>
                    </a:lnTo>
                    <a:lnTo>
                      <a:pt x="1137" y="1720"/>
                    </a:lnTo>
                    <a:lnTo>
                      <a:pt x="809" y="1661"/>
                    </a:lnTo>
                    <a:lnTo>
                      <a:pt x="702" y="1461"/>
                    </a:lnTo>
                    <a:lnTo>
                      <a:pt x="719" y="1351"/>
                    </a:lnTo>
                    <a:lnTo>
                      <a:pt x="273" y="1198"/>
                    </a:lnTo>
                    <a:lnTo>
                      <a:pt x="102" y="908"/>
                    </a:lnTo>
                    <a:lnTo>
                      <a:pt x="214" y="901"/>
                    </a:lnTo>
                    <a:lnTo>
                      <a:pt x="176" y="684"/>
                    </a:lnTo>
                    <a:lnTo>
                      <a:pt x="236" y="565"/>
                    </a:lnTo>
                    <a:lnTo>
                      <a:pt x="191" y="427"/>
                    </a:lnTo>
                    <a:lnTo>
                      <a:pt x="93" y="365"/>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0" name="Freeform 371"/>
              <p:cNvSpPr>
                <a:spLocks/>
              </p:cNvSpPr>
              <p:nvPr/>
            </p:nvSpPr>
            <p:spPr bwMode="auto">
              <a:xfrm>
                <a:off x="4491" y="3482"/>
                <a:ext cx="41" cy="110"/>
              </a:xfrm>
              <a:custGeom>
                <a:avLst/>
                <a:gdLst>
                  <a:gd name="T0" fmla="*/ 66 w 81"/>
                  <a:gd name="T1" fmla="*/ 218 h 218"/>
                  <a:gd name="T2" fmla="*/ 81 w 81"/>
                  <a:gd name="T3" fmla="*/ 146 h 218"/>
                  <a:gd name="T4" fmla="*/ 0 w 81"/>
                  <a:gd name="T5" fmla="*/ 0 h 218"/>
                </a:gdLst>
                <a:ahLst/>
                <a:cxnLst>
                  <a:cxn ang="0">
                    <a:pos x="T0" y="T1"/>
                  </a:cxn>
                  <a:cxn ang="0">
                    <a:pos x="T2" y="T3"/>
                  </a:cxn>
                  <a:cxn ang="0">
                    <a:pos x="T4" y="T5"/>
                  </a:cxn>
                </a:cxnLst>
                <a:rect l="0" t="0" r="r" b="b"/>
                <a:pathLst>
                  <a:path w="81" h="218">
                    <a:moveTo>
                      <a:pt x="66" y="218"/>
                    </a:moveTo>
                    <a:lnTo>
                      <a:pt x="81" y="14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1" name="Freeform 370"/>
              <p:cNvSpPr>
                <a:spLocks/>
              </p:cNvSpPr>
              <p:nvPr/>
            </p:nvSpPr>
            <p:spPr bwMode="auto">
              <a:xfrm>
                <a:off x="3817" y="3132"/>
                <a:ext cx="674" cy="350"/>
              </a:xfrm>
              <a:custGeom>
                <a:avLst/>
                <a:gdLst>
                  <a:gd name="T0" fmla="*/ 1349 w 1349"/>
                  <a:gd name="T1" fmla="*/ 702 h 702"/>
                  <a:gd name="T2" fmla="*/ 1347 w 1349"/>
                  <a:gd name="T3" fmla="*/ 702 h 702"/>
                  <a:gd name="T4" fmla="*/ 1225 w 1349"/>
                  <a:gd name="T5" fmla="*/ 674 h 702"/>
                  <a:gd name="T6" fmla="*/ 1102 w 1349"/>
                  <a:gd name="T7" fmla="*/ 536 h 702"/>
                  <a:gd name="T8" fmla="*/ 994 w 1349"/>
                  <a:gd name="T9" fmla="*/ 578 h 702"/>
                  <a:gd name="T10" fmla="*/ 711 w 1349"/>
                  <a:gd name="T11" fmla="*/ 386 h 702"/>
                  <a:gd name="T12" fmla="*/ 651 w 1349"/>
                  <a:gd name="T13" fmla="*/ 59 h 702"/>
                  <a:gd name="T14" fmla="*/ 544 w 1349"/>
                  <a:gd name="T15" fmla="*/ 0 h 702"/>
                  <a:gd name="T16" fmla="*/ 118 w 1349"/>
                  <a:gd name="T17" fmla="*/ 226 h 702"/>
                  <a:gd name="T18" fmla="*/ 0 w 1349"/>
                  <a:gd name="T19" fmla="*/ 224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9" h="702">
                    <a:moveTo>
                      <a:pt x="1349" y="702"/>
                    </a:moveTo>
                    <a:lnTo>
                      <a:pt x="1347" y="702"/>
                    </a:lnTo>
                    <a:lnTo>
                      <a:pt x="1225" y="674"/>
                    </a:lnTo>
                    <a:lnTo>
                      <a:pt x="1102" y="536"/>
                    </a:lnTo>
                    <a:lnTo>
                      <a:pt x="994" y="578"/>
                    </a:lnTo>
                    <a:lnTo>
                      <a:pt x="711" y="386"/>
                    </a:lnTo>
                    <a:lnTo>
                      <a:pt x="651" y="59"/>
                    </a:lnTo>
                    <a:lnTo>
                      <a:pt x="544" y="0"/>
                    </a:lnTo>
                    <a:lnTo>
                      <a:pt x="118" y="226"/>
                    </a:lnTo>
                    <a:lnTo>
                      <a:pt x="0" y="22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2" name="Freeform 369"/>
              <p:cNvSpPr>
                <a:spLocks/>
              </p:cNvSpPr>
              <p:nvPr/>
            </p:nvSpPr>
            <p:spPr bwMode="auto">
              <a:xfrm>
                <a:off x="4330" y="4077"/>
                <a:ext cx="566" cy="615"/>
              </a:xfrm>
              <a:custGeom>
                <a:avLst/>
                <a:gdLst>
                  <a:gd name="T0" fmla="*/ 1133 w 1133"/>
                  <a:gd name="T1" fmla="*/ 1231 h 1231"/>
                  <a:gd name="T2" fmla="*/ 969 w 1133"/>
                  <a:gd name="T3" fmla="*/ 972 h 1231"/>
                  <a:gd name="T4" fmla="*/ 867 w 1133"/>
                  <a:gd name="T5" fmla="*/ 1021 h 1231"/>
                  <a:gd name="T6" fmla="*/ 776 w 1133"/>
                  <a:gd name="T7" fmla="*/ 948 h 1231"/>
                  <a:gd name="T8" fmla="*/ 824 w 1133"/>
                  <a:gd name="T9" fmla="*/ 597 h 1231"/>
                  <a:gd name="T10" fmla="*/ 689 w 1133"/>
                  <a:gd name="T11" fmla="*/ 399 h 1231"/>
                  <a:gd name="T12" fmla="*/ 717 w 1133"/>
                  <a:gd name="T13" fmla="*/ 292 h 1231"/>
                  <a:gd name="T14" fmla="*/ 484 w 1133"/>
                  <a:gd name="T15" fmla="*/ 162 h 1231"/>
                  <a:gd name="T16" fmla="*/ 398 w 1133"/>
                  <a:gd name="T17" fmla="*/ 233 h 1231"/>
                  <a:gd name="T18" fmla="*/ 407 w 1133"/>
                  <a:gd name="T19" fmla="*/ 21 h 1231"/>
                  <a:gd name="T20" fmla="*/ 0 w 1133"/>
                  <a:gd name="T21" fmla="*/ 0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3" h="1231">
                    <a:moveTo>
                      <a:pt x="1133" y="1231"/>
                    </a:moveTo>
                    <a:lnTo>
                      <a:pt x="969" y="972"/>
                    </a:lnTo>
                    <a:lnTo>
                      <a:pt x="867" y="1021"/>
                    </a:lnTo>
                    <a:lnTo>
                      <a:pt x="776" y="948"/>
                    </a:lnTo>
                    <a:lnTo>
                      <a:pt x="824" y="597"/>
                    </a:lnTo>
                    <a:lnTo>
                      <a:pt x="689" y="399"/>
                    </a:lnTo>
                    <a:lnTo>
                      <a:pt x="717" y="292"/>
                    </a:lnTo>
                    <a:lnTo>
                      <a:pt x="484" y="162"/>
                    </a:lnTo>
                    <a:lnTo>
                      <a:pt x="398" y="233"/>
                    </a:lnTo>
                    <a:lnTo>
                      <a:pt x="407" y="21"/>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3" name="Freeform 368"/>
              <p:cNvSpPr>
                <a:spLocks/>
              </p:cNvSpPr>
              <p:nvPr/>
            </p:nvSpPr>
            <p:spPr bwMode="auto">
              <a:xfrm>
                <a:off x="5390" y="3180"/>
                <a:ext cx="381" cy="205"/>
              </a:xfrm>
              <a:custGeom>
                <a:avLst/>
                <a:gdLst>
                  <a:gd name="T0" fmla="*/ 762 w 762"/>
                  <a:gd name="T1" fmla="*/ 329 h 410"/>
                  <a:gd name="T2" fmla="*/ 616 w 762"/>
                  <a:gd name="T3" fmla="*/ 308 h 410"/>
                  <a:gd name="T4" fmla="*/ 509 w 762"/>
                  <a:gd name="T5" fmla="*/ 375 h 410"/>
                  <a:gd name="T6" fmla="*/ 450 w 762"/>
                  <a:gd name="T7" fmla="*/ 272 h 410"/>
                  <a:gd name="T8" fmla="*/ 376 w 762"/>
                  <a:gd name="T9" fmla="*/ 381 h 410"/>
                  <a:gd name="T10" fmla="*/ 109 w 762"/>
                  <a:gd name="T11" fmla="*/ 410 h 410"/>
                  <a:gd name="T12" fmla="*/ 107 w 762"/>
                  <a:gd name="T13" fmla="*/ 410 h 410"/>
                  <a:gd name="T14" fmla="*/ 0 w 762"/>
                  <a:gd name="T15" fmla="*/ 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2" h="410">
                    <a:moveTo>
                      <a:pt x="762" y="329"/>
                    </a:moveTo>
                    <a:lnTo>
                      <a:pt x="616" y="308"/>
                    </a:lnTo>
                    <a:lnTo>
                      <a:pt x="509" y="375"/>
                    </a:lnTo>
                    <a:lnTo>
                      <a:pt x="450" y="272"/>
                    </a:lnTo>
                    <a:lnTo>
                      <a:pt x="376" y="381"/>
                    </a:lnTo>
                    <a:lnTo>
                      <a:pt x="109" y="410"/>
                    </a:lnTo>
                    <a:lnTo>
                      <a:pt x="107" y="41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4" name="Freeform 367"/>
              <p:cNvSpPr>
                <a:spLocks/>
              </p:cNvSpPr>
              <p:nvPr/>
            </p:nvSpPr>
            <p:spPr bwMode="auto">
              <a:xfrm>
                <a:off x="5060" y="3385"/>
                <a:ext cx="384" cy="357"/>
              </a:xfrm>
              <a:custGeom>
                <a:avLst/>
                <a:gdLst>
                  <a:gd name="T0" fmla="*/ 768 w 768"/>
                  <a:gd name="T1" fmla="*/ 0 h 715"/>
                  <a:gd name="T2" fmla="*/ 749 w 768"/>
                  <a:gd name="T3" fmla="*/ 57 h 715"/>
                  <a:gd name="T4" fmla="*/ 563 w 768"/>
                  <a:gd name="T5" fmla="*/ 479 h 715"/>
                  <a:gd name="T6" fmla="*/ 233 w 768"/>
                  <a:gd name="T7" fmla="*/ 500 h 715"/>
                  <a:gd name="T8" fmla="*/ 0 w 768"/>
                  <a:gd name="T9" fmla="*/ 608 h 715"/>
                  <a:gd name="T10" fmla="*/ 11 w 768"/>
                  <a:gd name="T11" fmla="*/ 715 h 715"/>
                  <a:gd name="T12" fmla="*/ 7 w 768"/>
                  <a:gd name="T13" fmla="*/ 715 h 715"/>
                </a:gdLst>
                <a:ahLst/>
                <a:cxnLst>
                  <a:cxn ang="0">
                    <a:pos x="T0" y="T1"/>
                  </a:cxn>
                  <a:cxn ang="0">
                    <a:pos x="T2" y="T3"/>
                  </a:cxn>
                  <a:cxn ang="0">
                    <a:pos x="T4" y="T5"/>
                  </a:cxn>
                  <a:cxn ang="0">
                    <a:pos x="T6" y="T7"/>
                  </a:cxn>
                  <a:cxn ang="0">
                    <a:pos x="T8" y="T9"/>
                  </a:cxn>
                  <a:cxn ang="0">
                    <a:pos x="T10" y="T11"/>
                  </a:cxn>
                  <a:cxn ang="0">
                    <a:pos x="T12" y="T13"/>
                  </a:cxn>
                </a:cxnLst>
                <a:rect l="0" t="0" r="r" b="b"/>
                <a:pathLst>
                  <a:path w="768" h="715">
                    <a:moveTo>
                      <a:pt x="768" y="0"/>
                    </a:moveTo>
                    <a:lnTo>
                      <a:pt x="749" y="57"/>
                    </a:lnTo>
                    <a:lnTo>
                      <a:pt x="563" y="479"/>
                    </a:lnTo>
                    <a:lnTo>
                      <a:pt x="233" y="500"/>
                    </a:lnTo>
                    <a:lnTo>
                      <a:pt x="0" y="608"/>
                    </a:lnTo>
                    <a:lnTo>
                      <a:pt x="11" y="715"/>
                    </a:lnTo>
                    <a:lnTo>
                      <a:pt x="7" y="71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5" name="Freeform 366"/>
              <p:cNvSpPr>
                <a:spLocks/>
              </p:cNvSpPr>
              <p:nvPr/>
            </p:nvSpPr>
            <p:spPr bwMode="auto">
              <a:xfrm>
                <a:off x="5064" y="3742"/>
                <a:ext cx="578" cy="915"/>
              </a:xfrm>
              <a:custGeom>
                <a:avLst/>
                <a:gdLst>
                  <a:gd name="T0" fmla="*/ 0 w 1157"/>
                  <a:gd name="T1" fmla="*/ 0 h 1828"/>
                  <a:gd name="T2" fmla="*/ 99 w 1157"/>
                  <a:gd name="T3" fmla="*/ 279 h 1828"/>
                  <a:gd name="T4" fmla="*/ 31 w 1157"/>
                  <a:gd name="T5" fmla="*/ 398 h 1828"/>
                  <a:gd name="T6" fmla="*/ 95 w 1157"/>
                  <a:gd name="T7" fmla="*/ 617 h 1828"/>
                  <a:gd name="T8" fmla="*/ 212 w 1157"/>
                  <a:gd name="T9" fmla="*/ 569 h 1828"/>
                  <a:gd name="T10" fmla="*/ 304 w 1157"/>
                  <a:gd name="T11" fmla="*/ 625 h 1828"/>
                  <a:gd name="T12" fmla="*/ 349 w 1157"/>
                  <a:gd name="T13" fmla="*/ 770 h 1828"/>
                  <a:gd name="T14" fmla="*/ 461 w 1157"/>
                  <a:gd name="T15" fmla="*/ 794 h 1828"/>
                  <a:gd name="T16" fmla="*/ 531 w 1157"/>
                  <a:gd name="T17" fmla="*/ 708 h 1828"/>
                  <a:gd name="T18" fmla="*/ 1121 w 1157"/>
                  <a:gd name="T19" fmla="*/ 767 h 1828"/>
                  <a:gd name="T20" fmla="*/ 1152 w 1157"/>
                  <a:gd name="T21" fmla="*/ 870 h 1828"/>
                  <a:gd name="T22" fmla="*/ 957 w 1157"/>
                  <a:gd name="T23" fmla="*/ 960 h 1828"/>
                  <a:gd name="T24" fmla="*/ 1157 w 1157"/>
                  <a:gd name="T25" fmla="*/ 1254 h 1828"/>
                  <a:gd name="T26" fmla="*/ 930 w 1157"/>
                  <a:gd name="T27" fmla="*/ 1415 h 1828"/>
                  <a:gd name="T28" fmla="*/ 1009 w 1157"/>
                  <a:gd name="T29" fmla="*/ 1642 h 1828"/>
                  <a:gd name="T30" fmla="*/ 635 w 1157"/>
                  <a:gd name="T31" fmla="*/ 1720 h 1828"/>
                  <a:gd name="T32" fmla="*/ 609 w 1157"/>
                  <a:gd name="T33" fmla="*/ 1828 h 1828"/>
                  <a:gd name="T34" fmla="*/ 500 w 1157"/>
                  <a:gd name="T35" fmla="*/ 1825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7" h="1828">
                    <a:moveTo>
                      <a:pt x="0" y="0"/>
                    </a:moveTo>
                    <a:lnTo>
                      <a:pt x="99" y="279"/>
                    </a:lnTo>
                    <a:lnTo>
                      <a:pt x="31" y="398"/>
                    </a:lnTo>
                    <a:lnTo>
                      <a:pt x="95" y="617"/>
                    </a:lnTo>
                    <a:lnTo>
                      <a:pt x="212" y="569"/>
                    </a:lnTo>
                    <a:lnTo>
                      <a:pt x="304" y="625"/>
                    </a:lnTo>
                    <a:lnTo>
                      <a:pt x="349" y="770"/>
                    </a:lnTo>
                    <a:lnTo>
                      <a:pt x="461" y="794"/>
                    </a:lnTo>
                    <a:lnTo>
                      <a:pt x="531" y="708"/>
                    </a:lnTo>
                    <a:lnTo>
                      <a:pt x="1121" y="767"/>
                    </a:lnTo>
                    <a:lnTo>
                      <a:pt x="1152" y="870"/>
                    </a:lnTo>
                    <a:lnTo>
                      <a:pt x="957" y="960"/>
                    </a:lnTo>
                    <a:lnTo>
                      <a:pt x="1157" y="1254"/>
                    </a:lnTo>
                    <a:lnTo>
                      <a:pt x="930" y="1415"/>
                    </a:lnTo>
                    <a:lnTo>
                      <a:pt x="1009" y="1642"/>
                    </a:lnTo>
                    <a:lnTo>
                      <a:pt x="635" y="1720"/>
                    </a:lnTo>
                    <a:lnTo>
                      <a:pt x="609" y="1828"/>
                    </a:lnTo>
                    <a:lnTo>
                      <a:pt x="500" y="182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6" name="Freeform 365"/>
              <p:cNvSpPr>
                <a:spLocks/>
              </p:cNvSpPr>
              <p:nvPr/>
            </p:nvSpPr>
            <p:spPr bwMode="auto">
              <a:xfrm>
                <a:off x="7052" y="2035"/>
                <a:ext cx="709" cy="183"/>
              </a:xfrm>
              <a:custGeom>
                <a:avLst/>
                <a:gdLst>
                  <a:gd name="T0" fmla="*/ 1418 w 1418"/>
                  <a:gd name="T1" fmla="*/ 365 h 365"/>
                  <a:gd name="T2" fmla="*/ 640 w 1418"/>
                  <a:gd name="T3" fmla="*/ 294 h 365"/>
                  <a:gd name="T4" fmla="*/ 259 w 1418"/>
                  <a:gd name="T5" fmla="*/ 38 h 365"/>
                  <a:gd name="T6" fmla="*/ 0 w 1418"/>
                  <a:gd name="T7" fmla="*/ 0 h 365"/>
                </a:gdLst>
                <a:ahLst/>
                <a:cxnLst>
                  <a:cxn ang="0">
                    <a:pos x="T0" y="T1"/>
                  </a:cxn>
                  <a:cxn ang="0">
                    <a:pos x="T2" y="T3"/>
                  </a:cxn>
                  <a:cxn ang="0">
                    <a:pos x="T4" y="T5"/>
                  </a:cxn>
                  <a:cxn ang="0">
                    <a:pos x="T6" y="T7"/>
                  </a:cxn>
                </a:cxnLst>
                <a:rect l="0" t="0" r="r" b="b"/>
                <a:pathLst>
                  <a:path w="1418" h="365">
                    <a:moveTo>
                      <a:pt x="1418" y="365"/>
                    </a:moveTo>
                    <a:lnTo>
                      <a:pt x="640" y="294"/>
                    </a:lnTo>
                    <a:lnTo>
                      <a:pt x="259" y="3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7" name="Freeform 364"/>
              <p:cNvSpPr>
                <a:spLocks/>
              </p:cNvSpPr>
              <p:nvPr/>
            </p:nvSpPr>
            <p:spPr bwMode="auto">
              <a:xfrm>
                <a:off x="6622" y="2035"/>
                <a:ext cx="430" cy="668"/>
              </a:xfrm>
              <a:custGeom>
                <a:avLst/>
                <a:gdLst>
                  <a:gd name="T0" fmla="*/ 0 w 860"/>
                  <a:gd name="T1" fmla="*/ 1337 h 1337"/>
                  <a:gd name="T2" fmla="*/ 298 w 860"/>
                  <a:gd name="T3" fmla="*/ 942 h 1337"/>
                  <a:gd name="T4" fmla="*/ 200 w 860"/>
                  <a:gd name="T5" fmla="*/ 894 h 1337"/>
                  <a:gd name="T6" fmla="*/ 234 w 860"/>
                  <a:gd name="T7" fmla="*/ 789 h 1337"/>
                  <a:gd name="T8" fmla="*/ 170 w 860"/>
                  <a:gd name="T9" fmla="*/ 694 h 1337"/>
                  <a:gd name="T10" fmla="*/ 381 w 860"/>
                  <a:gd name="T11" fmla="*/ 608 h 1337"/>
                  <a:gd name="T12" fmla="*/ 257 w 860"/>
                  <a:gd name="T13" fmla="*/ 296 h 1337"/>
                  <a:gd name="T14" fmla="*/ 305 w 860"/>
                  <a:gd name="T15" fmla="*/ 193 h 1337"/>
                  <a:gd name="T16" fmla="*/ 615 w 860"/>
                  <a:gd name="T17" fmla="*/ 39 h 1337"/>
                  <a:gd name="T18" fmla="*/ 822 w 860"/>
                  <a:gd name="T19" fmla="*/ 110 h 1337"/>
                  <a:gd name="T20" fmla="*/ 860 w 860"/>
                  <a:gd name="T21" fmla="*/ 0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0" h="1337">
                    <a:moveTo>
                      <a:pt x="0" y="1337"/>
                    </a:moveTo>
                    <a:lnTo>
                      <a:pt x="298" y="942"/>
                    </a:lnTo>
                    <a:lnTo>
                      <a:pt x="200" y="894"/>
                    </a:lnTo>
                    <a:lnTo>
                      <a:pt x="234" y="789"/>
                    </a:lnTo>
                    <a:lnTo>
                      <a:pt x="170" y="694"/>
                    </a:lnTo>
                    <a:lnTo>
                      <a:pt x="381" y="608"/>
                    </a:lnTo>
                    <a:lnTo>
                      <a:pt x="257" y="296"/>
                    </a:lnTo>
                    <a:lnTo>
                      <a:pt x="305" y="193"/>
                    </a:lnTo>
                    <a:lnTo>
                      <a:pt x="615" y="39"/>
                    </a:lnTo>
                    <a:lnTo>
                      <a:pt x="822" y="110"/>
                    </a:lnTo>
                    <a:lnTo>
                      <a:pt x="86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8" name="Freeform 363"/>
              <p:cNvSpPr>
                <a:spLocks/>
              </p:cNvSpPr>
              <p:nvPr/>
            </p:nvSpPr>
            <p:spPr bwMode="auto">
              <a:xfrm>
                <a:off x="6293" y="2390"/>
                <a:ext cx="329" cy="313"/>
              </a:xfrm>
              <a:custGeom>
                <a:avLst/>
                <a:gdLst>
                  <a:gd name="T0" fmla="*/ 657 w 657"/>
                  <a:gd name="T1" fmla="*/ 627 h 627"/>
                  <a:gd name="T2" fmla="*/ 298 w 657"/>
                  <a:gd name="T3" fmla="*/ 394 h 627"/>
                  <a:gd name="T4" fmla="*/ 146 w 657"/>
                  <a:gd name="T5" fmla="*/ 234 h 627"/>
                  <a:gd name="T6" fmla="*/ 170 w 657"/>
                  <a:gd name="T7" fmla="*/ 124 h 627"/>
                  <a:gd name="T8" fmla="*/ 103 w 657"/>
                  <a:gd name="T9" fmla="*/ 27 h 627"/>
                  <a:gd name="T10" fmla="*/ 0 w 657"/>
                  <a:gd name="T11" fmla="*/ 0 h 627"/>
                </a:gdLst>
                <a:ahLst/>
                <a:cxnLst>
                  <a:cxn ang="0">
                    <a:pos x="T0" y="T1"/>
                  </a:cxn>
                  <a:cxn ang="0">
                    <a:pos x="T2" y="T3"/>
                  </a:cxn>
                  <a:cxn ang="0">
                    <a:pos x="T4" y="T5"/>
                  </a:cxn>
                  <a:cxn ang="0">
                    <a:pos x="T6" y="T7"/>
                  </a:cxn>
                  <a:cxn ang="0">
                    <a:pos x="T8" y="T9"/>
                  </a:cxn>
                  <a:cxn ang="0">
                    <a:pos x="T10" y="T11"/>
                  </a:cxn>
                </a:cxnLst>
                <a:rect l="0" t="0" r="r" b="b"/>
                <a:pathLst>
                  <a:path w="657" h="627">
                    <a:moveTo>
                      <a:pt x="657" y="627"/>
                    </a:moveTo>
                    <a:lnTo>
                      <a:pt x="298" y="394"/>
                    </a:lnTo>
                    <a:lnTo>
                      <a:pt x="146" y="234"/>
                    </a:lnTo>
                    <a:lnTo>
                      <a:pt x="170" y="124"/>
                    </a:lnTo>
                    <a:lnTo>
                      <a:pt x="103" y="2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99" name="Freeform 362"/>
              <p:cNvSpPr>
                <a:spLocks/>
              </p:cNvSpPr>
              <p:nvPr/>
            </p:nvSpPr>
            <p:spPr bwMode="auto">
              <a:xfrm>
                <a:off x="5886" y="2439"/>
                <a:ext cx="35" cy="84"/>
              </a:xfrm>
              <a:custGeom>
                <a:avLst/>
                <a:gdLst>
                  <a:gd name="T0" fmla="*/ 58 w 69"/>
                  <a:gd name="T1" fmla="*/ 0 h 167"/>
                  <a:gd name="T2" fmla="*/ 69 w 69"/>
                  <a:gd name="T3" fmla="*/ 78 h 167"/>
                  <a:gd name="T4" fmla="*/ 1 w 69"/>
                  <a:gd name="T5" fmla="*/ 167 h 167"/>
                  <a:gd name="T6" fmla="*/ 0 w 69"/>
                  <a:gd name="T7" fmla="*/ 167 h 167"/>
                </a:gdLst>
                <a:ahLst/>
                <a:cxnLst>
                  <a:cxn ang="0">
                    <a:pos x="T0" y="T1"/>
                  </a:cxn>
                  <a:cxn ang="0">
                    <a:pos x="T2" y="T3"/>
                  </a:cxn>
                  <a:cxn ang="0">
                    <a:pos x="T4" y="T5"/>
                  </a:cxn>
                  <a:cxn ang="0">
                    <a:pos x="T6" y="T7"/>
                  </a:cxn>
                </a:cxnLst>
                <a:rect l="0" t="0" r="r" b="b"/>
                <a:pathLst>
                  <a:path w="69" h="167">
                    <a:moveTo>
                      <a:pt x="58" y="0"/>
                    </a:moveTo>
                    <a:lnTo>
                      <a:pt x="69" y="78"/>
                    </a:lnTo>
                    <a:lnTo>
                      <a:pt x="1" y="167"/>
                    </a:lnTo>
                    <a:lnTo>
                      <a:pt x="0" y="16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0" name="Freeform 361"/>
              <p:cNvSpPr>
                <a:spLocks/>
              </p:cNvSpPr>
              <p:nvPr/>
            </p:nvSpPr>
            <p:spPr bwMode="auto">
              <a:xfrm>
                <a:off x="5916" y="2390"/>
                <a:ext cx="377" cy="68"/>
              </a:xfrm>
              <a:custGeom>
                <a:avLst/>
                <a:gdLst>
                  <a:gd name="T0" fmla="*/ 756 w 756"/>
                  <a:gd name="T1" fmla="*/ 0 h 136"/>
                  <a:gd name="T2" fmla="*/ 443 w 756"/>
                  <a:gd name="T3" fmla="*/ 113 h 136"/>
                  <a:gd name="T4" fmla="*/ 345 w 756"/>
                  <a:gd name="T5" fmla="*/ 53 h 136"/>
                  <a:gd name="T6" fmla="*/ 268 w 756"/>
                  <a:gd name="T7" fmla="*/ 136 h 136"/>
                  <a:gd name="T8" fmla="*/ 0 w 756"/>
                  <a:gd name="T9" fmla="*/ 98 h 136"/>
                </a:gdLst>
                <a:ahLst/>
                <a:cxnLst>
                  <a:cxn ang="0">
                    <a:pos x="T0" y="T1"/>
                  </a:cxn>
                  <a:cxn ang="0">
                    <a:pos x="T2" y="T3"/>
                  </a:cxn>
                  <a:cxn ang="0">
                    <a:pos x="T4" y="T5"/>
                  </a:cxn>
                  <a:cxn ang="0">
                    <a:pos x="T6" y="T7"/>
                  </a:cxn>
                  <a:cxn ang="0">
                    <a:pos x="T8" y="T9"/>
                  </a:cxn>
                </a:cxnLst>
                <a:rect l="0" t="0" r="r" b="b"/>
                <a:pathLst>
                  <a:path w="756" h="136">
                    <a:moveTo>
                      <a:pt x="756" y="0"/>
                    </a:moveTo>
                    <a:lnTo>
                      <a:pt x="443" y="113"/>
                    </a:lnTo>
                    <a:lnTo>
                      <a:pt x="345" y="53"/>
                    </a:lnTo>
                    <a:lnTo>
                      <a:pt x="268" y="136"/>
                    </a:lnTo>
                    <a:lnTo>
                      <a:pt x="0" y="9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1" name="Freeform 360"/>
              <p:cNvSpPr>
                <a:spLocks/>
              </p:cNvSpPr>
              <p:nvPr/>
            </p:nvSpPr>
            <p:spPr bwMode="auto">
              <a:xfrm>
                <a:off x="5886" y="2523"/>
                <a:ext cx="38" cy="378"/>
              </a:xfrm>
              <a:custGeom>
                <a:avLst/>
                <a:gdLst>
                  <a:gd name="T0" fmla="*/ 0 w 75"/>
                  <a:gd name="T1" fmla="*/ 0 h 757"/>
                  <a:gd name="T2" fmla="*/ 65 w 75"/>
                  <a:gd name="T3" fmla="*/ 200 h 757"/>
                  <a:gd name="T4" fmla="*/ 12 w 75"/>
                  <a:gd name="T5" fmla="*/ 296 h 757"/>
                  <a:gd name="T6" fmla="*/ 65 w 75"/>
                  <a:gd name="T7" fmla="*/ 481 h 757"/>
                  <a:gd name="T8" fmla="*/ 65 w 75"/>
                  <a:gd name="T9" fmla="*/ 483 h 757"/>
                  <a:gd name="T10" fmla="*/ 75 w 75"/>
                  <a:gd name="T11" fmla="*/ 595 h 757"/>
                  <a:gd name="T12" fmla="*/ 34 w 75"/>
                  <a:gd name="T13" fmla="*/ 757 h 757"/>
                </a:gdLst>
                <a:ahLst/>
                <a:cxnLst>
                  <a:cxn ang="0">
                    <a:pos x="T0" y="T1"/>
                  </a:cxn>
                  <a:cxn ang="0">
                    <a:pos x="T2" y="T3"/>
                  </a:cxn>
                  <a:cxn ang="0">
                    <a:pos x="T4" y="T5"/>
                  </a:cxn>
                  <a:cxn ang="0">
                    <a:pos x="T6" y="T7"/>
                  </a:cxn>
                  <a:cxn ang="0">
                    <a:pos x="T8" y="T9"/>
                  </a:cxn>
                  <a:cxn ang="0">
                    <a:pos x="T10" y="T11"/>
                  </a:cxn>
                  <a:cxn ang="0">
                    <a:pos x="T12" y="T13"/>
                  </a:cxn>
                </a:cxnLst>
                <a:rect l="0" t="0" r="r" b="b"/>
                <a:pathLst>
                  <a:path w="75" h="757">
                    <a:moveTo>
                      <a:pt x="0" y="0"/>
                    </a:moveTo>
                    <a:lnTo>
                      <a:pt x="65" y="200"/>
                    </a:lnTo>
                    <a:lnTo>
                      <a:pt x="12" y="296"/>
                    </a:lnTo>
                    <a:lnTo>
                      <a:pt x="65" y="481"/>
                    </a:lnTo>
                    <a:lnTo>
                      <a:pt x="65" y="483"/>
                    </a:lnTo>
                    <a:lnTo>
                      <a:pt x="75" y="595"/>
                    </a:lnTo>
                    <a:lnTo>
                      <a:pt x="34" y="75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2" name="Freeform 359"/>
              <p:cNvSpPr>
                <a:spLocks/>
              </p:cNvSpPr>
              <p:nvPr/>
            </p:nvSpPr>
            <p:spPr bwMode="auto">
              <a:xfrm>
                <a:off x="5771" y="2901"/>
                <a:ext cx="141" cy="443"/>
              </a:xfrm>
              <a:custGeom>
                <a:avLst/>
                <a:gdLst>
                  <a:gd name="T0" fmla="*/ 266 w 283"/>
                  <a:gd name="T1" fmla="*/ 0 h 887"/>
                  <a:gd name="T2" fmla="*/ 283 w 283"/>
                  <a:gd name="T3" fmla="*/ 34 h 887"/>
                  <a:gd name="T4" fmla="*/ 130 w 283"/>
                  <a:gd name="T5" fmla="*/ 704 h 887"/>
                  <a:gd name="T6" fmla="*/ 0 w 283"/>
                  <a:gd name="T7" fmla="*/ 887 h 887"/>
                </a:gdLst>
                <a:ahLst/>
                <a:cxnLst>
                  <a:cxn ang="0">
                    <a:pos x="T0" y="T1"/>
                  </a:cxn>
                  <a:cxn ang="0">
                    <a:pos x="T2" y="T3"/>
                  </a:cxn>
                  <a:cxn ang="0">
                    <a:pos x="T4" y="T5"/>
                  </a:cxn>
                  <a:cxn ang="0">
                    <a:pos x="T6" y="T7"/>
                  </a:cxn>
                </a:cxnLst>
                <a:rect l="0" t="0" r="r" b="b"/>
                <a:pathLst>
                  <a:path w="283" h="887">
                    <a:moveTo>
                      <a:pt x="266" y="0"/>
                    </a:moveTo>
                    <a:lnTo>
                      <a:pt x="283" y="34"/>
                    </a:lnTo>
                    <a:lnTo>
                      <a:pt x="130" y="704"/>
                    </a:lnTo>
                    <a:lnTo>
                      <a:pt x="0" y="88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3" name="Freeform 358"/>
              <p:cNvSpPr>
                <a:spLocks/>
              </p:cNvSpPr>
              <p:nvPr/>
            </p:nvSpPr>
            <p:spPr bwMode="auto">
              <a:xfrm>
                <a:off x="6568" y="2979"/>
                <a:ext cx="113" cy="276"/>
              </a:xfrm>
              <a:custGeom>
                <a:avLst/>
                <a:gdLst>
                  <a:gd name="T0" fmla="*/ 14 w 228"/>
                  <a:gd name="T1" fmla="*/ 552 h 552"/>
                  <a:gd name="T2" fmla="*/ 0 w 228"/>
                  <a:gd name="T3" fmla="*/ 221 h 552"/>
                  <a:gd name="T4" fmla="*/ 112 w 228"/>
                  <a:gd name="T5" fmla="*/ 192 h 552"/>
                  <a:gd name="T6" fmla="*/ 228 w 228"/>
                  <a:gd name="T7" fmla="*/ 0 h 552"/>
                </a:gdLst>
                <a:ahLst/>
                <a:cxnLst>
                  <a:cxn ang="0">
                    <a:pos x="T0" y="T1"/>
                  </a:cxn>
                  <a:cxn ang="0">
                    <a:pos x="T2" y="T3"/>
                  </a:cxn>
                  <a:cxn ang="0">
                    <a:pos x="T4" y="T5"/>
                  </a:cxn>
                  <a:cxn ang="0">
                    <a:pos x="T6" y="T7"/>
                  </a:cxn>
                </a:cxnLst>
                <a:rect l="0" t="0" r="r" b="b"/>
                <a:pathLst>
                  <a:path w="228" h="552">
                    <a:moveTo>
                      <a:pt x="14" y="552"/>
                    </a:moveTo>
                    <a:lnTo>
                      <a:pt x="0" y="221"/>
                    </a:lnTo>
                    <a:lnTo>
                      <a:pt x="112" y="192"/>
                    </a:lnTo>
                    <a:lnTo>
                      <a:pt x="22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4" name="Freeform 357"/>
              <p:cNvSpPr>
                <a:spLocks/>
              </p:cNvSpPr>
              <p:nvPr/>
            </p:nvSpPr>
            <p:spPr bwMode="auto">
              <a:xfrm>
                <a:off x="6564" y="2703"/>
                <a:ext cx="117" cy="276"/>
              </a:xfrm>
              <a:custGeom>
                <a:avLst/>
                <a:gdLst>
                  <a:gd name="T0" fmla="*/ 235 w 235"/>
                  <a:gd name="T1" fmla="*/ 551 h 551"/>
                  <a:gd name="T2" fmla="*/ 135 w 235"/>
                  <a:gd name="T3" fmla="*/ 486 h 551"/>
                  <a:gd name="T4" fmla="*/ 0 w 235"/>
                  <a:gd name="T5" fmla="*/ 164 h 551"/>
                  <a:gd name="T6" fmla="*/ 100 w 235"/>
                  <a:gd name="T7" fmla="*/ 77 h 551"/>
                  <a:gd name="T8" fmla="*/ 116 w 235"/>
                  <a:gd name="T9" fmla="*/ 0 h 551"/>
                </a:gdLst>
                <a:ahLst/>
                <a:cxnLst>
                  <a:cxn ang="0">
                    <a:pos x="T0" y="T1"/>
                  </a:cxn>
                  <a:cxn ang="0">
                    <a:pos x="T2" y="T3"/>
                  </a:cxn>
                  <a:cxn ang="0">
                    <a:pos x="T4" y="T5"/>
                  </a:cxn>
                  <a:cxn ang="0">
                    <a:pos x="T6" y="T7"/>
                  </a:cxn>
                  <a:cxn ang="0">
                    <a:pos x="T8" y="T9"/>
                  </a:cxn>
                </a:cxnLst>
                <a:rect l="0" t="0" r="r" b="b"/>
                <a:pathLst>
                  <a:path w="235" h="551">
                    <a:moveTo>
                      <a:pt x="235" y="551"/>
                    </a:moveTo>
                    <a:lnTo>
                      <a:pt x="135" y="486"/>
                    </a:lnTo>
                    <a:lnTo>
                      <a:pt x="0" y="164"/>
                    </a:lnTo>
                    <a:lnTo>
                      <a:pt x="100" y="77"/>
                    </a:lnTo>
                    <a:lnTo>
                      <a:pt x="116"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5" name="Freeform 356"/>
              <p:cNvSpPr>
                <a:spLocks/>
              </p:cNvSpPr>
              <p:nvPr/>
            </p:nvSpPr>
            <p:spPr bwMode="auto">
              <a:xfrm>
                <a:off x="6197" y="3255"/>
                <a:ext cx="377" cy="276"/>
              </a:xfrm>
              <a:custGeom>
                <a:avLst/>
                <a:gdLst>
                  <a:gd name="T0" fmla="*/ 0 w 756"/>
                  <a:gd name="T1" fmla="*/ 551 h 551"/>
                  <a:gd name="T2" fmla="*/ 152 w 756"/>
                  <a:gd name="T3" fmla="*/ 343 h 551"/>
                  <a:gd name="T4" fmla="*/ 161 w 756"/>
                  <a:gd name="T5" fmla="*/ 117 h 551"/>
                  <a:gd name="T6" fmla="*/ 756 w 756"/>
                  <a:gd name="T7" fmla="*/ 0 h 551"/>
                </a:gdLst>
                <a:ahLst/>
                <a:cxnLst>
                  <a:cxn ang="0">
                    <a:pos x="T0" y="T1"/>
                  </a:cxn>
                  <a:cxn ang="0">
                    <a:pos x="T2" y="T3"/>
                  </a:cxn>
                  <a:cxn ang="0">
                    <a:pos x="T4" y="T5"/>
                  </a:cxn>
                  <a:cxn ang="0">
                    <a:pos x="T6" y="T7"/>
                  </a:cxn>
                </a:cxnLst>
                <a:rect l="0" t="0" r="r" b="b"/>
                <a:pathLst>
                  <a:path w="756" h="551">
                    <a:moveTo>
                      <a:pt x="0" y="551"/>
                    </a:moveTo>
                    <a:lnTo>
                      <a:pt x="152" y="343"/>
                    </a:lnTo>
                    <a:lnTo>
                      <a:pt x="161" y="117"/>
                    </a:lnTo>
                    <a:lnTo>
                      <a:pt x="756"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6" name="Freeform 355"/>
              <p:cNvSpPr>
                <a:spLocks/>
              </p:cNvSpPr>
              <p:nvPr/>
            </p:nvSpPr>
            <p:spPr bwMode="auto">
              <a:xfrm>
                <a:off x="5771" y="3344"/>
                <a:ext cx="426" cy="238"/>
              </a:xfrm>
              <a:custGeom>
                <a:avLst/>
                <a:gdLst>
                  <a:gd name="T0" fmla="*/ 852 w 852"/>
                  <a:gd name="T1" fmla="*/ 372 h 475"/>
                  <a:gd name="T2" fmla="*/ 420 w 852"/>
                  <a:gd name="T3" fmla="*/ 475 h 475"/>
                  <a:gd name="T4" fmla="*/ 66 w 852"/>
                  <a:gd name="T5" fmla="*/ 448 h 475"/>
                  <a:gd name="T6" fmla="*/ 166 w 852"/>
                  <a:gd name="T7" fmla="*/ 391 h 475"/>
                  <a:gd name="T8" fmla="*/ 187 w 852"/>
                  <a:gd name="T9" fmla="*/ 284 h 475"/>
                  <a:gd name="T10" fmla="*/ 25 w 852"/>
                  <a:gd name="T11" fmla="*/ 119 h 475"/>
                  <a:gd name="T12" fmla="*/ 0 w 852"/>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852" h="475">
                    <a:moveTo>
                      <a:pt x="852" y="372"/>
                    </a:moveTo>
                    <a:lnTo>
                      <a:pt x="420" y="475"/>
                    </a:lnTo>
                    <a:lnTo>
                      <a:pt x="66" y="448"/>
                    </a:lnTo>
                    <a:lnTo>
                      <a:pt x="166" y="391"/>
                    </a:lnTo>
                    <a:lnTo>
                      <a:pt x="187" y="284"/>
                    </a:lnTo>
                    <a:lnTo>
                      <a:pt x="25" y="119"/>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7" name="Freeform 354"/>
              <p:cNvSpPr>
                <a:spLocks/>
              </p:cNvSpPr>
              <p:nvPr/>
            </p:nvSpPr>
            <p:spPr bwMode="auto">
              <a:xfrm>
                <a:off x="6134" y="3531"/>
                <a:ext cx="201" cy="706"/>
              </a:xfrm>
              <a:custGeom>
                <a:avLst/>
                <a:gdLst>
                  <a:gd name="T0" fmla="*/ 201 w 401"/>
                  <a:gd name="T1" fmla="*/ 1413 h 1413"/>
                  <a:gd name="T2" fmla="*/ 115 w 401"/>
                  <a:gd name="T3" fmla="*/ 1146 h 1413"/>
                  <a:gd name="T4" fmla="*/ 0 w 401"/>
                  <a:gd name="T5" fmla="*/ 1037 h 1413"/>
                  <a:gd name="T6" fmla="*/ 203 w 401"/>
                  <a:gd name="T7" fmla="*/ 908 h 1413"/>
                  <a:gd name="T8" fmla="*/ 265 w 401"/>
                  <a:gd name="T9" fmla="*/ 819 h 1413"/>
                  <a:gd name="T10" fmla="*/ 222 w 401"/>
                  <a:gd name="T11" fmla="*/ 703 h 1413"/>
                  <a:gd name="T12" fmla="*/ 401 w 401"/>
                  <a:gd name="T13" fmla="*/ 514 h 1413"/>
                  <a:gd name="T14" fmla="*/ 388 w 401"/>
                  <a:gd name="T15" fmla="*/ 290 h 1413"/>
                  <a:gd name="T16" fmla="*/ 125 w 401"/>
                  <a:gd name="T17" fmla="*/ 0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413">
                    <a:moveTo>
                      <a:pt x="201" y="1413"/>
                    </a:moveTo>
                    <a:lnTo>
                      <a:pt x="115" y="1146"/>
                    </a:lnTo>
                    <a:lnTo>
                      <a:pt x="0" y="1037"/>
                    </a:lnTo>
                    <a:lnTo>
                      <a:pt x="203" y="908"/>
                    </a:lnTo>
                    <a:lnTo>
                      <a:pt x="265" y="819"/>
                    </a:lnTo>
                    <a:lnTo>
                      <a:pt x="222" y="703"/>
                    </a:lnTo>
                    <a:lnTo>
                      <a:pt x="401" y="514"/>
                    </a:lnTo>
                    <a:lnTo>
                      <a:pt x="388" y="290"/>
                    </a:lnTo>
                    <a:lnTo>
                      <a:pt x="12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8" name="Freeform 353"/>
              <p:cNvSpPr>
                <a:spLocks/>
              </p:cNvSpPr>
              <p:nvPr/>
            </p:nvSpPr>
            <p:spPr bwMode="auto">
              <a:xfrm>
                <a:off x="6574" y="3255"/>
                <a:ext cx="712" cy="544"/>
              </a:xfrm>
              <a:custGeom>
                <a:avLst/>
                <a:gdLst>
                  <a:gd name="T0" fmla="*/ 1423 w 1423"/>
                  <a:gd name="T1" fmla="*/ 1082 h 1089"/>
                  <a:gd name="T2" fmla="*/ 1311 w 1423"/>
                  <a:gd name="T3" fmla="*/ 1028 h 1089"/>
                  <a:gd name="T4" fmla="*/ 823 w 1423"/>
                  <a:gd name="T5" fmla="*/ 1089 h 1089"/>
                  <a:gd name="T6" fmla="*/ 628 w 1423"/>
                  <a:gd name="T7" fmla="*/ 667 h 1089"/>
                  <a:gd name="T8" fmla="*/ 490 w 1423"/>
                  <a:gd name="T9" fmla="*/ 506 h 1089"/>
                  <a:gd name="T10" fmla="*/ 412 w 1423"/>
                  <a:gd name="T11" fmla="*/ 592 h 1089"/>
                  <a:gd name="T12" fmla="*/ 314 w 1423"/>
                  <a:gd name="T13" fmla="*/ 274 h 1089"/>
                  <a:gd name="T14" fmla="*/ 141 w 1423"/>
                  <a:gd name="T15" fmla="*/ 57 h 1089"/>
                  <a:gd name="T16" fmla="*/ 0 w 1423"/>
                  <a:gd name="T17" fmla="*/ 0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3" h="1089">
                    <a:moveTo>
                      <a:pt x="1423" y="1082"/>
                    </a:moveTo>
                    <a:lnTo>
                      <a:pt x="1311" y="1028"/>
                    </a:lnTo>
                    <a:lnTo>
                      <a:pt x="823" y="1089"/>
                    </a:lnTo>
                    <a:lnTo>
                      <a:pt x="628" y="667"/>
                    </a:lnTo>
                    <a:lnTo>
                      <a:pt x="490" y="506"/>
                    </a:lnTo>
                    <a:lnTo>
                      <a:pt x="412" y="592"/>
                    </a:lnTo>
                    <a:lnTo>
                      <a:pt x="314" y="274"/>
                    </a:lnTo>
                    <a:lnTo>
                      <a:pt x="141" y="5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9" name="Freeform 352"/>
              <p:cNvSpPr>
                <a:spLocks/>
              </p:cNvSpPr>
              <p:nvPr/>
            </p:nvSpPr>
            <p:spPr bwMode="auto">
              <a:xfrm>
                <a:off x="7127" y="3796"/>
                <a:ext cx="183" cy="702"/>
              </a:xfrm>
              <a:custGeom>
                <a:avLst/>
                <a:gdLst>
                  <a:gd name="T0" fmla="*/ 47 w 366"/>
                  <a:gd name="T1" fmla="*/ 1404 h 1404"/>
                  <a:gd name="T2" fmla="*/ 50 w 366"/>
                  <a:gd name="T3" fmla="*/ 1404 h 1404"/>
                  <a:gd name="T4" fmla="*/ 0 w 366"/>
                  <a:gd name="T5" fmla="*/ 1301 h 1404"/>
                  <a:gd name="T6" fmla="*/ 52 w 366"/>
                  <a:gd name="T7" fmla="*/ 987 h 1404"/>
                  <a:gd name="T8" fmla="*/ 313 w 366"/>
                  <a:gd name="T9" fmla="*/ 582 h 1404"/>
                  <a:gd name="T10" fmla="*/ 244 w 366"/>
                  <a:gd name="T11" fmla="*/ 496 h 1404"/>
                  <a:gd name="T12" fmla="*/ 352 w 366"/>
                  <a:gd name="T13" fmla="*/ 413 h 1404"/>
                  <a:gd name="T14" fmla="*/ 366 w 366"/>
                  <a:gd name="T15" fmla="*/ 269 h 1404"/>
                  <a:gd name="T16" fmla="*/ 245 w 366"/>
                  <a:gd name="T17" fmla="*/ 119 h 1404"/>
                  <a:gd name="T18" fmla="*/ 318 w 366"/>
                  <a:gd name="T1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 h="1404">
                    <a:moveTo>
                      <a:pt x="47" y="1404"/>
                    </a:moveTo>
                    <a:lnTo>
                      <a:pt x="50" y="1404"/>
                    </a:lnTo>
                    <a:lnTo>
                      <a:pt x="0" y="1301"/>
                    </a:lnTo>
                    <a:lnTo>
                      <a:pt x="52" y="987"/>
                    </a:lnTo>
                    <a:lnTo>
                      <a:pt x="313" y="582"/>
                    </a:lnTo>
                    <a:lnTo>
                      <a:pt x="244" y="496"/>
                    </a:lnTo>
                    <a:lnTo>
                      <a:pt x="352" y="413"/>
                    </a:lnTo>
                    <a:lnTo>
                      <a:pt x="366" y="269"/>
                    </a:lnTo>
                    <a:lnTo>
                      <a:pt x="245" y="119"/>
                    </a:lnTo>
                    <a:lnTo>
                      <a:pt x="318"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0" name="Freeform 351"/>
              <p:cNvSpPr>
                <a:spLocks/>
              </p:cNvSpPr>
              <p:nvPr/>
            </p:nvSpPr>
            <p:spPr bwMode="auto">
              <a:xfrm>
                <a:off x="2191" y="2869"/>
                <a:ext cx="87" cy="88"/>
              </a:xfrm>
              <a:custGeom>
                <a:avLst/>
                <a:gdLst>
                  <a:gd name="T0" fmla="*/ 175 w 175"/>
                  <a:gd name="T1" fmla="*/ 176 h 176"/>
                  <a:gd name="T2" fmla="*/ 169 w 175"/>
                  <a:gd name="T3" fmla="*/ 174 h 176"/>
                  <a:gd name="T4" fmla="*/ 61 w 175"/>
                  <a:gd name="T5" fmla="*/ 162 h 176"/>
                  <a:gd name="T6" fmla="*/ 0 w 175"/>
                  <a:gd name="T7" fmla="*/ 70 h 176"/>
                  <a:gd name="T8" fmla="*/ 2 w 175"/>
                  <a:gd name="T9" fmla="*/ 7 h 176"/>
                  <a:gd name="T10" fmla="*/ 2 w 175"/>
                  <a:gd name="T11" fmla="*/ 0 h 176"/>
                  <a:gd name="T12" fmla="*/ 111 w 175"/>
                  <a:gd name="T13" fmla="*/ 1 h 176"/>
                  <a:gd name="T14" fmla="*/ 175 w 175"/>
                  <a:gd name="T15" fmla="*/ 176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76">
                    <a:moveTo>
                      <a:pt x="175" y="176"/>
                    </a:moveTo>
                    <a:lnTo>
                      <a:pt x="169" y="174"/>
                    </a:lnTo>
                    <a:lnTo>
                      <a:pt x="61" y="162"/>
                    </a:lnTo>
                    <a:lnTo>
                      <a:pt x="0" y="70"/>
                    </a:lnTo>
                    <a:lnTo>
                      <a:pt x="2" y="7"/>
                    </a:lnTo>
                    <a:lnTo>
                      <a:pt x="2" y="0"/>
                    </a:lnTo>
                    <a:lnTo>
                      <a:pt x="111" y="1"/>
                    </a:lnTo>
                    <a:lnTo>
                      <a:pt x="175" y="17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1" name="Freeform 350"/>
              <p:cNvSpPr>
                <a:spLocks/>
              </p:cNvSpPr>
              <p:nvPr/>
            </p:nvSpPr>
            <p:spPr bwMode="auto">
              <a:xfrm>
                <a:off x="2026" y="2957"/>
                <a:ext cx="301" cy="503"/>
              </a:xfrm>
              <a:custGeom>
                <a:avLst/>
                <a:gdLst>
                  <a:gd name="T0" fmla="*/ 504 w 600"/>
                  <a:gd name="T1" fmla="*/ 0 h 1006"/>
                  <a:gd name="T2" fmla="*/ 583 w 600"/>
                  <a:gd name="T3" fmla="*/ 60 h 1006"/>
                  <a:gd name="T4" fmla="*/ 597 w 600"/>
                  <a:gd name="T5" fmla="*/ 68 h 1006"/>
                  <a:gd name="T6" fmla="*/ 600 w 600"/>
                  <a:gd name="T7" fmla="*/ 286 h 1006"/>
                  <a:gd name="T8" fmla="*/ 536 w 600"/>
                  <a:gd name="T9" fmla="*/ 634 h 1006"/>
                  <a:gd name="T10" fmla="*/ 190 w 600"/>
                  <a:gd name="T11" fmla="*/ 735 h 1006"/>
                  <a:gd name="T12" fmla="*/ 0 w 600"/>
                  <a:gd name="T13" fmla="*/ 1006 h 1006"/>
                </a:gdLst>
                <a:ahLst/>
                <a:cxnLst>
                  <a:cxn ang="0">
                    <a:pos x="T0" y="T1"/>
                  </a:cxn>
                  <a:cxn ang="0">
                    <a:pos x="T2" y="T3"/>
                  </a:cxn>
                  <a:cxn ang="0">
                    <a:pos x="T4" y="T5"/>
                  </a:cxn>
                  <a:cxn ang="0">
                    <a:pos x="T6" y="T7"/>
                  </a:cxn>
                  <a:cxn ang="0">
                    <a:pos x="T8" y="T9"/>
                  </a:cxn>
                  <a:cxn ang="0">
                    <a:pos x="T10" y="T11"/>
                  </a:cxn>
                  <a:cxn ang="0">
                    <a:pos x="T12" y="T13"/>
                  </a:cxn>
                </a:cxnLst>
                <a:rect l="0" t="0" r="r" b="b"/>
                <a:pathLst>
                  <a:path w="600" h="1006">
                    <a:moveTo>
                      <a:pt x="504" y="0"/>
                    </a:moveTo>
                    <a:lnTo>
                      <a:pt x="583" y="60"/>
                    </a:lnTo>
                    <a:lnTo>
                      <a:pt x="597" y="68"/>
                    </a:lnTo>
                    <a:lnTo>
                      <a:pt x="600" y="286"/>
                    </a:lnTo>
                    <a:lnTo>
                      <a:pt x="536" y="634"/>
                    </a:lnTo>
                    <a:lnTo>
                      <a:pt x="190" y="735"/>
                    </a:lnTo>
                    <a:lnTo>
                      <a:pt x="0" y="100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2" name="Freeform 349"/>
              <p:cNvSpPr>
                <a:spLocks/>
              </p:cNvSpPr>
              <p:nvPr/>
            </p:nvSpPr>
            <p:spPr bwMode="auto">
              <a:xfrm>
                <a:off x="982" y="2763"/>
                <a:ext cx="73" cy="565"/>
              </a:xfrm>
              <a:custGeom>
                <a:avLst/>
                <a:gdLst>
                  <a:gd name="T0" fmla="*/ 66 w 147"/>
                  <a:gd name="T1" fmla="*/ 1130 h 1130"/>
                  <a:gd name="T2" fmla="*/ 147 w 147"/>
                  <a:gd name="T3" fmla="*/ 968 h 1130"/>
                  <a:gd name="T4" fmla="*/ 50 w 147"/>
                  <a:gd name="T5" fmla="*/ 612 h 1130"/>
                  <a:gd name="T6" fmla="*/ 147 w 147"/>
                  <a:gd name="T7" fmla="*/ 288 h 1130"/>
                  <a:gd name="T8" fmla="*/ 9 w 147"/>
                  <a:gd name="T9" fmla="*/ 108 h 1130"/>
                  <a:gd name="T10" fmla="*/ 0 w 147"/>
                  <a:gd name="T11" fmla="*/ 0 h 1130"/>
                </a:gdLst>
                <a:ahLst/>
                <a:cxnLst>
                  <a:cxn ang="0">
                    <a:pos x="T0" y="T1"/>
                  </a:cxn>
                  <a:cxn ang="0">
                    <a:pos x="T2" y="T3"/>
                  </a:cxn>
                  <a:cxn ang="0">
                    <a:pos x="T4" y="T5"/>
                  </a:cxn>
                  <a:cxn ang="0">
                    <a:pos x="T6" y="T7"/>
                  </a:cxn>
                  <a:cxn ang="0">
                    <a:pos x="T8" y="T9"/>
                  </a:cxn>
                  <a:cxn ang="0">
                    <a:pos x="T10" y="T11"/>
                  </a:cxn>
                </a:cxnLst>
                <a:rect l="0" t="0" r="r" b="b"/>
                <a:pathLst>
                  <a:path w="147" h="1130">
                    <a:moveTo>
                      <a:pt x="66" y="1130"/>
                    </a:moveTo>
                    <a:lnTo>
                      <a:pt x="147" y="968"/>
                    </a:lnTo>
                    <a:lnTo>
                      <a:pt x="50" y="612"/>
                    </a:lnTo>
                    <a:lnTo>
                      <a:pt x="147" y="288"/>
                    </a:lnTo>
                    <a:lnTo>
                      <a:pt x="9" y="10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3" name="Freeform 348"/>
              <p:cNvSpPr>
                <a:spLocks/>
              </p:cNvSpPr>
              <p:nvPr/>
            </p:nvSpPr>
            <p:spPr bwMode="auto">
              <a:xfrm>
                <a:off x="1015" y="3327"/>
                <a:ext cx="1011" cy="229"/>
              </a:xfrm>
              <a:custGeom>
                <a:avLst/>
                <a:gdLst>
                  <a:gd name="T0" fmla="*/ 2023 w 2023"/>
                  <a:gd name="T1" fmla="*/ 266 h 459"/>
                  <a:gd name="T2" fmla="*/ 1911 w 2023"/>
                  <a:gd name="T3" fmla="*/ 311 h 459"/>
                  <a:gd name="T4" fmla="*/ 1852 w 2023"/>
                  <a:gd name="T5" fmla="*/ 202 h 459"/>
                  <a:gd name="T6" fmla="*/ 1716 w 2023"/>
                  <a:gd name="T7" fmla="*/ 169 h 459"/>
                  <a:gd name="T8" fmla="*/ 1478 w 2023"/>
                  <a:gd name="T9" fmla="*/ 459 h 459"/>
                  <a:gd name="T10" fmla="*/ 1406 w 2023"/>
                  <a:gd name="T11" fmla="*/ 228 h 459"/>
                  <a:gd name="T12" fmla="*/ 1290 w 2023"/>
                  <a:gd name="T13" fmla="*/ 264 h 459"/>
                  <a:gd name="T14" fmla="*/ 792 w 2023"/>
                  <a:gd name="T15" fmla="*/ 11 h 459"/>
                  <a:gd name="T16" fmla="*/ 486 w 2023"/>
                  <a:gd name="T17" fmla="*/ 130 h 459"/>
                  <a:gd name="T18" fmla="*/ 2 w 2023"/>
                  <a:gd name="T19" fmla="*/ 0 h 459"/>
                  <a:gd name="T20" fmla="*/ 0 w 2023"/>
                  <a:gd name="T21" fmla="*/ 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3" h="459">
                    <a:moveTo>
                      <a:pt x="2023" y="266"/>
                    </a:moveTo>
                    <a:lnTo>
                      <a:pt x="1911" y="311"/>
                    </a:lnTo>
                    <a:lnTo>
                      <a:pt x="1852" y="202"/>
                    </a:lnTo>
                    <a:lnTo>
                      <a:pt x="1716" y="169"/>
                    </a:lnTo>
                    <a:lnTo>
                      <a:pt x="1478" y="459"/>
                    </a:lnTo>
                    <a:lnTo>
                      <a:pt x="1406" y="228"/>
                    </a:lnTo>
                    <a:lnTo>
                      <a:pt x="1290" y="264"/>
                    </a:lnTo>
                    <a:lnTo>
                      <a:pt x="792" y="11"/>
                    </a:lnTo>
                    <a:lnTo>
                      <a:pt x="486" y="130"/>
                    </a:lnTo>
                    <a:lnTo>
                      <a:pt x="2" y="0"/>
                    </a:lnTo>
                    <a:lnTo>
                      <a:pt x="0" y="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4" name="Freeform 347"/>
              <p:cNvSpPr>
                <a:spLocks/>
              </p:cNvSpPr>
              <p:nvPr/>
            </p:nvSpPr>
            <p:spPr bwMode="auto">
              <a:xfrm>
                <a:off x="883" y="3328"/>
                <a:ext cx="235" cy="421"/>
              </a:xfrm>
              <a:custGeom>
                <a:avLst/>
                <a:gdLst>
                  <a:gd name="T0" fmla="*/ 264 w 469"/>
                  <a:gd name="T1" fmla="*/ 0 h 843"/>
                  <a:gd name="T2" fmla="*/ 0 w 469"/>
                  <a:gd name="T3" fmla="*/ 124 h 843"/>
                  <a:gd name="T4" fmla="*/ 21 w 469"/>
                  <a:gd name="T5" fmla="*/ 260 h 843"/>
                  <a:gd name="T6" fmla="*/ 152 w 469"/>
                  <a:gd name="T7" fmla="*/ 472 h 843"/>
                  <a:gd name="T8" fmla="*/ 466 w 469"/>
                  <a:gd name="T9" fmla="*/ 524 h 843"/>
                  <a:gd name="T10" fmla="*/ 469 w 469"/>
                  <a:gd name="T11" fmla="*/ 732 h 843"/>
                  <a:gd name="T12" fmla="*/ 373 w 469"/>
                  <a:gd name="T13" fmla="*/ 843 h 843"/>
                  <a:gd name="T14" fmla="*/ 266 w 469"/>
                  <a:gd name="T15" fmla="*/ 810 h 8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 h="843">
                    <a:moveTo>
                      <a:pt x="264" y="0"/>
                    </a:moveTo>
                    <a:lnTo>
                      <a:pt x="0" y="124"/>
                    </a:lnTo>
                    <a:lnTo>
                      <a:pt x="21" y="260"/>
                    </a:lnTo>
                    <a:lnTo>
                      <a:pt x="152" y="472"/>
                    </a:lnTo>
                    <a:lnTo>
                      <a:pt x="466" y="524"/>
                    </a:lnTo>
                    <a:lnTo>
                      <a:pt x="469" y="732"/>
                    </a:lnTo>
                    <a:lnTo>
                      <a:pt x="373" y="843"/>
                    </a:lnTo>
                    <a:lnTo>
                      <a:pt x="266" y="8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5" name="Freeform 346"/>
              <p:cNvSpPr>
                <a:spLocks/>
              </p:cNvSpPr>
              <p:nvPr/>
            </p:nvSpPr>
            <p:spPr bwMode="auto">
              <a:xfrm>
                <a:off x="3480" y="8953"/>
                <a:ext cx="128" cy="7"/>
              </a:xfrm>
              <a:custGeom>
                <a:avLst/>
                <a:gdLst>
                  <a:gd name="T0" fmla="*/ 257 w 257"/>
                  <a:gd name="T1" fmla="*/ 14 h 14"/>
                  <a:gd name="T2" fmla="*/ 255 w 257"/>
                  <a:gd name="T3" fmla="*/ 12 h 14"/>
                  <a:gd name="T4" fmla="*/ 0 w 257"/>
                  <a:gd name="T5" fmla="*/ 0 h 14"/>
                </a:gdLst>
                <a:ahLst/>
                <a:cxnLst>
                  <a:cxn ang="0">
                    <a:pos x="T0" y="T1"/>
                  </a:cxn>
                  <a:cxn ang="0">
                    <a:pos x="T2" y="T3"/>
                  </a:cxn>
                  <a:cxn ang="0">
                    <a:pos x="T4" y="T5"/>
                  </a:cxn>
                </a:cxnLst>
                <a:rect l="0" t="0" r="r" b="b"/>
                <a:pathLst>
                  <a:path w="257" h="14">
                    <a:moveTo>
                      <a:pt x="257" y="14"/>
                    </a:moveTo>
                    <a:lnTo>
                      <a:pt x="255" y="1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6" name="Freeform 345"/>
              <p:cNvSpPr>
                <a:spLocks/>
              </p:cNvSpPr>
              <p:nvPr/>
            </p:nvSpPr>
            <p:spPr bwMode="auto">
              <a:xfrm>
                <a:off x="2026" y="3460"/>
                <a:ext cx="169" cy="604"/>
              </a:xfrm>
              <a:custGeom>
                <a:avLst/>
                <a:gdLst>
                  <a:gd name="T0" fmla="*/ 236 w 336"/>
                  <a:gd name="T1" fmla="*/ 1208 h 1208"/>
                  <a:gd name="T2" fmla="*/ 198 w 336"/>
                  <a:gd name="T3" fmla="*/ 987 h 1208"/>
                  <a:gd name="T4" fmla="*/ 312 w 336"/>
                  <a:gd name="T5" fmla="*/ 958 h 1208"/>
                  <a:gd name="T6" fmla="*/ 207 w 336"/>
                  <a:gd name="T7" fmla="*/ 897 h 1208"/>
                  <a:gd name="T8" fmla="*/ 298 w 336"/>
                  <a:gd name="T9" fmla="*/ 817 h 1208"/>
                  <a:gd name="T10" fmla="*/ 336 w 336"/>
                  <a:gd name="T11" fmla="*/ 692 h 1208"/>
                  <a:gd name="T12" fmla="*/ 245 w 336"/>
                  <a:gd name="T13" fmla="*/ 625 h 1208"/>
                  <a:gd name="T14" fmla="*/ 305 w 336"/>
                  <a:gd name="T15" fmla="*/ 525 h 1208"/>
                  <a:gd name="T16" fmla="*/ 260 w 336"/>
                  <a:gd name="T17" fmla="*/ 427 h 1208"/>
                  <a:gd name="T18" fmla="*/ 64 w 336"/>
                  <a:gd name="T19" fmla="*/ 320 h 1208"/>
                  <a:gd name="T20" fmla="*/ 43 w 336"/>
                  <a:gd name="T21" fmla="*/ 212 h 1208"/>
                  <a:gd name="T22" fmla="*/ 178 w 336"/>
                  <a:gd name="T23" fmla="*/ 174 h 1208"/>
                  <a:gd name="T24" fmla="*/ 40 w 336"/>
                  <a:gd name="T25" fmla="*/ 169 h 1208"/>
                  <a:gd name="T26" fmla="*/ 0 w 336"/>
                  <a:gd name="T27"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1208">
                    <a:moveTo>
                      <a:pt x="236" y="1208"/>
                    </a:moveTo>
                    <a:lnTo>
                      <a:pt x="198" y="987"/>
                    </a:lnTo>
                    <a:lnTo>
                      <a:pt x="312" y="958"/>
                    </a:lnTo>
                    <a:lnTo>
                      <a:pt x="207" y="897"/>
                    </a:lnTo>
                    <a:lnTo>
                      <a:pt x="298" y="817"/>
                    </a:lnTo>
                    <a:lnTo>
                      <a:pt x="336" y="692"/>
                    </a:lnTo>
                    <a:lnTo>
                      <a:pt x="245" y="625"/>
                    </a:lnTo>
                    <a:lnTo>
                      <a:pt x="305" y="525"/>
                    </a:lnTo>
                    <a:lnTo>
                      <a:pt x="260" y="427"/>
                    </a:lnTo>
                    <a:lnTo>
                      <a:pt x="64" y="320"/>
                    </a:lnTo>
                    <a:lnTo>
                      <a:pt x="43" y="212"/>
                    </a:lnTo>
                    <a:lnTo>
                      <a:pt x="178" y="174"/>
                    </a:lnTo>
                    <a:lnTo>
                      <a:pt x="40" y="169"/>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7" name="Freeform 344"/>
              <p:cNvSpPr>
                <a:spLocks/>
              </p:cNvSpPr>
              <p:nvPr/>
            </p:nvSpPr>
            <p:spPr bwMode="auto">
              <a:xfrm>
                <a:off x="2145" y="3860"/>
                <a:ext cx="692" cy="204"/>
              </a:xfrm>
              <a:custGeom>
                <a:avLst/>
                <a:gdLst>
                  <a:gd name="T0" fmla="*/ 1385 w 1385"/>
                  <a:gd name="T1" fmla="*/ 136 h 409"/>
                  <a:gd name="T2" fmla="*/ 1123 w 1385"/>
                  <a:gd name="T3" fmla="*/ 0 h 409"/>
                  <a:gd name="T4" fmla="*/ 775 w 1385"/>
                  <a:gd name="T5" fmla="*/ 152 h 409"/>
                  <a:gd name="T6" fmla="*/ 711 w 1385"/>
                  <a:gd name="T7" fmla="*/ 260 h 409"/>
                  <a:gd name="T8" fmla="*/ 202 w 1385"/>
                  <a:gd name="T9" fmla="*/ 278 h 409"/>
                  <a:gd name="T10" fmla="*/ 0 w 1385"/>
                  <a:gd name="T11" fmla="*/ 409 h 409"/>
                </a:gdLst>
                <a:ahLst/>
                <a:cxnLst>
                  <a:cxn ang="0">
                    <a:pos x="T0" y="T1"/>
                  </a:cxn>
                  <a:cxn ang="0">
                    <a:pos x="T2" y="T3"/>
                  </a:cxn>
                  <a:cxn ang="0">
                    <a:pos x="T4" y="T5"/>
                  </a:cxn>
                  <a:cxn ang="0">
                    <a:pos x="T6" y="T7"/>
                  </a:cxn>
                  <a:cxn ang="0">
                    <a:pos x="T8" y="T9"/>
                  </a:cxn>
                  <a:cxn ang="0">
                    <a:pos x="T10" y="T11"/>
                  </a:cxn>
                </a:cxnLst>
                <a:rect l="0" t="0" r="r" b="b"/>
                <a:pathLst>
                  <a:path w="1385" h="409">
                    <a:moveTo>
                      <a:pt x="1385" y="136"/>
                    </a:moveTo>
                    <a:lnTo>
                      <a:pt x="1123" y="0"/>
                    </a:lnTo>
                    <a:lnTo>
                      <a:pt x="775" y="152"/>
                    </a:lnTo>
                    <a:lnTo>
                      <a:pt x="711" y="260"/>
                    </a:lnTo>
                    <a:lnTo>
                      <a:pt x="202" y="278"/>
                    </a:lnTo>
                    <a:lnTo>
                      <a:pt x="0" y="40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8" name="Freeform 343"/>
              <p:cNvSpPr>
                <a:spLocks/>
              </p:cNvSpPr>
              <p:nvPr/>
            </p:nvSpPr>
            <p:spPr bwMode="auto">
              <a:xfrm>
                <a:off x="3185" y="2779"/>
                <a:ext cx="105" cy="298"/>
              </a:xfrm>
              <a:custGeom>
                <a:avLst/>
                <a:gdLst>
                  <a:gd name="T0" fmla="*/ 0 w 211"/>
                  <a:gd name="T1" fmla="*/ 596 h 596"/>
                  <a:gd name="T2" fmla="*/ 140 w 211"/>
                  <a:gd name="T3" fmla="*/ 423 h 596"/>
                  <a:gd name="T4" fmla="*/ 211 w 211"/>
                  <a:gd name="T5" fmla="*/ 162 h 596"/>
                  <a:gd name="T6" fmla="*/ 54 w 211"/>
                  <a:gd name="T7" fmla="*/ 0 h 596"/>
                </a:gdLst>
                <a:ahLst/>
                <a:cxnLst>
                  <a:cxn ang="0">
                    <a:pos x="T0" y="T1"/>
                  </a:cxn>
                  <a:cxn ang="0">
                    <a:pos x="T2" y="T3"/>
                  </a:cxn>
                  <a:cxn ang="0">
                    <a:pos x="T4" y="T5"/>
                  </a:cxn>
                  <a:cxn ang="0">
                    <a:pos x="T6" y="T7"/>
                  </a:cxn>
                </a:cxnLst>
                <a:rect l="0" t="0" r="r" b="b"/>
                <a:pathLst>
                  <a:path w="211" h="596">
                    <a:moveTo>
                      <a:pt x="0" y="596"/>
                    </a:moveTo>
                    <a:lnTo>
                      <a:pt x="140" y="423"/>
                    </a:lnTo>
                    <a:lnTo>
                      <a:pt x="211" y="162"/>
                    </a:lnTo>
                    <a:lnTo>
                      <a:pt x="54"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9" name="Freeform 342"/>
              <p:cNvSpPr>
                <a:spLocks/>
              </p:cNvSpPr>
              <p:nvPr/>
            </p:nvSpPr>
            <p:spPr bwMode="auto">
              <a:xfrm>
                <a:off x="3185" y="3035"/>
                <a:ext cx="633" cy="209"/>
              </a:xfrm>
              <a:custGeom>
                <a:avLst/>
                <a:gdLst>
                  <a:gd name="T0" fmla="*/ 1264 w 1266"/>
                  <a:gd name="T1" fmla="*/ 417 h 417"/>
                  <a:gd name="T2" fmla="*/ 1266 w 1266"/>
                  <a:gd name="T3" fmla="*/ 414 h 417"/>
                  <a:gd name="T4" fmla="*/ 1266 w 1266"/>
                  <a:gd name="T5" fmla="*/ 300 h 417"/>
                  <a:gd name="T6" fmla="*/ 1140 w 1266"/>
                  <a:gd name="T7" fmla="*/ 242 h 417"/>
                  <a:gd name="T8" fmla="*/ 1064 w 1266"/>
                  <a:gd name="T9" fmla="*/ 9 h 417"/>
                  <a:gd name="T10" fmla="*/ 959 w 1266"/>
                  <a:gd name="T11" fmla="*/ 0 h 417"/>
                  <a:gd name="T12" fmla="*/ 933 w 1266"/>
                  <a:gd name="T13" fmla="*/ 105 h 417"/>
                  <a:gd name="T14" fmla="*/ 580 w 1266"/>
                  <a:gd name="T15" fmla="*/ 105 h 417"/>
                  <a:gd name="T16" fmla="*/ 318 w 1266"/>
                  <a:gd name="T17" fmla="*/ 231 h 417"/>
                  <a:gd name="T18" fmla="*/ 221 w 1266"/>
                  <a:gd name="T19" fmla="*/ 166 h 417"/>
                  <a:gd name="T20" fmla="*/ 130 w 1266"/>
                  <a:gd name="T21" fmla="*/ 228 h 417"/>
                  <a:gd name="T22" fmla="*/ 0 w 1266"/>
                  <a:gd name="T23"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6" h="417">
                    <a:moveTo>
                      <a:pt x="1264" y="417"/>
                    </a:moveTo>
                    <a:lnTo>
                      <a:pt x="1266" y="414"/>
                    </a:lnTo>
                    <a:lnTo>
                      <a:pt x="1266" y="300"/>
                    </a:lnTo>
                    <a:lnTo>
                      <a:pt x="1140" y="242"/>
                    </a:lnTo>
                    <a:lnTo>
                      <a:pt x="1064" y="9"/>
                    </a:lnTo>
                    <a:lnTo>
                      <a:pt x="959" y="0"/>
                    </a:lnTo>
                    <a:lnTo>
                      <a:pt x="933" y="105"/>
                    </a:lnTo>
                    <a:lnTo>
                      <a:pt x="580" y="105"/>
                    </a:lnTo>
                    <a:lnTo>
                      <a:pt x="318" y="231"/>
                    </a:lnTo>
                    <a:lnTo>
                      <a:pt x="221" y="166"/>
                    </a:lnTo>
                    <a:lnTo>
                      <a:pt x="130" y="228"/>
                    </a:lnTo>
                    <a:lnTo>
                      <a:pt x="0" y="8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0" name="Freeform 341"/>
              <p:cNvSpPr>
                <a:spLocks/>
              </p:cNvSpPr>
              <p:nvPr/>
            </p:nvSpPr>
            <p:spPr bwMode="auto">
              <a:xfrm>
                <a:off x="2988" y="2052"/>
                <a:ext cx="223" cy="727"/>
              </a:xfrm>
              <a:custGeom>
                <a:avLst/>
                <a:gdLst>
                  <a:gd name="T0" fmla="*/ 69 w 447"/>
                  <a:gd name="T1" fmla="*/ 0 h 1455"/>
                  <a:gd name="T2" fmla="*/ 69 w 447"/>
                  <a:gd name="T3" fmla="*/ 4 h 1455"/>
                  <a:gd name="T4" fmla="*/ 93 w 447"/>
                  <a:gd name="T5" fmla="*/ 260 h 1455"/>
                  <a:gd name="T6" fmla="*/ 417 w 447"/>
                  <a:gd name="T7" fmla="*/ 379 h 1455"/>
                  <a:gd name="T8" fmla="*/ 341 w 447"/>
                  <a:gd name="T9" fmla="*/ 481 h 1455"/>
                  <a:gd name="T10" fmla="*/ 429 w 447"/>
                  <a:gd name="T11" fmla="*/ 796 h 1455"/>
                  <a:gd name="T12" fmla="*/ 114 w 447"/>
                  <a:gd name="T13" fmla="*/ 988 h 1455"/>
                  <a:gd name="T14" fmla="*/ 174 w 447"/>
                  <a:gd name="T15" fmla="*/ 1076 h 1455"/>
                  <a:gd name="T16" fmla="*/ 0 w 447"/>
                  <a:gd name="T17" fmla="*/ 1281 h 1455"/>
                  <a:gd name="T18" fmla="*/ 69 w 447"/>
                  <a:gd name="T19" fmla="*/ 1375 h 1455"/>
                  <a:gd name="T20" fmla="*/ 447 w 447"/>
                  <a:gd name="T21" fmla="*/ 145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1455">
                    <a:moveTo>
                      <a:pt x="69" y="0"/>
                    </a:moveTo>
                    <a:lnTo>
                      <a:pt x="69" y="4"/>
                    </a:lnTo>
                    <a:lnTo>
                      <a:pt x="93" y="260"/>
                    </a:lnTo>
                    <a:lnTo>
                      <a:pt x="417" y="379"/>
                    </a:lnTo>
                    <a:lnTo>
                      <a:pt x="341" y="481"/>
                    </a:lnTo>
                    <a:lnTo>
                      <a:pt x="429" y="796"/>
                    </a:lnTo>
                    <a:lnTo>
                      <a:pt x="114" y="988"/>
                    </a:lnTo>
                    <a:lnTo>
                      <a:pt x="174" y="1076"/>
                    </a:lnTo>
                    <a:lnTo>
                      <a:pt x="0" y="1281"/>
                    </a:lnTo>
                    <a:lnTo>
                      <a:pt x="69" y="1375"/>
                    </a:lnTo>
                    <a:lnTo>
                      <a:pt x="447" y="14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1" name="Freeform 340"/>
              <p:cNvSpPr>
                <a:spLocks/>
              </p:cNvSpPr>
              <p:nvPr/>
            </p:nvSpPr>
            <p:spPr bwMode="auto">
              <a:xfrm>
                <a:off x="2630" y="2906"/>
                <a:ext cx="387" cy="202"/>
              </a:xfrm>
              <a:custGeom>
                <a:avLst/>
                <a:gdLst>
                  <a:gd name="T0" fmla="*/ 0 w 775"/>
                  <a:gd name="T1" fmla="*/ 0 h 405"/>
                  <a:gd name="T2" fmla="*/ 185 w 775"/>
                  <a:gd name="T3" fmla="*/ 370 h 405"/>
                  <a:gd name="T4" fmla="*/ 288 w 775"/>
                  <a:gd name="T5" fmla="*/ 405 h 405"/>
                  <a:gd name="T6" fmla="*/ 562 w 775"/>
                  <a:gd name="T7" fmla="*/ 222 h 405"/>
                  <a:gd name="T8" fmla="*/ 775 w 775"/>
                  <a:gd name="T9" fmla="*/ 310 h 405"/>
                </a:gdLst>
                <a:ahLst/>
                <a:cxnLst>
                  <a:cxn ang="0">
                    <a:pos x="T0" y="T1"/>
                  </a:cxn>
                  <a:cxn ang="0">
                    <a:pos x="T2" y="T3"/>
                  </a:cxn>
                  <a:cxn ang="0">
                    <a:pos x="T4" y="T5"/>
                  </a:cxn>
                  <a:cxn ang="0">
                    <a:pos x="T6" y="T7"/>
                  </a:cxn>
                  <a:cxn ang="0">
                    <a:pos x="T8" y="T9"/>
                  </a:cxn>
                </a:cxnLst>
                <a:rect l="0" t="0" r="r" b="b"/>
                <a:pathLst>
                  <a:path w="775" h="405">
                    <a:moveTo>
                      <a:pt x="0" y="0"/>
                    </a:moveTo>
                    <a:lnTo>
                      <a:pt x="185" y="370"/>
                    </a:lnTo>
                    <a:lnTo>
                      <a:pt x="288" y="405"/>
                    </a:lnTo>
                    <a:lnTo>
                      <a:pt x="562" y="222"/>
                    </a:lnTo>
                    <a:lnTo>
                      <a:pt x="775" y="3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2" name="Freeform 339"/>
              <p:cNvSpPr>
                <a:spLocks/>
              </p:cNvSpPr>
              <p:nvPr/>
            </p:nvSpPr>
            <p:spPr bwMode="auto">
              <a:xfrm>
                <a:off x="3017" y="3061"/>
                <a:ext cx="168" cy="16"/>
              </a:xfrm>
              <a:custGeom>
                <a:avLst/>
                <a:gdLst>
                  <a:gd name="T0" fmla="*/ 334 w 334"/>
                  <a:gd name="T1" fmla="*/ 33 h 33"/>
                  <a:gd name="T2" fmla="*/ 332 w 334"/>
                  <a:gd name="T3" fmla="*/ 33 h 33"/>
                  <a:gd name="T4" fmla="*/ 0 w 334"/>
                  <a:gd name="T5" fmla="*/ 0 h 33"/>
                </a:gdLst>
                <a:ahLst/>
                <a:cxnLst>
                  <a:cxn ang="0">
                    <a:pos x="T0" y="T1"/>
                  </a:cxn>
                  <a:cxn ang="0">
                    <a:pos x="T2" y="T3"/>
                  </a:cxn>
                  <a:cxn ang="0">
                    <a:pos x="T4" y="T5"/>
                  </a:cxn>
                </a:cxnLst>
                <a:rect l="0" t="0" r="r" b="b"/>
                <a:pathLst>
                  <a:path w="334" h="33">
                    <a:moveTo>
                      <a:pt x="334" y="33"/>
                    </a:moveTo>
                    <a:lnTo>
                      <a:pt x="332" y="33"/>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3" name="Freeform 338"/>
              <p:cNvSpPr>
                <a:spLocks/>
              </p:cNvSpPr>
              <p:nvPr/>
            </p:nvSpPr>
            <p:spPr bwMode="auto">
              <a:xfrm>
                <a:off x="2847" y="3061"/>
                <a:ext cx="175" cy="826"/>
              </a:xfrm>
              <a:custGeom>
                <a:avLst/>
                <a:gdLst>
                  <a:gd name="T0" fmla="*/ 342 w 352"/>
                  <a:gd name="T1" fmla="*/ 0 h 1652"/>
                  <a:gd name="T2" fmla="*/ 338 w 352"/>
                  <a:gd name="T3" fmla="*/ 470 h 1652"/>
                  <a:gd name="T4" fmla="*/ 278 w 352"/>
                  <a:gd name="T5" fmla="*/ 560 h 1652"/>
                  <a:gd name="T6" fmla="*/ 352 w 352"/>
                  <a:gd name="T7" fmla="*/ 1232 h 1652"/>
                  <a:gd name="T8" fmla="*/ 140 w 352"/>
                  <a:gd name="T9" fmla="*/ 1320 h 1652"/>
                  <a:gd name="T10" fmla="*/ 0 w 352"/>
                  <a:gd name="T11" fmla="*/ 1652 h 1652"/>
                </a:gdLst>
                <a:ahLst/>
                <a:cxnLst>
                  <a:cxn ang="0">
                    <a:pos x="T0" y="T1"/>
                  </a:cxn>
                  <a:cxn ang="0">
                    <a:pos x="T2" y="T3"/>
                  </a:cxn>
                  <a:cxn ang="0">
                    <a:pos x="T4" y="T5"/>
                  </a:cxn>
                  <a:cxn ang="0">
                    <a:pos x="T6" y="T7"/>
                  </a:cxn>
                  <a:cxn ang="0">
                    <a:pos x="T8" y="T9"/>
                  </a:cxn>
                  <a:cxn ang="0">
                    <a:pos x="T10" y="T11"/>
                  </a:cxn>
                </a:cxnLst>
                <a:rect l="0" t="0" r="r" b="b"/>
                <a:pathLst>
                  <a:path w="352" h="1652">
                    <a:moveTo>
                      <a:pt x="342" y="0"/>
                    </a:moveTo>
                    <a:lnTo>
                      <a:pt x="338" y="470"/>
                    </a:lnTo>
                    <a:lnTo>
                      <a:pt x="278" y="560"/>
                    </a:lnTo>
                    <a:lnTo>
                      <a:pt x="352" y="1232"/>
                    </a:lnTo>
                    <a:lnTo>
                      <a:pt x="140" y="1320"/>
                    </a:lnTo>
                    <a:lnTo>
                      <a:pt x="0" y="165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4" name="Freeform 337"/>
              <p:cNvSpPr>
                <a:spLocks/>
              </p:cNvSpPr>
              <p:nvPr/>
            </p:nvSpPr>
            <p:spPr bwMode="auto">
              <a:xfrm>
                <a:off x="2364" y="8944"/>
                <a:ext cx="1116" cy="81"/>
              </a:xfrm>
              <a:custGeom>
                <a:avLst/>
                <a:gdLst>
                  <a:gd name="T0" fmla="*/ 2232 w 2232"/>
                  <a:gd name="T1" fmla="*/ 19 h 164"/>
                  <a:gd name="T2" fmla="*/ 1899 w 2232"/>
                  <a:gd name="T3" fmla="*/ 79 h 164"/>
                  <a:gd name="T4" fmla="*/ 1775 w 2232"/>
                  <a:gd name="T5" fmla="*/ 33 h 164"/>
                  <a:gd name="T6" fmla="*/ 1584 w 2232"/>
                  <a:gd name="T7" fmla="*/ 107 h 164"/>
                  <a:gd name="T8" fmla="*/ 1504 w 2232"/>
                  <a:gd name="T9" fmla="*/ 31 h 164"/>
                  <a:gd name="T10" fmla="*/ 1413 w 2232"/>
                  <a:gd name="T11" fmla="*/ 88 h 164"/>
                  <a:gd name="T12" fmla="*/ 1316 w 2232"/>
                  <a:gd name="T13" fmla="*/ 0 h 164"/>
                  <a:gd name="T14" fmla="*/ 935 w 2232"/>
                  <a:gd name="T15" fmla="*/ 78 h 164"/>
                  <a:gd name="T16" fmla="*/ 870 w 2232"/>
                  <a:gd name="T17" fmla="*/ 164 h 164"/>
                  <a:gd name="T18" fmla="*/ 773 w 2232"/>
                  <a:gd name="T19" fmla="*/ 107 h 164"/>
                  <a:gd name="T20" fmla="*/ 671 w 2232"/>
                  <a:gd name="T21" fmla="*/ 160 h 164"/>
                  <a:gd name="T22" fmla="*/ 623 w 2232"/>
                  <a:gd name="T23" fmla="*/ 50 h 164"/>
                  <a:gd name="T24" fmla="*/ 199 w 2232"/>
                  <a:gd name="T25" fmla="*/ 146 h 164"/>
                  <a:gd name="T26" fmla="*/ 0 w 2232"/>
                  <a:gd name="T27"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2" h="164">
                    <a:moveTo>
                      <a:pt x="2232" y="19"/>
                    </a:moveTo>
                    <a:lnTo>
                      <a:pt x="1899" y="79"/>
                    </a:lnTo>
                    <a:lnTo>
                      <a:pt x="1775" y="33"/>
                    </a:lnTo>
                    <a:lnTo>
                      <a:pt x="1584" y="107"/>
                    </a:lnTo>
                    <a:lnTo>
                      <a:pt x="1504" y="31"/>
                    </a:lnTo>
                    <a:lnTo>
                      <a:pt x="1413" y="88"/>
                    </a:lnTo>
                    <a:lnTo>
                      <a:pt x="1316" y="0"/>
                    </a:lnTo>
                    <a:lnTo>
                      <a:pt x="935" y="78"/>
                    </a:lnTo>
                    <a:lnTo>
                      <a:pt x="870" y="164"/>
                    </a:lnTo>
                    <a:lnTo>
                      <a:pt x="773" y="107"/>
                    </a:lnTo>
                    <a:lnTo>
                      <a:pt x="671" y="160"/>
                    </a:lnTo>
                    <a:lnTo>
                      <a:pt x="623" y="50"/>
                    </a:lnTo>
                    <a:lnTo>
                      <a:pt x="199" y="146"/>
                    </a:lnTo>
                    <a:lnTo>
                      <a:pt x="0" y="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5" name="Line 336"/>
              <p:cNvSpPr>
                <a:spLocks noChangeShapeType="1"/>
              </p:cNvSpPr>
              <p:nvPr/>
            </p:nvSpPr>
            <p:spPr bwMode="auto">
              <a:xfrm flipH="1">
                <a:off x="2837" y="3887"/>
                <a:ext cx="10" cy="4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6" name="Freeform 335"/>
              <p:cNvSpPr>
                <a:spLocks/>
              </p:cNvSpPr>
              <p:nvPr/>
            </p:nvSpPr>
            <p:spPr bwMode="auto">
              <a:xfrm>
                <a:off x="3531" y="3975"/>
                <a:ext cx="487" cy="196"/>
              </a:xfrm>
              <a:custGeom>
                <a:avLst/>
                <a:gdLst>
                  <a:gd name="T0" fmla="*/ 974 w 974"/>
                  <a:gd name="T1" fmla="*/ 391 h 391"/>
                  <a:gd name="T2" fmla="*/ 688 w 974"/>
                  <a:gd name="T3" fmla="*/ 390 h 391"/>
                  <a:gd name="T4" fmla="*/ 486 w 974"/>
                  <a:gd name="T5" fmla="*/ 262 h 391"/>
                  <a:gd name="T6" fmla="*/ 367 w 974"/>
                  <a:gd name="T7" fmla="*/ 310 h 391"/>
                  <a:gd name="T8" fmla="*/ 288 w 974"/>
                  <a:gd name="T9" fmla="*/ 235 h 391"/>
                  <a:gd name="T10" fmla="*/ 281 w 974"/>
                  <a:gd name="T11" fmla="*/ 100 h 391"/>
                  <a:gd name="T12" fmla="*/ 22 w 974"/>
                  <a:gd name="T13" fmla="*/ 105 h 391"/>
                  <a:gd name="T14" fmla="*/ 0 w 974"/>
                  <a:gd name="T15" fmla="*/ 0 h 3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4" h="391">
                    <a:moveTo>
                      <a:pt x="974" y="391"/>
                    </a:moveTo>
                    <a:lnTo>
                      <a:pt x="688" y="390"/>
                    </a:lnTo>
                    <a:lnTo>
                      <a:pt x="486" y="262"/>
                    </a:lnTo>
                    <a:lnTo>
                      <a:pt x="367" y="310"/>
                    </a:lnTo>
                    <a:lnTo>
                      <a:pt x="288" y="235"/>
                    </a:lnTo>
                    <a:lnTo>
                      <a:pt x="281" y="100"/>
                    </a:lnTo>
                    <a:lnTo>
                      <a:pt x="22" y="105"/>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7" name="Freeform 334"/>
              <p:cNvSpPr>
                <a:spLocks/>
              </p:cNvSpPr>
              <p:nvPr/>
            </p:nvSpPr>
            <p:spPr bwMode="auto">
              <a:xfrm>
                <a:off x="8155" y="1894"/>
                <a:ext cx="304" cy="1181"/>
              </a:xfrm>
              <a:custGeom>
                <a:avLst/>
                <a:gdLst>
                  <a:gd name="T0" fmla="*/ 0 w 607"/>
                  <a:gd name="T1" fmla="*/ 0 h 2361"/>
                  <a:gd name="T2" fmla="*/ 50 w 607"/>
                  <a:gd name="T3" fmla="*/ 207 h 2361"/>
                  <a:gd name="T4" fmla="*/ 259 w 607"/>
                  <a:gd name="T5" fmla="*/ 128 h 2361"/>
                  <a:gd name="T6" fmla="*/ 430 w 607"/>
                  <a:gd name="T7" fmla="*/ 315 h 2361"/>
                  <a:gd name="T8" fmla="*/ 476 w 607"/>
                  <a:gd name="T9" fmla="*/ 419 h 2361"/>
                  <a:gd name="T10" fmla="*/ 418 w 607"/>
                  <a:gd name="T11" fmla="*/ 646 h 2361"/>
                  <a:gd name="T12" fmla="*/ 607 w 607"/>
                  <a:gd name="T13" fmla="*/ 1092 h 2361"/>
                  <a:gd name="T14" fmla="*/ 573 w 607"/>
                  <a:gd name="T15" fmla="*/ 1198 h 2361"/>
                  <a:gd name="T16" fmla="*/ 487 w 607"/>
                  <a:gd name="T17" fmla="*/ 1730 h 2361"/>
                  <a:gd name="T18" fmla="*/ 535 w 607"/>
                  <a:gd name="T19" fmla="*/ 2062 h 2361"/>
                  <a:gd name="T20" fmla="*/ 473 w 607"/>
                  <a:gd name="T21" fmla="*/ 2174 h 2361"/>
                  <a:gd name="T22" fmla="*/ 569 w 607"/>
                  <a:gd name="T23" fmla="*/ 2252 h 2361"/>
                  <a:gd name="T24" fmla="*/ 562 w 607"/>
                  <a:gd name="T25" fmla="*/ 2361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7" h="2361">
                    <a:moveTo>
                      <a:pt x="0" y="0"/>
                    </a:moveTo>
                    <a:lnTo>
                      <a:pt x="50" y="207"/>
                    </a:lnTo>
                    <a:lnTo>
                      <a:pt x="259" y="128"/>
                    </a:lnTo>
                    <a:lnTo>
                      <a:pt x="430" y="315"/>
                    </a:lnTo>
                    <a:lnTo>
                      <a:pt x="476" y="419"/>
                    </a:lnTo>
                    <a:lnTo>
                      <a:pt x="418" y="646"/>
                    </a:lnTo>
                    <a:lnTo>
                      <a:pt x="607" y="1092"/>
                    </a:lnTo>
                    <a:lnTo>
                      <a:pt x="573" y="1198"/>
                    </a:lnTo>
                    <a:lnTo>
                      <a:pt x="487" y="1730"/>
                    </a:lnTo>
                    <a:lnTo>
                      <a:pt x="535" y="2062"/>
                    </a:lnTo>
                    <a:lnTo>
                      <a:pt x="473" y="2174"/>
                    </a:lnTo>
                    <a:lnTo>
                      <a:pt x="569" y="2252"/>
                    </a:lnTo>
                    <a:lnTo>
                      <a:pt x="562" y="236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8" name="Freeform 333"/>
              <p:cNvSpPr>
                <a:spLocks/>
              </p:cNvSpPr>
              <p:nvPr/>
            </p:nvSpPr>
            <p:spPr bwMode="auto">
              <a:xfrm>
                <a:off x="3860" y="4171"/>
                <a:ext cx="659" cy="1035"/>
              </a:xfrm>
              <a:custGeom>
                <a:avLst/>
                <a:gdLst>
                  <a:gd name="T0" fmla="*/ 317 w 1317"/>
                  <a:gd name="T1" fmla="*/ 0 h 2071"/>
                  <a:gd name="T2" fmla="*/ 288 w 1317"/>
                  <a:gd name="T3" fmla="*/ 95 h 2071"/>
                  <a:gd name="T4" fmla="*/ 222 w 1317"/>
                  <a:gd name="T5" fmla="*/ 453 h 2071"/>
                  <a:gd name="T6" fmla="*/ 0 w 1317"/>
                  <a:gd name="T7" fmla="*/ 1046 h 2071"/>
                  <a:gd name="T8" fmla="*/ 1 w 1317"/>
                  <a:gd name="T9" fmla="*/ 1048 h 2071"/>
                  <a:gd name="T10" fmla="*/ 212 w 1317"/>
                  <a:gd name="T11" fmla="*/ 1172 h 2071"/>
                  <a:gd name="T12" fmla="*/ 222 w 1317"/>
                  <a:gd name="T13" fmla="*/ 1296 h 2071"/>
                  <a:gd name="T14" fmla="*/ 336 w 1317"/>
                  <a:gd name="T15" fmla="*/ 1286 h 2071"/>
                  <a:gd name="T16" fmla="*/ 386 w 1317"/>
                  <a:gd name="T17" fmla="*/ 1522 h 2071"/>
                  <a:gd name="T18" fmla="*/ 496 w 1317"/>
                  <a:gd name="T19" fmla="*/ 1577 h 2071"/>
                  <a:gd name="T20" fmla="*/ 883 w 1317"/>
                  <a:gd name="T21" fmla="*/ 1560 h 2071"/>
                  <a:gd name="T22" fmla="*/ 827 w 1317"/>
                  <a:gd name="T23" fmla="*/ 1448 h 2071"/>
                  <a:gd name="T24" fmla="*/ 1034 w 1317"/>
                  <a:gd name="T25" fmla="*/ 1565 h 2071"/>
                  <a:gd name="T26" fmla="*/ 1043 w 1317"/>
                  <a:gd name="T27" fmla="*/ 1684 h 2071"/>
                  <a:gd name="T28" fmla="*/ 1317 w 1317"/>
                  <a:gd name="T29" fmla="*/ 2071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7" h="2071">
                    <a:moveTo>
                      <a:pt x="317" y="0"/>
                    </a:moveTo>
                    <a:lnTo>
                      <a:pt x="288" y="95"/>
                    </a:lnTo>
                    <a:lnTo>
                      <a:pt x="222" y="453"/>
                    </a:lnTo>
                    <a:lnTo>
                      <a:pt x="0" y="1046"/>
                    </a:lnTo>
                    <a:lnTo>
                      <a:pt x="1" y="1048"/>
                    </a:lnTo>
                    <a:lnTo>
                      <a:pt x="212" y="1172"/>
                    </a:lnTo>
                    <a:lnTo>
                      <a:pt x="222" y="1296"/>
                    </a:lnTo>
                    <a:lnTo>
                      <a:pt x="336" y="1286"/>
                    </a:lnTo>
                    <a:lnTo>
                      <a:pt x="386" y="1522"/>
                    </a:lnTo>
                    <a:lnTo>
                      <a:pt x="496" y="1577"/>
                    </a:lnTo>
                    <a:lnTo>
                      <a:pt x="883" y="1560"/>
                    </a:lnTo>
                    <a:lnTo>
                      <a:pt x="827" y="1448"/>
                    </a:lnTo>
                    <a:lnTo>
                      <a:pt x="1034" y="1565"/>
                    </a:lnTo>
                    <a:lnTo>
                      <a:pt x="1043" y="1684"/>
                    </a:lnTo>
                    <a:lnTo>
                      <a:pt x="1317" y="207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9" name="Freeform 332"/>
              <p:cNvSpPr>
                <a:spLocks/>
              </p:cNvSpPr>
              <p:nvPr/>
            </p:nvSpPr>
            <p:spPr bwMode="auto">
              <a:xfrm>
                <a:off x="3083" y="4765"/>
                <a:ext cx="648" cy="128"/>
              </a:xfrm>
              <a:custGeom>
                <a:avLst/>
                <a:gdLst>
                  <a:gd name="T0" fmla="*/ 1297 w 1297"/>
                  <a:gd name="T1" fmla="*/ 92 h 255"/>
                  <a:gd name="T2" fmla="*/ 1210 w 1297"/>
                  <a:gd name="T3" fmla="*/ 0 h 255"/>
                  <a:gd name="T4" fmla="*/ 834 w 1297"/>
                  <a:gd name="T5" fmla="*/ 9 h 255"/>
                  <a:gd name="T6" fmla="*/ 619 w 1297"/>
                  <a:gd name="T7" fmla="*/ 40 h 255"/>
                  <a:gd name="T8" fmla="*/ 476 w 1297"/>
                  <a:gd name="T9" fmla="*/ 224 h 255"/>
                  <a:gd name="T10" fmla="*/ 0 w 1297"/>
                  <a:gd name="T11" fmla="*/ 255 h 255"/>
                </a:gdLst>
                <a:ahLst/>
                <a:cxnLst>
                  <a:cxn ang="0">
                    <a:pos x="T0" y="T1"/>
                  </a:cxn>
                  <a:cxn ang="0">
                    <a:pos x="T2" y="T3"/>
                  </a:cxn>
                  <a:cxn ang="0">
                    <a:pos x="T4" y="T5"/>
                  </a:cxn>
                  <a:cxn ang="0">
                    <a:pos x="T6" y="T7"/>
                  </a:cxn>
                  <a:cxn ang="0">
                    <a:pos x="T8" y="T9"/>
                  </a:cxn>
                  <a:cxn ang="0">
                    <a:pos x="T10" y="T11"/>
                  </a:cxn>
                </a:cxnLst>
                <a:rect l="0" t="0" r="r" b="b"/>
                <a:pathLst>
                  <a:path w="1297" h="255">
                    <a:moveTo>
                      <a:pt x="1297" y="92"/>
                    </a:moveTo>
                    <a:lnTo>
                      <a:pt x="1210" y="0"/>
                    </a:lnTo>
                    <a:lnTo>
                      <a:pt x="834" y="9"/>
                    </a:lnTo>
                    <a:lnTo>
                      <a:pt x="619" y="40"/>
                    </a:lnTo>
                    <a:lnTo>
                      <a:pt x="476" y="224"/>
                    </a:lnTo>
                    <a:lnTo>
                      <a:pt x="0" y="2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0" name="Line 331"/>
              <p:cNvSpPr>
                <a:spLocks noChangeShapeType="1"/>
              </p:cNvSpPr>
              <p:nvPr/>
            </p:nvSpPr>
            <p:spPr bwMode="auto">
              <a:xfrm flipH="1">
                <a:off x="3731" y="4694"/>
                <a:ext cx="130" cy="117"/>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1" name="Freeform 330"/>
              <p:cNvSpPr>
                <a:spLocks/>
              </p:cNvSpPr>
              <p:nvPr/>
            </p:nvSpPr>
            <p:spPr bwMode="auto">
              <a:xfrm>
                <a:off x="3731" y="4811"/>
                <a:ext cx="230" cy="1161"/>
              </a:xfrm>
              <a:custGeom>
                <a:avLst/>
                <a:gdLst>
                  <a:gd name="T0" fmla="*/ 424 w 458"/>
                  <a:gd name="T1" fmla="*/ 2322 h 2322"/>
                  <a:gd name="T2" fmla="*/ 458 w 458"/>
                  <a:gd name="T3" fmla="*/ 2212 h 2322"/>
                  <a:gd name="T4" fmla="*/ 284 w 458"/>
                  <a:gd name="T5" fmla="*/ 2096 h 2322"/>
                  <a:gd name="T6" fmla="*/ 408 w 458"/>
                  <a:gd name="T7" fmla="*/ 1769 h 2322"/>
                  <a:gd name="T8" fmla="*/ 162 w 458"/>
                  <a:gd name="T9" fmla="*/ 1760 h 2322"/>
                  <a:gd name="T10" fmla="*/ 163 w 458"/>
                  <a:gd name="T11" fmla="*/ 1650 h 2322"/>
                  <a:gd name="T12" fmla="*/ 84 w 458"/>
                  <a:gd name="T13" fmla="*/ 1574 h 2322"/>
                  <a:gd name="T14" fmla="*/ 60 w 458"/>
                  <a:gd name="T15" fmla="*/ 1350 h 2322"/>
                  <a:gd name="T16" fmla="*/ 193 w 458"/>
                  <a:gd name="T17" fmla="*/ 1137 h 2322"/>
                  <a:gd name="T18" fmla="*/ 134 w 458"/>
                  <a:gd name="T19" fmla="*/ 1020 h 2322"/>
                  <a:gd name="T20" fmla="*/ 32 w 458"/>
                  <a:gd name="T21" fmla="*/ 1052 h 2322"/>
                  <a:gd name="T22" fmla="*/ 205 w 458"/>
                  <a:gd name="T23" fmla="*/ 508 h 2322"/>
                  <a:gd name="T24" fmla="*/ 100 w 458"/>
                  <a:gd name="T25" fmla="*/ 461 h 2322"/>
                  <a:gd name="T26" fmla="*/ 132 w 458"/>
                  <a:gd name="T27" fmla="*/ 344 h 2322"/>
                  <a:gd name="T28" fmla="*/ 0 w 458"/>
                  <a:gd name="T29"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8" h="2322">
                    <a:moveTo>
                      <a:pt x="424" y="2322"/>
                    </a:moveTo>
                    <a:lnTo>
                      <a:pt x="458" y="2212"/>
                    </a:lnTo>
                    <a:lnTo>
                      <a:pt x="284" y="2096"/>
                    </a:lnTo>
                    <a:lnTo>
                      <a:pt x="408" y="1769"/>
                    </a:lnTo>
                    <a:lnTo>
                      <a:pt x="162" y="1760"/>
                    </a:lnTo>
                    <a:lnTo>
                      <a:pt x="163" y="1650"/>
                    </a:lnTo>
                    <a:lnTo>
                      <a:pt x="84" y="1574"/>
                    </a:lnTo>
                    <a:lnTo>
                      <a:pt x="60" y="1350"/>
                    </a:lnTo>
                    <a:lnTo>
                      <a:pt x="193" y="1137"/>
                    </a:lnTo>
                    <a:lnTo>
                      <a:pt x="134" y="1020"/>
                    </a:lnTo>
                    <a:lnTo>
                      <a:pt x="32" y="1052"/>
                    </a:lnTo>
                    <a:lnTo>
                      <a:pt x="205" y="508"/>
                    </a:lnTo>
                    <a:lnTo>
                      <a:pt x="100" y="461"/>
                    </a:lnTo>
                    <a:lnTo>
                      <a:pt x="132" y="34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2" name="Freeform 329"/>
              <p:cNvSpPr>
                <a:spLocks/>
              </p:cNvSpPr>
              <p:nvPr/>
            </p:nvSpPr>
            <p:spPr bwMode="auto">
              <a:xfrm>
                <a:off x="2726" y="3928"/>
                <a:ext cx="333" cy="891"/>
              </a:xfrm>
              <a:custGeom>
                <a:avLst/>
                <a:gdLst>
                  <a:gd name="T0" fmla="*/ 300 w 665"/>
                  <a:gd name="T1" fmla="*/ 1782 h 1782"/>
                  <a:gd name="T2" fmla="*/ 286 w 665"/>
                  <a:gd name="T3" fmla="*/ 1667 h 1782"/>
                  <a:gd name="T4" fmla="*/ 179 w 665"/>
                  <a:gd name="T5" fmla="*/ 1613 h 1782"/>
                  <a:gd name="T6" fmla="*/ 286 w 665"/>
                  <a:gd name="T7" fmla="*/ 1439 h 1782"/>
                  <a:gd name="T8" fmla="*/ 257 w 665"/>
                  <a:gd name="T9" fmla="*/ 1332 h 1782"/>
                  <a:gd name="T10" fmla="*/ 117 w 665"/>
                  <a:gd name="T11" fmla="*/ 1150 h 1782"/>
                  <a:gd name="T12" fmla="*/ 0 w 665"/>
                  <a:gd name="T13" fmla="*/ 1119 h 1782"/>
                  <a:gd name="T14" fmla="*/ 110 w 665"/>
                  <a:gd name="T15" fmla="*/ 1034 h 1782"/>
                  <a:gd name="T16" fmla="*/ 665 w 665"/>
                  <a:gd name="T17" fmla="*/ 950 h 1782"/>
                  <a:gd name="T18" fmla="*/ 657 w 665"/>
                  <a:gd name="T19" fmla="*/ 724 h 1782"/>
                  <a:gd name="T20" fmla="*/ 324 w 665"/>
                  <a:gd name="T21" fmla="*/ 595 h 1782"/>
                  <a:gd name="T22" fmla="*/ 398 w 665"/>
                  <a:gd name="T23" fmla="*/ 502 h 1782"/>
                  <a:gd name="T24" fmla="*/ 507 w 665"/>
                  <a:gd name="T25" fmla="*/ 516 h 1782"/>
                  <a:gd name="T26" fmla="*/ 222 w 665"/>
                  <a:gd name="T27"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5" h="1782">
                    <a:moveTo>
                      <a:pt x="300" y="1782"/>
                    </a:moveTo>
                    <a:lnTo>
                      <a:pt x="286" y="1667"/>
                    </a:lnTo>
                    <a:lnTo>
                      <a:pt x="179" y="1613"/>
                    </a:lnTo>
                    <a:lnTo>
                      <a:pt x="286" y="1439"/>
                    </a:lnTo>
                    <a:lnTo>
                      <a:pt x="257" y="1332"/>
                    </a:lnTo>
                    <a:lnTo>
                      <a:pt x="117" y="1150"/>
                    </a:lnTo>
                    <a:lnTo>
                      <a:pt x="0" y="1119"/>
                    </a:lnTo>
                    <a:lnTo>
                      <a:pt x="110" y="1034"/>
                    </a:lnTo>
                    <a:lnTo>
                      <a:pt x="665" y="950"/>
                    </a:lnTo>
                    <a:lnTo>
                      <a:pt x="657" y="724"/>
                    </a:lnTo>
                    <a:lnTo>
                      <a:pt x="324" y="595"/>
                    </a:lnTo>
                    <a:lnTo>
                      <a:pt x="398" y="502"/>
                    </a:lnTo>
                    <a:lnTo>
                      <a:pt x="507" y="516"/>
                    </a:lnTo>
                    <a:lnTo>
                      <a:pt x="222"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3" name="Freeform 328"/>
              <p:cNvSpPr>
                <a:spLocks/>
              </p:cNvSpPr>
              <p:nvPr/>
            </p:nvSpPr>
            <p:spPr bwMode="auto">
              <a:xfrm>
                <a:off x="2197" y="4751"/>
                <a:ext cx="679" cy="255"/>
              </a:xfrm>
              <a:custGeom>
                <a:avLst/>
                <a:gdLst>
                  <a:gd name="T0" fmla="*/ 0 w 1358"/>
                  <a:gd name="T1" fmla="*/ 74 h 510"/>
                  <a:gd name="T2" fmla="*/ 233 w 1358"/>
                  <a:gd name="T3" fmla="*/ 315 h 510"/>
                  <a:gd name="T4" fmla="*/ 689 w 1358"/>
                  <a:gd name="T5" fmla="*/ 510 h 510"/>
                  <a:gd name="T6" fmla="*/ 697 w 1358"/>
                  <a:gd name="T7" fmla="*/ 141 h 510"/>
                  <a:gd name="T8" fmla="*/ 828 w 1358"/>
                  <a:gd name="T9" fmla="*/ 131 h 510"/>
                  <a:gd name="T10" fmla="*/ 828 w 1358"/>
                  <a:gd name="T11" fmla="*/ 253 h 510"/>
                  <a:gd name="T12" fmla="*/ 916 w 1358"/>
                  <a:gd name="T13" fmla="*/ 318 h 510"/>
                  <a:gd name="T14" fmla="*/ 1011 w 1358"/>
                  <a:gd name="T15" fmla="*/ 237 h 510"/>
                  <a:gd name="T16" fmla="*/ 992 w 1358"/>
                  <a:gd name="T17" fmla="*/ 122 h 510"/>
                  <a:gd name="T18" fmla="*/ 1115 w 1358"/>
                  <a:gd name="T19" fmla="*/ 93 h 510"/>
                  <a:gd name="T20" fmla="*/ 1173 w 1358"/>
                  <a:gd name="T21" fmla="*/ 0 h 510"/>
                  <a:gd name="T22" fmla="*/ 1358 w 1358"/>
                  <a:gd name="T23" fmla="*/ 13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8" h="510">
                    <a:moveTo>
                      <a:pt x="0" y="74"/>
                    </a:moveTo>
                    <a:lnTo>
                      <a:pt x="233" y="315"/>
                    </a:lnTo>
                    <a:lnTo>
                      <a:pt x="689" y="510"/>
                    </a:lnTo>
                    <a:lnTo>
                      <a:pt x="697" y="141"/>
                    </a:lnTo>
                    <a:lnTo>
                      <a:pt x="828" y="131"/>
                    </a:lnTo>
                    <a:lnTo>
                      <a:pt x="828" y="253"/>
                    </a:lnTo>
                    <a:lnTo>
                      <a:pt x="916" y="318"/>
                    </a:lnTo>
                    <a:lnTo>
                      <a:pt x="1011" y="237"/>
                    </a:lnTo>
                    <a:lnTo>
                      <a:pt x="992" y="122"/>
                    </a:lnTo>
                    <a:lnTo>
                      <a:pt x="1115" y="93"/>
                    </a:lnTo>
                    <a:lnTo>
                      <a:pt x="1173" y="0"/>
                    </a:lnTo>
                    <a:lnTo>
                      <a:pt x="1358" y="13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4" name="Freeform 327"/>
              <p:cNvSpPr>
                <a:spLocks/>
              </p:cNvSpPr>
              <p:nvPr/>
            </p:nvSpPr>
            <p:spPr bwMode="auto">
              <a:xfrm>
                <a:off x="3083" y="4893"/>
                <a:ext cx="260" cy="804"/>
              </a:xfrm>
              <a:custGeom>
                <a:avLst/>
                <a:gdLst>
                  <a:gd name="T0" fmla="*/ 0 w 521"/>
                  <a:gd name="T1" fmla="*/ 0 h 1610"/>
                  <a:gd name="T2" fmla="*/ 88 w 521"/>
                  <a:gd name="T3" fmla="*/ 221 h 1610"/>
                  <a:gd name="T4" fmla="*/ 250 w 521"/>
                  <a:gd name="T5" fmla="*/ 379 h 1610"/>
                  <a:gd name="T6" fmla="*/ 434 w 521"/>
                  <a:gd name="T7" fmla="*/ 1074 h 1610"/>
                  <a:gd name="T8" fmla="*/ 424 w 521"/>
                  <a:gd name="T9" fmla="*/ 1361 h 1610"/>
                  <a:gd name="T10" fmla="*/ 521 w 521"/>
                  <a:gd name="T11" fmla="*/ 1437 h 1610"/>
                  <a:gd name="T12" fmla="*/ 170 w 521"/>
                  <a:gd name="T13" fmla="*/ 1610 h 1610"/>
                </a:gdLst>
                <a:ahLst/>
                <a:cxnLst>
                  <a:cxn ang="0">
                    <a:pos x="T0" y="T1"/>
                  </a:cxn>
                  <a:cxn ang="0">
                    <a:pos x="T2" y="T3"/>
                  </a:cxn>
                  <a:cxn ang="0">
                    <a:pos x="T4" y="T5"/>
                  </a:cxn>
                  <a:cxn ang="0">
                    <a:pos x="T6" y="T7"/>
                  </a:cxn>
                  <a:cxn ang="0">
                    <a:pos x="T8" y="T9"/>
                  </a:cxn>
                  <a:cxn ang="0">
                    <a:pos x="T10" y="T11"/>
                  </a:cxn>
                  <a:cxn ang="0">
                    <a:pos x="T12" y="T13"/>
                  </a:cxn>
                </a:cxnLst>
                <a:rect l="0" t="0" r="r" b="b"/>
                <a:pathLst>
                  <a:path w="521" h="1610">
                    <a:moveTo>
                      <a:pt x="0" y="0"/>
                    </a:moveTo>
                    <a:lnTo>
                      <a:pt x="88" y="221"/>
                    </a:lnTo>
                    <a:lnTo>
                      <a:pt x="250" y="379"/>
                    </a:lnTo>
                    <a:lnTo>
                      <a:pt x="434" y="1074"/>
                    </a:lnTo>
                    <a:lnTo>
                      <a:pt x="424" y="1361"/>
                    </a:lnTo>
                    <a:lnTo>
                      <a:pt x="521" y="1437"/>
                    </a:lnTo>
                    <a:lnTo>
                      <a:pt x="170" y="16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5" name="Line 326"/>
              <p:cNvSpPr>
                <a:spLocks noChangeShapeType="1"/>
              </p:cNvSpPr>
              <p:nvPr/>
            </p:nvSpPr>
            <p:spPr bwMode="auto">
              <a:xfrm flipH="1" flipV="1">
                <a:off x="2876" y="4819"/>
                <a:ext cx="207" cy="74"/>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6" name="Freeform 325"/>
              <p:cNvSpPr>
                <a:spLocks/>
              </p:cNvSpPr>
              <p:nvPr/>
            </p:nvSpPr>
            <p:spPr bwMode="auto">
              <a:xfrm>
                <a:off x="2852" y="5612"/>
                <a:ext cx="316" cy="85"/>
              </a:xfrm>
              <a:custGeom>
                <a:avLst/>
                <a:gdLst>
                  <a:gd name="T0" fmla="*/ 633 w 633"/>
                  <a:gd name="T1" fmla="*/ 171 h 171"/>
                  <a:gd name="T2" fmla="*/ 540 w 633"/>
                  <a:gd name="T3" fmla="*/ 103 h 171"/>
                  <a:gd name="T4" fmla="*/ 290 w 633"/>
                  <a:gd name="T5" fmla="*/ 114 h 171"/>
                  <a:gd name="T6" fmla="*/ 342 w 633"/>
                  <a:gd name="T7" fmla="*/ 0 h 171"/>
                  <a:gd name="T8" fmla="*/ 0 w 633"/>
                  <a:gd name="T9" fmla="*/ 133 h 171"/>
                </a:gdLst>
                <a:ahLst/>
                <a:cxnLst>
                  <a:cxn ang="0">
                    <a:pos x="T0" y="T1"/>
                  </a:cxn>
                  <a:cxn ang="0">
                    <a:pos x="T2" y="T3"/>
                  </a:cxn>
                  <a:cxn ang="0">
                    <a:pos x="T4" y="T5"/>
                  </a:cxn>
                  <a:cxn ang="0">
                    <a:pos x="T6" y="T7"/>
                  </a:cxn>
                  <a:cxn ang="0">
                    <a:pos x="T8" y="T9"/>
                  </a:cxn>
                </a:cxnLst>
                <a:rect l="0" t="0" r="r" b="b"/>
                <a:pathLst>
                  <a:path w="633" h="171">
                    <a:moveTo>
                      <a:pt x="633" y="171"/>
                    </a:moveTo>
                    <a:lnTo>
                      <a:pt x="540" y="103"/>
                    </a:lnTo>
                    <a:lnTo>
                      <a:pt x="290" y="114"/>
                    </a:lnTo>
                    <a:lnTo>
                      <a:pt x="342" y="0"/>
                    </a:lnTo>
                    <a:lnTo>
                      <a:pt x="0" y="13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7" name="Freeform 324"/>
              <p:cNvSpPr>
                <a:spLocks/>
              </p:cNvSpPr>
              <p:nvPr/>
            </p:nvSpPr>
            <p:spPr bwMode="auto">
              <a:xfrm>
                <a:off x="8610" y="8759"/>
                <a:ext cx="107" cy="653"/>
              </a:xfrm>
              <a:custGeom>
                <a:avLst/>
                <a:gdLst>
                  <a:gd name="T0" fmla="*/ 38 w 216"/>
                  <a:gd name="T1" fmla="*/ 1306 h 1306"/>
                  <a:gd name="T2" fmla="*/ 55 w 216"/>
                  <a:gd name="T3" fmla="*/ 1177 h 1306"/>
                  <a:gd name="T4" fmla="*/ 152 w 216"/>
                  <a:gd name="T5" fmla="*/ 1101 h 1306"/>
                  <a:gd name="T6" fmla="*/ 64 w 216"/>
                  <a:gd name="T7" fmla="*/ 858 h 1306"/>
                  <a:gd name="T8" fmla="*/ 109 w 216"/>
                  <a:gd name="T9" fmla="*/ 755 h 1306"/>
                  <a:gd name="T10" fmla="*/ 216 w 216"/>
                  <a:gd name="T11" fmla="*/ 736 h 1306"/>
                  <a:gd name="T12" fmla="*/ 0 w 216"/>
                  <a:gd name="T13" fmla="*/ 386 h 1306"/>
                  <a:gd name="T14" fmla="*/ 79 w 216"/>
                  <a:gd name="T15" fmla="*/ 181 h 1306"/>
                  <a:gd name="T16" fmla="*/ 205 w 216"/>
                  <a:gd name="T17" fmla="*/ 148 h 1306"/>
                  <a:gd name="T18" fmla="*/ 129 w 216"/>
                  <a:gd name="T19"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1306">
                    <a:moveTo>
                      <a:pt x="38" y="1306"/>
                    </a:moveTo>
                    <a:lnTo>
                      <a:pt x="55" y="1177"/>
                    </a:lnTo>
                    <a:lnTo>
                      <a:pt x="152" y="1101"/>
                    </a:lnTo>
                    <a:lnTo>
                      <a:pt x="64" y="858"/>
                    </a:lnTo>
                    <a:lnTo>
                      <a:pt x="109" y="755"/>
                    </a:lnTo>
                    <a:lnTo>
                      <a:pt x="216" y="736"/>
                    </a:lnTo>
                    <a:lnTo>
                      <a:pt x="0" y="386"/>
                    </a:lnTo>
                    <a:lnTo>
                      <a:pt x="79" y="181"/>
                    </a:lnTo>
                    <a:lnTo>
                      <a:pt x="205" y="148"/>
                    </a:lnTo>
                    <a:lnTo>
                      <a:pt x="129"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8" name="Freeform 323"/>
              <p:cNvSpPr>
                <a:spLocks/>
              </p:cNvSpPr>
              <p:nvPr/>
            </p:nvSpPr>
            <p:spPr bwMode="auto">
              <a:xfrm>
                <a:off x="2526" y="5733"/>
                <a:ext cx="48" cy="51"/>
              </a:xfrm>
              <a:custGeom>
                <a:avLst/>
                <a:gdLst>
                  <a:gd name="T0" fmla="*/ 89 w 96"/>
                  <a:gd name="T1" fmla="*/ 90 h 104"/>
                  <a:gd name="T2" fmla="*/ 93 w 96"/>
                  <a:gd name="T3" fmla="*/ 88 h 104"/>
                  <a:gd name="T4" fmla="*/ 96 w 96"/>
                  <a:gd name="T5" fmla="*/ 88 h 104"/>
                  <a:gd name="T6" fmla="*/ 94 w 96"/>
                  <a:gd name="T7" fmla="*/ 85 h 104"/>
                  <a:gd name="T8" fmla="*/ 0 w 96"/>
                  <a:gd name="T9" fmla="*/ 0 h 104"/>
                  <a:gd name="T10" fmla="*/ 1 w 96"/>
                  <a:gd name="T11" fmla="*/ 9 h 104"/>
                  <a:gd name="T12" fmla="*/ 39 w 96"/>
                  <a:gd name="T13" fmla="*/ 104 h 104"/>
                  <a:gd name="T14" fmla="*/ 65 w 96"/>
                  <a:gd name="T15" fmla="*/ 9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04">
                    <a:moveTo>
                      <a:pt x="89" y="90"/>
                    </a:moveTo>
                    <a:lnTo>
                      <a:pt x="93" y="88"/>
                    </a:lnTo>
                    <a:lnTo>
                      <a:pt x="96" y="88"/>
                    </a:lnTo>
                    <a:lnTo>
                      <a:pt x="94" y="85"/>
                    </a:lnTo>
                    <a:lnTo>
                      <a:pt x="0" y="0"/>
                    </a:lnTo>
                    <a:lnTo>
                      <a:pt x="1" y="9"/>
                    </a:lnTo>
                    <a:lnTo>
                      <a:pt x="39" y="104"/>
                    </a:lnTo>
                    <a:lnTo>
                      <a:pt x="65" y="9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9" name="Line 322"/>
              <p:cNvSpPr>
                <a:spLocks noChangeShapeType="1"/>
              </p:cNvSpPr>
              <p:nvPr/>
            </p:nvSpPr>
            <p:spPr bwMode="auto">
              <a:xfrm flipH="1">
                <a:off x="8674" y="8752"/>
                <a:ext cx="4" cy="7"/>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0" name="Freeform 321"/>
              <p:cNvSpPr>
                <a:spLocks/>
              </p:cNvSpPr>
              <p:nvPr/>
            </p:nvSpPr>
            <p:spPr bwMode="auto">
              <a:xfrm>
                <a:off x="7789" y="8554"/>
                <a:ext cx="885" cy="290"/>
              </a:xfrm>
              <a:custGeom>
                <a:avLst/>
                <a:gdLst>
                  <a:gd name="T0" fmla="*/ 1771 w 1771"/>
                  <a:gd name="T1" fmla="*/ 410 h 581"/>
                  <a:gd name="T2" fmla="*/ 1771 w 1771"/>
                  <a:gd name="T3" fmla="*/ 409 h 581"/>
                  <a:gd name="T4" fmla="*/ 1514 w 1771"/>
                  <a:gd name="T5" fmla="*/ 572 h 581"/>
                  <a:gd name="T6" fmla="*/ 1389 w 1771"/>
                  <a:gd name="T7" fmla="*/ 581 h 581"/>
                  <a:gd name="T8" fmla="*/ 925 w 1771"/>
                  <a:gd name="T9" fmla="*/ 398 h 581"/>
                  <a:gd name="T10" fmla="*/ 788 w 1771"/>
                  <a:gd name="T11" fmla="*/ 422 h 581"/>
                  <a:gd name="T12" fmla="*/ 612 w 1771"/>
                  <a:gd name="T13" fmla="*/ 334 h 581"/>
                  <a:gd name="T14" fmla="*/ 402 w 1771"/>
                  <a:gd name="T15" fmla="*/ 114 h 581"/>
                  <a:gd name="T16" fmla="*/ 0 w 1771"/>
                  <a:gd name="T17"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1" h="581">
                    <a:moveTo>
                      <a:pt x="1771" y="410"/>
                    </a:moveTo>
                    <a:lnTo>
                      <a:pt x="1771" y="409"/>
                    </a:lnTo>
                    <a:lnTo>
                      <a:pt x="1514" y="572"/>
                    </a:lnTo>
                    <a:lnTo>
                      <a:pt x="1389" y="581"/>
                    </a:lnTo>
                    <a:lnTo>
                      <a:pt x="925" y="398"/>
                    </a:lnTo>
                    <a:lnTo>
                      <a:pt x="788" y="422"/>
                    </a:lnTo>
                    <a:lnTo>
                      <a:pt x="612" y="334"/>
                    </a:lnTo>
                    <a:lnTo>
                      <a:pt x="402" y="11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1" name="Freeform 320"/>
              <p:cNvSpPr>
                <a:spLocks/>
              </p:cNvSpPr>
              <p:nvPr/>
            </p:nvSpPr>
            <p:spPr bwMode="auto">
              <a:xfrm>
                <a:off x="3168" y="5697"/>
                <a:ext cx="520" cy="419"/>
              </a:xfrm>
              <a:custGeom>
                <a:avLst/>
                <a:gdLst>
                  <a:gd name="T0" fmla="*/ 0 w 1040"/>
                  <a:gd name="T1" fmla="*/ 0 h 837"/>
                  <a:gd name="T2" fmla="*/ 0 w 1040"/>
                  <a:gd name="T3" fmla="*/ 144 h 837"/>
                  <a:gd name="T4" fmla="*/ 226 w 1040"/>
                  <a:gd name="T5" fmla="*/ 396 h 837"/>
                  <a:gd name="T6" fmla="*/ 902 w 1040"/>
                  <a:gd name="T7" fmla="*/ 656 h 837"/>
                  <a:gd name="T8" fmla="*/ 1040 w 1040"/>
                  <a:gd name="T9" fmla="*/ 837 h 837"/>
                </a:gdLst>
                <a:ahLst/>
                <a:cxnLst>
                  <a:cxn ang="0">
                    <a:pos x="T0" y="T1"/>
                  </a:cxn>
                  <a:cxn ang="0">
                    <a:pos x="T2" y="T3"/>
                  </a:cxn>
                  <a:cxn ang="0">
                    <a:pos x="T4" y="T5"/>
                  </a:cxn>
                  <a:cxn ang="0">
                    <a:pos x="T6" y="T7"/>
                  </a:cxn>
                  <a:cxn ang="0">
                    <a:pos x="T8" y="T9"/>
                  </a:cxn>
                </a:cxnLst>
                <a:rect l="0" t="0" r="r" b="b"/>
                <a:pathLst>
                  <a:path w="1040" h="837">
                    <a:moveTo>
                      <a:pt x="0" y="0"/>
                    </a:moveTo>
                    <a:lnTo>
                      <a:pt x="0" y="144"/>
                    </a:lnTo>
                    <a:lnTo>
                      <a:pt x="226" y="396"/>
                    </a:lnTo>
                    <a:lnTo>
                      <a:pt x="902" y="656"/>
                    </a:lnTo>
                    <a:lnTo>
                      <a:pt x="1040" y="83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2" name="Freeform 319"/>
              <p:cNvSpPr>
                <a:spLocks/>
              </p:cNvSpPr>
              <p:nvPr/>
            </p:nvSpPr>
            <p:spPr bwMode="auto">
              <a:xfrm>
                <a:off x="3688" y="5972"/>
                <a:ext cx="255" cy="144"/>
              </a:xfrm>
              <a:custGeom>
                <a:avLst/>
                <a:gdLst>
                  <a:gd name="T0" fmla="*/ 0 w 511"/>
                  <a:gd name="T1" fmla="*/ 288 h 288"/>
                  <a:gd name="T2" fmla="*/ 107 w 511"/>
                  <a:gd name="T3" fmla="*/ 224 h 288"/>
                  <a:gd name="T4" fmla="*/ 119 w 511"/>
                  <a:gd name="T5" fmla="*/ 110 h 288"/>
                  <a:gd name="T6" fmla="*/ 340 w 511"/>
                  <a:gd name="T7" fmla="*/ 12 h 288"/>
                  <a:gd name="T8" fmla="*/ 480 w 511"/>
                  <a:gd name="T9" fmla="*/ 28 h 288"/>
                  <a:gd name="T10" fmla="*/ 509 w 511"/>
                  <a:gd name="T11" fmla="*/ 0 h 288"/>
                  <a:gd name="T12" fmla="*/ 511 w 511"/>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511" h="288">
                    <a:moveTo>
                      <a:pt x="0" y="288"/>
                    </a:moveTo>
                    <a:lnTo>
                      <a:pt x="107" y="224"/>
                    </a:lnTo>
                    <a:lnTo>
                      <a:pt x="119" y="110"/>
                    </a:lnTo>
                    <a:lnTo>
                      <a:pt x="340" y="12"/>
                    </a:lnTo>
                    <a:lnTo>
                      <a:pt x="480" y="28"/>
                    </a:lnTo>
                    <a:lnTo>
                      <a:pt x="509" y="0"/>
                    </a:lnTo>
                    <a:lnTo>
                      <a:pt x="51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3" name="Freeform 318"/>
              <p:cNvSpPr>
                <a:spLocks/>
              </p:cNvSpPr>
              <p:nvPr/>
            </p:nvSpPr>
            <p:spPr bwMode="auto">
              <a:xfrm>
                <a:off x="8435" y="8303"/>
                <a:ext cx="243" cy="449"/>
              </a:xfrm>
              <a:custGeom>
                <a:avLst/>
                <a:gdLst>
                  <a:gd name="T0" fmla="*/ 0 w 484"/>
                  <a:gd name="T1" fmla="*/ 0 h 900"/>
                  <a:gd name="T2" fmla="*/ 84 w 484"/>
                  <a:gd name="T3" fmla="*/ 210 h 900"/>
                  <a:gd name="T4" fmla="*/ 38 w 484"/>
                  <a:gd name="T5" fmla="*/ 326 h 900"/>
                  <a:gd name="T6" fmla="*/ 181 w 484"/>
                  <a:gd name="T7" fmla="*/ 529 h 900"/>
                  <a:gd name="T8" fmla="*/ 115 w 484"/>
                  <a:gd name="T9" fmla="*/ 626 h 900"/>
                  <a:gd name="T10" fmla="*/ 248 w 484"/>
                  <a:gd name="T11" fmla="*/ 665 h 900"/>
                  <a:gd name="T12" fmla="*/ 484 w 484"/>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484" h="900">
                    <a:moveTo>
                      <a:pt x="0" y="0"/>
                    </a:moveTo>
                    <a:lnTo>
                      <a:pt x="84" y="210"/>
                    </a:lnTo>
                    <a:lnTo>
                      <a:pt x="38" y="326"/>
                    </a:lnTo>
                    <a:lnTo>
                      <a:pt x="181" y="529"/>
                    </a:lnTo>
                    <a:lnTo>
                      <a:pt x="115" y="626"/>
                    </a:lnTo>
                    <a:lnTo>
                      <a:pt x="248" y="665"/>
                    </a:lnTo>
                    <a:lnTo>
                      <a:pt x="484" y="90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4" name="Freeform 317"/>
              <p:cNvSpPr>
                <a:spLocks/>
              </p:cNvSpPr>
              <p:nvPr/>
            </p:nvSpPr>
            <p:spPr bwMode="auto">
              <a:xfrm>
                <a:off x="1839" y="4064"/>
                <a:ext cx="306" cy="204"/>
              </a:xfrm>
              <a:custGeom>
                <a:avLst/>
                <a:gdLst>
                  <a:gd name="T0" fmla="*/ 0 w 610"/>
                  <a:gd name="T1" fmla="*/ 408 h 408"/>
                  <a:gd name="T2" fmla="*/ 595 w 610"/>
                  <a:gd name="T3" fmla="*/ 232 h 408"/>
                  <a:gd name="T4" fmla="*/ 610 w 610"/>
                  <a:gd name="T5" fmla="*/ 0 h 408"/>
                </a:gdLst>
                <a:ahLst/>
                <a:cxnLst>
                  <a:cxn ang="0">
                    <a:pos x="T0" y="T1"/>
                  </a:cxn>
                  <a:cxn ang="0">
                    <a:pos x="T2" y="T3"/>
                  </a:cxn>
                  <a:cxn ang="0">
                    <a:pos x="T4" y="T5"/>
                  </a:cxn>
                </a:cxnLst>
                <a:rect l="0" t="0" r="r" b="b"/>
                <a:pathLst>
                  <a:path w="610" h="408">
                    <a:moveTo>
                      <a:pt x="0" y="408"/>
                    </a:moveTo>
                    <a:lnTo>
                      <a:pt x="595" y="232"/>
                    </a:lnTo>
                    <a:lnTo>
                      <a:pt x="61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5" name="Freeform 316"/>
              <p:cNvSpPr>
                <a:spLocks/>
              </p:cNvSpPr>
              <p:nvPr/>
            </p:nvSpPr>
            <p:spPr bwMode="auto">
              <a:xfrm>
                <a:off x="8678" y="8645"/>
                <a:ext cx="754" cy="170"/>
              </a:xfrm>
              <a:custGeom>
                <a:avLst/>
                <a:gdLst>
                  <a:gd name="T0" fmla="*/ 1509 w 1509"/>
                  <a:gd name="T1" fmla="*/ 0 h 341"/>
                  <a:gd name="T2" fmla="*/ 1132 w 1509"/>
                  <a:gd name="T3" fmla="*/ 16 h 341"/>
                  <a:gd name="T4" fmla="*/ 1083 w 1509"/>
                  <a:gd name="T5" fmla="*/ 150 h 341"/>
                  <a:gd name="T6" fmla="*/ 857 w 1509"/>
                  <a:gd name="T7" fmla="*/ 10 h 341"/>
                  <a:gd name="T8" fmla="*/ 463 w 1509"/>
                  <a:gd name="T9" fmla="*/ 341 h 341"/>
                  <a:gd name="T10" fmla="*/ 311 w 1509"/>
                  <a:gd name="T11" fmla="*/ 153 h 341"/>
                  <a:gd name="T12" fmla="*/ 204 w 1509"/>
                  <a:gd name="T13" fmla="*/ 221 h 341"/>
                  <a:gd name="T14" fmla="*/ 0 w 1509"/>
                  <a:gd name="T15" fmla="*/ 216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9" h="341">
                    <a:moveTo>
                      <a:pt x="1509" y="0"/>
                    </a:moveTo>
                    <a:lnTo>
                      <a:pt x="1132" y="16"/>
                    </a:lnTo>
                    <a:lnTo>
                      <a:pt x="1083" y="150"/>
                    </a:lnTo>
                    <a:lnTo>
                      <a:pt x="857" y="10"/>
                    </a:lnTo>
                    <a:lnTo>
                      <a:pt x="463" y="341"/>
                    </a:lnTo>
                    <a:lnTo>
                      <a:pt x="311" y="153"/>
                    </a:lnTo>
                    <a:lnTo>
                      <a:pt x="204" y="221"/>
                    </a:lnTo>
                    <a:lnTo>
                      <a:pt x="0" y="21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6" name="Freeform 315"/>
              <p:cNvSpPr>
                <a:spLocks/>
              </p:cNvSpPr>
              <p:nvPr/>
            </p:nvSpPr>
            <p:spPr bwMode="auto">
              <a:xfrm>
                <a:off x="3383" y="6116"/>
                <a:ext cx="367" cy="929"/>
              </a:xfrm>
              <a:custGeom>
                <a:avLst/>
                <a:gdLst>
                  <a:gd name="T0" fmla="*/ 610 w 735"/>
                  <a:gd name="T1" fmla="*/ 0 h 1857"/>
                  <a:gd name="T2" fmla="*/ 509 w 735"/>
                  <a:gd name="T3" fmla="*/ 448 h 1857"/>
                  <a:gd name="T4" fmla="*/ 402 w 735"/>
                  <a:gd name="T5" fmla="*/ 455 h 1857"/>
                  <a:gd name="T6" fmla="*/ 315 w 735"/>
                  <a:gd name="T7" fmla="*/ 376 h 1857"/>
                  <a:gd name="T8" fmla="*/ 0 w 735"/>
                  <a:gd name="T9" fmla="*/ 503 h 1857"/>
                  <a:gd name="T10" fmla="*/ 126 w 735"/>
                  <a:gd name="T11" fmla="*/ 722 h 1857"/>
                  <a:gd name="T12" fmla="*/ 38 w 735"/>
                  <a:gd name="T13" fmla="*/ 803 h 1857"/>
                  <a:gd name="T14" fmla="*/ 233 w 735"/>
                  <a:gd name="T15" fmla="*/ 924 h 1857"/>
                  <a:gd name="T16" fmla="*/ 243 w 735"/>
                  <a:gd name="T17" fmla="*/ 1039 h 1857"/>
                  <a:gd name="T18" fmla="*/ 338 w 735"/>
                  <a:gd name="T19" fmla="*/ 1103 h 1857"/>
                  <a:gd name="T20" fmla="*/ 271 w 735"/>
                  <a:gd name="T21" fmla="*/ 1203 h 1857"/>
                  <a:gd name="T22" fmla="*/ 329 w 735"/>
                  <a:gd name="T23" fmla="*/ 1304 h 1857"/>
                  <a:gd name="T24" fmla="*/ 238 w 735"/>
                  <a:gd name="T25" fmla="*/ 1372 h 1857"/>
                  <a:gd name="T26" fmla="*/ 324 w 735"/>
                  <a:gd name="T27" fmla="*/ 1449 h 1857"/>
                  <a:gd name="T28" fmla="*/ 260 w 735"/>
                  <a:gd name="T29" fmla="*/ 1564 h 1857"/>
                  <a:gd name="T30" fmla="*/ 491 w 735"/>
                  <a:gd name="T31" fmla="*/ 1609 h 1857"/>
                  <a:gd name="T32" fmla="*/ 735 w 735"/>
                  <a:gd name="T33" fmla="*/ 1856 h 1857"/>
                  <a:gd name="T34" fmla="*/ 735 w 735"/>
                  <a:gd name="T35"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5" h="1857">
                    <a:moveTo>
                      <a:pt x="610" y="0"/>
                    </a:moveTo>
                    <a:lnTo>
                      <a:pt x="509" y="448"/>
                    </a:lnTo>
                    <a:lnTo>
                      <a:pt x="402" y="455"/>
                    </a:lnTo>
                    <a:lnTo>
                      <a:pt x="315" y="376"/>
                    </a:lnTo>
                    <a:lnTo>
                      <a:pt x="0" y="503"/>
                    </a:lnTo>
                    <a:lnTo>
                      <a:pt x="126" y="722"/>
                    </a:lnTo>
                    <a:lnTo>
                      <a:pt x="38" y="803"/>
                    </a:lnTo>
                    <a:lnTo>
                      <a:pt x="233" y="924"/>
                    </a:lnTo>
                    <a:lnTo>
                      <a:pt x="243" y="1039"/>
                    </a:lnTo>
                    <a:lnTo>
                      <a:pt x="338" y="1103"/>
                    </a:lnTo>
                    <a:lnTo>
                      <a:pt x="271" y="1203"/>
                    </a:lnTo>
                    <a:lnTo>
                      <a:pt x="329" y="1304"/>
                    </a:lnTo>
                    <a:lnTo>
                      <a:pt x="238" y="1372"/>
                    </a:lnTo>
                    <a:lnTo>
                      <a:pt x="324" y="1449"/>
                    </a:lnTo>
                    <a:lnTo>
                      <a:pt x="260" y="1564"/>
                    </a:lnTo>
                    <a:lnTo>
                      <a:pt x="491" y="1609"/>
                    </a:lnTo>
                    <a:lnTo>
                      <a:pt x="735" y="1856"/>
                    </a:lnTo>
                    <a:lnTo>
                      <a:pt x="735" y="185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7" name="Freeform 314"/>
              <p:cNvSpPr>
                <a:spLocks/>
              </p:cNvSpPr>
              <p:nvPr/>
            </p:nvSpPr>
            <p:spPr bwMode="auto">
              <a:xfrm>
                <a:off x="3148" y="6847"/>
                <a:ext cx="562" cy="302"/>
              </a:xfrm>
              <a:custGeom>
                <a:avLst/>
                <a:gdLst>
                  <a:gd name="T0" fmla="*/ 1125 w 1125"/>
                  <a:gd name="T1" fmla="*/ 605 h 605"/>
                  <a:gd name="T2" fmla="*/ 761 w 1125"/>
                  <a:gd name="T3" fmla="*/ 567 h 605"/>
                  <a:gd name="T4" fmla="*/ 524 w 1125"/>
                  <a:gd name="T5" fmla="*/ 400 h 605"/>
                  <a:gd name="T6" fmla="*/ 502 w 1125"/>
                  <a:gd name="T7" fmla="*/ 178 h 605"/>
                  <a:gd name="T8" fmla="*/ 254 w 1125"/>
                  <a:gd name="T9" fmla="*/ 110 h 605"/>
                  <a:gd name="T10" fmla="*/ 228 w 1125"/>
                  <a:gd name="T11" fmla="*/ 0 h 605"/>
                  <a:gd name="T12" fmla="*/ 0 w 1125"/>
                  <a:gd name="T13" fmla="*/ 33 h 605"/>
                </a:gdLst>
                <a:ahLst/>
                <a:cxnLst>
                  <a:cxn ang="0">
                    <a:pos x="T0" y="T1"/>
                  </a:cxn>
                  <a:cxn ang="0">
                    <a:pos x="T2" y="T3"/>
                  </a:cxn>
                  <a:cxn ang="0">
                    <a:pos x="T4" y="T5"/>
                  </a:cxn>
                  <a:cxn ang="0">
                    <a:pos x="T6" y="T7"/>
                  </a:cxn>
                  <a:cxn ang="0">
                    <a:pos x="T8" y="T9"/>
                  </a:cxn>
                  <a:cxn ang="0">
                    <a:pos x="T10" y="T11"/>
                  </a:cxn>
                  <a:cxn ang="0">
                    <a:pos x="T12" y="T13"/>
                  </a:cxn>
                </a:cxnLst>
                <a:rect l="0" t="0" r="r" b="b"/>
                <a:pathLst>
                  <a:path w="1125" h="605">
                    <a:moveTo>
                      <a:pt x="1125" y="605"/>
                    </a:moveTo>
                    <a:lnTo>
                      <a:pt x="761" y="567"/>
                    </a:lnTo>
                    <a:lnTo>
                      <a:pt x="524" y="400"/>
                    </a:lnTo>
                    <a:lnTo>
                      <a:pt x="502" y="178"/>
                    </a:lnTo>
                    <a:lnTo>
                      <a:pt x="254" y="110"/>
                    </a:lnTo>
                    <a:lnTo>
                      <a:pt x="228" y="0"/>
                    </a:lnTo>
                    <a:lnTo>
                      <a:pt x="0" y="3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8" name="Freeform 313"/>
              <p:cNvSpPr>
                <a:spLocks/>
              </p:cNvSpPr>
              <p:nvPr/>
            </p:nvSpPr>
            <p:spPr bwMode="auto">
              <a:xfrm>
                <a:off x="3750" y="6435"/>
                <a:ext cx="1058" cy="610"/>
              </a:xfrm>
              <a:custGeom>
                <a:avLst/>
                <a:gdLst>
                  <a:gd name="T0" fmla="*/ 0 w 2114"/>
                  <a:gd name="T1" fmla="*/ 1220 h 1220"/>
                  <a:gd name="T2" fmla="*/ 1 w 2114"/>
                  <a:gd name="T3" fmla="*/ 1219 h 1220"/>
                  <a:gd name="T4" fmla="*/ 79 w 2114"/>
                  <a:gd name="T5" fmla="*/ 1143 h 1220"/>
                  <a:gd name="T6" fmla="*/ 289 w 2114"/>
                  <a:gd name="T7" fmla="*/ 1115 h 1220"/>
                  <a:gd name="T8" fmla="*/ 450 w 2114"/>
                  <a:gd name="T9" fmla="*/ 893 h 1220"/>
                  <a:gd name="T10" fmla="*/ 479 w 2114"/>
                  <a:gd name="T11" fmla="*/ 671 h 1220"/>
                  <a:gd name="T12" fmla="*/ 784 w 2114"/>
                  <a:gd name="T13" fmla="*/ 443 h 1220"/>
                  <a:gd name="T14" fmla="*/ 867 w 2114"/>
                  <a:gd name="T15" fmla="*/ 238 h 1220"/>
                  <a:gd name="T16" fmla="*/ 1084 w 2114"/>
                  <a:gd name="T17" fmla="*/ 2 h 1220"/>
                  <a:gd name="T18" fmla="*/ 1084 w 2114"/>
                  <a:gd name="T19" fmla="*/ 0 h 1220"/>
                  <a:gd name="T20" fmla="*/ 1326 w 2114"/>
                  <a:gd name="T21" fmla="*/ 118 h 1220"/>
                  <a:gd name="T22" fmla="*/ 1324 w 2114"/>
                  <a:gd name="T23" fmla="*/ 299 h 1220"/>
                  <a:gd name="T24" fmla="*/ 1691 w 2114"/>
                  <a:gd name="T25" fmla="*/ 257 h 1220"/>
                  <a:gd name="T26" fmla="*/ 1967 w 2114"/>
                  <a:gd name="T27" fmla="*/ 474 h 1220"/>
                  <a:gd name="T28" fmla="*/ 1890 w 2114"/>
                  <a:gd name="T29" fmla="*/ 579 h 1220"/>
                  <a:gd name="T30" fmla="*/ 2114 w 2114"/>
                  <a:gd name="T31" fmla="*/ 662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4" h="1220">
                    <a:moveTo>
                      <a:pt x="0" y="1220"/>
                    </a:moveTo>
                    <a:lnTo>
                      <a:pt x="1" y="1219"/>
                    </a:lnTo>
                    <a:lnTo>
                      <a:pt x="79" y="1143"/>
                    </a:lnTo>
                    <a:lnTo>
                      <a:pt x="289" y="1115"/>
                    </a:lnTo>
                    <a:lnTo>
                      <a:pt x="450" y="893"/>
                    </a:lnTo>
                    <a:lnTo>
                      <a:pt x="479" y="671"/>
                    </a:lnTo>
                    <a:lnTo>
                      <a:pt x="784" y="443"/>
                    </a:lnTo>
                    <a:lnTo>
                      <a:pt x="867" y="238"/>
                    </a:lnTo>
                    <a:lnTo>
                      <a:pt x="1084" y="2"/>
                    </a:lnTo>
                    <a:lnTo>
                      <a:pt x="1084" y="0"/>
                    </a:lnTo>
                    <a:lnTo>
                      <a:pt x="1326" y="118"/>
                    </a:lnTo>
                    <a:lnTo>
                      <a:pt x="1324" y="299"/>
                    </a:lnTo>
                    <a:lnTo>
                      <a:pt x="1691" y="257"/>
                    </a:lnTo>
                    <a:lnTo>
                      <a:pt x="1967" y="474"/>
                    </a:lnTo>
                    <a:lnTo>
                      <a:pt x="1890" y="579"/>
                    </a:lnTo>
                    <a:lnTo>
                      <a:pt x="2114" y="66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9" name="Freeform 312"/>
              <p:cNvSpPr>
                <a:spLocks/>
              </p:cNvSpPr>
              <p:nvPr/>
            </p:nvSpPr>
            <p:spPr bwMode="auto">
              <a:xfrm>
                <a:off x="3710" y="7045"/>
                <a:ext cx="40" cy="104"/>
              </a:xfrm>
              <a:custGeom>
                <a:avLst/>
                <a:gdLst>
                  <a:gd name="T0" fmla="*/ 81 w 81"/>
                  <a:gd name="T1" fmla="*/ 0 h 209"/>
                  <a:gd name="T2" fmla="*/ 79 w 81"/>
                  <a:gd name="T3" fmla="*/ 18 h 209"/>
                  <a:gd name="T4" fmla="*/ 0 w 81"/>
                  <a:gd name="T5" fmla="*/ 209 h 209"/>
                </a:gdLst>
                <a:ahLst/>
                <a:cxnLst>
                  <a:cxn ang="0">
                    <a:pos x="T0" y="T1"/>
                  </a:cxn>
                  <a:cxn ang="0">
                    <a:pos x="T2" y="T3"/>
                  </a:cxn>
                  <a:cxn ang="0">
                    <a:pos x="T4" y="T5"/>
                  </a:cxn>
                </a:cxnLst>
                <a:rect l="0" t="0" r="r" b="b"/>
                <a:pathLst>
                  <a:path w="81" h="209">
                    <a:moveTo>
                      <a:pt x="81" y="0"/>
                    </a:moveTo>
                    <a:lnTo>
                      <a:pt x="79" y="18"/>
                    </a:lnTo>
                    <a:lnTo>
                      <a:pt x="0" y="20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0" name="Freeform 311"/>
              <p:cNvSpPr>
                <a:spLocks/>
              </p:cNvSpPr>
              <p:nvPr/>
            </p:nvSpPr>
            <p:spPr bwMode="auto">
              <a:xfrm>
                <a:off x="3708" y="7139"/>
                <a:ext cx="277" cy="423"/>
              </a:xfrm>
              <a:custGeom>
                <a:avLst/>
                <a:gdLst>
                  <a:gd name="T0" fmla="*/ 554 w 554"/>
                  <a:gd name="T1" fmla="*/ 848 h 848"/>
                  <a:gd name="T2" fmla="*/ 516 w 554"/>
                  <a:gd name="T3" fmla="*/ 796 h 848"/>
                  <a:gd name="T4" fmla="*/ 552 w 554"/>
                  <a:gd name="T5" fmla="*/ 683 h 848"/>
                  <a:gd name="T6" fmla="*/ 461 w 554"/>
                  <a:gd name="T7" fmla="*/ 583 h 848"/>
                  <a:gd name="T8" fmla="*/ 379 w 554"/>
                  <a:gd name="T9" fmla="*/ 707 h 848"/>
                  <a:gd name="T10" fmla="*/ 0 w 554"/>
                  <a:gd name="T11" fmla="*/ 621 h 848"/>
                  <a:gd name="T12" fmla="*/ 79 w 554"/>
                  <a:gd name="T13" fmla="*/ 543 h 848"/>
                  <a:gd name="T14" fmla="*/ 86 w 554"/>
                  <a:gd name="T15" fmla="*/ 319 h 848"/>
                  <a:gd name="T16" fmla="*/ 195 w 554"/>
                  <a:gd name="T17" fmla="*/ 107 h 848"/>
                  <a:gd name="T18" fmla="*/ 152 w 554"/>
                  <a:gd name="T19" fmla="*/ 0 h 848"/>
                  <a:gd name="T20" fmla="*/ 4 w 554"/>
                  <a:gd name="T21" fmla="*/ 2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4" h="848">
                    <a:moveTo>
                      <a:pt x="554" y="848"/>
                    </a:moveTo>
                    <a:lnTo>
                      <a:pt x="516" y="796"/>
                    </a:lnTo>
                    <a:lnTo>
                      <a:pt x="552" y="683"/>
                    </a:lnTo>
                    <a:lnTo>
                      <a:pt x="461" y="583"/>
                    </a:lnTo>
                    <a:lnTo>
                      <a:pt x="379" y="707"/>
                    </a:lnTo>
                    <a:lnTo>
                      <a:pt x="0" y="621"/>
                    </a:lnTo>
                    <a:lnTo>
                      <a:pt x="79" y="543"/>
                    </a:lnTo>
                    <a:lnTo>
                      <a:pt x="86" y="319"/>
                    </a:lnTo>
                    <a:lnTo>
                      <a:pt x="195" y="107"/>
                    </a:lnTo>
                    <a:lnTo>
                      <a:pt x="152" y="0"/>
                    </a:lnTo>
                    <a:lnTo>
                      <a:pt x="4" y="2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1" name="Freeform 310"/>
              <p:cNvSpPr>
                <a:spLocks/>
              </p:cNvSpPr>
              <p:nvPr/>
            </p:nvSpPr>
            <p:spPr bwMode="auto">
              <a:xfrm>
                <a:off x="2650" y="7799"/>
                <a:ext cx="942" cy="409"/>
              </a:xfrm>
              <a:custGeom>
                <a:avLst/>
                <a:gdLst>
                  <a:gd name="T0" fmla="*/ 0 w 1885"/>
                  <a:gd name="T1" fmla="*/ 136 h 819"/>
                  <a:gd name="T2" fmla="*/ 305 w 1885"/>
                  <a:gd name="T3" fmla="*/ 0 h 819"/>
                  <a:gd name="T4" fmla="*/ 448 w 1885"/>
                  <a:gd name="T5" fmla="*/ 52 h 819"/>
                  <a:gd name="T6" fmla="*/ 393 w 1885"/>
                  <a:gd name="T7" fmla="*/ 257 h 819"/>
                  <a:gd name="T8" fmla="*/ 1059 w 1885"/>
                  <a:gd name="T9" fmla="*/ 228 h 819"/>
                  <a:gd name="T10" fmla="*/ 1042 w 1885"/>
                  <a:gd name="T11" fmla="*/ 341 h 819"/>
                  <a:gd name="T12" fmla="*/ 1471 w 1885"/>
                  <a:gd name="T13" fmla="*/ 634 h 819"/>
                  <a:gd name="T14" fmla="*/ 1495 w 1885"/>
                  <a:gd name="T15" fmla="*/ 819 h 819"/>
                  <a:gd name="T16" fmla="*/ 1744 w 1885"/>
                  <a:gd name="T17" fmla="*/ 819 h 819"/>
                  <a:gd name="T18" fmla="*/ 1804 w 1885"/>
                  <a:gd name="T19" fmla="*/ 681 h 819"/>
                  <a:gd name="T20" fmla="*/ 1885 w 1885"/>
                  <a:gd name="T21" fmla="*/ 784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5" h="819">
                    <a:moveTo>
                      <a:pt x="0" y="136"/>
                    </a:moveTo>
                    <a:lnTo>
                      <a:pt x="305" y="0"/>
                    </a:lnTo>
                    <a:lnTo>
                      <a:pt x="448" y="52"/>
                    </a:lnTo>
                    <a:lnTo>
                      <a:pt x="393" y="257"/>
                    </a:lnTo>
                    <a:lnTo>
                      <a:pt x="1059" y="228"/>
                    </a:lnTo>
                    <a:lnTo>
                      <a:pt x="1042" y="341"/>
                    </a:lnTo>
                    <a:lnTo>
                      <a:pt x="1471" y="634"/>
                    </a:lnTo>
                    <a:lnTo>
                      <a:pt x="1495" y="819"/>
                    </a:lnTo>
                    <a:lnTo>
                      <a:pt x="1744" y="819"/>
                    </a:lnTo>
                    <a:lnTo>
                      <a:pt x="1804" y="681"/>
                    </a:lnTo>
                    <a:lnTo>
                      <a:pt x="1885" y="78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2" name="Freeform 309"/>
              <p:cNvSpPr>
                <a:spLocks/>
              </p:cNvSpPr>
              <p:nvPr/>
            </p:nvSpPr>
            <p:spPr bwMode="auto">
              <a:xfrm>
                <a:off x="3592" y="7559"/>
                <a:ext cx="393" cy="632"/>
              </a:xfrm>
              <a:custGeom>
                <a:avLst/>
                <a:gdLst>
                  <a:gd name="T0" fmla="*/ 0 w 785"/>
                  <a:gd name="T1" fmla="*/ 1263 h 1263"/>
                  <a:gd name="T2" fmla="*/ 174 w 785"/>
                  <a:gd name="T3" fmla="*/ 1108 h 1263"/>
                  <a:gd name="T4" fmla="*/ 117 w 785"/>
                  <a:gd name="T5" fmla="*/ 1015 h 1263"/>
                  <a:gd name="T6" fmla="*/ 233 w 785"/>
                  <a:gd name="T7" fmla="*/ 924 h 1263"/>
                  <a:gd name="T8" fmla="*/ 253 w 785"/>
                  <a:gd name="T9" fmla="*/ 579 h 1263"/>
                  <a:gd name="T10" fmla="*/ 585 w 785"/>
                  <a:gd name="T11" fmla="*/ 241 h 1263"/>
                  <a:gd name="T12" fmla="*/ 471 w 785"/>
                  <a:gd name="T13" fmla="*/ 191 h 1263"/>
                  <a:gd name="T14" fmla="*/ 512 w 785"/>
                  <a:gd name="T15" fmla="*/ 66 h 1263"/>
                  <a:gd name="T16" fmla="*/ 621 w 785"/>
                  <a:gd name="T17" fmla="*/ 97 h 1263"/>
                  <a:gd name="T18" fmla="*/ 664 w 785"/>
                  <a:gd name="T19" fmla="*/ 0 h 1263"/>
                  <a:gd name="T20" fmla="*/ 785 w 785"/>
                  <a:gd name="T21" fmla="*/ 7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5" h="1263">
                    <a:moveTo>
                      <a:pt x="0" y="1263"/>
                    </a:moveTo>
                    <a:lnTo>
                      <a:pt x="174" y="1108"/>
                    </a:lnTo>
                    <a:lnTo>
                      <a:pt x="117" y="1015"/>
                    </a:lnTo>
                    <a:lnTo>
                      <a:pt x="233" y="924"/>
                    </a:lnTo>
                    <a:lnTo>
                      <a:pt x="253" y="579"/>
                    </a:lnTo>
                    <a:lnTo>
                      <a:pt x="585" y="241"/>
                    </a:lnTo>
                    <a:lnTo>
                      <a:pt x="471" y="191"/>
                    </a:lnTo>
                    <a:lnTo>
                      <a:pt x="512" y="66"/>
                    </a:lnTo>
                    <a:lnTo>
                      <a:pt x="621" y="97"/>
                    </a:lnTo>
                    <a:lnTo>
                      <a:pt x="664" y="0"/>
                    </a:lnTo>
                    <a:lnTo>
                      <a:pt x="785" y="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3" name="Freeform 308"/>
              <p:cNvSpPr>
                <a:spLocks/>
              </p:cNvSpPr>
              <p:nvPr/>
            </p:nvSpPr>
            <p:spPr bwMode="auto">
              <a:xfrm>
                <a:off x="3985" y="7562"/>
                <a:ext cx="658" cy="235"/>
              </a:xfrm>
              <a:custGeom>
                <a:avLst/>
                <a:gdLst>
                  <a:gd name="T0" fmla="*/ 1316 w 1316"/>
                  <a:gd name="T1" fmla="*/ 469 h 469"/>
                  <a:gd name="T2" fmla="*/ 1150 w 1316"/>
                  <a:gd name="T3" fmla="*/ 308 h 469"/>
                  <a:gd name="T4" fmla="*/ 943 w 1316"/>
                  <a:gd name="T5" fmla="*/ 414 h 469"/>
                  <a:gd name="T6" fmla="*/ 884 w 1316"/>
                  <a:gd name="T7" fmla="*/ 177 h 469"/>
                  <a:gd name="T8" fmla="*/ 646 w 1316"/>
                  <a:gd name="T9" fmla="*/ 219 h 469"/>
                  <a:gd name="T10" fmla="*/ 564 w 1316"/>
                  <a:gd name="T11" fmla="*/ 148 h 469"/>
                  <a:gd name="T12" fmla="*/ 452 w 1316"/>
                  <a:gd name="T13" fmla="*/ 229 h 469"/>
                  <a:gd name="T14" fmla="*/ 108 w 1316"/>
                  <a:gd name="T15" fmla="*/ 246 h 469"/>
                  <a:gd name="T16" fmla="*/ 0 w 1316"/>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6" h="469">
                    <a:moveTo>
                      <a:pt x="1316" y="469"/>
                    </a:moveTo>
                    <a:lnTo>
                      <a:pt x="1150" y="308"/>
                    </a:lnTo>
                    <a:lnTo>
                      <a:pt x="943" y="414"/>
                    </a:lnTo>
                    <a:lnTo>
                      <a:pt x="884" y="177"/>
                    </a:lnTo>
                    <a:lnTo>
                      <a:pt x="646" y="219"/>
                    </a:lnTo>
                    <a:lnTo>
                      <a:pt x="564" y="148"/>
                    </a:lnTo>
                    <a:lnTo>
                      <a:pt x="452" y="229"/>
                    </a:lnTo>
                    <a:lnTo>
                      <a:pt x="108" y="24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4" name="Freeform 307"/>
              <p:cNvSpPr>
                <a:spLocks/>
              </p:cNvSpPr>
              <p:nvPr/>
            </p:nvSpPr>
            <p:spPr bwMode="auto">
              <a:xfrm>
                <a:off x="3592" y="8191"/>
                <a:ext cx="234" cy="296"/>
              </a:xfrm>
              <a:custGeom>
                <a:avLst/>
                <a:gdLst>
                  <a:gd name="T0" fmla="*/ 355 w 467"/>
                  <a:gd name="T1" fmla="*/ 593 h 593"/>
                  <a:gd name="T2" fmla="*/ 329 w 467"/>
                  <a:gd name="T3" fmla="*/ 491 h 593"/>
                  <a:gd name="T4" fmla="*/ 467 w 467"/>
                  <a:gd name="T5" fmla="*/ 290 h 593"/>
                  <a:gd name="T6" fmla="*/ 15 w 467"/>
                  <a:gd name="T7" fmla="*/ 178 h 593"/>
                  <a:gd name="T8" fmla="*/ 0 w 467"/>
                  <a:gd name="T9" fmla="*/ 0 h 593"/>
                </a:gdLst>
                <a:ahLst/>
                <a:cxnLst>
                  <a:cxn ang="0">
                    <a:pos x="T0" y="T1"/>
                  </a:cxn>
                  <a:cxn ang="0">
                    <a:pos x="T2" y="T3"/>
                  </a:cxn>
                  <a:cxn ang="0">
                    <a:pos x="T4" y="T5"/>
                  </a:cxn>
                  <a:cxn ang="0">
                    <a:pos x="T6" y="T7"/>
                  </a:cxn>
                  <a:cxn ang="0">
                    <a:pos x="T8" y="T9"/>
                  </a:cxn>
                </a:cxnLst>
                <a:rect l="0" t="0" r="r" b="b"/>
                <a:pathLst>
                  <a:path w="467" h="593">
                    <a:moveTo>
                      <a:pt x="355" y="593"/>
                    </a:moveTo>
                    <a:lnTo>
                      <a:pt x="329" y="491"/>
                    </a:lnTo>
                    <a:lnTo>
                      <a:pt x="467" y="290"/>
                    </a:lnTo>
                    <a:lnTo>
                      <a:pt x="15" y="178"/>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5" name="Freeform 306"/>
              <p:cNvSpPr>
                <a:spLocks/>
              </p:cNvSpPr>
              <p:nvPr/>
            </p:nvSpPr>
            <p:spPr bwMode="auto">
              <a:xfrm>
                <a:off x="7150" y="4498"/>
                <a:ext cx="96" cy="218"/>
              </a:xfrm>
              <a:custGeom>
                <a:avLst/>
                <a:gdLst>
                  <a:gd name="T0" fmla="*/ 179 w 191"/>
                  <a:gd name="T1" fmla="*/ 436 h 436"/>
                  <a:gd name="T2" fmla="*/ 179 w 191"/>
                  <a:gd name="T3" fmla="*/ 402 h 436"/>
                  <a:gd name="T4" fmla="*/ 191 w 191"/>
                  <a:gd name="T5" fmla="*/ 279 h 436"/>
                  <a:gd name="T6" fmla="*/ 48 w 191"/>
                  <a:gd name="T7" fmla="*/ 234 h 436"/>
                  <a:gd name="T8" fmla="*/ 0 w 191"/>
                  <a:gd name="T9" fmla="*/ 0 h 436"/>
                </a:gdLst>
                <a:ahLst/>
                <a:cxnLst>
                  <a:cxn ang="0">
                    <a:pos x="T0" y="T1"/>
                  </a:cxn>
                  <a:cxn ang="0">
                    <a:pos x="T2" y="T3"/>
                  </a:cxn>
                  <a:cxn ang="0">
                    <a:pos x="T4" y="T5"/>
                  </a:cxn>
                  <a:cxn ang="0">
                    <a:pos x="T6" y="T7"/>
                  </a:cxn>
                  <a:cxn ang="0">
                    <a:pos x="T8" y="T9"/>
                  </a:cxn>
                </a:cxnLst>
                <a:rect l="0" t="0" r="r" b="b"/>
                <a:pathLst>
                  <a:path w="191" h="436">
                    <a:moveTo>
                      <a:pt x="179" y="436"/>
                    </a:moveTo>
                    <a:lnTo>
                      <a:pt x="179" y="402"/>
                    </a:lnTo>
                    <a:lnTo>
                      <a:pt x="191" y="279"/>
                    </a:lnTo>
                    <a:lnTo>
                      <a:pt x="48" y="23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6" name="Freeform 305"/>
              <p:cNvSpPr>
                <a:spLocks/>
              </p:cNvSpPr>
              <p:nvPr/>
            </p:nvSpPr>
            <p:spPr bwMode="auto">
              <a:xfrm>
                <a:off x="6235" y="4237"/>
                <a:ext cx="915" cy="270"/>
              </a:xfrm>
              <a:custGeom>
                <a:avLst/>
                <a:gdLst>
                  <a:gd name="T0" fmla="*/ 1832 w 1832"/>
                  <a:gd name="T1" fmla="*/ 522 h 539"/>
                  <a:gd name="T2" fmla="*/ 1618 w 1832"/>
                  <a:gd name="T3" fmla="*/ 539 h 539"/>
                  <a:gd name="T4" fmla="*/ 1561 w 1832"/>
                  <a:gd name="T5" fmla="*/ 429 h 539"/>
                  <a:gd name="T6" fmla="*/ 1454 w 1832"/>
                  <a:gd name="T7" fmla="*/ 463 h 539"/>
                  <a:gd name="T8" fmla="*/ 1418 w 1832"/>
                  <a:gd name="T9" fmla="*/ 322 h 539"/>
                  <a:gd name="T10" fmla="*/ 1194 w 1832"/>
                  <a:gd name="T11" fmla="*/ 357 h 539"/>
                  <a:gd name="T12" fmla="*/ 980 w 1832"/>
                  <a:gd name="T13" fmla="*/ 241 h 539"/>
                  <a:gd name="T14" fmla="*/ 830 w 1832"/>
                  <a:gd name="T15" fmla="*/ 24 h 539"/>
                  <a:gd name="T16" fmla="*/ 651 w 1832"/>
                  <a:gd name="T17" fmla="*/ 188 h 539"/>
                  <a:gd name="T18" fmla="*/ 419 w 1832"/>
                  <a:gd name="T19" fmla="*/ 188 h 539"/>
                  <a:gd name="T20" fmla="*/ 131 w 1832"/>
                  <a:gd name="T21" fmla="*/ 3 h 539"/>
                  <a:gd name="T22" fmla="*/ 0 w 1832"/>
                  <a:gd name="T23" fmla="*/ 3 h 539"/>
                  <a:gd name="T24" fmla="*/ 0 w 1832"/>
                  <a:gd name="T25"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2" h="539">
                    <a:moveTo>
                      <a:pt x="1832" y="522"/>
                    </a:moveTo>
                    <a:lnTo>
                      <a:pt x="1618" y="539"/>
                    </a:lnTo>
                    <a:lnTo>
                      <a:pt x="1561" y="429"/>
                    </a:lnTo>
                    <a:lnTo>
                      <a:pt x="1454" y="463"/>
                    </a:lnTo>
                    <a:lnTo>
                      <a:pt x="1418" y="322"/>
                    </a:lnTo>
                    <a:lnTo>
                      <a:pt x="1194" y="357"/>
                    </a:lnTo>
                    <a:lnTo>
                      <a:pt x="980" y="241"/>
                    </a:lnTo>
                    <a:lnTo>
                      <a:pt x="830" y="24"/>
                    </a:lnTo>
                    <a:lnTo>
                      <a:pt x="651" y="188"/>
                    </a:lnTo>
                    <a:lnTo>
                      <a:pt x="419" y="188"/>
                    </a:lnTo>
                    <a:lnTo>
                      <a:pt x="131" y="3"/>
                    </a:lnTo>
                    <a:lnTo>
                      <a:pt x="0" y="3"/>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7" name="Line 304"/>
              <p:cNvSpPr>
                <a:spLocks noChangeShapeType="1"/>
              </p:cNvSpPr>
              <p:nvPr/>
            </p:nvSpPr>
            <p:spPr bwMode="auto">
              <a:xfrm flipV="1">
                <a:off x="7218" y="4716"/>
                <a:ext cx="22" cy="5"/>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8" name="Freeform 303"/>
              <p:cNvSpPr>
                <a:spLocks/>
              </p:cNvSpPr>
              <p:nvPr/>
            </p:nvSpPr>
            <p:spPr bwMode="auto">
              <a:xfrm>
                <a:off x="7761" y="1755"/>
                <a:ext cx="322" cy="463"/>
              </a:xfrm>
              <a:custGeom>
                <a:avLst/>
                <a:gdLst>
                  <a:gd name="T0" fmla="*/ 643 w 643"/>
                  <a:gd name="T1" fmla="*/ 0 h 925"/>
                  <a:gd name="T2" fmla="*/ 576 w 643"/>
                  <a:gd name="T3" fmla="*/ 48 h 925"/>
                  <a:gd name="T4" fmla="*/ 495 w 643"/>
                  <a:gd name="T5" fmla="*/ 151 h 925"/>
                  <a:gd name="T6" fmla="*/ 274 w 643"/>
                  <a:gd name="T7" fmla="*/ 71 h 925"/>
                  <a:gd name="T8" fmla="*/ 200 w 643"/>
                  <a:gd name="T9" fmla="*/ 150 h 925"/>
                  <a:gd name="T10" fmla="*/ 233 w 643"/>
                  <a:gd name="T11" fmla="*/ 487 h 925"/>
                  <a:gd name="T12" fmla="*/ 110 w 643"/>
                  <a:gd name="T13" fmla="*/ 686 h 925"/>
                  <a:gd name="T14" fmla="*/ 160 w 643"/>
                  <a:gd name="T15" fmla="*/ 782 h 925"/>
                  <a:gd name="T16" fmla="*/ 0 w 643"/>
                  <a:gd name="T17" fmla="*/ 923 h 925"/>
                  <a:gd name="T18" fmla="*/ 0 w 643"/>
                  <a:gd name="T19" fmla="*/ 925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925">
                    <a:moveTo>
                      <a:pt x="643" y="0"/>
                    </a:moveTo>
                    <a:lnTo>
                      <a:pt x="576" y="48"/>
                    </a:lnTo>
                    <a:lnTo>
                      <a:pt x="495" y="151"/>
                    </a:lnTo>
                    <a:lnTo>
                      <a:pt x="274" y="71"/>
                    </a:lnTo>
                    <a:lnTo>
                      <a:pt x="200" y="150"/>
                    </a:lnTo>
                    <a:lnTo>
                      <a:pt x="233" y="487"/>
                    </a:lnTo>
                    <a:lnTo>
                      <a:pt x="110" y="686"/>
                    </a:lnTo>
                    <a:lnTo>
                      <a:pt x="160" y="782"/>
                    </a:lnTo>
                    <a:lnTo>
                      <a:pt x="0" y="923"/>
                    </a:lnTo>
                    <a:lnTo>
                      <a:pt x="0" y="92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9" name="Freeform 302"/>
              <p:cNvSpPr>
                <a:spLocks/>
              </p:cNvSpPr>
              <p:nvPr/>
            </p:nvSpPr>
            <p:spPr bwMode="auto">
              <a:xfrm>
                <a:off x="7165" y="4721"/>
                <a:ext cx="53" cy="33"/>
              </a:xfrm>
              <a:custGeom>
                <a:avLst/>
                <a:gdLst>
                  <a:gd name="T0" fmla="*/ 105 w 105"/>
                  <a:gd name="T1" fmla="*/ 0 h 66"/>
                  <a:gd name="T2" fmla="*/ 4 w 105"/>
                  <a:gd name="T3" fmla="*/ 66 h 66"/>
                  <a:gd name="T4" fmla="*/ 0 w 105"/>
                  <a:gd name="T5" fmla="*/ 12 h 66"/>
                  <a:gd name="T6" fmla="*/ 105 w 105"/>
                  <a:gd name="T7" fmla="*/ 0 h 66"/>
                </a:gdLst>
                <a:ahLst/>
                <a:cxnLst>
                  <a:cxn ang="0">
                    <a:pos x="T0" y="T1"/>
                  </a:cxn>
                  <a:cxn ang="0">
                    <a:pos x="T2" y="T3"/>
                  </a:cxn>
                  <a:cxn ang="0">
                    <a:pos x="T4" y="T5"/>
                  </a:cxn>
                  <a:cxn ang="0">
                    <a:pos x="T6" y="T7"/>
                  </a:cxn>
                </a:cxnLst>
                <a:rect l="0" t="0" r="r" b="b"/>
                <a:pathLst>
                  <a:path w="105" h="66">
                    <a:moveTo>
                      <a:pt x="105" y="0"/>
                    </a:moveTo>
                    <a:lnTo>
                      <a:pt x="4" y="66"/>
                    </a:lnTo>
                    <a:lnTo>
                      <a:pt x="0" y="12"/>
                    </a:lnTo>
                    <a:lnTo>
                      <a:pt x="10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0" name="Freeform 301"/>
              <p:cNvSpPr>
                <a:spLocks/>
              </p:cNvSpPr>
              <p:nvPr/>
            </p:nvSpPr>
            <p:spPr bwMode="auto">
              <a:xfrm>
                <a:off x="6777" y="4754"/>
                <a:ext cx="390" cy="509"/>
              </a:xfrm>
              <a:custGeom>
                <a:avLst/>
                <a:gdLst>
                  <a:gd name="T0" fmla="*/ 0 w 780"/>
                  <a:gd name="T1" fmla="*/ 908 h 1018"/>
                  <a:gd name="T2" fmla="*/ 271 w 780"/>
                  <a:gd name="T3" fmla="*/ 1018 h 1018"/>
                  <a:gd name="T4" fmla="*/ 707 w 780"/>
                  <a:gd name="T5" fmla="*/ 794 h 1018"/>
                  <a:gd name="T6" fmla="*/ 681 w 780"/>
                  <a:gd name="T7" fmla="*/ 686 h 1018"/>
                  <a:gd name="T8" fmla="*/ 756 w 780"/>
                  <a:gd name="T9" fmla="*/ 601 h 1018"/>
                  <a:gd name="T10" fmla="*/ 600 w 780"/>
                  <a:gd name="T11" fmla="*/ 334 h 1018"/>
                  <a:gd name="T12" fmla="*/ 681 w 780"/>
                  <a:gd name="T13" fmla="*/ 265 h 1018"/>
                  <a:gd name="T14" fmla="*/ 669 w 780"/>
                  <a:gd name="T15" fmla="*/ 38 h 1018"/>
                  <a:gd name="T16" fmla="*/ 780 w 780"/>
                  <a:gd name="T17"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1018">
                    <a:moveTo>
                      <a:pt x="0" y="908"/>
                    </a:moveTo>
                    <a:lnTo>
                      <a:pt x="271" y="1018"/>
                    </a:lnTo>
                    <a:lnTo>
                      <a:pt x="707" y="794"/>
                    </a:lnTo>
                    <a:lnTo>
                      <a:pt x="681" y="686"/>
                    </a:lnTo>
                    <a:lnTo>
                      <a:pt x="756" y="601"/>
                    </a:lnTo>
                    <a:lnTo>
                      <a:pt x="600" y="334"/>
                    </a:lnTo>
                    <a:lnTo>
                      <a:pt x="681" y="265"/>
                    </a:lnTo>
                    <a:lnTo>
                      <a:pt x="669" y="38"/>
                    </a:lnTo>
                    <a:lnTo>
                      <a:pt x="78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1" name="Freeform 300"/>
              <p:cNvSpPr>
                <a:spLocks/>
              </p:cNvSpPr>
              <p:nvPr/>
            </p:nvSpPr>
            <p:spPr bwMode="auto">
              <a:xfrm>
                <a:off x="6152" y="4297"/>
                <a:ext cx="166" cy="863"/>
              </a:xfrm>
              <a:custGeom>
                <a:avLst/>
                <a:gdLst>
                  <a:gd name="T0" fmla="*/ 0 w 333"/>
                  <a:gd name="T1" fmla="*/ 0 h 1724"/>
                  <a:gd name="T2" fmla="*/ 76 w 333"/>
                  <a:gd name="T3" fmla="*/ 251 h 1724"/>
                  <a:gd name="T4" fmla="*/ 10 w 333"/>
                  <a:gd name="T5" fmla="*/ 473 h 1724"/>
                  <a:gd name="T6" fmla="*/ 114 w 333"/>
                  <a:gd name="T7" fmla="*/ 556 h 1724"/>
                  <a:gd name="T8" fmla="*/ 234 w 333"/>
                  <a:gd name="T9" fmla="*/ 849 h 1724"/>
                  <a:gd name="T10" fmla="*/ 245 w 333"/>
                  <a:gd name="T11" fmla="*/ 1078 h 1724"/>
                  <a:gd name="T12" fmla="*/ 333 w 333"/>
                  <a:gd name="T13" fmla="*/ 1154 h 1724"/>
                  <a:gd name="T14" fmla="*/ 324 w 333"/>
                  <a:gd name="T15" fmla="*/ 1381 h 1724"/>
                  <a:gd name="T16" fmla="*/ 271 w 333"/>
                  <a:gd name="T17" fmla="*/ 1724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1724">
                    <a:moveTo>
                      <a:pt x="0" y="0"/>
                    </a:moveTo>
                    <a:lnTo>
                      <a:pt x="76" y="251"/>
                    </a:lnTo>
                    <a:lnTo>
                      <a:pt x="10" y="473"/>
                    </a:lnTo>
                    <a:lnTo>
                      <a:pt x="114" y="556"/>
                    </a:lnTo>
                    <a:lnTo>
                      <a:pt x="234" y="849"/>
                    </a:lnTo>
                    <a:lnTo>
                      <a:pt x="245" y="1078"/>
                    </a:lnTo>
                    <a:lnTo>
                      <a:pt x="333" y="1154"/>
                    </a:lnTo>
                    <a:lnTo>
                      <a:pt x="324" y="1381"/>
                    </a:lnTo>
                    <a:lnTo>
                      <a:pt x="271" y="172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2" name="Freeform 299"/>
              <p:cNvSpPr>
                <a:spLocks/>
              </p:cNvSpPr>
              <p:nvPr/>
            </p:nvSpPr>
            <p:spPr bwMode="auto">
              <a:xfrm>
                <a:off x="6152" y="4237"/>
                <a:ext cx="83" cy="60"/>
              </a:xfrm>
              <a:custGeom>
                <a:avLst/>
                <a:gdLst>
                  <a:gd name="T0" fmla="*/ 165 w 165"/>
                  <a:gd name="T1" fmla="*/ 0 h 121"/>
                  <a:gd name="T2" fmla="*/ 57 w 165"/>
                  <a:gd name="T3" fmla="*/ 28 h 121"/>
                  <a:gd name="T4" fmla="*/ 0 w 165"/>
                  <a:gd name="T5" fmla="*/ 121 h 121"/>
                </a:gdLst>
                <a:ahLst/>
                <a:cxnLst>
                  <a:cxn ang="0">
                    <a:pos x="T0" y="T1"/>
                  </a:cxn>
                  <a:cxn ang="0">
                    <a:pos x="T2" y="T3"/>
                  </a:cxn>
                  <a:cxn ang="0">
                    <a:pos x="T4" y="T5"/>
                  </a:cxn>
                </a:cxnLst>
                <a:rect l="0" t="0" r="r" b="b"/>
                <a:pathLst>
                  <a:path w="165" h="121">
                    <a:moveTo>
                      <a:pt x="165" y="0"/>
                    </a:moveTo>
                    <a:lnTo>
                      <a:pt x="57" y="28"/>
                    </a:lnTo>
                    <a:lnTo>
                      <a:pt x="0" y="12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3" name="Freeform 298"/>
              <p:cNvSpPr>
                <a:spLocks/>
              </p:cNvSpPr>
              <p:nvPr/>
            </p:nvSpPr>
            <p:spPr bwMode="auto">
              <a:xfrm>
                <a:off x="5640" y="4178"/>
                <a:ext cx="512" cy="151"/>
              </a:xfrm>
              <a:custGeom>
                <a:avLst/>
                <a:gdLst>
                  <a:gd name="T0" fmla="*/ 1025 w 1025"/>
                  <a:gd name="T1" fmla="*/ 240 h 303"/>
                  <a:gd name="T2" fmla="*/ 673 w 1025"/>
                  <a:gd name="T3" fmla="*/ 303 h 303"/>
                  <a:gd name="T4" fmla="*/ 525 w 1025"/>
                  <a:gd name="T5" fmla="*/ 119 h 303"/>
                  <a:gd name="T6" fmla="*/ 0 w 1025"/>
                  <a:gd name="T7" fmla="*/ 0 h 303"/>
                </a:gdLst>
                <a:ahLst/>
                <a:cxnLst>
                  <a:cxn ang="0">
                    <a:pos x="T0" y="T1"/>
                  </a:cxn>
                  <a:cxn ang="0">
                    <a:pos x="T2" y="T3"/>
                  </a:cxn>
                  <a:cxn ang="0">
                    <a:pos x="T4" y="T5"/>
                  </a:cxn>
                  <a:cxn ang="0">
                    <a:pos x="T6" y="T7"/>
                  </a:cxn>
                </a:cxnLst>
                <a:rect l="0" t="0" r="r" b="b"/>
                <a:pathLst>
                  <a:path w="1025" h="303">
                    <a:moveTo>
                      <a:pt x="1025" y="240"/>
                    </a:moveTo>
                    <a:lnTo>
                      <a:pt x="673" y="303"/>
                    </a:lnTo>
                    <a:lnTo>
                      <a:pt x="525" y="119"/>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4" name="Freeform 297"/>
              <p:cNvSpPr>
                <a:spLocks/>
              </p:cNvSpPr>
              <p:nvPr/>
            </p:nvSpPr>
            <p:spPr bwMode="auto">
              <a:xfrm>
                <a:off x="5672" y="5160"/>
                <a:ext cx="615" cy="779"/>
              </a:xfrm>
              <a:custGeom>
                <a:avLst/>
                <a:gdLst>
                  <a:gd name="T0" fmla="*/ 469 w 1230"/>
                  <a:gd name="T1" fmla="*/ 1560 h 1560"/>
                  <a:gd name="T2" fmla="*/ 329 w 1230"/>
                  <a:gd name="T3" fmla="*/ 1238 h 1560"/>
                  <a:gd name="T4" fmla="*/ 45 w 1230"/>
                  <a:gd name="T5" fmla="*/ 1048 h 1560"/>
                  <a:gd name="T6" fmla="*/ 0 w 1230"/>
                  <a:gd name="T7" fmla="*/ 898 h 1560"/>
                  <a:gd name="T8" fmla="*/ 0 w 1230"/>
                  <a:gd name="T9" fmla="*/ 896 h 1560"/>
                  <a:gd name="T10" fmla="*/ 134 w 1230"/>
                  <a:gd name="T11" fmla="*/ 667 h 1560"/>
                  <a:gd name="T12" fmla="*/ 474 w 1230"/>
                  <a:gd name="T13" fmla="*/ 629 h 1560"/>
                  <a:gd name="T14" fmla="*/ 540 w 1230"/>
                  <a:gd name="T15" fmla="*/ 536 h 1560"/>
                  <a:gd name="T16" fmla="*/ 474 w 1230"/>
                  <a:gd name="T17" fmla="*/ 329 h 1560"/>
                  <a:gd name="T18" fmla="*/ 560 w 1230"/>
                  <a:gd name="T19" fmla="*/ 257 h 1560"/>
                  <a:gd name="T20" fmla="*/ 888 w 1230"/>
                  <a:gd name="T21" fmla="*/ 145 h 1560"/>
                  <a:gd name="T22" fmla="*/ 1073 w 1230"/>
                  <a:gd name="T23" fmla="*/ 0 h 1560"/>
                  <a:gd name="T24" fmla="*/ 1230 w 1230"/>
                  <a:gd name="T25" fmla="*/ 0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0" h="1560">
                    <a:moveTo>
                      <a:pt x="469" y="1560"/>
                    </a:moveTo>
                    <a:lnTo>
                      <a:pt x="329" y="1238"/>
                    </a:lnTo>
                    <a:lnTo>
                      <a:pt x="45" y="1048"/>
                    </a:lnTo>
                    <a:lnTo>
                      <a:pt x="0" y="898"/>
                    </a:lnTo>
                    <a:lnTo>
                      <a:pt x="0" y="896"/>
                    </a:lnTo>
                    <a:lnTo>
                      <a:pt x="134" y="667"/>
                    </a:lnTo>
                    <a:lnTo>
                      <a:pt x="474" y="629"/>
                    </a:lnTo>
                    <a:lnTo>
                      <a:pt x="540" y="536"/>
                    </a:lnTo>
                    <a:lnTo>
                      <a:pt x="474" y="329"/>
                    </a:lnTo>
                    <a:lnTo>
                      <a:pt x="560" y="257"/>
                    </a:lnTo>
                    <a:lnTo>
                      <a:pt x="888" y="145"/>
                    </a:lnTo>
                    <a:lnTo>
                      <a:pt x="1073" y="0"/>
                    </a:lnTo>
                    <a:lnTo>
                      <a:pt x="123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5" name="Freeform 296"/>
              <p:cNvSpPr>
                <a:spLocks/>
              </p:cNvSpPr>
              <p:nvPr/>
            </p:nvSpPr>
            <p:spPr bwMode="auto">
              <a:xfrm>
                <a:off x="6287" y="5160"/>
                <a:ext cx="490" cy="164"/>
              </a:xfrm>
              <a:custGeom>
                <a:avLst/>
                <a:gdLst>
                  <a:gd name="T0" fmla="*/ 0 w 979"/>
                  <a:gd name="T1" fmla="*/ 0 h 329"/>
                  <a:gd name="T2" fmla="*/ 224 w 979"/>
                  <a:gd name="T3" fmla="*/ 247 h 329"/>
                  <a:gd name="T4" fmla="*/ 469 w 979"/>
                  <a:gd name="T5" fmla="*/ 250 h 329"/>
                  <a:gd name="T6" fmla="*/ 581 w 979"/>
                  <a:gd name="T7" fmla="*/ 186 h 329"/>
                  <a:gd name="T8" fmla="*/ 750 w 979"/>
                  <a:gd name="T9" fmla="*/ 329 h 329"/>
                  <a:gd name="T10" fmla="*/ 979 w 979"/>
                  <a:gd name="T11" fmla="*/ 97 h 329"/>
                </a:gdLst>
                <a:ahLst/>
                <a:cxnLst>
                  <a:cxn ang="0">
                    <a:pos x="T0" y="T1"/>
                  </a:cxn>
                  <a:cxn ang="0">
                    <a:pos x="T2" y="T3"/>
                  </a:cxn>
                  <a:cxn ang="0">
                    <a:pos x="T4" y="T5"/>
                  </a:cxn>
                  <a:cxn ang="0">
                    <a:pos x="T6" y="T7"/>
                  </a:cxn>
                  <a:cxn ang="0">
                    <a:pos x="T8" y="T9"/>
                  </a:cxn>
                  <a:cxn ang="0">
                    <a:pos x="T10" y="T11"/>
                  </a:cxn>
                </a:cxnLst>
                <a:rect l="0" t="0" r="r" b="b"/>
                <a:pathLst>
                  <a:path w="979" h="329">
                    <a:moveTo>
                      <a:pt x="0" y="0"/>
                    </a:moveTo>
                    <a:lnTo>
                      <a:pt x="224" y="247"/>
                    </a:lnTo>
                    <a:lnTo>
                      <a:pt x="469" y="250"/>
                    </a:lnTo>
                    <a:lnTo>
                      <a:pt x="581" y="186"/>
                    </a:lnTo>
                    <a:lnTo>
                      <a:pt x="750" y="329"/>
                    </a:lnTo>
                    <a:lnTo>
                      <a:pt x="979" y="9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6" name="Freeform 295"/>
              <p:cNvSpPr>
                <a:spLocks/>
              </p:cNvSpPr>
              <p:nvPr/>
            </p:nvSpPr>
            <p:spPr bwMode="auto">
              <a:xfrm>
                <a:off x="5761" y="5939"/>
                <a:ext cx="180" cy="483"/>
              </a:xfrm>
              <a:custGeom>
                <a:avLst/>
                <a:gdLst>
                  <a:gd name="T0" fmla="*/ 291 w 358"/>
                  <a:gd name="T1" fmla="*/ 0 h 965"/>
                  <a:gd name="T2" fmla="*/ 272 w 358"/>
                  <a:gd name="T3" fmla="*/ 160 h 965"/>
                  <a:gd name="T4" fmla="*/ 358 w 358"/>
                  <a:gd name="T5" fmla="*/ 420 h 965"/>
                  <a:gd name="T6" fmla="*/ 0 w 358"/>
                  <a:gd name="T7" fmla="*/ 753 h 965"/>
                  <a:gd name="T8" fmla="*/ 172 w 358"/>
                  <a:gd name="T9" fmla="*/ 965 h 965"/>
                </a:gdLst>
                <a:ahLst/>
                <a:cxnLst>
                  <a:cxn ang="0">
                    <a:pos x="T0" y="T1"/>
                  </a:cxn>
                  <a:cxn ang="0">
                    <a:pos x="T2" y="T3"/>
                  </a:cxn>
                  <a:cxn ang="0">
                    <a:pos x="T4" y="T5"/>
                  </a:cxn>
                  <a:cxn ang="0">
                    <a:pos x="T6" y="T7"/>
                  </a:cxn>
                  <a:cxn ang="0">
                    <a:pos x="T8" y="T9"/>
                  </a:cxn>
                </a:cxnLst>
                <a:rect l="0" t="0" r="r" b="b"/>
                <a:pathLst>
                  <a:path w="358" h="965">
                    <a:moveTo>
                      <a:pt x="291" y="0"/>
                    </a:moveTo>
                    <a:lnTo>
                      <a:pt x="272" y="160"/>
                    </a:lnTo>
                    <a:lnTo>
                      <a:pt x="358" y="420"/>
                    </a:lnTo>
                    <a:lnTo>
                      <a:pt x="0" y="753"/>
                    </a:lnTo>
                    <a:lnTo>
                      <a:pt x="172" y="96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7" name="Freeform 294"/>
              <p:cNvSpPr>
                <a:spLocks/>
              </p:cNvSpPr>
              <p:nvPr/>
            </p:nvSpPr>
            <p:spPr bwMode="auto">
              <a:xfrm>
                <a:off x="5907" y="5808"/>
                <a:ext cx="941" cy="375"/>
              </a:xfrm>
              <a:custGeom>
                <a:avLst/>
                <a:gdLst>
                  <a:gd name="T0" fmla="*/ 1882 w 1882"/>
                  <a:gd name="T1" fmla="*/ 751 h 751"/>
                  <a:gd name="T2" fmla="*/ 1742 w 1882"/>
                  <a:gd name="T3" fmla="*/ 588 h 751"/>
                  <a:gd name="T4" fmla="*/ 1494 w 1882"/>
                  <a:gd name="T5" fmla="*/ 572 h 751"/>
                  <a:gd name="T6" fmla="*/ 1444 w 1882"/>
                  <a:gd name="T7" fmla="*/ 448 h 751"/>
                  <a:gd name="T8" fmla="*/ 935 w 1882"/>
                  <a:gd name="T9" fmla="*/ 429 h 751"/>
                  <a:gd name="T10" fmla="*/ 871 w 1882"/>
                  <a:gd name="T11" fmla="*/ 333 h 751"/>
                  <a:gd name="T12" fmla="*/ 743 w 1882"/>
                  <a:gd name="T13" fmla="*/ 350 h 751"/>
                  <a:gd name="T14" fmla="*/ 573 w 1882"/>
                  <a:gd name="T15" fmla="*/ 178 h 751"/>
                  <a:gd name="T16" fmla="*/ 619 w 1882"/>
                  <a:gd name="T17" fmla="*/ 67 h 751"/>
                  <a:gd name="T18" fmla="*/ 531 w 1882"/>
                  <a:gd name="T19" fmla="*/ 0 h 751"/>
                  <a:gd name="T20" fmla="*/ 98 w 1882"/>
                  <a:gd name="T21" fmla="*/ 312 h 751"/>
                  <a:gd name="T22" fmla="*/ 0 w 1882"/>
                  <a:gd name="T23" fmla="*/ 264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2" h="751">
                    <a:moveTo>
                      <a:pt x="1882" y="751"/>
                    </a:moveTo>
                    <a:lnTo>
                      <a:pt x="1742" y="588"/>
                    </a:lnTo>
                    <a:lnTo>
                      <a:pt x="1494" y="572"/>
                    </a:lnTo>
                    <a:lnTo>
                      <a:pt x="1444" y="448"/>
                    </a:lnTo>
                    <a:lnTo>
                      <a:pt x="935" y="429"/>
                    </a:lnTo>
                    <a:lnTo>
                      <a:pt x="871" y="333"/>
                    </a:lnTo>
                    <a:lnTo>
                      <a:pt x="743" y="350"/>
                    </a:lnTo>
                    <a:lnTo>
                      <a:pt x="573" y="178"/>
                    </a:lnTo>
                    <a:lnTo>
                      <a:pt x="619" y="67"/>
                    </a:lnTo>
                    <a:lnTo>
                      <a:pt x="531" y="0"/>
                    </a:lnTo>
                    <a:lnTo>
                      <a:pt x="98" y="312"/>
                    </a:lnTo>
                    <a:lnTo>
                      <a:pt x="0" y="26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8" name="Freeform 293"/>
              <p:cNvSpPr>
                <a:spLocks/>
              </p:cNvSpPr>
              <p:nvPr/>
            </p:nvSpPr>
            <p:spPr bwMode="auto">
              <a:xfrm>
                <a:off x="6777" y="5208"/>
                <a:ext cx="314" cy="560"/>
              </a:xfrm>
              <a:custGeom>
                <a:avLst/>
                <a:gdLst>
                  <a:gd name="T0" fmla="*/ 466 w 628"/>
                  <a:gd name="T1" fmla="*/ 1120 h 1120"/>
                  <a:gd name="T2" fmla="*/ 609 w 628"/>
                  <a:gd name="T3" fmla="*/ 941 h 1120"/>
                  <a:gd name="T4" fmla="*/ 628 w 628"/>
                  <a:gd name="T5" fmla="*/ 729 h 1120"/>
                  <a:gd name="T6" fmla="*/ 564 w 628"/>
                  <a:gd name="T7" fmla="*/ 636 h 1120"/>
                  <a:gd name="T8" fmla="*/ 261 w 628"/>
                  <a:gd name="T9" fmla="*/ 522 h 1120"/>
                  <a:gd name="T10" fmla="*/ 0 w 628"/>
                  <a:gd name="T11" fmla="*/ 0 h 1120"/>
                </a:gdLst>
                <a:ahLst/>
                <a:cxnLst>
                  <a:cxn ang="0">
                    <a:pos x="T0" y="T1"/>
                  </a:cxn>
                  <a:cxn ang="0">
                    <a:pos x="T2" y="T3"/>
                  </a:cxn>
                  <a:cxn ang="0">
                    <a:pos x="T4" y="T5"/>
                  </a:cxn>
                  <a:cxn ang="0">
                    <a:pos x="T6" y="T7"/>
                  </a:cxn>
                  <a:cxn ang="0">
                    <a:pos x="T8" y="T9"/>
                  </a:cxn>
                  <a:cxn ang="0">
                    <a:pos x="T10" y="T11"/>
                  </a:cxn>
                </a:cxnLst>
                <a:rect l="0" t="0" r="r" b="b"/>
                <a:pathLst>
                  <a:path w="628" h="1120">
                    <a:moveTo>
                      <a:pt x="466" y="1120"/>
                    </a:moveTo>
                    <a:lnTo>
                      <a:pt x="609" y="941"/>
                    </a:lnTo>
                    <a:lnTo>
                      <a:pt x="628" y="729"/>
                    </a:lnTo>
                    <a:lnTo>
                      <a:pt x="564" y="636"/>
                    </a:lnTo>
                    <a:lnTo>
                      <a:pt x="261" y="52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9" name="Freeform 292"/>
              <p:cNvSpPr>
                <a:spLocks/>
              </p:cNvSpPr>
              <p:nvPr/>
            </p:nvSpPr>
            <p:spPr bwMode="auto">
              <a:xfrm>
                <a:off x="6848" y="5768"/>
                <a:ext cx="162" cy="415"/>
              </a:xfrm>
              <a:custGeom>
                <a:avLst/>
                <a:gdLst>
                  <a:gd name="T0" fmla="*/ 0 w 324"/>
                  <a:gd name="T1" fmla="*/ 830 h 830"/>
                  <a:gd name="T2" fmla="*/ 212 w 324"/>
                  <a:gd name="T3" fmla="*/ 648 h 830"/>
                  <a:gd name="T4" fmla="*/ 153 w 324"/>
                  <a:gd name="T5" fmla="*/ 165 h 830"/>
                  <a:gd name="T6" fmla="*/ 172 w 324"/>
                  <a:gd name="T7" fmla="*/ 48 h 830"/>
                  <a:gd name="T8" fmla="*/ 324 w 324"/>
                  <a:gd name="T9" fmla="*/ 0 h 830"/>
                </a:gdLst>
                <a:ahLst/>
                <a:cxnLst>
                  <a:cxn ang="0">
                    <a:pos x="T0" y="T1"/>
                  </a:cxn>
                  <a:cxn ang="0">
                    <a:pos x="T2" y="T3"/>
                  </a:cxn>
                  <a:cxn ang="0">
                    <a:pos x="T4" y="T5"/>
                  </a:cxn>
                  <a:cxn ang="0">
                    <a:pos x="T6" y="T7"/>
                  </a:cxn>
                  <a:cxn ang="0">
                    <a:pos x="T8" y="T9"/>
                  </a:cxn>
                </a:cxnLst>
                <a:rect l="0" t="0" r="r" b="b"/>
                <a:pathLst>
                  <a:path w="324" h="830">
                    <a:moveTo>
                      <a:pt x="0" y="830"/>
                    </a:moveTo>
                    <a:lnTo>
                      <a:pt x="212" y="648"/>
                    </a:lnTo>
                    <a:lnTo>
                      <a:pt x="153" y="165"/>
                    </a:lnTo>
                    <a:lnTo>
                      <a:pt x="172" y="48"/>
                    </a:lnTo>
                    <a:lnTo>
                      <a:pt x="324"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0" name="Freeform 291"/>
              <p:cNvSpPr>
                <a:spLocks/>
              </p:cNvSpPr>
              <p:nvPr/>
            </p:nvSpPr>
            <p:spPr bwMode="auto">
              <a:xfrm>
                <a:off x="7010" y="5768"/>
                <a:ext cx="405" cy="133"/>
              </a:xfrm>
              <a:custGeom>
                <a:avLst/>
                <a:gdLst>
                  <a:gd name="T0" fmla="*/ 810 w 810"/>
                  <a:gd name="T1" fmla="*/ 117 h 267"/>
                  <a:gd name="T2" fmla="*/ 591 w 810"/>
                  <a:gd name="T3" fmla="*/ 267 h 267"/>
                  <a:gd name="T4" fmla="*/ 509 w 810"/>
                  <a:gd name="T5" fmla="*/ 184 h 267"/>
                  <a:gd name="T6" fmla="*/ 200 w 810"/>
                  <a:gd name="T7" fmla="*/ 241 h 267"/>
                  <a:gd name="T8" fmla="*/ 0 w 810"/>
                  <a:gd name="T9" fmla="*/ 117 h 267"/>
                  <a:gd name="T10" fmla="*/ 0 w 810"/>
                  <a:gd name="T11" fmla="*/ 0 h 267"/>
                </a:gdLst>
                <a:ahLst/>
                <a:cxnLst>
                  <a:cxn ang="0">
                    <a:pos x="T0" y="T1"/>
                  </a:cxn>
                  <a:cxn ang="0">
                    <a:pos x="T2" y="T3"/>
                  </a:cxn>
                  <a:cxn ang="0">
                    <a:pos x="T4" y="T5"/>
                  </a:cxn>
                  <a:cxn ang="0">
                    <a:pos x="T6" y="T7"/>
                  </a:cxn>
                  <a:cxn ang="0">
                    <a:pos x="T8" y="T9"/>
                  </a:cxn>
                  <a:cxn ang="0">
                    <a:pos x="T10" y="T11"/>
                  </a:cxn>
                </a:cxnLst>
                <a:rect l="0" t="0" r="r" b="b"/>
                <a:pathLst>
                  <a:path w="810" h="267">
                    <a:moveTo>
                      <a:pt x="810" y="117"/>
                    </a:moveTo>
                    <a:lnTo>
                      <a:pt x="591" y="267"/>
                    </a:lnTo>
                    <a:lnTo>
                      <a:pt x="509" y="184"/>
                    </a:lnTo>
                    <a:lnTo>
                      <a:pt x="200" y="241"/>
                    </a:lnTo>
                    <a:lnTo>
                      <a:pt x="0" y="11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1" name="Freeform 290"/>
              <p:cNvSpPr>
                <a:spLocks/>
              </p:cNvSpPr>
              <p:nvPr/>
            </p:nvSpPr>
            <p:spPr bwMode="auto">
              <a:xfrm>
                <a:off x="4524" y="3566"/>
                <a:ext cx="540" cy="208"/>
              </a:xfrm>
              <a:custGeom>
                <a:avLst/>
                <a:gdLst>
                  <a:gd name="T0" fmla="*/ 1079 w 1079"/>
                  <a:gd name="T1" fmla="*/ 353 h 417"/>
                  <a:gd name="T2" fmla="*/ 953 w 1079"/>
                  <a:gd name="T3" fmla="*/ 282 h 417"/>
                  <a:gd name="T4" fmla="*/ 739 w 1079"/>
                  <a:gd name="T5" fmla="*/ 417 h 417"/>
                  <a:gd name="T6" fmla="*/ 243 w 1079"/>
                  <a:gd name="T7" fmla="*/ 0 h 417"/>
                  <a:gd name="T8" fmla="*/ 0 w 1079"/>
                  <a:gd name="T9" fmla="*/ 51 h 417"/>
                </a:gdLst>
                <a:ahLst/>
                <a:cxnLst>
                  <a:cxn ang="0">
                    <a:pos x="T0" y="T1"/>
                  </a:cxn>
                  <a:cxn ang="0">
                    <a:pos x="T2" y="T3"/>
                  </a:cxn>
                  <a:cxn ang="0">
                    <a:pos x="T4" y="T5"/>
                  </a:cxn>
                  <a:cxn ang="0">
                    <a:pos x="T6" y="T7"/>
                  </a:cxn>
                  <a:cxn ang="0">
                    <a:pos x="T8" y="T9"/>
                  </a:cxn>
                </a:cxnLst>
                <a:rect l="0" t="0" r="r" b="b"/>
                <a:pathLst>
                  <a:path w="1079" h="417">
                    <a:moveTo>
                      <a:pt x="1079" y="353"/>
                    </a:moveTo>
                    <a:lnTo>
                      <a:pt x="953" y="282"/>
                    </a:lnTo>
                    <a:lnTo>
                      <a:pt x="739" y="417"/>
                    </a:lnTo>
                    <a:lnTo>
                      <a:pt x="243" y="0"/>
                    </a:lnTo>
                    <a:lnTo>
                      <a:pt x="0" y="5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2" name="Freeform 289"/>
              <p:cNvSpPr>
                <a:spLocks/>
              </p:cNvSpPr>
              <p:nvPr/>
            </p:nvSpPr>
            <p:spPr bwMode="auto">
              <a:xfrm>
                <a:off x="4896" y="4587"/>
                <a:ext cx="418" cy="105"/>
              </a:xfrm>
              <a:custGeom>
                <a:avLst/>
                <a:gdLst>
                  <a:gd name="T0" fmla="*/ 834 w 834"/>
                  <a:gd name="T1" fmla="*/ 136 h 210"/>
                  <a:gd name="T2" fmla="*/ 634 w 834"/>
                  <a:gd name="T3" fmla="*/ 0 h 210"/>
                  <a:gd name="T4" fmla="*/ 388 w 834"/>
                  <a:gd name="T5" fmla="*/ 34 h 210"/>
                  <a:gd name="T6" fmla="*/ 329 w 834"/>
                  <a:gd name="T7" fmla="*/ 136 h 210"/>
                  <a:gd name="T8" fmla="*/ 232 w 834"/>
                  <a:gd name="T9" fmla="*/ 87 h 210"/>
                  <a:gd name="T10" fmla="*/ 0 w 834"/>
                  <a:gd name="T11" fmla="*/ 210 h 210"/>
                </a:gdLst>
                <a:ahLst/>
                <a:cxnLst>
                  <a:cxn ang="0">
                    <a:pos x="T0" y="T1"/>
                  </a:cxn>
                  <a:cxn ang="0">
                    <a:pos x="T2" y="T3"/>
                  </a:cxn>
                  <a:cxn ang="0">
                    <a:pos x="T4" y="T5"/>
                  </a:cxn>
                  <a:cxn ang="0">
                    <a:pos x="T6" y="T7"/>
                  </a:cxn>
                  <a:cxn ang="0">
                    <a:pos x="T8" y="T9"/>
                  </a:cxn>
                  <a:cxn ang="0">
                    <a:pos x="T10" y="T11"/>
                  </a:cxn>
                </a:cxnLst>
                <a:rect l="0" t="0" r="r" b="b"/>
                <a:pathLst>
                  <a:path w="834" h="210">
                    <a:moveTo>
                      <a:pt x="834" y="136"/>
                    </a:moveTo>
                    <a:lnTo>
                      <a:pt x="634" y="0"/>
                    </a:lnTo>
                    <a:lnTo>
                      <a:pt x="388" y="34"/>
                    </a:lnTo>
                    <a:lnTo>
                      <a:pt x="329" y="136"/>
                    </a:lnTo>
                    <a:lnTo>
                      <a:pt x="232" y="87"/>
                    </a:lnTo>
                    <a:lnTo>
                      <a:pt x="0" y="2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3" name="Freeform 288"/>
              <p:cNvSpPr>
                <a:spLocks/>
              </p:cNvSpPr>
              <p:nvPr/>
            </p:nvSpPr>
            <p:spPr bwMode="auto">
              <a:xfrm>
                <a:off x="5261" y="4655"/>
                <a:ext cx="345" cy="951"/>
              </a:xfrm>
              <a:custGeom>
                <a:avLst/>
                <a:gdLst>
                  <a:gd name="T0" fmla="*/ 633 w 690"/>
                  <a:gd name="T1" fmla="*/ 1902 h 1902"/>
                  <a:gd name="T2" fmla="*/ 690 w 690"/>
                  <a:gd name="T3" fmla="*/ 1764 h 1902"/>
                  <a:gd name="T4" fmla="*/ 657 w 690"/>
                  <a:gd name="T5" fmla="*/ 1419 h 1902"/>
                  <a:gd name="T6" fmla="*/ 476 w 690"/>
                  <a:gd name="T7" fmla="*/ 1114 h 1902"/>
                  <a:gd name="T8" fmla="*/ 528 w 690"/>
                  <a:gd name="T9" fmla="*/ 1011 h 1902"/>
                  <a:gd name="T10" fmla="*/ 440 w 690"/>
                  <a:gd name="T11" fmla="*/ 923 h 1902"/>
                  <a:gd name="T12" fmla="*/ 537 w 690"/>
                  <a:gd name="T13" fmla="*/ 727 h 1902"/>
                  <a:gd name="T14" fmla="*/ 447 w 690"/>
                  <a:gd name="T15" fmla="*/ 275 h 1902"/>
                  <a:gd name="T16" fmla="*/ 0 w 690"/>
                  <a:gd name="T17" fmla="*/ 212 h 1902"/>
                  <a:gd name="T18" fmla="*/ 105 w 690"/>
                  <a:gd name="T19" fmla="*/ 0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0" h="1902">
                    <a:moveTo>
                      <a:pt x="633" y="1902"/>
                    </a:moveTo>
                    <a:lnTo>
                      <a:pt x="690" y="1764"/>
                    </a:lnTo>
                    <a:lnTo>
                      <a:pt x="657" y="1419"/>
                    </a:lnTo>
                    <a:lnTo>
                      <a:pt x="476" y="1114"/>
                    </a:lnTo>
                    <a:lnTo>
                      <a:pt x="528" y="1011"/>
                    </a:lnTo>
                    <a:lnTo>
                      <a:pt x="440" y="923"/>
                    </a:lnTo>
                    <a:lnTo>
                      <a:pt x="537" y="727"/>
                    </a:lnTo>
                    <a:lnTo>
                      <a:pt x="447" y="275"/>
                    </a:lnTo>
                    <a:lnTo>
                      <a:pt x="0" y="212"/>
                    </a:lnTo>
                    <a:lnTo>
                      <a:pt x="10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4" name="Freeform 287"/>
              <p:cNvSpPr>
                <a:spLocks/>
              </p:cNvSpPr>
              <p:nvPr/>
            </p:nvSpPr>
            <p:spPr bwMode="auto">
              <a:xfrm>
                <a:off x="4519" y="4692"/>
                <a:ext cx="396" cy="514"/>
              </a:xfrm>
              <a:custGeom>
                <a:avLst/>
                <a:gdLst>
                  <a:gd name="T0" fmla="*/ 756 w 794"/>
                  <a:gd name="T1" fmla="*/ 0 h 1028"/>
                  <a:gd name="T2" fmla="*/ 794 w 794"/>
                  <a:gd name="T3" fmla="*/ 191 h 1028"/>
                  <a:gd name="T4" fmla="*/ 697 w 794"/>
                  <a:gd name="T5" fmla="*/ 270 h 1028"/>
                  <a:gd name="T6" fmla="*/ 597 w 794"/>
                  <a:gd name="T7" fmla="*/ 408 h 1028"/>
                  <a:gd name="T8" fmla="*/ 506 w 794"/>
                  <a:gd name="T9" fmla="*/ 341 h 1028"/>
                  <a:gd name="T10" fmla="*/ 307 w 794"/>
                  <a:gd name="T11" fmla="*/ 446 h 1028"/>
                  <a:gd name="T12" fmla="*/ 181 w 794"/>
                  <a:gd name="T13" fmla="*/ 906 h 1028"/>
                  <a:gd name="T14" fmla="*/ 219 w 794"/>
                  <a:gd name="T15" fmla="*/ 1011 h 1028"/>
                  <a:gd name="T16" fmla="*/ 0 w 794"/>
                  <a:gd name="T17"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1028">
                    <a:moveTo>
                      <a:pt x="756" y="0"/>
                    </a:moveTo>
                    <a:lnTo>
                      <a:pt x="794" y="191"/>
                    </a:lnTo>
                    <a:lnTo>
                      <a:pt x="697" y="270"/>
                    </a:lnTo>
                    <a:lnTo>
                      <a:pt x="597" y="408"/>
                    </a:lnTo>
                    <a:lnTo>
                      <a:pt x="506" y="341"/>
                    </a:lnTo>
                    <a:lnTo>
                      <a:pt x="307" y="446"/>
                    </a:lnTo>
                    <a:lnTo>
                      <a:pt x="181" y="906"/>
                    </a:lnTo>
                    <a:lnTo>
                      <a:pt x="219" y="1011"/>
                    </a:lnTo>
                    <a:lnTo>
                      <a:pt x="0" y="102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5" name="Freeform 286"/>
              <p:cNvSpPr>
                <a:spLocks/>
              </p:cNvSpPr>
              <p:nvPr/>
            </p:nvSpPr>
            <p:spPr bwMode="auto">
              <a:xfrm>
                <a:off x="4519" y="5206"/>
                <a:ext cx="271" cy="440"/>
              </a:xfrm>
              <a:custGeom>
                <a:avLst/>
                <a:gdLst>
                  <a:gd name="T0" fmla="*/ 0 w 544"/>
                  <a:gd name="T1" fmla="*/ 0 h 879"/>
                  <a:gd name="T2" fmla="*/ 83 w 544"/>
                  <a:gd name="T3" fmla="*/ 118 h 879"/>
                  <a:gd name="T4" fmla="*/ 54 w 544"/>
                  <a:gd name="T5" fmla="*/ 343 h 879"/>
                  <a:gd name="T6" fmla="*/ 231 w 544"/>
                  <a:gd name="T7" fmla="*/ 510 h 879"/>
                  <a:gd name="T8" fmla="*/ 345 w 544"/>
                  <a:gd name="T9" fmla="*/ 510 h 879"/>
                  <a:gd name="T10" fmla="*/ 447 w 544"/>
                  <a:gd name="T11" fmla="*/ 722 h 879"/>
                  <a:gd name="T12" fmla="*/ 544 w 544"/>
                  <a:gd name="T13" fmla="*/ 771 h 879"/>
                  <a:gd name="T14" fmla="*/ 485 w 544"/>
                  <a:gd name="T15" fmla="*/ 879 h 8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 h="879">
                    <a:moveTo>
                      <a:pt x="0" y="0"/>
                    </a:moveTo>
                    <a:lnTo>
                      <a:pt x="83" y="118"/>
                    </a:lnTo>
                    <a:lnTo>
                      <a:pt x="54" y="343"/>
                    </a:lnTo>
                    <a:lnTo>
                      <a:pt x="231" y="510"/>
                    </a:lnTo>
                    <a:lnTo>
                      <a:pt x="345" y="510"/>
                    </a:lnTo>
                    <a:lnTo>
                      <a:pt x="447" y="722"/>
                    </a:lnTo>
                    <a:lnTo>
                      <a:pt x="544" y="771"/>
                    </a:lnTo>
                    <a:lnTo>
                      <a:pt x="485" y="87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6" name="Freeform 285"/>
              <p:cNvSpPr>
                <a:spLocks/>
              </p:cNvSpPr>
              <p:nvPr/>
            </p:nvSpPr>
            <p:spPr bwMode="auto">
              <a:xfrm>
                <a:off x="4761" y="5646"/>
                <a:ext cx="195" cy="47"/>
              </a:xfrm>
              <a:custGeom>
                <a:avLst/>
                <a:gdLst>
                  <a:gd name="T0" fmla="*/ 0 w 390"/>
                  <a:gd name="T1" fmla="*/ 0 h 95"/>
                  <a:gd name="T2" fmla="*/ 100 w 390"/>
                  <a:gd name="T3" fmla="*/ 43 h 95"/>
                  <a:gd name="T4" fmla="*/ 324 w 390"/>
                  <a:gd name="T5" fmla="*/ 2 h 95"/>
                  <a:gd name="T6" fmla="*/ 390 w 390"/>
                  <a:gd name="T7" fmla="*/ 95 h 95"/>
                </a:gdLst>
                <a:ahLst/>
                <a:cxnLst>
                  <a:cxn ang="0">
                    <a:pos x="T0" y="T1"/>
                  </a:cxn>
                  <a:cxn ang="0">
                    <a:pos x="T2" y="T3"/>
                  </a:cxn>
                  <a:cxn ang="0">
                    <a:pos x="T4" y="T5"/>
                  </a:cxn>
                  <a:cxn ang="0">
                    <a:pos x="T6" y="T7"/>
                  </a:cxn>
                </a:cxnLst>
                <a:rect l="0" t="0" r="r" b="b"/>
                <a:pathLst>
                  <a:path w="390" h="95">
                    <a:moveTo>
                      <a:pt x="0" y="0"/>
                    </a:moveTo>
                    <a:lnTo>
                      <a:pt x="100" y="43"/>
                    </a:lnTo>
                    <a:lnTo>
                      <a:pt x="324" y="2"/>
                    </a:lnTo>
                    <a:lnTo>
                      <a:pt x="390" y="9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7" name="Freeform 284"/>
              <p:cNvSpPr>
                <a:spLocks/>
              </p:cNvSpPr>
              <p:nvPr/>
            </p:nvSpPr>
            <p:spPr bwMode="auto">
              <a:xfrm>
                <a:off x="4463" y="5640"/>
                <a:ext cx="298" cy="305"/>
              </a:xfrm>
              <a:custGeom>
                <a:avLst/>
                <a:gdLst>
                  <a:gd name="T0" fmla="*/ 597 w 597"/>
                  <a:gd name="T1" fmla="*/ 12 h 610"/>
                  <a:gd name="T2" fmla="*/ 562 w 597"/>
                  <a:gd name="T3" fmla="*/ 0 h 610"/>
                  <a:gd name="T4" fmla="*/ 514 w 597"/>
                  <a:gd name="T5" fmla="*/ 93 h 610"/>
                  <a:gd name="T6" fmla="*/ 386 w 597"/>
                  <a:gd name="T7" fmla="*/ 60 h 610"/>
                  <a:gd name="T8" fmla="*/ 338 w 597"/>
                  <a:gd name="T9" fmla="*/ 176 h 610"/>
                  <a:gd name="T10" fmla="*/ 119 w 597"/>
                  <a:gd name="T11" fmla="*/ 281 h 610"/>
                  <a:gd name="T12" fmla="*/ 0 w 597"/>
                  <a:gd name="T13" fmla="*/ 476 h 610"/>
                  <a:gd name="T14" fmla="*/ 0 w 597"/>
                  <a:gd name="T15" fmla="*/ 610 h 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7" h="610">
                    <a:moveTo>
                      <a:pt x="597" y="12"/>
                    </a:moveTo>
                    <a:lnTo>
                      <a:pt x="562" y="0"/>
                    </a:lnTo>
                    <a:lnTo>
                      <a:pt x="514" y="93"/>
                    </a:lnTo>
                    <a:lnTo>
                      <a:pt x="386" y="60"/>
                    </a:lnTo>
                    <a:lnTo>
                      <a:pt x="338" y="176"/>
                    </a:lnTo>
                    <a:lnTo>
                      <a:pt x="119" y="281"/>
                    </a:lnTo>
                    <a:lnTo>
                      <a:pt x="0" y="476"/>
                    </a:lnTo>
                    <a:lnTo>
                      <a:pt x="0" y="6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8" name="Freeform 283"/>
              <p:cNvSpPr>
                <a:spLocks/>
              </p:cNvSpPr>
              <p:nvPr/>
            </p:nvSpPr>
            <p:spPr bwMode="auto">
              <a:xfrm>
                <a:off x="3943" y="5932"/>
                <a:ext cx="520" cy="97"/>
              </a:xfrm>
              <a:custGeom>
                <a:avLst/>
                <a:gdLst>
                  <a:gd name="T0" fmla="*/ 1038 w 1038"/>
                  <a:gd name="T1" fmla="*/ 26 h 195"/>
                  <a:gd name="T2" fmla="*/ 855 w 1038"/>
                  <a:gd name="T3" fmla="*/ 0 h 195"/>
                  <a:gd name="T4" fmla="*/ 804 w 1038"/>
                  <a:gd name="T5" fmla="*/ 97 h 195"/>
                  <a:gd name="T6" fmla="*/ 657 w 1038"/>
                  <a:gd name="T7" fmla="*/ 152 h 195"/>
                  <a:gd name="T8" fmla="*/ 498 w 1038"/>
                  <a:gd name="T9" fmla="*/ 0 h 195"/>
                  <a:gd name="T10" fmla="*/ 410 w 1038"/>
                  <a:gd name="T11" fmla="*/ 71 h 195"/>
                  <a:gd name="T12" fmla="*/ 467 w 1038"/>
                  <a:gd name="T13" fmla="*/ 164 h 195"/>
                  <a:gd name="T14" fmla="*/ 353 w 1038"/>
                  <a:gd name="T15" fmla="*/ 195 h 195"/>
                  <a:gd name="T16" fmla="*/ 0 w 1038"/>
                  <a:gd name="T17" fmla="*/ 8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8" h="195">
                    <a:moveTo>
                      <a:pt x="1038" y="26"/>
                    </a:moveTo>
                    <a:lnTo>
                      <a:pt x="855" y="0"/>
                    </a:lnTo>
                    <a:lnTo>
                      <a:pt x="804" y="97"/>
                    </a:lnTo>
                    <a:lnTo>
                      <a:pt x="657" y="152"/>
                    </a:lnTo>
                    <a:lnTo>
                      <a:pt x="498" y="0"/>
                    </a:lnTo>
                    <a:lnTo>
                      <a:pt x="410" y="71"/>
                    </a:lnTo>
                    <a:lnTo>
                      <a:pt x="467" y="164"/>
                    </a:lnTo>
                    <a:lnTo>
                      <a:pt x="353" y="195"/>
                    </a:lnTo>
                    <a:lnTo>
                      <a:pt x="0" y="8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9" name="Freeform 282"/>
              <p:cNvSpPr>
                <a:spLocks/>
              </p:cNvSpPr>
              <p:nvPr/>
            </p:nvSpPr>
            <p:spPr bwMode="auto">
              <a:xfrm>
                <a:off x="4293" y="5945"/>
                <a:ext cx="258" cy="490"/>
              </a:xfrm>
              <a:custGeom>
                <a:avLst/>
                <a:gdLst>
                  <a:gd name="T0" fmla="*/ 0 w 518"/>
                  <a:gd name="T1" fmla="*/ 980 h 980"/>
                  <a:gd name="T2" fmla="*/ 130 w 518"/>
                  <a:gd name="T3" fmla="*/ 832 h 980"/>
                  <a:gd name="T4" fmla="*/ 237 w 518"/>
                  <a:gd name="T5" fmla="*/ 810 h 980"/>
                  <a:gd name="T6" fmla="*/ 392 w 518"/>
                  <a:gd name="T7" fmla="*/ 500 h 980"/>
                  <a:gd name="T8" fmla="*/ 492 w 518"/>
                  <a:gd name="T9" fmla="*/ 458 h 980"/>
                  <a:gd name="T10" fmla="*/ 518 w 518"/>
                  <a:gd name="T11" fmla="*/ 336 h 980"/>
                  <a:gd name="T12" fmla="*/ 335 w 518"/>
                  <a:gd name="T13" fmla="*/ 198 h 980"/>
                  <a:gd name="T14" fmla="*/ 340 w 518"/>
                  <a:gd name="T15" fmla="*/ 0 h 9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 h="980">
                    <a:moveTo>
                      <a:pt x="0" y="980"/>
                    </a:moveTo>
                    <a:lnTo>
                      <a:pt x="130" y="832"/>
                    </a:lnTo>
                    <a:lnTo>
                      <a:pt x="237" y="810"/>
                    </a:lnTo>
                    <a:lnTo>
                      <a:pt x="392" y="500"/>
                    </a:lnTo>
                    <a:lnTo>
                      <a:pt x="492" y="458"/>
                    </a:lnTo>
                    <a:lnTo>
                      <a:pt x="518" y="336"/>
                    </a:lnTo>
                    <a:lnTo>
                      <a:pt x="335" y="198"/>
                    </a:lnTo>
                    <a:lnTo>
                      <a:pt x="3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0" name="Line 281"/>
              <p:cNvSpPr>
                <a:spLocks noChangeShapeType="1"/>
              </p:cNvSpPr>
              <p:nvPr/>
            </p:nvSpPr>
            <p:spPr bwMode="auto">
              <a:xfrm>
                <a:off x="5578" y="5606"/>
                <a:ext cx="94" cy="3"/>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1" name="Freeform 280"/>
              <p:cNvSpPr>
                <a:spLocks/>
              </p:cNvSpPr>
              <p:nvPr/>
            </p:nvSpPr>
            <p:spPr bwMode="auto">
              <a:xfrm>
                <a:off x="4956" y="5569"/>
                <a:ext cx="622" cy="124"/>
              </a:xfrm>
              <a:custGeom>
                <a:avLst/>
                <a:gdLst>
                  <a:gd name="T0" fmla="*/ 0 w 1243"/>
                  <a:gd name="T1" fmla="*/ 248 h 248"/>
                  <a:gd name="T2" fmla="*/ 108 w 1243"/>
                  <a:gd name="T3" fmla="*/ 136 h 248"/>
                  <a:gd name="T4" fmla="*/ 553 w 1243"/>
                  <a:gd name="T5" fmla="*/ 96 h 248"/>
                  <a:gd name="T6" fmla="*/ 627 w 1243"/>
                  <a:gd name="T7" fmla="*/ 0 h 248"/>
                  <a:gd name="T8" fmla="*/ 1138 w 1243"/>
                  <a:gd name="T9" fmla="*/ 103 h 248"/>
                  <a:gd name="T10" fmla="*/ 1243 w 1243"/>
                  <a:gd name="T11" fmla="*/ 74 h 248"/>
                </a:gdLst>
                <a:ahLst/>
                <a:cxnLst>
                  <a:cxn ang="0">
                    <a:pos x="T0" y="T1"/>
                  </a:cxn>
                  <a:cxn ang="0">
                    <a:pos x="T2" y="T3"/>
                  </a:cxn>
                  <a:cxn ang="0">
                    <a:pos x="T4" y="T5"/>
                  </a:cxn>
                  <a:cxn ang="0">
                    <a:pos x="T6" y="T7"/>
                  </a:cxn>
                  <a:cxn ang="0">
                    <a:pos x="T8" y="T9"/>
                  </a:cxn>
                  <a:cxn ang="0">
                    <a:pos x="T10" y="T11"/>
                  </a:cxn>
                </a:cxnLst>
                <a:rect l="0" t="0" r="r" b="b"/>
                <a:pathLst>
                  <a:path w="1243" h="248">
                    <a:moveTo>
                      <a:pt x="0" y="248"/>
                    </a:moveTo>
                    <a:lnTo>
                      <a:pt x="108" y="136"/>
                    </a:lnTo>
                    <a:lnTo>
                      <a:pt x="553" y="96"/>
                    </a:lnTo>
                    <a:lnTo>
                      <a:pt x="627" y="0"/>
                    </a:lnTo>
                    <a:lnTo>
                      <a:pt x="1138" y="103"/>
                    </a:lnTo>
                    <a:lnTo>
                      <a:pt x="1243" y="7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2" name="Freeform 279"/>
              <p:cNvSpPr>
                <a:spLocks/>
              </p:cNvSpPr>
              <p:nvPr/>
            </p:nvSpPr>
            <p:spPr bwMode="auto">
              <a:xfrm>
                <a:off x="4920" y="5693"/>
                <a:ext cx="432" cy="776"/>
              </a:xfrm>
              <a:custGeom>
                <a:avLst/>
                <a:gdLst>
                  <a:gd name="T0" fmla="*/ 862 w 862"/>
                  <a:gd name="T1" fmla="*/ 1552 h 1552"/>
                  <a:gd name="T2" fmla="*/ 838 w 862"/>
                  <a:gd name="T3" fmla="*/ 1322 h 1552"/>
                  <a:gd name="T4" fmla="*/ 655 w 862"/>
                  <a:gd name="T5" fmla="*/ 1208 h 1552"/>
                  <a:gd name="T6" fmla="*/ 407 w 862"/>
                  <a:gd name="T7" fmla="*/ 1189 h 1552"/>
                  <a:gd name="T8" fmla="*/ 404 w 862"/>
                  <a:gd name="T9" fmla="*/ 1077 h 1552"/>
                  <a:gd name="T10" fmla="*/ 293 w 862"/>
                  <a:gd name="T11" fmla="*/ 1020 h 1552"/>
                  <a:gd name="T12" fmla="*/ 324 w 862"/>
                  <a:gd name="T13" fmla="*/ 887 h 1552"/>
                  <a:gd name="T14" fmla="*/ 257 w 862"/>
                  <a:gd name="T15" fmla="*/ 686 h 1552"/>
                  <a:gd name="T16" fmla="*/ 0 w 862"/>
                  <a:gd name="T17" fmla="*/ 307 h 1552"/>
                  <a:gd name="T18" fmla="*/ 117 w 862"/>
                  <a:gd name="T19" fmla="*/ 102 h 1552"/>
                  <a:gd name="T20" fmla="*/ 71 w 862"/>
                  <a:gd name="T21"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2" h="1552">
                    <a:moveTo>
                      <a:pt x="862" y="1552"/>
                    </a:moveTo>
                    <a:lnTo>
                      <a:pt x="838" y="1322"/>
                    </a:lnTo>
                    <a:lnTo>
                      <a:pt x="655" y="1208"/>
                    </a:lnTo>
                    <a:lnTo>
                      <a:pt x="407" y="1189"/>
                    </a:lnTo>
                    <a:lnTo>
                      <a:pt x="404" y="1077"/>
                    </a:lnTo>
                    <a:lnTo>
                      <a:pt x="293" y="1020"/>
                    </a:lnTo>
                    <a:lnTo>
                      <a:pt x="324" y="887"/>
                    </a:lnTo>
                    <a:lnTo>
                      <a:pt x="257" y="686"/>
                    </a:lnTo>
                    <a:lnTo>
                      <a:pt x="0" y="307"/>
                    </a:lnTo>
                    <a:lnTo>
                      <a:pt x="117" y="102"/>
                    </a:lnTo>
                    <a:lnTo>
                      <a:pt x="7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3" name="Freeform 278"/>
              <p:cNvSpPr>
                <a:spLocks/>
              </p:cNvSpPr>
              <p:nvPr/>
            </p:nvSpPr>
            <p:spPr bwMode="auto">
              <a:xfrm>
                <a:off x="5352" y="6403"/>
                <a:ext cx="495" cy="100"/>
              </a:xfrm>
              <a:custGeom>
                <a:avLst/>
                <a:gdLst>
                  <a:gd name="T0" fmla="*/ 992 w 992"/>
                  <a:gd name="T1" fmla="*/ 38 h 200"/>
                  <a:gd name="T2" fmla="*/ 899 w 992"/>
                  <a:gd name="T3" fmla="*/ 132 h 200"/>
                  <a:gd name="T4" fmla="*/ 794 w 992"/>
                  <a:gd name="T5" fmla="*/ 100 h 200"/>
                  <a:gd name="T6" fmla="*/ 706 w 992"/>
                  <a:gd name="T7" fmla="*/ 200 h 200"/>
                  <a:gd name="T8" fmla="*/ 271 w 992"/>
                  <a:gd name="T9" fmla="*/ 0 h 200"/>
                  <a:gd name="T10" fmla="*/ 0 w 992"/>
                  <a:gd name="T11" fmla="*/ 132 h 200"/>
                </a:gdLst>
                <a:ahLst/>
                <a:cxnLst>
                  <a:cxn ang="0">
                    <a:pos x="T0" y="T1"/>
                  </a:cxn>
                  <a:cxn ang="0">
                    <a:pos x="T2" y="T3"/>
                  </a:cxn>
                  <a:cxn ang="0">
                    <a:pos x="T4" y="T5"/>
                  </a:cxn>
                  <a:cxn ang="0">
                    <a:pos x="T6" y="T7"/>
                  </a:cxn>
                  <a:cxn ang="0">
                    <a:pos x="T8" y="T9"/>
                  </a:cxn>
                  <a:cxn ang="0">
                    <a:pos x="T10" y="T11"/>
                  </a:cxn>
                </a:cxnLst>
                <a:rect l="0" t="0" r="r" b="b"/>
                <a:pathLst>
                  <a:path w="992" h="200">
                    <a:moveTo>
                      <a:pt x="992" y="38"/>
                    </a:moveTo>
                    <a:lnTo>
                      <a:pt x="899" y="132"/>
                    </a:lnTo>
                    <a:lnTo>
                      <a:pt x="794" y="100"/>
                    </a:lnTo>
                    <a:lnTo>
                      <a:pt x="706" y="200"/>
                    </a:lnTo>
                    <a:lnTo>
                      <a:pt x="271" y="0"/>
                    </a:lnTo>
                    <a:lnTo>
                      <a:pt x="0" y="132"/>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4" name="Freeform 277"/>
              <p:cNvSpPr>
                <a:spLocks/>
              </p:cNvSpPr>
              <p:nvPr/>
            </p:nvSpPr>
            <p:spPr bwMode="auto">
              <a:xfrm>
                <a:off x="4808" y="6469"/>
                <a:ext cx="544" cy="297"/>
              </a:xfrm>
              <a:custGeom>
                <a:avLst/>
                <a:gdLst>
                  <a:gd name="T0" fmla="*/ 1088 w 1088"/>
                  <a:gd name="T1" fmla="*/ 0 h 593"/>
                  <a:gd name="T2" fmla="*/ 749 w 1088"/>
                  <a:gd name="T3" fmla="*/ 152 h 593"/>
                  <a:gd name="T4" fmla="*/ 562 w 1088"/>
                  <a:gd name="T5" fmla="*/ 333 h 593"/>
                  <a:gd name="T6" fmla="*/ 338 w 1088"/>
                  <a:gd name="T7" fmla="*/ 381 h 593"/>
                  <a:gd name="T8" fmla="*/ 157 w 1088"/>
                  <a:gd name="T9" fmla="*/ 535 h 593"/>
                  <a:gd name="T10" fmla="*/ 60 w 1088"/>
                  <a:gd name="T11" fmla="*/ 491 h 593"/>
                  <a:gd name="T12" fmla="*/ 0 w 1088"/>
                  <a:gd name="T13" fmla="*/ 593 h 593"/>
                </a:gdLst>
                <a:ahLst/>
                <a:cxnLst>
                  <a:cxn ang="0">
                    <a:pos x="T0" y="T1"/>
                  </a:cxn>
                  <a:cxn ang="0">
                    <a:pos x="T2" y="T3"/>
                  </a:cxn>
                  <a:cxn ang="0">
                    <a:pos x="T4" y="T5"/>
                  </a:cxn>
                  <a:cxn ang="0">
                    <a:pos x="T6" y="T7"/>
                  </a:cxn>
                  <a:cxn ang="0">
                    <a:pos x="T8" y="T9"/>
                  </a:cxn>
                  <a:cxn ang="0">
                    <a:pos x="T10" y="T11"/>
                  </a:cxn>
                  <a:cxn ang="0">
                    <a:pos x="T12" y="T13"/>
                  </a:cxn>
                </a:cxnLst>
                <a:rect l="0" t="0" r="r" b="b"/>
                <a:pathLst>
                  <a:path w="1088" h="593">
                    <a:moveTo>
                      <a:pt x="1088" y="0"/>
                    </a:moveTo>
                    <a:lnTo>
                      <a:pt x="749" y="152"/>
                    </a:lnTo>
                    <a:lnTo>
                      <a:pt x="562" y="333"/>
                    </a:lnTo>
                    <a:lnTo>
                      <a:pt x="338" y="381"/>
                    </a:lnTo>
                    <a:lnTo>
                      <a:pt x="157" y="535"/>
                    </a:lnTo>
                    <a:lnTo>
                      <a:pt x="60" y="491"/>
                    </a:lnTo>
                    <a:lnTo>
                      <a:pt x="0" y="59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5" name="Freeform 276"/>
              <p:cNvSpPr>
                <a:spLocks/>
              </p:cNvSpPr>
              <p:nvPr/>
            </p:nvSpPr>
            <p:spPr bwMode="auto">
              <a:xfrm>
                <a:off x="5485" y="6730"/>
                <a:ext cx="390" cy="599"/>
              </a:xfrm>
              <a:custGeom>
                <a:avLst/>
                <a:gdLst>
                  <a:gd name="T0" fmla="*/ 752 w 779"/>
                  <a:gd name="T1" fmla="*/ 0 h 1197"/>
                  <a:gd name="T2" fmla="*/ 779 w 779"/>
                  <a:gd name="T3" fmla="*/ 230 h 1197"/>
                  <a:gd name="T4" fmla="*/ 538 w 779"/>
                  <a:gd name="T5" fmla="*/ 155 h 1197"/>
                  <a:gd name="T6" fmla="*/ 514 w 779"/>
                  <a:gd name="T7" fmla="*/ 289 h 1197"/>
                  <a:gd name="T8" fmla="*/ 219 w 779"/>
                  <a:gd name="T9" fmla="*/ 656 h 1197"/>
                  <a:gd name="T10" fmla="*/ 289 w 779"/>
                  <a:gd name="T11" fmla="*/ 742 h 1197"/>
                  <a:gd name="T12" fmla="*/ 200 w 779"/>
                  <a:gd name="T13" fmla="*/ 816 h 1197"/>
                  <a:gd name="T14" fmla="*/ 189 w 779"/>
                  <a:gd name="T15" fmla="*/ 951 h 1197"/>
                  <a:gd name="T16" fmla="*/ 69 w 779"/>
                  <a:gd name="T17" fmla="*/ 994 h 1197"/>
                  <a:gd name="T18" fmla="*/ 127 w 779"/>
                  <a:gd name="T19" fmla="*/ 1123 h 1197"/>
                  <a:gd name="T20" fmla="*/ 1 w 779"/>
                  <a:gd name="T21" fmla="*/ 1197 h 1197"/>
                  <a:gd name="T22" fmla="*/ 0 w 779"/>
                  <a:gd name="T23" fmla="*/ 1197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9" h="1197">
                    <a:moveTo>
                      <a:pt x="752" y="0"/>
                    </a:moveTo>
                    <a:lnTo>
                      <a:pt x="779" y="230"/>
                    </a:lnTo>
                    <a:lnTo>
                      <a:pt x="538" y="155"/>
                    </a:lnTo>
                    <a:lnTo>
                      <a:pt x="514" y="289"/>
                    </a:lnTo>
                    <a:lnTo>
                      <a:pt x="219" y="656"/>
                    </a:lnTo>
                    <a:lnTo>
                      <a:pt x="289" y="742"/>
                    </a:lnTo>
                    <a:lnTo>
                      <a:pt x="200" y="816"/>
                    </a:lnTo>
                    <a:lnTo>
                      <a:pt x="189" y="951"/>
                    </a:lnTo>
                    <a:lnTo>
                      <a:pt x="69" y="994"/>
                    </a:lnTo>
                    <a:lnTo>
                      <a:pt x="127" y="1123"/>
                    </a:lnTo>
                    <a:lnTo>
                      <a:pt x="1" y="1197"/>
                    </a:lnTo>
                    <a:lnTo>
                      <a:pt x="0" y="119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6" name="Freeform 275"/>
              <p:cNvSpPr>
                <a:spLocks/>
              </p:cNvSpPr>
              <p:nvPr/>
            </p:nvSpPr>
            <p:spPr bwMode="auto">
              <a:xfrm>
                <a:off x="4787" y="6766"/>
                <a:ext cx="179" cy="509"/>
              </a:xfrm>
              <a:custGeom>
                <a:avLst/>
                <a:gdLst>
                  <a:gd name="T0" fmla="*/ 41 w 358"/>
                  <a:gd name="T1" fmla="*/ 0 h 1018"/>
                  <a:gd name="T2" fmla="*/ 150 w 358"/>
                  <a:gd name="T3" fmla="*/ 185 h 1018"/>
                  <a:gd name="T4" fmla="*/ 10 w 358"/>
                  <a:gd name="T5" fmla="*/ 362 h 1018"/>
                  <a:gd name="T6" fmla="*/ 79 w 358"/>
                  <a:gd name="T7" fmla="*/ 476 h 1018"/>
                  <a:gd name="T8" fmla="*/ 0 w 358"/>
                  <a:gd name="T9" fmla="*/ 546 h 1018"/>
                  <a:gd name="T10" fmla="*/ 89 w 358"/>
                  <a:gd name="T11" fmla="*/ 605 h 1018"/>
                  <a:gd name="T12" fmla="*/ 96 w 358"/>
                  <a:gd name="T13" fmla="*/ 720 h 1018"/>
                  <a:gd name="T14" fmla="*/ 224 w 358"/>
                  <a:gd name="T15" fmla="*/ 748 h 1018"/>
                  <a:gd name="T16" fmla="*/ 358 w 358"/>
                  <a:gd name="T17" fmla="*/ 10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1018">
                    <a:moveTo>
                      <a:pt x="41" y="0"/>
                    </a:moveTo>
                    <a:lnTo>
                      <a:pt x="150" y="185"/>
                    </a:lnTo>
                    <a:lnTo>
                      <a:pt x="10" y="362"/>
                    </a:lnTo>
                    <a:lnTo>
                      <a:pt x="79" y="476"/>
                    </a:lnTo>
                    <a:lnTo>
                      <a:pt x="0" y="546"/>
                    </a:lnTo>
                    <a:lnTo>
                      <a:pt x="89" y="605"/>
                    </a:lnTo>
                    <a:lnTo>
                      <a:pt x="96" y="720"/>
                    </a:lnTo>
                    <a:lnTo>
                      <a:pt x="224" y="748"/>
                    </a:lnTo>
                    <a:lnTo>
                      <a:pt x="358" y="101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7" name="Freeform 274"/>
              <p:cNvSpPr>
                <a:spLocks/>
              </p:cNvSpPr>
              <p:nvPr/>
            </p:nvSpPr>
            <p:spPr bwMode="auto">
              <a:xfrm>
                <a:off x="4643" y="7275"/>
                <a:ext cx="323" cy="522"/>
              </a:xfrm>
              <a:custGeom>
                <a:avLst/>
                <a:gdLst>
                  <a:gd name="T0" fmla="*/ 646 w 646"/>
                  <a:gd name="T1" fmla="*/ 0 h 1045"/>
                  <a:gd name="T2" fmla="*/ 619 w 646"/>
                  <a:gd name="T3" fmla="*/ 195 h 1045"/>
                  <a:gd name="T4" fmla="*/ 564 w 646"/>
                  <a:gd name="T5" fmla="*/ 400 h 1045"/>
                  <a:gd name="T6" fmla="*/ 389 w 646"/>
                  <a:gd name="T7" fmla="*/ 524 h 1045"/>
                  <a:gd name="T8" fmla="*/ 415 w 646"/>
                  <a:gd name="T9" fmla="*/ 664 h 1045"/>
                  <a:gd name="T10" fmla="*/ 179 w 646"/>
                  <a:gd name="T11" fmla="*/ 797 h 1045"/>
                  <a:gd name="T12" fmla="*/ 0 w 646"/>
                  <a:gd name="T13" fmla="*/ 1045 h 1045"/>
                </a:gdLst>
                <a:ahLst/>
                <a:cxnLst>
                  <a:cxn ang="0">
                    <a:pos x="T0" y="T1"/>
                  </a:cxn>
                  <a:cxn ang="0">
                    <a:pos x="T2" y="T3"/>
                  </a:cxn>
                  <a:cxn ang="0">
                    <a:pos x="T4" y="T5"/>
                  </a:cxn>
                  <a:cxn ang="0">
                    <a:pos x="T6" y="T7"/>
                  </a:cxn>
                  <a:cxn ang="0">
                    <a:pos x="T8" y="T9"/>
                  </a:cxn>
                  <a:cxn ang="0">
                    <a:pos x="T10" y="T11"/>
                  </a:cxn>
                  <a:cxn ang="0">
                    <a:pos x="T12" y="T13"/>
                  </a:cxn>
                </a:cxnLst>
                <a:rect l="0" t="0" r="r" b="b"/>
                <a:pathLst>
                  <a:path w="646" h="1045">
                    <a:moveTo>
                      <a:pt x="646" y="0"/>
                    </a:moveTo>
                    <a:lnTo>
                      <a:pt x="619" y="195"/>
                    </a:lnTo>
                    <a:lnTo>
                      <a:pt x="564" y="400"/>
                    </a:lnTo>
                    <a:lnTo>
                      <a:pt x="389" y="524"/>
                    </a:lnTo>
                    <a:lnTo>
                      <a:pt x="415" y="664"/>
                    </a:lnTo>
                    <a:lnTo>
                      <a:pt x="179" y="797"/>
                    </a:lnTo>
                    <a:lnTo>
                      <a:pt x="0" y="104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8" name="Freeform 273"/>
              <p:cNvSpPr>
                <a:spLocks/>
              </p:cNvSpPr>
              <p:nvPr/>
            </p:nvSpPr>
            <p:spPr bwMode="auto">
              <a:xfrm>
                <a:off x="4346" y="8035"/>
                <a:ext cx="282" cy="367"/>
              </a:xfrm>
              <a:custGeom>
                <a:avLst/>
                <a:gdLst>
                  <a:gd name="T0" fmla="*/ 564 w 564"/>
                  <a:gd name="T1" fmla="*/ 0 h 734"/>
                  <a:gd name="T2" fmla="*/ 273 w 564"/>
                  <a:gd name="T3" fmla="*/ 76 h 734"/>
                  <a:gd name="T4" fmla="*/ 273 w 564"/>
                  <a:gd name="T5" fmla="*/ 190 h 734"/>
                  <a:gd name="T6" fmla="*/ 366 w 564"/>
                  <a:gd name="T7" fmla="*/ 241 h 734"/>
                  <a:gd name="T8" fmla="*/ 195 w 564"/>
                  <a:gd name="T9" fmla="*/ 455 h 734"/>
                  <a:gd name="T10" fmla="*/ 247 w 564"/>
                  <a:gd name="T11" fmla="*/ 562 h 734"/>
                  <a:gd name="T12" fmla="*/ 137 w 564"/>
                  <a:gd name="T13" fmla="*/ 552 h 734"/>
                  <a:gd name="T14" fmla="*/ 0 w 564"/>
                  <a:gd name="T15" fmla="*/ 734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 h="734">
                    <a:moveTo>
                      <a:pt x="564" y="0"/>
                    </a:moveTo>
                    <a:lnTo>
                      <a:pt x="273" y="76"/>
                    </a:lnTo>
                    <a:lnTo>
                      <a:pt x="273" y="190"/>
                    </a:lnTo>
                    <a:lnTo>
                      <a:pt x="366" y="241"/>
                    </a:lnTo>
                    <a:lnTo>
                      <a:pt x="195" y="455"/>
                    </a:lnTo>
                    <a:lnTo>
                      <a:pt x="247" y="562"/>
                    </a:lnTo>
                    <a:lnTo>
                      <a:pt x="137" y="552"/>
                    </a:lnTo>
                    <a:lnTo>
                      <a:pt x="0" y="73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9" name="Freeform 272"/>
              <p:cNvSpPr>
                <a:spLocks/>
              </p:cNvSpPr>
              <p:nvPr/>
            </p:nvSpPr>
            <p:spPr bwMode="auto">
              <a:xfrm>
                <a:off x="4628" y="8025"/>
                <a:ext cx="699" cy="188"/>
              </a:xfrm>
              <a:custGeom>
                <a:avLst/>
                <a:gdLst>
                  <a:gd name="T0" fmla="*/ 0 w 1399"/>
                  <a:gd name="T1" fmla="*/ 19 h 376"/>
                  <a:gd name="T2" fmla="*/ 121 w 1399"/>
                  <a:gd name="T3" fmla="*/ 0 h 376"/>
                  <a:gd name="T4" fmla="*/ 38 w 1399"/>
                  <a:gd name="T5" fmla="*/ 88 h 376"/>
                  <a:gd name="T6" fmla="*/ 212 w 1399"/>
                  <a:gd name="T7" fmla="*/ 241 h 376"/>
                  <a:gd name="T8" fmla="*/ 318 w 1399"/>
                  <a:gd name="T9" fmla="*/ 283 h 376"/>
                  <a:gd name="T10" fmla="*/ 411 w 1399"/>
                  <a:gd name="T11" fmla="*/ 226 h 376"/>
                  <a:gd name="T12" fmla="*/ 430 w 1399"/>
                  <a:gd name="T13" fmla="*/ 376 h 376"/>
                  <a:gd name="T14" fmla="*/ 766 w 1399"/>
                  <a:gd name="T15" fmla="*/ 283 h 376"/>
                  <a:gd name="T16" fmla="*/ 870 w 1399"/>
                  <a:gd name="T17" fmla="*/ 371 h 376"/>
                  <a:gd name="T18" fmla="*/ 1161 w 1399"/>
                  <a:gd name="T19" fmla="*/ 155 h 376"/>
                  <a:gd name="T20" fmla="*/ 1399 w 1399"/>
                  <a:gd name="T21" fmla="*/ 1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9" h="376">
                    <a:moveTo>
                      <a:pt x="0" y="19"/>
                    </a:moveTo>
                    <a:lnTo>
                      <a:pt x="121" y="0"/>
                    </a:lnTo>
                    <a:lnTo>
                      <a:pt x="38" y="88"/>
                    </a:lnTo>
                    <a:lnTo>
                      <a:pt x="212" y="241"/>
                    </a:lnTo>
                    <a:lnTo>
                      <a:pt x="318" y="283"/>
                    </a:lnTo>
                    <a:lnTo>
                      <a:pt x="411" y="226"/>
                    </a:lnTo>
                    <a:lnTo>
                      <a:pt x="430" y="376"/>
                    </a:lnTo>
                    <a:lnTo>
                      <a:pt x="766" y="283"/>
                    </a:lnTo>
                    <a:lnTo>
                      <a:pt x="870" y="371"/>
                    </a:lnTo>
                    <a:lnTo>
                      <a:pt x="1161" y="155"/>
                    </a:lnTo>
                    <a:lnTo>
                      <a:pt x="1399" y="12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0" name="Freeform 271"/>
              <p:cNvSpPr>
                <a:spLocks/>
              </p:cNvSpPr>
              <p:nvPr/>
            </p:nvSpPr>
            <p:spPr bwMode="auto">
              <a:xfrm>
                <a:off x="4576" y="7797"/>
                <a:ext cx="67" cy="238"/>
              </a:xfrm>
              <a:custGeom>
                <a:avLst/>
                <a:gdLst>
                  <a:gd name="T0" fmla="*/ 133 w 133"/>
                  <a:gd name="T1" fmla="*/ 0 h 475"/>
                  <a:gd name="T2" fmla="*/ 0 w 133"/>
                  <a:gd name="T3" fmla="*/ 122 h 475"/>
                  <a:gd name="T4" fmla="*/ 103 w 133"/>
                  <a:gd name="T5" fmla="*/ 475 h 475"/>
                </a:gdLst>
                <a:ahLst/>
                <a:cxnLst>
                  <a:cxn ang="0">
                    <a:pos x="T0" y="T1"/>
                  </a:cxn>
                  <a:cxn ang="0">
                    <a:pos x="T2" y="T3"/>
                  </a:cxn>
                  <a:cxn ang="0">
                    <a:pos x="T4" y="T5"/>
                  </a:cxn>
                </a:cxnLst>
                <a:rect l="0" t="0" r="r" b="b"/>
                <a:pathLst>
                  <a:path w="133" h="475">
                    <a:moveTo>
                      <a:pt x="133" y="0"/>
                    </a:moveTo>
                    <a:lnTo>
                      <a:pt x="0" y="122"/>
                    </a:lnTo>
                    <a:lnTo>
                      <a:pt x="103" y="47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1" name="Freeform 270"/>
              <p:cNvSpPr>
                <a:spLocks/>
              </p:cNvSpPr>
              <p:nvPr/>
            </p:nvSpPr>
            <p:spPr bwMode="auto">
              <a:xfrm>
                <a:off x="4966" y="7260"/>
                <a:ext cx="519" cy="117"/>
              </a:xfrm>
              <a:custGeom>
                <a:avLst/>
                <a:gdLst>
                  <a:gd name="T0" fmla="*/ 1039 w 1039"/>
                  <a:gd name="T1" fmla="*/ 138 h 235"/>
                  <a:gd name="T2" fmla="*/ 776 w 1039"/>
                  <a:gd name="T3" fmla="*/ 133 h 235"/>
                  <a:gd name="T4" fmla="*/ 573 w 1039"/>
                  <a:gd name="T5" fmla="*/ 235 h 235"/>
                  <a:gd name="T6" fmla="*/ 313 w 1039"/>
                  <a:gd name="T7" fmla="*/ 0 h 235"/>
                  <a:gd name="T8" fmla="*/ 0 w 1039"/>
                  <a:gd name="T9" fmla="*/ 29 h 235"/>
                </a:gdLst>
                <a:ahLst/>
                <a:cxnLst>
                  <a:cxn ang="0">
                    <a:pos x="T0" y="T1"/>
                  </a:cxn>
                  <a:cxn ang="0">
                    <a:pos x="T2" y="T3"/>
                  </a:cxn>
                  <a:cxn ang="0">
                    <a:pos x="T4" y="T5"/>
                  </a:cxn>
                  <a:cxn ang="0">
                    <a:pos x="T6" y="T7"/>
                  </a:cxn>
                  <a:cxn ang="0">
                    <a:pos x="T8" y="T9"/>
                  </a:cxn>
                </a:cxnLst>
                <a:rect l="0" t="0" r="r" b="b"/>
                <a:pathLst>
                  <a:path w="1039" h="235">
                    <a:moveTo>
                      <a:pt x="1039" y="138"/>
                    </a:moveTo>
                    <a:lnTo>
                      <a:pt x="776" y="133"/>
                    </a:lnTo>
                    <a:lnTo>
                      <a:pt x="573" y="235"/>
                    </a:lnTo>
                    <a:lnTo>
                      <a:pt x="313" y="0"/>
                    </a:lnTo>
                    <a:lnTo>
                      <a:pt x="0" y="2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2" name="Freeform 269"/>
              <p:cNvSpPr>
                <a:spLocks/>
              </p:cNvSpPr>
              <p:nvPr/>
            </p:nvSpPr>
            <p:spPr bwMode="auto">
              <a:xfrm>
                <a:off x="5485" y="7329"/>
                <a:ext cx="122" cy="430"/>
              </a:xfrm>
              <a:custGeom>
                <a:avLst/>
                <a:gdLst>
                  <a:gd name="T0" fmla="*/ 243 w 243"/>
                  <a:gd name="T1" fmla="*/ 860 h 860"/>
                  <a:gd name="T2" fmla="*/ 117 w 243"/>
                  <a:gd name="T3" fmla="*/ 667 h 860"/>
                  <a:gd name="T4" fmla="*/ 184 w 243"/>
                  <a:gd name="T5" fmla="*/ 443 h 860"/>
                  <a:gd name="T6" fmla="*/ 38 w 243"/>
                  <a:gd name="T7" fmla="*/ 212 h 860"/>
                  <a:gd name="T8" fmla="*/ 0 w 243"/>
                  <a:gd name="T9" fmla="*/ 0 h 860"/>
                </a:gdLst>
                <a:ahLst/>
                <a:cxnLst>
                  <a:cxn ang="0">
                    <a:pos x="T0" y="T1"/>
                  </a:cxn>
                  <a:cxn ang="0">
                    <a:pos x="T2" y="T3"/>
                  </a:cxn>
                  <a:cxn ang="0">
                    <a:pos x="T4" y="T5"/>
                  </a:cxn>
                  <a:cxn ang="0">
                    <a:pos x="T6" y="T7"/>
                  </a:cxn>
                  <a:cxn ang="0">
                    <a:pos x="T8" y="T9"/>
                  </a:cxn>
                </a:cxnLst>
                <a:rect l="0" t="0" r="r" b="b"/>
                <a:pathLst>
                  <a:path w="243" h="860">
                    <a:moveTo>
                      <a:pt x="243" y="860"/>
                    </a:moveTo>
                    <a:lnTo>
                      <a:pt x="117" y="667"/>
                    </a:lnTo>
                    <a:lnTo>
                      <a:pt x="184" y="443"/>
                    </a:lnTo>
                    <a:lnTo>
                      <a:pt x="38" y="212"/>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3" name="Freeform 268"/>
              <p:cNvSpPr>
                <a:spLocks/>
              </p:cNvSpPr>
              <p:nvPr/>
            </p:nvSpPr>
            <p:spPr bwMode="auto">
              <a:xfrm>
                <a:off x="5607" y="7376"/>
                <a:ext cx="660" cy="383"/>
              </a:xfrm>
              <a:custGeom>
                <a:avLst/>
                <a:gdLst>
                  <a:gd name="T0" fmla="*/ 1319 w 1319"/>
                  <a:gd name="T1" fmla="*/ 692 h 765"/>
                  <a:gd name="T2" fmla="*/ 1219 w 1319"/>
                  <a:gd name="T3" fmla="*/ 494 h 765"/>
                  <a:gd name="T4" fmla="*/ 1238 w 1319"/>
                  <a:gd name="T5" fmla="*/ 377 h 765"/>
                  <a:gd name="T6" fmla="*/ 1147 w 1319"/>
                  <a:gd name="T7" fmla="*/ 317 h 765"/>
                  <a:gd name="T8" fmla="*/ 1098 w 1319"/>
                  <a:gd name="T9" fmla="*/ 153 h 765"/>
                  <a:gd name="T10" fmla="*/ 895 w 1319"/>
                  <a:gd name="T11" fmla="*/ 0 h 765"/>
                  <a:gd name="T12" fmla="*/ 712 w 1319"/>
                  <a:gd name="T13" fmla="*/ 163 h 765"/>
                  <a:gd name="T14" fmla="*/ 595 w 1319"/>
                  <a:gd name="T15" fmla="*/ 512 h 765"/>
                  <a:gd name="T16" fmla="*/ 446 w 1319"/>
                  <a:gd name="T17" fmla="*/ 701 h 765"/>
                  <a:gd name="T18" fmla="*/ 203 w 1319"/>
                  <a:gd name="T19" fmla="*/ 641 h 765"/>
                  <a:gd name="T20" fmla="*/ 0 w 1319"/>
                  <a:gd name="T2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9" h="765">
                    <a:moveTo>
                      <a:pt x="1319" y="692"/>
                    </a:moveTo>
                    <a:lnTo>
                      <a:pt x="1219" y="494"/>
                    </a:lnTo>
                    <a:lnTo>
                      <a:pt x="1238" y="377"/>
                    </a:lnTo>
                    <a:lnTo>
                      <a:pt x="1147" y="317"/>
                    </a:lnTo>
                    <a:lnTo>
                      <a:pt x="1098" y="153"/>
                    </a:lnTo>
                    <a:lnTo>
                      <a:pt x="895" y="0"/>
                    </a:lnTo>
                    <a:lnTo>
                      <a:pt x="712" y="163"/>
                    </a:lnTo>
                    <a:lnTo>
                      <a:pt x="595" y="512"/>
                    </a:lnTo>
                    <a:lnTo>
                      <a:pt x="446" y="701"/>
                    </a:lnTo>
                    <a:lnTo>
                      <a:pt x="203" y="641"/>
                    </a:lnTo>
                    <a:lnTo>
                      <a:pt x="0" y="76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4" name="Freeform 267"/>
              <p:cNvSpPr>
                <a:spLocks/>
              </p:cNvSpPr>
              <p:nvPr/>
            </p:nvSpPr>
            <p:spPr bwMode="auto">
              <a:xfrm>
                <a:off x="5311" y="7759"/>
                <a:ext cx="296" cy="329"/>
              </a:xfrm>
              <a:custGeom>
                <a:avLst/>
                <a:gdLst>
                  <a:gd name="T0" fmla="*/ 33 w 592"/>
                  <a:gd name="T1" fmla="*/ 658 h 658"/>
                  <a:gd name="T2" fmla="*/ 0 w 592"/>
                  <a:gd name="T3" fmla="*/ 305 h 658"/>
                  <a:gd name="T4" fmla="*/ 297 w 592"/>
                  <a:gd name="T5" fmla="*/ 112 h 658"/>
                  <a:gd name="T6" fmla="*/ 528 w 592"/>
                  <a:gd name="T7" fmla="*/ 58 h 658"/>
                  <a:gd name="T8" fmla="*/ 592 w 592"/>
                  <a:gd name="T9" fmla="*/ 2 h 658"/>
                  <a:gd name="T10" fmla="*/ 592 w 592"/>
                  <a:gd name="T11" fmla="*/ 0 h 658"/>
                </a:gdLst>
                <a:ahLst/>
                <a:cxnLst>
                  <a:cxn ang="0">
                    <a:pos x="T0" y="T1"/>
                  </a:cxn>
                  <a:cxn ang="0">
                    <a:pos x="T2" y="T3"/>
                  </a:cxn>
                  <a:cxn ang="0">
                    <a:pos x="T4" y="T5"/>
                  </a:cxn>
                  <a:cxn ang="0">
                    <a:pos x="T6" y="T7"/>
                  </a:cxn>
                  <a:cxn ang="0">
                    <a:pos x="T8" y="T9"/>
                  </a:cxn>
                  <a:cxn ang="0">
                    <a:pos x="T10" y="T11"/>
                  </a:cxn>
                </a:cxnLst>
                <a:rect l="0" t="0" r="r" b="b"/>
                <a:pathLst>
                  <a:path w="592" h="658">
                    <a:moveTo>
                      <a:pt x="33" y="658"/>
                    </a:moveTo>
                    <a:lnTo>
                      <a:pt x="0" y="305"/>
                    </a:lnTo>
                    <a:lnTo>
                      <a:pt x="297" y="112"/>
                    </a:lnTo>
                    <a:lnTo>
                      <a:pt x="528" y="58"/>
                    </a:lnTo>
                    <a:lnTo>
                      <a:pt x="592" y="2"/>
                    </a:lnTo>
                    <a:lnTo>
                      <a:pt x="592"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5" name="Freeform 266"/>
              <p:cNvSpPr>
                <a:spLocks/>
              </p:cNvSpPr>
              <p:nvPr/>
            </p:nvSpPr>
            <p:spPr bwMode="auto">
              <a:xfrm>
                <a:off x="5321" y="8088"/>
                <a:ext cx="98" cy="227"/>
              </a:xfrm>
              <a:custGeom>
                <a:avLst/>
                <a:gdLst>
                  <a:gd name="T0" fmla="*/ 14 w 197"/>
                  <a:gd name="T1" fmla="*/ 0 h 453"/>
                  <a:gd name="T2" fmla="*/ 16 w 197"/>
                  <a:gd name="T3" fmla="*/ 0 h 453"/>
                  <a:gd name="T4" fmla="*/ 0 w 197"/>
                  <a:gd name="T5" fmla="*/ 114 h 453"/>
                  <a:gd name="T6" fmla="*/ 119 w 197"/>
                  <a:gd name="T7" fmla="*/ 221 h 453"/>
                  <a:gd name="T8" fmla="*/ 28 w 197"/>
                  <a:gd name="T9" fmla="*/ 315 h 453"/>
                  <a:gd name="T10" fmla="*/ 197 w 197"/>
                  <a:gd name="T11" fmla="*/ 453 h 453"/>
                </a:gdLst>
                <a:ahLst/>
                <a:cxnLst>
                  <a:cxn ang="0">
                    <a:pos x="T0" y="T1"/>
                  </a:cxn>
                  <a:cxn ang="0">
                    <a:pos x="T2" y="T3"/>
                  </a:cxn>
                  <a:cxn ang="0">
                    <a:pos x="T4" y="T5"/>
                  </a:cxn>
                  <a:cxn ang="0">
                    <a:pos x="T6" y="T7"/>
                  </a:cxn>
                  <a:cxn ang="0">
                    <a:pos x="T8" y="T9"/>
                  </a:cxn>
                  <a:cxn ang="0">
                    <a:pos x="T10" y="T11"/>
                  </a:cxn>
                </a:cxnLst>
                <a:rect l="0" t="0" r="r" b="b"/>
                <a:pathLst>
                  <a:path w="197" h="453">
                    <a:moveTo>
                      <a:pt x="14" y="0"/>
                    </a:moveTo>
                    <a:lnTo>
                      <a:pt x="16" y="0"/>
                    </a:lnTo>
                    <a:lnTo>
                      <a:pt x="0" y="114"/>
                    </a:lnTo>
                    <a:lnTo>
                      <a:pt x="119" y="221"/>
                    </a:lnTo>
                    <a:lnTo>
                      <a:pt x="28" y="315"/>
                    </a:lnTo>
                    <a:lnTo>
                      <a:pt x="197" y="45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6" name="Freeform 265"/>
              <p:cNvSpPr>
                <a:spLocks/>
              </p:cNvSpPr>
              <p:nvPr/>
            </p:nvSpPr>
            <p:spPr bwMode="auto">
              <a:xfrm>
                <a:off x="6848" y="6183"/>
                <a:ext cx="239" cy="680"/>
              </a:xfrm>
              <a:custGeom>
                <a:avLst/>
                <a:gdLst>
                  <a:gd name="T0" fmla="*/ 363 w 477"/>
                  <a:gd name="T1" fmla="*/ 1360 h 1360"/>
                  <a:gd name="T2" fmla="*/ 477 w 477"/>
                  <a:gd name="T3" fmla="*/ 1084 h 1360"/>
                  <a:gd name="T4" fmla="*/ 372 w 477"/>
                  <a:gd name="T5" fmla="*/ 793 h 1360"/>
                  <a:gd name="T6" fmla="*/ 194 w 477"/>
                  <a:gd name="T7" fmla="*/ 648 h 1360"/>
                  <a:gd name="T8" fmla="*/ 13 w 477"/>
                  <a:gd name="T9" fmla="*/ 350 h 1360"/>
                  <a:gd name="T10" fmla="*/ 96 w 477"/>
                  <a:gd name="T11" fmla="*/ 107 h 1360"/>
                  <a:gd name="T12" fmla="*/ 0 w 477"/>
                  <a:gd name="T13" fmla="*/ 0 h 1360"/>
                </a:gdLst>
                <a:ahLst/>
                <a:cxnLst>
                  <a:cxn ang="0">
                    <a:pos x="T0" y="T1"/>
                  </a:cxn>
                  <a:cxn ang="0">
                    <a:pos x="T2" y="T3"/>
                  </a:cxn>
                  <a:cxn ang="0">
                    <a:pos x="T4" y="T5"/>
                  </a:cxn>
                  <a:cxn ang="0">
                    <a:pos x="T6" y="T7"/>
                  </a:cxn>
                  <a:cxn ang="0">
                    <a:pos x="T8" y="T9"/>
                  </a:cxn>
                  <a:cxn ang="0">
                    <a:pos x="T10" y="T11"/>
                  </a:cxn>
                  <a:cxn ang="0">
                    <a:pos x="T12" y="T13"/>
                  </a:cxn>
                </a:cxnLst>
                <a:rect l="0" t="0" r="r" b="b"/>
                <a:pathLst>
                  <a:path w="477" h="1360">
                    <a:moveTo>
                      <a:pt x="363" y="1360"/>
                    </a:moveTo>
                    <a:lnTo>
                      <a:pt x="477" y="1084"/>
                    </a:lnTo>
                    <a:lnTo>
                      <a:pt x="372" y="793"/>
                    </a:lnTo>
                    <a:lnTo>
                      <a:pt x="194" y="648"/>
                    </a:lnTo>
                    <a:lnTo>
                      <a:pt x="13" y="350"/>
                    </a:lnTo>
                    <a:lnTo>
                      <a:pt x="96" y="107"/>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7" name="Freeform 264"/>
              <p:cNvSpPr>
                <a:spLocks/>
              </p:cNvSpPr>
              <p:nvPr/>
            </p:nvSpPr>
            <p:spPr bwMode="auto">
              <a:xfrm>
                <a:off x="6362" y="6813"/>
                <a:ext cx="668" cy="65"/>
              </a:xfrm>
              <a:custGeom>
                <a:avLst/>
                <a:gdLst>
                  <a:gd name="T0" fmla="*/ 1334 w 1334"/>
                  <a:gd name="T1" fmla="*/ 100 h 129"/>
                  <a:gd name="T2" fmla="*/ 903 w 1334"/>
                  <a:gd name="T3" fmla="*/ 129 h 129"/>
                  <a:gd name="T4" fmla="*/ 700 w 1334"/>
                  <a:gd name="T5" fmla="*/ 3 h 129"/>
                  <a:gd name="T6" fmla="*/ 370 w 1334"/>
                  <a:gd name="T7" fmla="*/ 0 h 129"/>
                  <a:gd name="T8" fmla="*/ 0 w 1334"/>
                  <a:gd name="T9" fmla="*/ 124 h 129"/>
                </a:gdLst>
                <a:ahLst/>
                <a:cxnLst>
                  <a:cxn ang="0">
                    <a:pos x="T0" y="T1"/>
                  </a:cxn>
                  <a:cxn ang="0">
                    <a:pos x="T2" y="T3"/>
                  </a:cxn>
                  <a:cxn ang="0">
                    <a:pos x="T4" y="T5"/>
                  </a:cxn>
                  <a:cxn ang="0">
                    <a:pos x="T6" y="T7"/>
                  </a:cxn>
                  <a:cxn ang="0">
                    <a:pos x="T8" y="T9"/>
                  </a:cxn>
                </a:cxnLst>
                <a:rect l="0" t="0" r="r" b="b"/>
                <a:pathLst>
                  <a:path w="1334" h="129">
                    <a:moveTo>
                      <a:pt x="1334" y="100"/>
                    </a:moveTo>
                    <a:lnTo>
                      <a:pt x="903" y="129"/>
                    </a:lnTo>
                    <a:lnTo>
                      <a:pt x="700" y="3"/>
                    </a:lnTo>
                    <a:lnTo>
                      <a:pt x="370" y="0"/>
                    </a:lnTo>
                    <a:lnTo>
                      <a:pt x="0" y="12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8" name="Freeform 263"/>
              <p:cNvSpPr>
                <a:spLocks/>
              </p:cNvSpPr>
              <p:nvPr/>
            </p:nvSpPr>
            <p:spPr bwMode="auto">
              <a:xfrm>
                <a:off x="7030" y="6820"/>
                <a:ext cx="496" cy="176"/>
              </a:xfrm>
              <a:custGeom>
                <a:avLst/>
                <a:gdLst>
                  <a:gd name="T0" fmla="*/ 992 w 992"/>
                  <a:gd name="T1" fmla="*/ 353 h 353"/>
                  <a:gd name="T2" fmla="*/ 906 w 992"/>
                  <a:gd name="T3" fmla="*/ 262 h 353"/>
                  <a:gd name="T4" fmla="*/ 802 w 992"/>
                  <a:gd name="T5" fmla="*/ 300 h 353"/>
                  <a:gd name="T6" fmla="*/ 777 w 992"/>
                  <a:gd name="T7" fmla="*/ 88 h 353"/>
                  <a:gd name="T8" fmla="*/ 545 w 992"/>
                  <a:gd name="T9" fmla="*/ 0 h 353"/>
                  <a:gd name="T10" fmla="*/ 304 w 992"/>
                  <a:gd name="T11" fmla="*/ 117 h 353"/>
                  <a:gd name="T12" fmla="*/ 194 w 992"/>
                  <a:gd name="T13" fmla="*/ 132 h 353"/>
                  <a:gd name="T14" fmla="*/ 106 w 992"/>
                  <a:gd name="T15" fmla="*/ 53 h 353"/>
                  <a:gd name="T16" fmla="*/ 0 w 992"/>
                  <a:gd name="T17" fmla="*/ 8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2" h="353">
                    <a:moveTo>
                      <a:pt x="992" y="353"/>
                    </a:moveTo>
                    <a:lnTo>
                      <a:pt x="906" y="262"/>
                    </a:lnTo>
                    <a:lnTo>
                      <a:pt x="802" y="300"/>
                    </a:lnTo>
                    <a:lnTo>
                      <a:pt x="777" y="88"/>
                    </a:lnTo>
                    <a:lnTo>
                      <a:pt x="545" y="0"/>
                    </a:lnTo>
                    <a:lnTo>
                      <a:pt x="304" y="117"/>
                    </a:lnTo>
                    <a:lnTo>
                      <a:pt x="194" y="132"/>
                    </a:lnTo>
                    <a:lnTo>
                      <a:pt x="106" y="53"/>
                    </a:lnTo>
                    <a:lnTo>
                      <a:pt x="0" y="8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9" name="Freeform 262"/>
              <p:cNvSpPr>
                <a:spLocks/>
              </p:cNvSpPr>
              <p:nvPr/>
            </p:nvSpPr>
            <p:spPr bwMode="auto">
              <a:xfrm>
                <a:off x="5837" y="6422"/>
                <a:ext cx="34" cy="308"/>
              </a:xfrm>
              <a:custGeom>
                <a:avLst/>
                <a:gdLst>
                  <a:gd name="T0" fmla="*/ 21 w 68"/>
                  <a:gd name="T1" fmla="*/ 0 h 617"/>
                  <a:gd name="T2" fmla="*/ 68 w 68"/>
                  <a:gd name="T3" fmla="*/ 215 h 617"/>
                  <a:gd name="T4" fmla="*/ 0 w 68"/>
                  <a:gd name="T5" fmla="*/ 312 h 617"/>
                  <a:gd name="T6" fmla="*/ 49 w 68"/>
                  <a:gd name="T7" fmla="*/ 617 h 617"/>
                </a:gdLst>
                <a:ahLst/>
                <a:cxnLst>
                  <a:cxn ang="0">
                    <a:pos x="T0" y="T1"/>
                  </a:cxn>
                  <a:cxn ang="0">
                    <a:pos x="T2" y="T3"/>
                  </a:cxn>
                  <a:cxn ang="0">
                    <a:pos x="T4" y="T5"/>
                  </a:cxn>
                  <a:cxn ang="0">
                    <a:pos x="T6" y="T7"/>
                  </a:cxn>
                </a:cxnLst>
                <a:rect l="0" t="0" r="r" b="b"/>
                <a:pathLst>
                  <a:path w="68" h="617">
                    <a:moveTo>
                      <a:pt x="21" y="0"/>
                    </a:moveTo>
                    <a:lnTo>
                      <a:pt x="68" y="215"/>
                    </a:lnTo>
                    <a:lnTo>
                      <a:pt x="0" y="312"/>
                    </a:lnTo>
                    <a:lnTo>
                      <a:pt x="49" y="61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0" name="Freeform 261"/>
              <p:cNvSpPr>
                <a:spLocks/>
              </p:cNvSpPr>
              <p:nvPr/>
            </p:nvSpPr>
            <p:spPr bwMode="auto">
              <a:xfrm>
                <a:off x="5861" y="6730"/>
                <a:ext cx="501" cy="226"/>
              </a:xfrm>
              <a:custGeom>
                <a:avLst/>
                <a:gdLst>
                  <a:gd name="T0" fmla="*/ 0 w 1002"/>
                  <a:gd name="T1" fmla="*/ 0 h 451"/>
                  <a:gd name="T2" fmla="*/ 289 w 1002"/>
                  <a:gd name="T3" fmla="*/ 132 h 451"/>
                  <a:gd name="T4" fmla="*/ 348 w 1002"/>
                  <a:gd name="T5" fmla="*/ 230 h 451"/>
                  <a:gd name="T6" fmla="*/ 608 w 1002"/>
                  <a:gd name="T7" fmla="*/ 241 h 451"/>
                  <a:gd name="T8" fmla="*/ 858 w 1002"/>
                  <a:gd name="T9" fmla="*/ 451 h 451"/>
                  <a:gd name="T10" fmla="*/ 1000 w 1002"/>
                  <a:gd name="T11" fmla="*/ 289 h 451"/>
                  <a:gd name="T12" fmla="*/ 1002 w 1002"/>
                  <a:gd name="T13" fmla="*/ 289 h 451"/>
                </a:gdLst>
                <a:ahLst/>
                <a:cxnLst>
                  <a:cxn ang="0">
                    <a:pos x="T0" y="T1"/>
                  </a:cxn>
                  <a:cxn ang="0">
                    <a:pos x="T2" y="T3"/>
                  </a:cxn>
                  <a:cxn ang="0">
                    <a:pos x="T4" y="T5"/>
                  </a:cxn>
                  <a:cxn ang="0">
                    <a:pos x="T6" y="T7"/>
                  </a:cxn>
                  <a:cxn ang="0">
                    <a:pos x="T8" y="T9"/>
                  </a:cxn>
                  <a:cxn ang="0">
                    <a:pos x="T10" y="T11"/>
                  </a:cxn>
                  <a:cxn ang="0">
                    <a:pos x="T12" y="T13"/>
                  </a:cxn>
                </a:cxnLst>
                <a:rect l="0" t="0" r="r" b="b"/>
                <a:pathLst>
                  <a:path w="1002" h="451">
                    <a:moveTo>
                      <a:pt x="0" y="0"/>
                    </a:moveTo>
                    <a:lnTo>
                      <a:pt x="289" y="132"/>
                    </a:lnTo>
                    <a:lnTo>
                      <a:pt x="348" y="230"/>
                    </a:lnTo>
                    <a:lnTo>
                      <a:pt x="608" y="241"/>
                    </a:lnTo>
                    <a:lnTo>
                      <a:pt x="858" y="451"/>
                    </a:lnTo>
                    <a:lnTo>
                      <a:pt x="1000" y="289"/>
                    </a:lnTo>
                    <a:lnTo>
                      <a:pt x="1002" y="28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1" name="Freeform 260"/>
              <p:cNvSpPr>
                <a:spLocks/>
              </p:cNvSpPr>
              <p:nvPr/>
            </p:nvSpPr>
            <p:spPr bwMode="auto">
              <a:xfrm>
                <a:off x="6362" y="6875"/>
                <a:ext cx="224" cy="455"/>
              </a:xfrm>
              <a:custGeom>
                <a:avLst/>
                <a:gdLst>
                  <a:gd name="T0" fmla="*/ 0 w 446"/>
                  <a:gd name="T1" fmla="*/ 0 h 910"/>
                  <a:gd name="T2" fmla="*/ 1 w 446"/>
                  <a:gd name="T3" fmla="*/ 155 h 910"/>
                  <a:gd name="T4" fmla="*/ 213 w 446"/>
                  <a:gd name="T5" fmla="*/ 212 h 910"/>
                  <a:gd name="T6" fmla="*/ 341 w 446"/>
                  <a:gd name="T7" fmla="*/ 548 h 910"/>
                  <a:gd name="T8" fmla="*/ 441 w 446"/>
                  <a:gd name="T9" fmla="*/ 593 h 910"/>
                  <a:gd name="T10" fmla="*/ 312 w 446"/>
                  <a:gd name="T11" fmla="*/ 600 h 910"/>
                  <a:gd name="T12" fmla="*/ 446 w 446"/>
                  <a:gd name="T13" fmla="*/ 910 h 910"/>
                </a:gdLst>
                <a:ahLst/>
                <a:cxnLst>
                  <a:cxn ang="0">
                    <a:pos x="T0" y="T1"/>
                  </a:cxn>
                  <a:cxn ang="0">
                    <a:pos x="T2" y="T3"/>
                  </a:cxn>
                  <a:cxn ang="0">
                    <a:pos x="T4" y="T5"/>
                  </a:cxn>
                  <a:cxn ang="0">
                    <a:pos x="T6" y="T7"/>
                  </a:cxn>
                  <a:cxn ang="0">
                    <a:pos x="T8" y="T9"/>
                  </a:cxn>
                  <a:cxn ang="0">
                    <a:pos x="T10" y="T11"/>
                  </a:cxn>
                  <a:cxn ang="0">
                    <a:pos x="T12" y="T13"/>
                  </a:cxn>
                </a:cxnLst>
                <a:rect l="0" t="0" r="r" b="b"/>
                <a:pathLst>
                  <a:path w="446" h="910">
                    <a:moveTo>
                      <a:pt x="0" y="0"/>
                    </a:moveTo>
                    <a:lnTo>
                      <a:pt x="1" y="155"/>
                    </a:lnTo>
                    <a:lnTo>
                      <a:pt x="213" y="212"/>
                    </a:lnTo>
                    <a:lnTo>
                      <a:pt x="341" y="548"/>
                    </a:lnTo>
                    <a:lnTo>
                      <a:pt x="441" y="593"/>
                    </a:lnTo>
                    <a:lnTo>
                      <a:pt x="312" y="600"/>
                    </a:lnTo>
                    <a:lnTo>
                      <a:pt x="446" y="9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2" name="Freeform 259"/>
              <p:cNvSpPr>
                <a:spLocks/>
              </p:cNvSpPr>
              <p:nvPr/>
            </p:nvSpPr>
            <p:spPr bwMode="auto">
              <a:xfrm>
                <a:off x="6267" y="7330"/>
                <a:ext cx="748" cy="393"/>
              </a:xfrm>
              <a:custGeom>
                <a:avLst/>
                <a:gdLst>
                  <a:gd name="T0" fmla="*/ 1497 w 1497"/>
                  <a:gd name="T1" fmla="*/ 530 h 785"/>
                  <a:gd name="T2" fmla="*/ 1147 w 1497"/>
                  <a:gd name="T3" fmla="*/ 232 h 785"/>
                  <a:gd name="T4" fmla="*/ 1038 w 1497"/>
                  <a:gd name="T5" fmla="*/ 222 h 785"/>
                  <a:gd name="T6" fmla="*/ 1032 w 1497"/>
                  <a:gd name="T7" fmla="*/ 334 h 785"/>
                  <a:gd name="T8" fmla="*/ 783 w 1497"/>
                  <a:gd name="T9" fmla="*/ 286 h 785"/>
                  <a:gd name="T10" fmla="*/ 726 w 1497"/>
                  <a:gd name="T11" fmla="*/ 65 h 785"/>
                  <a:gd name="T12" fmla="*/ 638 w 1497"/>
                  <a:gd name="T13" fmla="*/ 0 h 785"/>
                  <a:gd name="T14" fmla="*/ 597 w 1497"/>
                  <a:gd name="T15" fmla="*/ 39 h 785"/>
                  <a:gd name="T16" fmla="*/ 336 w 1497"/>
                  <a:gd name="T17" fmla="*/ 258 h 785"/>
                  <a:gd name="T18" fmla="*/ 267 w 1497"/>
                  <a:gd name="T19" fmla="*/ 170 h 785"/>
                  <a:gd name="T20" fmla="*/ 0 w 1497"/>
                  <a:gd name="T21"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7" h="785">
                    <a:moveTo>
                      <a:pt x="1497" y="530"/>
                    </a:moveTo>
                    <a:lnTo>
                      <a:pt x="1147" y="232"/>
                    </a:lnTo>
                    <a:lnTo>
                      <a:pt x="1038" y="222"/>
                    </a:lnTo>
                    <a:lnTo>
                      <a:pt x="1032" y="334"/>
                    </a:lnTo>
                    <a:lnTo>
                      <a:pt x="783" y="286"/>
                    </a:lnTo>
                    <a:lnTo>
                      <a:pt x="726" y="65"/>
                    </a:lnTo>
                    <a:lnTo>
                      <a:pt x="638" y="0"/>
                    </a:lnTo>
                    <a:lnTo>
                      <a:pt x="597" y="39"/>
                    </a:lnTo>
                    <a:lnTo>
                      <a:pt x="336" y="258"/>
                    </a:lnTo>
                    <a:lnTo>
                      <a:pt x="267" y="170"/>
                    </a:lnTo>
                    <a:lnTo>
                      <a:pt x="0" y="78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3" name="Freeform 258"/>
              <p:cNvSpPr>
                <a:spLocks/>
              </p:cNvSpPr>
              <p:nvPr/>
            </p:nvSpPr>
            <p:spPr bwMode="auto">
              <a:xfrm>
                <a:off x="2847" y="3244"/>
                <a:ext cx="970" cy="752"/>
              </a:xfrm>
              <a:custGeom>
                <a:avLst/>
                <a:gdLst>
                  <a:gd name="T0" fmla="*/ 0 w 1940"/>
                  <a:gd name="T1" fmla="*/ 1287 h 1505"/>
                  <a:gd name="T2" fmla="*/ 405 w 1940"/>
                  <a:gd name="T3" fmla="*/ 1422 h 1505"/>
                  <a:gd name="T4" fmla="*/ 488 w 1940"/>
                  <a:gd name="T5" fmla="*/ 1348 h 1505"/>
                  <a:gd name="T6" fmla="*/ 826 w 1940"/>
                  <a:gd name="T7" fmla="*/ 1489 h 1505"/>
                  <a:gd name="T8" fmla="*/ 942 w 1940"/>
                  <a:gd name="T9" fmla="*/ 1505 h 1505"/>
                  <a:gd name="T10" fmla="*/ 1171 w 1940"/>
                  <a:gd name="T11" fmla="*/ 1396 h 1505"/>
                  <a:gd name="T12" fmla="*/ 1368 w 1940"/>
                  <a:gd name="T13" fmla="*/ 1463 h 1505"/>
                  <a:gd name="T14" fmla="*/ 1307 w 1940"/>
                  <a:gd name="T15" fmla="*/ 1250 h 1505"/>
                  <a:gd name="T16" fmla="*/ 1521 w 1940"/>
                  <a:gd name="T17" fmla="*/ 950 h 1505"/>
                  <a:gd name="T18" fmla="*/ 1468 w 1940"/>
                  <a:gd name="T19" fmla="*/ 815 h 1505"/>
                  <a:gd name="T20" fmla="*/ 1661 w 1940"/>
                  <a:gd name="T21" fmla="*/ 640 h 1505"/>
                  <a:gd name="T22" fmla="*/ 1613 w 1940"/>
                  <a:gd name="T23" fmla="*/ 528 h 1505"/>
                  <a:gd name="T24" fmla="*/ 1783 w 1940"/>
                  <a:gd name="T25" fmla="*/ 374 h 1505"/>
                  <a:gd name="T26" fmla="*/ 1773 w 1940"/>
                  <a:gd name="T27" fmla="*/ 105 h 1505"/>
                  <a:gd name="T28" fmla="*/ 1940 w 1940"/>
                  <a:gd name="T29" fmla="*/ 0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0" h="1505">
                    <a:moveTo>
                      <a:pt x="0" y="1287"/>
                    </a:moveTo>
                    <a:lnTo>
                      <a:pt x="405" y="1422"/>
                    </a:lnTo>
                    <a:lnTo>
                      <a:pt x="488" y="1348"/>
                    </a:lnTo>
                    <a:lnTo>
                      <a:pt x="826" y="1489"/>
                    </a:lnTo>
                    <a:lnTo>
                      <a:pt x="942" y="1505"/>
                    </a:lnTo>
                    <a:lnTo>
                      <a:pt x="1171" y="1396"/>
                    </a:lnTo>
                    <a:lnTo>
                      <a:pt x="1368" y="1463"/>
                    </a:lnTo>
                    <a:lnTo>
                      <a:pt x="1307" y="1250"/>
                    </a:lnTo>
                    <a:lnTo>
                      <a:pt x="1521" y="950"/>
                    </a:lnTo>
                    <a:lnTo>
                      <a:pt x="1468" y="815"/>
                    </a:lnTo>
                    <a:lnTo>
                      <a:pt x="1661" y="640"/>
                    </a:lnTo>
                    <a:lnTo>
                      <a:pt x="1613" y="528"/>
                    </a:lnTo>
                    <a:lnTo>
                      <a:pt x="1783" y="374"/>
                    </a:lnTo>
                    <a:lnTo>
                      <a:pt x="1773" y="105"/>
                    </a:lnTo>
                    <a:lnTo>
                      <a:pt x="19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4" name="Freeform 257"/>
              <p:cNvSpPr>
                <a:spLocks/>
              </p:cNvSpPr>
              <p:nvPr/>
            </p:nvSpPr>
            <p:spPr bwMode="auto">
              <a:xfrm>
                <a:off x="6267" y="7723"/>
                <a:ext cx="339" cy="561"/>
              </a:xfrm>
              <a:custGeom>
                <a:avLst/>
                <a:gdLst>
                  <a:gd name="T0" fmla="*/ 680 w 680"/>
                  <a:gd name="T1" fmla="*/ 1122 h 1122"/>
                  <a:gd name="T2" fmla="*/ 316 w 680"/>
                  <a:gd name="T3" fmla="*/ 950 h 1122"/>
                  <a:gd name="T4" fmla="*/ 257 w 680"/>
                  <a:gd name="T5" fmla="*/ 855 h 1122"/>
                  <a:gd name="T6" fmla="*/ 278 w 680"/>
                  <a:gd name="T7" fmla="*/ 519 h 1122"/>
                  <a:gd name="T8" fmla="*/ 166 w 680"/>
                  <a:gd name="T9" fmla="*/ 178 h 1122"/>
                  <a:gd name="T10" fmla="*/ 0 w 680"/>
                  <a:gd name="T11" fmla="*/ 4 h 1122"/>
                  <a:gd name="T12" fmla="*/ 0 w 680"/>
                  <a:gd name="T13" fmla="*/ 0 h 1122"/>
                </a:gdLst>
                <a:ahLst/>
                <a:cxnLst>
                  <a:cxn ang="0">
                    <a:pos x="T0" y="T1"/>
                  </a:cxn>
                  <a:cxn ang="0">
                    <a:pos x="T2" y="T3"/>
                  </a:cxn>
                  <a:cxn ang="0">
                    <a:pos x="T4" y="T5"/>
                  </a:cxn>
                  <a:cxn ang="0">
                    <a:pos x="T6" y="T7"/>
                  </a:cxn>
                  <a:cxn ang="0">
                    <a:pos x="T8" y="T9"/>
                  </a:cxn>
                  <a:cxn ang="0">
                    <a:pos x="T10" y="T11"/>
                  </a:cxn>
                  <a:cxn ang="0">
                    <a:pos x="T12" y="T13"/>
                  </a:cxn>
                </a:cxnLst>
                <a:rect l="0" t="0" r="r" b="b"/>
                <a:pathLst>
                  <a:path w="680" h="1122">
                    <a:moveTo>
                      <a:pt x="680" y="1122"/>
                    </a:moveTo>
                    <a:lnTo>
                      <a:pt x="316" y="950"/>
                    </a:lnTo>
                    <a:lnTo>
                      <a:pt x="257" y="855"/>
                    </a:lnTo>
                    <a:lnTo>
                      <a:pt x="278" y="519"/>
                    </a:lnTo>
                    <a:lnTo>
                      <a:pt x="166" y="178"/>
                    </a:lnTo>
                    <a:lnTo>
                      <a:pt x="0" y="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5" name="Freeform 256"/>
              <p:cNvSpPr>
                <a:spLocks/>
              </p:cNvSpPr>
              <p:nvPr/>
            </p:nvSpPr>
            <p:spPr bwMode="auto">
              <a:xfrm>
                <a:off x="7015" y="7595"/>
                <a:ext cx="122" cy="335"/>
              </a:xfrm>
              <a:custGeom>
                <a:avLst/>
                <a:gdLst>
                  <a:gd name="T0" fmla="*/ 243 w 243"/>
                  <a:gd name="T1" fmla="*/ 671 h 671"/>
                  <a:gd name="T2" fmla="*/ 80 w 243"/>
                  <a:gd name="T3" fmla="*/ 350 h 671"/>
                  <a:gd name="T4" fmla="*/ 0 w 243"/>
                  <a:gd name="T5" fmla="*/ 0 h 671"/>
                </a:gdLst>
                <a:ahLst/>
                <a:cxnLst>
                  <a:cxn ang="0">
                    <a:pos x="T0" y="T1"/>
                  </a:cxn>
                  <a:cxn ang="0">
                    <a:pos x="T2" y="T3"/>
                  </a:cxn>
                  <a:cxn ang="0">
                    <a:pos x="T4" y="T5"/>
                  </a:cxn>
                </a:cxnLst>
                <a:rect l="0" t="0" r="r" b="b"/>
                <a:pathLst>
                  <a:path w="243" h="671">
                    <a:moveTo>
                      <a:pt x="243" y="671"/>
                    </a:moveTo>
                    <a:lnTo>
                      <a:pt x="80" y="350"/>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6" name="Freeform 255"/>
              <p:cNvSpPr>
                <a:spLocks/>
              </p:cNvSpPr>
              <p:nvPr/>
            </p:nvSpPr>
            <p:spPr bwMode="auto">
              <a:xfrm>
                <a:off x="6606" y="7930"/>
                <a:ext cx="531" cy="420"/>
              </a:xfrm>
              <a:custGeom>
                <a:avLst/>
                <a:gdLst>
                  <a:gd name="T0" fmla="*/ 1060 w 1060"/>
                  <a:gd name="T1" fmla="*/ 0 h 839"/>
                  <a:gd name="T2" fmla="*/ 1017 w 1060"/>
                  <a:gd name="T3" fmla="*/ 79 h 839"/>
                  <a:gd name="T4" fmla="*/ 878 w 1060"/>
                  <a:gd name="T5" fmla="*/ 181 h 839"/>
                  <a:gd name="T6" fmla="*/ 1031 w 1060"/>
                  <a:gd name="T7" fmla="*/ 477 h 839"/>
                  <a:gd name="T8" fmla="*/ 984 w 1060"/>
                  <a:gd name="T9" fmla="*/ 591 h 839"/>
                  <a:gd name="T10" fmla="*/ 1038 w 1060"/>
                  <a:gd name="T11" fmla="*/ 706 h 839"/>
                  <a:gd name="T12" fmla="*/ 796 w 1060"/>
                  <a:gd name="T13" fmla="*/ 777 h 839"/>
                  <a:gd name="T14" fmla="*/ 458 w 1060"/>
                  <a:gd name="T15" fmla="*/ 689 h 839"/>
                  <a:gd name="T16" fmla="*/ 453 w 1060"/>
                  <a:gd name="T17" fmla="*/ 820 h 839"/>
                  <a:gd name="T18" fmla="*/ 303 w 1060"/>
                  <a:gd name="T19" fmla="*/ 839 h 839"/>
                  <a:gd name="T20" fmla="*/ 0 w 1060"/>
                  <a:gd name="T21" fmla="*/ 706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0" h="839">
                    <a:moveTo>
                      <a:pt x="1060" y="0"/>
                    </a:moveTo>
                    <a:lnTo>
                      <a:pt x="1017" y="79"/>
                    </a:lnTo>
                    <a:lnTo>
                      <a:pt x="878" y="181"/>
                    </a:lnTo>
                    <a:lnTo>
                      <a:pt x="1031" y="477"/>
                    </a:lnTo>
                    <a:lnTo>
                      <a:pt x="984" y="591"/>
                    </a:lnTo>
                    <a:lnTo>
                      <a:pt x="1038" y="706"/>
                    </a:lnTo>
                    <a:lnTo>
                      <a:pt x="796" y="777"/>
                    </a:lnTo>
                    <a:lnTo>
                      <a:pt x="458" y="689"/>
                    </a:lnTo>
                    <a:lnTo>
                      <a:pt x="453" y="820"/>
                    </a:lnTo>
                    <a:lnTo>
                      <a:pt x="303" y="839"/>
                    </a:lnTo>
                    <a:lnTo>
                      <a:pt x="0" y="70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7" name="Freeform 254"/>
              <p:cNvSpPr>
                <a:spLocks/>
              </p:cNvSpPr>
              <p:nvPr/>
            </p:nvSpPr>
            <p:spPr bwMode="auto">
              <a:xfrm>
                <a:off x="6599" y="8522"/>
                <a:ext cx="727" cy="488"/>
              </a:xfrm>
              <a:custGeom>
                <a:avLst/>
                <a:gdLst>
                  <a:gd name="T0" fmla="*/ 0 w 1454"/>
                  <a:gd name="T1" fmla="*/ 137 h 976"/>
                  <a:gd name="T2" fmla="*/ 0 w 1454"/>
                  <a:gd name="T3" fmla="*/ 138 h 976"/>
                  <a:gd name="T4" fmla="*/ 110 w 1454"/>
                  <a:gd name="T5" fmla="*/ 142 h 976"/>
                  <a:gd name="T6" fmla="*/ 126 w 1454"/>
                  <a:gd name="T7" fmla="*/ 254 h 976"/>
                  <a:gd name="T8" fmla="*/ 212 w 1454"/>
                  <a:gd name="T9" fmla="*/ 190 h 976"/>
                  <a:gd name="T10" fmla="*/ 416 w 1454"/>
                  <a:gd name="T11" fmla="*/ 286 h 976"/>
                  <a:gd name="T12" fmla="*/ 421 w 1454"/>
                  <a:gd name="T13" fmla="*/ 176 h 976"/>
                  <a:gd name="T14" fmla="*/ 585 w 1454"/>
                  <a:gd name="T15" fmla="*/ 26 h 976"/>
                  <a:gd name="T16" fmla="*/ 736 w 1454"/>
                  <a:gd name="T17" fmla="*/ 0 h 976"/>
                  <a:gd name="T18" fmla="*/ 807 w 1454"/>
                  <a:gd name="T19" fmla="*/ 104 h 976"/>
                  <a:gd name="T20" fmla="*/ 773 w 1454"/>
                  <a:gd name="T21" fmla="*/ 209 h 976"/>
                  <a:gd name="T22" fmla="*/ 1036 w 1454"/>
                  <a:gd name="T23" fmla="*/ 264 h 976"/>
                  <a:gd name="T24" fmla="*/ 1043 w 1454"/>
                  <a:gd name="T25" fmla="*/ 378 h 976"/>
                  <a:gd name="T26" fmla="*/ 1159 w 1454"/>
                  <a:gd name="T27" fmla="*/ 388 h 976"/>
                  <a:gd name="T28" fmla="*/ 1397 w 1454"/>
                  <a:gd name="T29" fmla="*/ 645 h 976"/>
                  <a:gd name="T30" fmla="*/ 1454 w 1454"/>
                  <a:gd name="T31" fmla="*/ 760 h 976"/>
                  <a:gd name="T32" fmla="*/ 1293 w 1454"/>
                  <a:gd name="T33" fmla="*/ 972 h 976"/>
                  <a:gd name="T34" fmla="*/ 1293 w 1454"/>
                  <a:gd name="T35" fmla="*/ 97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4" h="976">
                    <a:moveTo>
                      <a:pt x="0" y="137"/>
                    </a:moveTo>
                    <a:lnTo>
                      <a:pt x="0" y="138"/>
                    </a:lnTo>
                    <a:lnTo>
                      <a:pt x="110" y="142"/>
                    </a:lnTo>
                    <a:lnTo>
                      <a:pt x="126" y="254"/>
                    </a:lnTo>
                    <a:lnTo>
                      <a:pt x="212" y="190"/>
                    </a:lnTo>
                    <a:lnTo>
                      <a:pt x="416" y="286"/>
                    </a:lnTo>
                    <a:lnTo>
                      <a:pt x="421" y="176"/>
                    </a:lnTo>
                    <a:lnTo>
                      <a:pt x="585" y="26"/>
                    </a:lnTo>
                    <a:lnTo>
                      <a:pt x="736" y="0"/>
                    </a:lnTo>
                    <a:lnTo>
                      <a:pt x="807" y="104"/>
                    </a:lnTo>
                    <a:lnTo>
                      <a:pt x="773" y="209"/>
                    </a:lnTo>
                    <a:lnTo>
                      <a:pt x="1036" y="264"/>
                    </a:lnTo>
                    <a:lnTo>
                      <a:pt x="1043" y="378"/>
                    </a:lnTo>
                    <a:lnTo>
                      <a:pt x="1159" y="388"/>
                    </a:lnTo>
                    <a:lnTo>
                      <a:pt x="1397" y="645"/>
                    </a:lnTo>
                    <a:lnTo>
                      <a:pt x="1454" y="760"/>
                    </a:lnTo>
                    <a:lnTo>
                      <a:pt x="1293" y="972"/>
                    </a:lnTo>
                    <a:lnTo>
                      <a:pt x="1293" y="976"/>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8" name="Freeform 253"/>
              <p:cNvSpPr>
                <a:spLocks/>
              </p:cNvSpPr>
              <p:nvPr/>
            </p:nvSpPr>
            <p:spPr bwMode="auto">
              <a:xfrm>
                <a:off x="9432" y="8645"/>
                <a:ext cx="275" cy="347"/>
              </a:xfrm>
              <a:custGeom>
                <a:avLst/>
                <a:gdLst>
                  <a:gd name="T0" fmla="*/ 0 w 551"/>
                  <a:gd name="T1" fmla="*/ 0 h 695"/>
                  <a:gd name="T2" fmla="*/ 213 w 551"/>
                  <a:gd name="T3" fmla="*/ 110 h 695"/>
                  <a:gd name="T4" fmla="*/ 280 w 551"/>
                  <a:gd name="T5" fmla="*/ 326 h 695"/>
                  <a:gd name="T6" fmla="*/ 495 w 551"/>
                  <a:gd name="T7" fmla="*/ 427 h 695"/>
                  <a:gd name="T8" fmla="*/ 466 w 551"/>
                  <a:gd name="T9" fmla="*/ 539 h 695"/>
                  <a:gd name="T10" fmla="*/ 551 w 551"/>
                  <a:gd name="T11" fmla="*/ 695 h 695"/>
                </a:gdLst>
                <a:ahLst/>
                <a:cxnLst>
                  <a:cxn ang="0">
                    <a:pos x="T0" y="T1"/>
                  </a:cxn>
                  <a:cxn ang="0">
                    <a:pos x="T2" y="T3"/>
                  </a:cxn>
                  <a:cxn ang="0">
                    <a:pos x="T4" y="T5"/>
                  </a:cxn>
                  <a:cxn ang="0">
                    <a:pos x="T6" y="T7"/>
                  </a:cxn>
                  <a:cxn ang="0">
                    <a:pos x="T8" y="T9"/>
                  </a:cxn>
                  <a:cxn ang="0">
                    <a:pos x="T10" y="T11"/>
                  </a:cxn>
                </a:cxnLst>
                <a:rect l="0" t="0" r="r" b="b"/>
                <a:pathLst>
                  <a:path w="551" h="695">
                    <a:moveTo>
                      <a:pt x="0" y="0"/>
                    </a:moveTo>
                    <a:lnTo>
                      <a:pt x="213" y="110"/>
                    </a:lnTo>
                    <a:lnTo>
                      <a:pt x="280" y="326"/>
                    </a:lnTo>
                    <a:lnTo>
                      <a:pt x="495" y="427"/>
                    </a:lnTo>
                    <a:lnTo>
                      <a:pt x="466" y="539"/>
                    </a:lnTo>
                    <a:lnTo>
                      <a:pt x="551" y="69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9" name="Freeform 252"/>
              <p:cNvSpPr>
                <a:spLocks/>
              </p:cNvSpPr>
              <p:nvPr/>
            </p:nvSpPr>
            <p:spPr bwMode="auto">
              <a:xfrm>
                <a:off x="7363" y="8554"/>
                <a:ext cx="426" cy="563"/>
              </a:xfrm>
              <a:custGeom>
                <a:avLst/>
                <a:gdLst>
                  <a:gd name="T0" fmla="*/ 0 w 850"/>
                  <a:gd name="T1" fmla="*/ 1125 h 1125"/>
                  <a:gd name="T2" fmla="*/ 150 w 850"/>
                  <a:gd name="T3" fmla="*/ 894 h 1125"/>
                  <a:gd name="T4" fmla="*/ 372 w 850"/>
                  <a:gd name="T5" fmla="*/ 827 h 1125"/>
                  <a:gd name="T6" fmla="*/ 333 w 850"/>
                  <a:gd name="T7" fmla="*/ 722 h 1125"/>
                  <a:gd name="T8" fmla="*/ 497 w 850"/>
                  <a:gd name="T9" fmla="*/ 536 h 1125"/>
                  <a:gd name="T10" fmla="*/ 623 w 850"/>
                  <a:gd name="T11" fmla="*/ 571 h 1125"/>
                  <a:gd name="T12" fmla="*/ 697 w 850"/>
                  <a:gd name="T13" fmla="*/ 160 h 1125"/>
                  <a:gd name="T14" fmla="*/ 850 w 850"/>
                  <a:gd name="T15" fmla="*/ 0 h 1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0" h="1125">
                    <a:moveTo>
                      <a:pt x="0" y="1125"/>
                    </a:moveTo>
                    <a:lnTo>
                      <a:pt x="150" y="894"/>
                    </a:lnTo>
                    <a:lnTo>
                      <a:pt x="372" y="827"/>
                    </a:lnTo>
                    <a:lnTo>
                      <a:pt x="333" y="722"/>
                    </a:lnTo>
                    <a:lnTo>
                      <a:pt x="497" y="536"/>
                    </a:lnTo>
                    <a:lnTo>
                      <a:pt x="623" y="571"/>
                    </a:lnTo>
                    <a:lnTo>
                      <a:pt x="697" y="160"/>
                    </a:lnTo>
                    <a:lnTo>
                      <a:pt x="85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0" name="Freeform 251"/>
              <p:cNvSpPr>
                <a:spLocks/>
              </p:cNvSpPr>
              <p:nvPr/>
            </p:nvSpPr>
            <p:spPr bwMode="auto">
              <a:xfrm>
                <a:off x="6514" y="8284"/>
                <a:ext cx="163" cy="306"/>
              </a:xfrm>
              <a:custGeom>
                <a:avLst/>
                <a:gdLst>
                  <a:gd name="T0" fmla="*/ 185 w 326"/>
                  <a:gd name="T1" fmla="*/ 0 h 614"/>
                  <a:gd name="T2" fmla="*/ 107 w 326"/>
                  <a:gd name="T3" fmla="*/ 150 h 614"/>
                  <a:gd name="T4" fmla="*/ 0 w 326"/>
                  <a:gd name="T5" fmla="*/ 195 h 614"/>
                  <a:gd name="T6" fmla="*/ 326 w 326"/>
                  <a:gd name="T7" fmla="*/ 353 h 614"/>
                  <a:gd name="T8" fmla="*/ 157 w 326"/>
                  <a:gd name="T9" fmla="*/ 557 h 614"/>
                  <a:gd name="T10" fmla="*/ 171 w 326"/>
                  <a:gd name="T11" fmla="*/ 614 h 614"/>
                </a:gdLst>
                <a:ahLst/>
                <a:cxnLst>
                  <a:cxn ang="0">
                    <a:pos x="T0" y="T1"/>
                  </a:cxn>
                  <a:cxn ang="0">
                    <a:pos x="T2" y="T3"/>
                  </a:cxn>
                  <a:cxn ang="0">
                    <a:pos x="T4" y="T5"/>
                  </a:cxn>
                  <a:cxn ang="0">
                    <a:pos x="T6" y="T7"/>
                  </a:cxn>
                  <a:cxn ang="0">
                    <a:pos x="T8" y="T9"/>
                  </a:cxn>
                  <a:cxn ang="0">
                    <a:pos x="T10" y="T11"/>
                  </a:cxn>
                </a:cxnLst>
                <a:rect l="0" t="0" r="r" b="b"/>
                <a:pathLst>
                  <a:path w="326" h="614">
                    <a:moveTo>
                      <a:pt x="185" y="0"/>
                    </a:moveTo>
                    <a:lnTo>
                      <a:pt x="107" y="150"/>
                    </a:lnTo>
                    <a:lnTo>
                      <a:pt x="0" y="195"/>
                    </a:lnTo>
                    <a:lnTo>
                      <a:pt x="326" y="353"/>
                    </a:lnTo>
                    <a:lnTo>
                      <a:pt x="157" y="557"/>
                    </a:lnTo>
                    <a:lnTo>
                      <a:pt x="171" y="614"/>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1" name="Freeform 250"/>
              <p:cNvSpPr>
                <a:spLocks/>
              </p:cNvSpPr>
              <p:nvPr/>
            </p:nvSpPr>
            <p:spPr bwMode="auto">
              <a:xfrm>
                <a:off x="6235" y="8590"/>
                <a:ext cx="364" cy="267"/>
              </a:xfrm>
              <a:custGeom>
                <a:avLst/>
                <a:gdLst>
                  <a:gd name="T0" fmla="*/ 0 w 730"/>
                  <a:gd name="T1" fmla="*/ 529 h 534"/>
                  <a:gd name="T2" fmla="*/ 219 w 730"/>
                  <a:gd name="T3" fmla="*/ 534 h 534"/>
                  <a:gd name="T4" fmla="*/ 226 w 730"/>
                  <a:gd name="T5" fmla="*/ 194 h 534"/>
                  <a:gd name="T6" fmla="*/ 468 w 730"/>
                  <a:gd name="T7" fmla="*/ 244 h 534"/>
                  <a:gd name="T8" fmla="*/ 583 w 730"/>
                  <a:gd name="T9" fmla="*/ 39 h 534"/>
                  <a:gd name="T10" fmla="*/ 730 w 730"/>
                  <a:gd name="T11" fmla="*/ 0 h 534"/>
                </a:gdLst>
                <a:ahLst/>
                <a:cxnLst>
                  <a:cxn ang="0">
                    <a:pos x="T0" y="T1"/>
                  </a:cxn>
                  <a:cxn ang="0">
                    <a:pos x="T2" y="T3"/>
                  </a:cxn>
                  <a:cxn ang="0">
                    <a:pos x="T4" y="T5"/>
                  </a:cxn>
                  <a:cxn ang="0">
                    <a:pos x="T6" y="T7"/>
                  </a:cxn>
                  <a:cxn ang="0">
                    <a:pos x="T8" y="T9"/>
                  </a:cxn>
                  <a:cxn ang="0">
                    <a:pos x="T10" y="T11"/>
                  </a:cxn>
                </a:cxnLst>
                <a:rect l="0" t="0" r="r" b="b"/>
                <a:pathLst>
                  <a:path w="730" h="534">
                    <a:moveTo>
                      <a:pt x="0" y="529"/>
                    </a:moveTo>
                    <a:lnTo>
                      <a:pt x="219" y="534"/>
                    </a:lnTo>
                    <a:lnTo>
                      <a:pt x="226" y="194"/>
                    </a:lnTo>
                    <a:lnTo>
                      <a:pt x="468" y="244"/>
                    </a:lnTo>
                    <a:lnTo>
                      <a:pt x="583" y="39"/>
                    </a:lnTo>
                    <a:lnTo>
                      <a:pt x="73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2" name="Freeform 249"/>
              <p:cNvSpPr>
                <a:spLocks/>
              </p:cNvSpPr>
              <p:nvPr/>
            </p:nvSpPr>
            <p:spPr bwMode="auto">
              <a:xfrm>
                <a:off x="5419" y="8259"/>
                <a:ext cx="816" cy="596"/>
              </a:xfrm>
              <a:custGeom>
                <a:avLst/>
                <a:gdLst>
                  <a:gd name="T0" fmla="*/ 1631 w 1631"/>
                  <a:gd name="T1" fmla="*/ 1191 h 1191"/>
                  <a:gd name="T2" fmla="*/ 1581 w 1631"/>
                  <a:gd name="T3" fmla="*/ 1084 h 1191"/>
                  <a:gd name="T4" fmla="*/ 1152 w 1631"/>
                  <a:gd name="T5" fmla="*/ 1034 h 1191"/>
                  <a:gd name="T6" fmla="*/ 986 w 1631"/>
                  <a:gd name="T7" fmla="*/ 837 h 1191"/>
                  <a:gd name="T8" fmla="*/ 822 w 1631"/>
                  <a:gd name="T9" fmla="*/ 389 h 1191"/>
                  <a:gd name="T10" fmla="*/ 633 w 1631"/>
                  <a:gd name="T11" fmla="*/ 226 h 1191"/>
                  <a:gd name="T12" fmla="*/ 238 w 1631"/>
                  <a:gd name="T13" fmla="*/ 0 h 1191"/>
                  <a:gd name="T14" fmla="*/ 0 w 1631"/>
                  <a:gd name="T15" fmla="*/ 11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1" h="1191">
                    <a:moveTo>
                      <a:pt x="1631" y="1191"/>
                    </a:moveTo>
                    <a:lnTo>
                      <a:pt x="1581" y="1084"/>
                    </a:lnTo>
                    <a:lnTo>
                      <a:pt x="1152" y="1034"/>
                    </a:lnTo>
                    <a:lnTo>
                      <a:pt x="986" y="837"/>
                    </a:lnTo>
                    <a:lnTo>
                      <a:pt x="822" y="389"/>
                    </a:lnTo>
                    <a:lnTo>
                      <a:pt x="633" y="226"/>
                    </a:lnTo>
                    <a:lnTo>
                      <a:pt x="238" y="0"/>
                    </a:lnTo>
                    <a:lnTo>
                      <a:pt x="0" y="1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3" name="Freeform 248"/>
              <p:cNvSpPr>
                <a:spLocks/>
              </p:cNvSpPr>
              <p:nvPr/>
            </p:nvSpPr>
            <p:spPr bwMode="auto">
              <a:xfrm>
                <a:off x="5916" y="8855"/>
                <a:ext cx="319" cy="327"/>
              </a:xfrm>
              <a:custGeom>
                <a:avLst/>
                <a:gdLst>
                  <a:gd name="T0" fmla="*/ 0 w 636"/>
                  <a:gd name="T1" fmla="*/ 654 h 654"/>
                  <a:gd name="T2" fmla="*/ 131 w 636"/>
                  <a:gd name="T3" fmla="*/ 575 h 654"/>
                  <a:gd name="T4" fmla="*/ 166 w 636"/>
                  <a:gd name="T5" fmla="*/ 458 h 654"/>
                  <a:gd name="T6" fmla="*/ 138 w 636"/>
                  <a:gd name="T7" fmla="*/ 86 h 654"/>
                  <a:gd name="T8" fmla="*/ 372 w 636"/>
                  <a:gd name="T9" fmla="*/ 168 h 654"/>
                  <a:gd name="T10" fmla="*/ 636 w 636"/>
                  <a:gd name="T11" fmla="*/ 0 h 654"/>
                </a:gdLst>
                <a:ahLst/>
                <a:cxnLst>
                  <a:cxn ang="0">
                    <a:pos x="T0" y="T1"/>
                  </a:cxn>
                  <a:cxn ang="0">
                    <a:pos x="T2" y="T3"/>
                  </a:cxn>
                  <a:cxn ang="0">
                    <a:pos x="T4" y="T5"/>
                  </a:cxn>
                  <a:cxn ang="0">
                    <a:pos x="T6" y="T7"/>
                  </a:cxn>
                  <a:cxn ang="0">
                    <a:pos x="T8" y="T9"/>
                  </a:cxn>
                  <a:cxn ang="0">
                    <a:pos x="T10" y="T11"/>
                  </a:cxn>
                </a:cxnLst>
                <a:rect l="0" t="0" r="r" b="b"/>
                <a:pathLst>
                  <a:path w="636" h="654">
                    <a:moveTo>
                      <a:pt x="0" y="654"/>
                    </a:moveTo>
                    <a:lnTo>
                      <a:pt x="131" y="575"/>
                    </a:lnTo>
                    <a:lnTo>
                      <a:pt x="166" y="458"/>
                    </a:lnTo>
                    <a:lnTo>
                      <a:pt x="138" y="86"/>
                    </a:lnTo>
                    <a:lnTo>
                      <a:pt x="372" y="168"/>
                    </a:lnTo>
                    <a:lnTo>
                      <a:pt x="636"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4" name="Freeform 247"/>
              <p:cNvSpPr>
                <a:spLocks/>
              </p:cNvSpPr>
              <p:nvPr/>
            </p:nvSpPr>
            <p:spPr bwMode="auto">
              <a:xfrm>
                <a:off x="5906" y="9182"/>
                <a:ext cx="599" cy="243"/>
              </a:xfrm>
              <a:custGeom>
                <a:avLst/>
                <a:gdLst>
                  <a:gd name="T0" fmla="*/ 1197 w 1197"/>
                  <a:gd name="T1" fmla="*/ 486 h 486"/>
                  <a:gd name="T2" fmla="*/ 1132 w 1197"/>
                  <a:gd name="T3" fmla="*/ 409 h 486"/>
                  <a:gd name="T4" fmla="*/ 594 w 1197"/>
                  <a:gd name="T5" fmla="*/ 229 h 486"/>
                  <a:gd name="T6" fmla="*/ 554 w 1197"/>
                  <a:gd name="T7" fmla="*/ 116 h 486"/>
                  <a:gd name="T8" fmla="*/ 407 w 1197"/>
                  <a:gd name="T9" fmla="*/ 321 h 486"/>
                  <a:gd name="T10" fmla="*/ 287 w 1197"/>
                  <a:gd name="T11" fmla="*/ 352 h 486"/>
                  <a:gd name="T12" fmla="*/ 237 w 1197"/>
                  <a:gd name="T13" fmla="*/ 238 h 486"/>
                  <a:gd name="T14" fmla="*/ 138 w 1197"/>
                  <a:gd name="T15" fmla="*/ 304 h 486"/>
                  <a:gd name="T16" fmla="*/ 0 w 1197"/>
                  <a:gd name="T17" fmla="*/ 109 h 486"/>
                  <a:gd name="T18" fmla="*/ 21 w 1197"/>
                  <a:gd name="T19"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7" h="486">
                    <a:moveTo>
                      <a:pt x="1197" y="486"/>
                    </a:moveTo>
                    <a:lnTo>
                      <a:pt x="1132" y="409"/>
                    </a:lnTo>
                    <a:lnTo>
                      <a:pt x="594" y="229"/>
                    </a:lnTo>
                    <a:lnTo>
                      <a:pt x="554" y="116"/>
                    </a:lnTo>
                    <a:lnTo>
                      <a:pt x="407" y="321"/>
                    </a:lnTo>
                    <a:lnTo>
                      <a:pt x="287" y="352"/>
                    </a:lnTo>
                    <a:lnTo>
                      <a:pt x="237" y="238"/>
                    </a:lnTo>
                    <a:lnTo>
                      <a:pt x="138" y="304"/>
                    </a:lnTo>
                    <a:lnTo>
                      <a:pt x="0" y="109"/>
                    </a:lnTo>
                    <a:lnTo>
                      <a:pt x="2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5" name="Freeform 246"/>
              <p:cNvSpPr>
                <a:spLocks/>
              </p:cNvSpPr>
              <p:nvPr/>
            </p:nvSpPr>
            <p:spPr bwMode="auto">
              <a:xfrm>
                <a:off x="3561" y="9296"/>
                <a:ext cx="43" cy="52"/>
              </a:xfrm>
              <a:custGeom>
                <a:avLst/>
                <a:gdLst>
                  <a:gd name="T0" fmla="*/ 85 w 86"/>
                  <a:gd name="T1" fmla="*/ 0 h 105"/>
                  <a:gd name="T2" fmla="*/ 86 w 86"/>
                  <a:gd name="T3" fmla="*/ 105 h 105"/>
                  <a:gd name="T4" fmla="*/ 0 w 86"/>
                  <a:gd name="T5" fmla="*/ 43 h 105"/>
                  <a:gd name="T6" fmla="*/ 85 w 86"/>
                  <a:gd name="T7" fmla="*/ 0 h 105"/>
                </a:gdLst>
                <a:ahLst/>
                <a:cxnLst>
                  <a:cxn ang="0">
                    <a:pos x="T0" y="T1"/>
                  </a:cxn>
                  <a:cxn ang="0">
                    <a:pos x="T2" y="T3"/>
                  </a:cxn>
                  <a:cxn ang="0">
                    <a:pos x="T4" y="T5"/>
                  </a:cxn>
                  <a:cxn ang="0">
                    <a:pos x="T6" y="T7"/>
                  </a:cxn>
                </a:cxnLst>
                <a:rect l="0" t="0" r="r" b="b"/>
                <a:pathLst>
                  <a:path w="86" h="105">
                    <a:moveTo>
                      <a:pt x="85" y="0"/>
                    </a:moveTo>
                    <a:lnTo>
                      <a:pt x="86" y="105"/>
                    </a:lnTo>
                    <a:lnTo>
                      <a:pt x="0" y="43"/>
                    </a:lnTo>
                    <a:lnTo>
                      <a:pt x="85"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6" name="Freeform 245"/>
              <p:cNvSpPr>
                <a:spLocks/>
              </p:cNvSpPr>
              <p:nvPr/>
            </p:nvSpPr>
            <p:spPr bwMode="auto">
              <a:xfrm>
                <a:off x="5566" y="9783"/>
                <a:ext cx="769" cy="305"/>
              </a:xfrm>
              <a:custGeom>
                <a:avLst/>
                <a:gdLst>
                  <a:gd name="T0" fmla="*/ 1536 w 1536"/>
                  <a:gd name="T1" fmla="*/ 186 h 610"/>
                  <a:gd name="T2" fmla="*/ 1229 w 1536"/>
                  <a:gd name="T3" fmla="*/ 0 h 610"/>
                  <a:gd name="T4" fmla="*/ 909 w 1536"/>
                  <a:gd name="T5" fmla="*/ 210 h 610"/>
                  <a:gd name="T6" fmla="*/ 383 w 1536"/>
                  <a:gd name="T7" fmla="*/ 171 h 610"/>
                  <a:gd name="T8" fmla="*/ 279 w 1536"/>
                  <a:gd name="T9" fmla="*/ 226 h 610"/>
                  <a:gd name="T10" fmla="*/ 334 w 1536"/>
                  <a:gd name="T11" fmla="*/ 459 h 610"/>
                  <a:gd name="T12" fmla="*/ 0 w 1536"/>
                  <a:gd name="T13" fmla="*/ 610 h 610"/>
                </a:gdLst>
                <a:ahLst/>
                <a:cxnLst>
                  <a:cxn ang="0">
                    <a:pos x="T0" y="T1"/>
                  </a:cxn>
                  <a:cxn ang="0">
                    <a:pos x="T2" y="T3"/>
                  </a:cxn>
                  <a:cxn ang="0">
                    <a:pos x="T4" y="T5"/>
                  </a:cxn>
                  <a:cxn ang="0">
                    <a:pos x="T6" y="T7"/>
                  </a:cxn>
                  <a:cxn ang="0">
                    <a:pos x="T8" y="T9"/>
                  </a:cxn>
                  <a:cxn ang="0">
                    <a:pos x="T10" y="T11"/>
                  </a:cxn>
                  <a:cxn ang="0">
                    <a:pos x="T12" y="T13"/>
                  </a:cxn>
                </a:cxnLst>
                <a:rect l="0" t="0" r="r" b="b"/>
                <a:pathLst>
                  <a:path w="1536" h="610">
                    <a:moveTo>
                      <a:pt x="1536" y="186"/>
                    </a:moveTo>
                    <a:lnTo>
                      <a:pt x="1229" y="0"/>
                    </a:lnTo>
                    <a:lnTo>
                      <a:pt x="909" y="210"/>
                    </a:lnTo>
                    <a:lnTo>
                      <a:pt x="383" y="171"/>
                    </a:lnTo>
                    <a:lnTo>
                      <a:pt x="279" y="226"/>
                    </a:lnTo>
                    <a:lnTo>
                      <a:pt x="334" y="459"/>
                    </a:lnTo>
                    <a:lnTo>
                      <a:pt x="0" y="6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7" name="Freeform 244"/>
              <p:cNvSpPr>
                <a:spLocks/>
              </p:cNvSpPr>
              <p:nvPr/>
            </p:nvSpPr>
            <p:spPr bwMode="auto">
              <a:xfrm>
                <a:off x="5042" y="8315"/>
                <a:ext cx="377" cy="272"/>
              </a:xfrm>
              <a:custGeom>
                <a:avLst/>
                <a:gdLst>
                  <a:gd name="T0" fmla="*/ 754 w 754"/>
                  <a:gd name="T1" fmla="*/ 0 h 545"/>
                  <a:gd name="T2" fmla="*/ 395 w 754"/>
                  <a:gd name="T3" fmla="*/ 124 h 545"/>
                  <a:gd name="T4" fmla="*/ 295 w 754"/>
                  <a:gd name="T5" fmla="*/ 81 h 545"/>
                  <a:gd name="T6" fmla="*/ 176 w 754"/>
                  <a:gd name="T7" fmla="*/ 124 h 545"/>
                  <a:gd name="T8" fmla="*/ 247 w 754"/>
                  <a:gd name="T9" fmla="*/ 210 h 545"/>
                  <a:gd name="T10" fmla="*/ 209 w 754"/>
                  <a:gd name="T11" fmla="*/ 314 h 545"/>
                  <a:gd name="T12" fmla="*/ 21 w 754"/>
                  <a:gd name="T13" fmla="*/ 438 h 545"/>
                  <a:gd name="T14" fmla="*/ 2 w 754"/>
                  <a:gd name="T15" fmla="*/ 545 h 545"/>
                  <a:gd name="T16" fmla="*/ 0 w 754"/>
                  <a:gd name="T17"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4" h="545">
                    <a:moveTo>
                      <a:pt x="754" y="0"/>
                    </a:moveTo>
                    <a:lnTo>
                      <a:pt x="395" y="124"/>
                    </a:lnTo>
                    <a:lnTo>
                      <a:pt x="295" y="81"/>
                    </a:lnTo>
                    <a:lnTo>
                      <a:pt x="176" y="124"/>
                    </a:lnTo>
                    <a:lnTo>
                      <a:pt x="247" y="210"/>
                    </a:lnTo>
                    <a:lnTo>
                      <a:pt x="209" y="314"/>
                    </a:lnTo>
                    <a:lnTo>
                      <a:pt x="21" y="438"/>
                    </a:lnTo>
                    <a:lnTo>
                      <a:pt x="2" y="545"/>
                    </a:lnTo>
                    <a:lnTo>
                      <a:pt x="0" y="54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8" name="Freeform 243"/>
              <p:cNvSpPr>
                <a:spLocks/>
              </p:cNvSpPr>
              <p:nvPr/>
            </p:nvSpPr>
            <p:spPr bwMode="auto">
              <a:xfrm>
                <a:off x="5042" y="8587"/>
                <a:ext cx="410" cy="580"/>
              </a:xfrm>
              <a:custGeom>
                <a:avLst/>
                <a:gdLst>
                  <a:gd name="T0" fmla="*/ 819 w 819"/>
                  <a:gd name="T1" fmla="*/ 1159 h 1159"/>
                  <a:gd name="T2" fmla="*/ 780 w 819"/>
                  <a:gd name="T3" fmla="*/ 1051 h 1159"/>
                  <a:gd name="T4" fmla="*/ 224 w 819"/>
                  <a:gd name="T5" fmla="*/ 689 h 1159"/>
                  <a:gd name="T6" fmla="*/ 255 w 819"/>
                  <a:gd name="T7" fmla="*/ 480 h 1159"/>
                  <a:gd name="T8" fmla="*/ 164 w 819"/>
                  <a:gd name="T9" fmla="*/ 401 h 1159"/>
                  <a:gd name="T10" fmla="*/ 157 w 819"/>
                  <a:gd name="T11" fmla="*/ 293 h 1159"/>
                  <a:gd name="T12" fmla="*/ 57 w 819"/>
                  <a:gd name="T13" fmla="*/ 244 h 1159"/>
                  <a:gd name="T14" fmla="*/ 0 w 819"/>
                  <a:gd name="T15" fmla="*/ 0 h 1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9" h="1159">
                    <a:moveTo>
                      <a:pt x="819" y="1159"/>
                    </a:moveTo>
                    <a:lnTo>
                      <a:pt x="780" y="1051"/>
                    </a:lnTo>
                    <a:lnTo>
                      <a:pt x="224" y="689"/>
                    </a:lnTo>
                    <a:lnTo>
                      <a:pt x="255" y="480"/>
                    </a:lnTo>
                    <a:lnTo>
                      <a:pt x="164" y="401"/>
                    </a:lnTo>
                    <a:lnTo>
                      <a:pt x="157" y="293"/>
                    </a:lnTo>
                    <a:lnTo>
                      <a:pt x="57" y="244"/>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9" name="Freeform 242"/>
              <p:cNvSpPr>
                <a:spLocks/>
              </p:cNvSpPr>
              <p:nvPr/>
            </p:nvSpPr>
            <p:spPr bwMode="auto">
              <a:xfrm>
                <a:off x="5151" y="9165"/>
                <a:ext cx="301" cy="193"/>
              </a:xfrm>
              <a:custGeom>
                <a:avLst/>
                <a:gdLst>
                  <a:gd name="T0" fmla="*/ 0 w 602"/>
                  <a:gd name="T1" fmla="*/ 386 h 386"/>
                  <a:gd name="T2" fmla="*/ 328 w 602"/>
                  <a:gd name="T3" fmla="*/ 0 h 386"/>
                  <a:gd name="T4" fmla="*/ 382 w 602"/>
                  <a:gd name="T5" fmla="*/ 102 h 386"/>
                  <a:gd name="T6" fmla="*/ 585 w 602"/>
                  <a:gd name="T7" fmla="*/ 34 h 386"/>
                  <a:gd name="T8" fmla="*/ 602 w 602"/>
                  <a:gd name="T9" fmla="*/ 3 h 386"/>
                </a:gdLst>
                <a:ahLst/>
                <a:cxnLst>
                  <a:cxn ang="0">
                    <a:pos x="T0" y="T1"/>
                  </a:cxn>
                  <a:cxn ang="0">
                    <a:pos x="T2" y="T3"/>
                  </a:cxn>
                  <a:cxn ang="0">
                    <a:pos x="T4" y="T5"/>
                  </a:cxn>
                  <a:cxn ang="0">
                    <a:pos x="T6" y="T7"/>
                  </a:cxn>
                  <a:cxn ang="0">
                    <a:pos x="T8" y="T9"/>
                  </a:cxn>
                </a:cxnLst>
                <a:rect l="0" t="0" r="r" b="b"/>
                <a:pathLst>
                  <a:path w="602" h="386">
                    <a:moveTo>
                      <a:pt x="0" y="386"/>
                    </a:moveTo>
                    <a:lnTo>
                      <a:pt x="328" y="0"/>
                    </a:lnTo>
                    <a:lnTo>
                      <a:pt x="382" y="102"/>
                    </a:lnTo>
                    <a:lnTo>
                      <a:pt x="585" y="34"/>
                    </a:lnTo>
                    <a:lnTo>
                      <a:pt x="602" y="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0" name="Freeform 241"/>
              <p:cNvSpPr>
                <a:spLocks/>
              </p:cNvSpPr>
              <p:nvPr/>
            </p:nvSpPr>
            <p:spPr bwMode="auto">
              <a:xfrm>
                <a:off x="5452" y="9155"/>
                <a:ext cx="464" cy="74"/>
              </a:xfrm>
              <a:custGeom>
                <a:avLst/>
                <a:gdLst>
                  <a:gd name="T0" fmla="*/ 0 w 930"/>
                  <a:gd name="T1" fmla="*/ 24 h 148"/>
                  <a:gd name="T2" fmla="*/ 69 w 930"/>
                  <a:gd name="T3" fmla="*/ 114 h 148"/>
                  <a:gd name="T4" fmla="*/ 314 w 930"/>
                  <a:gd name="T5" fmla="*/ 148 h 148"/>
                  <a:gd name="T6" fmla="*/ 356 w 930"/>
                  <a:gd name="T7" fmla="*/ 21 h 148"/>
                  <a:gd name="T8" fmla="*/ 468 w 930"/>
                  <a:gd name="T9" fmla="*/ 0 h 148"/>
                  <a:gd name="T10" fmla="*/ 930 w 930"/>
                  <a:gd name="T11" fmla="*/ 55 h 148"/>
                </a:gdLst>
                <a:ahLst/>
                <a:cxnLst>
                  <a:cxn ang="0">
                    <a:pos x="T0" y="T1"/>
                  </a:cxn>
                  <a:cxn ang="0">
                    <a:pos x="T2" y="T3"/>
                  </a:cxn>
                  <a:cxn ang="0">
                    <a:pos x="T4" y="T5"/>
                  </a:cxn>
                  <a:cxn ang="0">
                    <a:pos x="T6" y="T7"/>
                  </a:cxn>
                  <a:cxn ang="0">
                    <a:pos x="T8" y="T9"/>
                  </a:cxn>
                  <a:cxn ang="0">
                    <a:pos x="T10" y="T11"/>
                  </a:cxn>
                </a:cxnLst>
                <a:rect l="0" t="0" r="r" b="b"/>
                <a:pathLst>
                  <a:path w="930" h="148">
                    <a:moveTo>
                      <a:pt x="0" y="24"/>
                    </a:moveTo>
                    <a:lnTo>
                      <a:pt x="69" y="114"/>
                    </a:lnTo>
                    <a:lnTo>
                      <a:pt x="314" y="148"/>
                    </a:lnTo>
                    <a:lnTo>
                      <a:pt x="356" y="21"/>
                    </a:lnTo>
                    <a:lnTo>
                      <a:pt x="468" y="0"/>
                    </a:lnTo>
                    <a:lnTo>
                      <a:pt x="930" y="5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1" name="Freeform 240"/>
              <p:cNvSpPr>
                <a:spLocks/>
              </p:cNvSpPr>
              <p:nvPr/>
            </p:nvSpPr>
            <p:spPr bwMode="auto">
              <a:xfrm>
                <a:off x="4522" y="8587"/>
                <a:ext cx="520" cy="176"/>
              </a:xfrm>
              <a:custGeom>
                <a:avLst/>
                <a:gdLst>
                  <a:gd name="T0" fmla="*/ 1040 w 1040"/>
                  <a:gd name="T1" fmla="*/ 0 h 353"/>
                  <a:gd name="T2" fmla="*/ 590 w 1040"/>
                  <a:gd name="T3" fmla="*/ 169 h 353"/>
                  <a:gd name="T4" fmla="*/ 676 w 1040"/>
                  <a:gd name="T5" fmla="*/ 256 h 353"/>
                  <a:gd name="T6" fmla="*/ 449 w 1040"/>
                  <a:gd name="T7" fmla="*/ 353 h 353"/>
                  <a:gd name="T8" fmla="*/ 385 w 1040"/>
                  <a:gd name="T9" fmla="*/ 265 h 353"/>
                  <a:gd name="T10" fmla="*/ 0 w 1040"/>
                  <a:gd name="T11" fmla="*/ 298 h 353"/>
                </a:gdLst>
                <a:ahLst/>
                <a:cxnLst>
                  <a:cxn ang="0">
                    <a:pos x="T0" y="T1"/>
                  </a:cxn>
                  <a:cxn ang="0">
                    <a:pos x="T2" y="T3"/>
                  </a:cxn>
                  <a:cxn ang="0">
                    <a:pos x="T4" y="T5"/>
                  </a:cxn>
                  <a:cxn ang="0">
                    <a:pos x="T6" y="T7"/>
                  </a:cxn>
                  <a:cxn ang="0">
                    <a:pos x="T8" y="T9"/>
                  </a:cxn>
                  <a:cxn ang="0">
                    <a:pos x="T10" y="T11"/>
                  </a:cxn>
                </a:cxnLst>
                <a:rect l="0" t="0" r="r" b="b"/>
                <a:pathLst>
                  <a:path w="1040" h="353">
                    <a:moveTo>
                      <a:pt x="1040" y="0"/>
                    </a:moveTo>
                    <a:lnTo>
                      <a:pt x="590" y="169"/>
                    </a:lnTo>
                    <a:lnTo>
                      <a:pt x="676" y="256"/>
                    </a:lnTo>
                    <a:lnTo>
                      <a:pt x="449" y="353"/>
                    </a:lnTo>
                    <a:lnTo>
                      <a:pt x="385" y="265"/>
                    </a:lnTo>
                    <a:lnTo>
                      <a:pt x="0" y="29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2" name="Freeform 239"/>
              <p:cNvSpPr>
                <a:spLocks/>
              </p:cNvSpPr>
              <p:nvPr/>
            </p:nvSpPr>
            <p:spPr bwMode="auto">
              <a:xfrm>
                <a:off x="4346" y="8402"/>
                <a:ext cx="176" cy="334"/>
              </a:xfrm>
              <a:custGeom>
                <a:avLst/>
                <a:gdLst>
                  <a:gd name="T0" fmla="*/ 352 w 352"/>
                  <a:gd name="T1" fmla="*/ 669 h 669"/>
                  <a:gd name="T2" fmla="*/ 273 w 352"/>
                  <a:gd name="T3" fmla="*/ 403 h 669"/>
                  <a:gd name="T4" fmla="*/ 78 w 352"/>
                  <a:gd name="T5" fmla="*/ 247 h 669"/>
                  <a:gd name="T6" fmla="*/ 206 w 352"/>
                  <a:gd name="T7" fmla="*/ 66 h 669"/>
                  <a:gd name="T8" fmla="*/ 0 w 352"/>
                  <a:gd name="T9" fmla="*/ 0 h 669"/>
                </a:gdLst>
                <a:ahLst/>
                <a:cxnLst>
                  <a:cxn ang="0">
                    <a:pos x="T0" y="T1"/>
                  </a:cxn>
                  <a:cxn ang="0">
                    <a:pos x="T2" y="T3"/>
                  </a:cxn>
                  <a:cxn ang="0">
                    <a:pos x="T4" y="T5"/>
                  </a:cxn>
                  <a:cxn ang="0">
                    <a:pos x="T6" y="T7"/>
                  </a:cxn>
                  <a:cxn ang="0">
                    <a:pos x="T8" y="T9"/>
                  </a:cxn>
                </a:cxnLst>
                <a:rect l="0" t="0" r="r" b="b"/>
                <a:pathLst>
                  <a:path w="352" h="669">
                    <a:moveTo>
                      <a:pt x="352" y="669"/>
                    </a:moveTo>
                    <a:lnTo>
                      <a:pt x="273" y="403"/>
                    </a:lnTo>
                    <a:lnTo>
                      <a:pt x="78" y="247"/>
                    </a:lnTo>
                    <a:lnTo>
                      <a:pt x="206" y="66"/>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3" name="Freeform 238"/>
              <p:cNvSpPr>
                <a:spLocks/>
              </p:cNvSpPr>
              <p:nvPr/>
            </p:nvSpPr>
            <p:spPr bwMode="auto">
              <a:xfrm>
                <a:off x="3770" y="8402"/>
                <a:ext cx="576" cy="96"/>
              </a:xfrm>
              <a:custGeom>
                <a:avLst/>
                <a:gdLst>
                  <a:gd name="T0" fmla="*/ 1152 w 1152"/>
                  <a:gd name="T1" fmla="*/ 0 h 193"/>
                  <a:gd name="T2" fmla="*/ 1047 w 1152"/>
                  <a:gd name="T3" fmla="*/ 54 h 193"/>
                  <a:gd name="T4" fmla="*/ 714 w 1152"/>
                  <a:gd name="T5" fmla="*/ 12 h 193"/>
                  <a:gd name="T6" fmla="*/ 519 w 1152"/>
                  <a:gd name="T7" fmla="*/ 124 h 193"/>
                  <a:gd name="T8" fmla="*/ 199 w 1152"/>
                  <a:gd name="T9" fmla="*/ 97 h 193"/>
                  <a:gd name="T10" fmla="*/ 145 w 1152"/>
                  <a:gd name="T11" fmla="*/ 193 h 193"/>
                  <a:gd name="T12" fmla="*/ 0 w 1152"/>
                  <a:gd name="T13" fmla="*/ 169 h 193"/>
                  <a:gd name="T14" fmla="*/ 0 w 1152"/>
                  <a:gd name="T15" fmla="*/ 171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2" h="193">
                    <a:moveTo>
                      <a:pt x="1152" y="0"/>
                    </a:moveTo>
                    <a:lnTo>
                      <a:pt x="1047" y="54"/>
                    </a:lnTo>
                    <a:lnTo>
                      <a:pt x="714" y="12"/>
                    </a:lnTo>
                    <a:lnTo>
                      <a:pt x="519" y="124"/>
                    </a:lnTo>
                    <a:lnTo>
                      <a:pt x="199" y="97"/>
                    </a:lnTo>
                    <a:lnTo>
                      <a:pt x="145" y="193"/>
                    </a:lnTo>
                    <a:lnTo>
                      <a:pt x="0" y="169"/>
                    </a:lnTo>
                    <a:lnTo>
                      <a:pt x="0" y="17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4" name="Freeform 237"/>
              <p:cNvSpPr>
                <a:spLocks/>
              </p:cNvSpPr>
              <p:nvPr/>
            </p:nvSpPr>
            <p:spPr bwMode="auto">
              <a:xfrm>
                <a:off x="4209" y="8736"/>
                <a:ext cx="490" cy="564"/>
              </a:xfrm>
              <a:custGeom>
                <a:avLst/>
                <a:gdLst>
                  <a:gd name="T0" fmla="*/ 626 w 980"/>
                  <a:gd name="T1" fmla="*/ 0 h 1128"/>
                  <a:gd name="T2" fmla="*/ 980 w 980"/>
                  <a:gd name="T3" fmla="*/ 518 h 1128"/>
                  <a:gd name="T4" fmla="*/ 726 w 980"/>
                  <a:gd name="T5" fmla="*/ 753 h 1128"/>
                  <a:gd name="T6" fmla="*/ 699 w 980"/>
                  <a:gd name="T7" fmla="*/ 977 h 1128"/>
                  <a:gd name="T8" fmla="*/ 259 w 980"/>
                  <a:gd name="T9" fmla="*/ 880 h 1128"/>
                  <a:gd name="T10" fmla="*/ 121 w 980"/>
                  <a:gd name="T11" fmla="*/ 1085 h 1128"/>
                  <a:gd name="T12" fmla="*/ 0 w 980"/>
                  <a:gd name="T13" fmla="*/ 1128 h 1128"/>
                </a:gdLst>
                <a:ahLst/>
                <a:cxnLst>
                  <a:cxn ang="0">
                    <a:pos x="T0" y="T1"/>
                  </a:cxn>
                  <a:cxn ang="0">
                    <a:pos x="T2" y="T3"/>
                  </a:cxn>
                  <a:cxn ang="0">
                    <a:pos x="T4" y="T5"/>
                  </a:cxn>
                  <a:cxn ang="0">
                    <a:pos x="T6" y="T7"/>
                  </a:cxn>
                  <a:cxn ang="0">
                    <a:pos x="T8" y="T9"/>
                  </a:cxn>
                  <a:cxn ang="0">
                    <a:pos x="T10" y="T11"/>
                  </a:cxn>
                  <a:cxn ang="0">
                    <a:pos x="T12" y="T13"/>
                  </a:cxn>
                </a:cxnLst>
                <a:rect l="0" t="0" r="r" b="b"/>
                <a:pathLst>
                  <a:path w="980" h="1128">
                    <a:moveTo>
                      <a:pt x="626" y="0"/>
                    </a:moveTo>
                    <a:lnTo>
                      <a:pt x="980" y="518"/>
                    </a:lnTo>
                    <a:lnTo>
                      <a:pt x="726" y="753"/>
                    </a:lnTo>
                    <a:lnTo>
                      <a:pt x="699" y="977"/>
                    </a:lnTo>
                    <a:lnTo>
                      <a:pt x="259" y="880"/>
                    </a:lnTo>
                    <a:lnTo>
                      <a:pt x="121" y="1085"/>
                    </a:lnTo>
                    <a:lnTo>
                      <a:pt x="0" y="1128"/>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5" name="Freeform 236"/>
              <p:cNvSpPr>
                <a:spLocks/>
              </p:cNvSpPr>
              <p:nvPr/>
            </p:nvSpPr>
            <p:spPr bwMode="auto">
              <a:xfrm>
                <a:off x="4400" y="9317"/>
                <a:ext cx="751" cy="564"/>
              </a:xfrm>
              <a:custGeom>
                <a:avLst/>
                <a:gdLst>
                  <a:gd name="T0" fmla="*/ 38 w 1502"/>
                  <a:gd name="T1" fmla="*/ 1129 h 1129"/>
                  <a:gd name="T2" fmla="*/ 0 w 1502"/>
                  <a:gd name="T3" fmla="*/ 1017 h 1129"/>
                  <a:gd name="T4" fmla="*/ 147 w 1502"/>
                  <a:gd name="T5" fmla="*/ 812 h 1129"/>
                  <a:gd name="T6" fmla="*/ 257 w 1502"/>
                  <a:gd name="T7" fmla="*/ 775 h 1129"/>
                  <a:gd name="T8" fmla="*/ 257 w 1502"/>
                  <a:gd name="T9" fmla="*/ 545 h 1129"/>
                  <a:gd name="T10" fmla="*/ 409 w 1502"/>
                  <a:gd name="T11" fmla="*/ 395 h 1129"/>
                  <a:gd name="T12" fmla="*/ 514 w 1502"/>
                  <a:gd name="T13" fmla="*/ 352 h 1129"/>
                  <a:gd name="T14" fmla="*/ 756 w 1502"/>
                  <a:gd name="T15" fmla="*/ 510 h 1129"/>
                  <a:gd name="T16" fmla="*/ 742 w 1502"/>
                  <a:gd name="T17" fmla="*/ 291 h 1129"/>
                  <a:gd name="T18" fmla="*/ 951 w 1502"/>
                  <a:gd name="T19" fmla="*/ 229 h 1129"/>
                  <a:gd name="T20" fmla="*/ 832 w 1502"/>
                  <a:gd name="T21" fmla="*/ 45 h 1129"/>
                  <a:gd name="T22" fmla="*/ 944 w 1502"/>
                  <a:gd name="T23" fmla="*/ 0 h 1129"/>
                  <a:gd name="T24" fmla="*/ 1075 w 1502"/>
                  <a:gd name="T25" fmla="*/ 215 h 1129"/>
                  <a:gd name="T26" fmla="*/ 1182 w 1502"/>
                  <a:gd name="T27" fmla="*/ 197 h 1129"/>
                  <a:gd name="T28" fmla="*/ 1208 w 1502"/>
                  <a:gd name="T29" fmla="*/ 86 h 1129"/>
                  <a:gd name="T30" fmla="*/ 1428 w 1502"/>
                  <a:gd name="T31" fmla="*/ 171 h 1129"/>
                  <a:gd name="T32" fmla="*/ 1502 w 1502"/>
                  <a:gd name="T33" fmla="*/ 8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2" h="1129">
                    <a:moveTo>
                      <a:pt x="38" y="1129"/>
                    </a:moveTo>
                    <a:lnTo>
                      <a:pt x="0" y="1017"/>
                    </a:lnTo>
                    <a:lnTo>
                      <a:pt x="147" y="812"/>
                    </a:lnTo>
                    <a:lnTo>
                      <a:pt x="257" y="775"/>
                    </a:lnTo>
                    <a:lnTo>
                      <a:pt x="257" y="545"/>
                    </a:lnTo>
                    <a:lnTo>
                      <a:pt x="409" y="395"/>
                    </a:lnTo>
                    <a:lnTo>
                      <a:pt x="514" y="352"/>
                    </a:lnTo>
                    <a:lnTo>
                      <a:pt x="756" y="510"/>
                    </a:lnTo>
                    <a:lnTo>
                      <a:pt x="742" y="291"/>
                    </a:lnTo>
                    <a:lnTo>
                      <a:pt x="951" y="229"/>
                    </a:lnTo>
                    <a:lnTo>
                      <a:pt x="832" y="45"/>
                    </a:lnTo>
                    <a:lnTo>
                      <a:pt x="944" y="0"/>
                    </a:lnTo>
                    <a:lnTo>
                      <a:pt x="1075" y="215"/>
                    </a:lnTo>
                    <a:lnTo>
                      <a:pt x="1182" y="197"/>
                    </a:lnTo>
                    <a:lnTo>
                      <a:pt x="1208" y="86"/>
                    </a:lnTo>
                    <a:lnTo>
                      <a:pt x="1428" y="171"/>
                    </a:lnTo>
                    <a:lnTo>
                      <a:pt x="1502" y="83"/>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6" name="Freeform 235"/>
              <p:cNvSpPr>
                <a:spLocks/>
              </p:cNvSpPr>
              <p:nvPr/>
            </p:nvSpPr>
            <p:spPr bwMode="auto">
              <a:xfrm>
                <a:off x="3608" y="8950"/>
                <a:ext cx="618" cy="1074"/>
              </a:xfrm>
              <a:custGeom>
                <a:avLst/>
                <a:gdLst>
                  <a:gd name="T0" fmla="*/ 0 w 1237"/>
                  <a:gd name="T1" fmla="*/ 21 h 2149"/>
                  <a:gd name="T2" fmla="*/ 152 w 1237"/>
                  <a:gd name="T3" fmla="*/ 0 h 2149"/>
                  <a:gd name="T4" fmla="*/ 229 w 1237"/>
                  <a:gd name="T5" fmla="*/ 136 h 2149"/>
                  <a:gd name="T6" fmla="*/ 354 w 1237"/>
                  <a:gd name="T7" fmla="*/ 188 h 2149"/>
                  <a:gd name="T8" fmla="*/ 455 w 1237"/>
                  <a:gd name="T9" fmla="*/ 524 h 2149"/>
                  <a:gd name="T10" fmla="*/ 669 w 1237"/>
                  <a:gd name="T11" fmla="*/ 501 h 2149"/>
                  <a:gd name="T12" fmla="*/ 724 w 1237"/>
                  <a:gd name="T13" fmla="*/ 615 h 2149"/>
                  <a:gd name="T14" fmla="*/ 1202 w 1237"/>
                  <a:gd name="T15" fmla="*/ 701 h 2149"/>
                  <a:gd name="T16" fmla="*/ 931 w 1237"/>
                  <a:gd name="T17" fmla="*/ 1134 h 2149"/>
                  <a:gd name="T18" fmla="*/ 1106 w 1237"/>
                  <a:gd name="T19" fmla="*/ 1287 h 2149"/>
                  <a:gd name="T20" fmla="*/ 1085 w 1237"/>
                  <a:gd name="T21" fmla="*/ 1425 h 2149"/>
                  <a:gd name="T22" fmla="*/ 1202 w 1237"/>
                  <a:gd name="T23" fmla="*/ 1415 h 2149"/>
                  <a:gd name="T24" fmla="*/ 1237 w 1237"/>
                  <a:gd name="T25" fmla="*/ 1516 h 2149"/>
                  <a:gd name="T26" fmla="*/ 1133 w 1237"/>
                  <a:gd name="T27" fmla="*/ 1721 h 2149"/>
                  <a:gd name="T28" fmla="*/ 919 w 1237"/>
                  <a:gd name="T29" fmla="*/ 1847 h 2149"/>
                  <a:gd name="T30" fmla="*/ 945 w 1237"/>
                  <a:gd name="T31" fmla="*/ 2149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7" h="2149">
                    <a:moveTo>
                      <a:pt x="0" y="21"/>
                    </a:moveTo>
                    <a:lnTo>
                      <a:pt x="152" y="0"/>
                    </a:lnTo>
                    <a:lnTo>
                      <a:pt x="229" y="136"/>
                    </a:lnTo>
                    <a:lnTo>
                      <a:pt x="354" y="188"/>
                    </a:lnTo>
                    <a:lnTo>
                      <a:pt x="455" y="524"/>
                    </a:lnTo>
                    <a:lnTo>
                      <a:pt x="669" y="501"/>
                    </a:lnTo>
                    <a:lnTo>
                      <a:pt x="724" y="615"/>
                    </a:lnTo>
                    <a:lnTo>
                      <a:pt x="1202" y="701"/>
                    </a:lnTo>
                    <a:lnTo>
                      <a:pt x="931" y="1134"/>
                    </a:lnTo>
                    <a:lnTo>
                      <a:pt x="1106" y="1287"/>
                    </a:lnTo>
                    <a:lnTo>
                      <a:pt x="1085" y="1425"/>
                    </a:lnTo>
                    <a:lnTo>
                      <a:pt x="1202" y="1415"/>
                    </a:lnTo>
                    <a:lnTo>
                      <a:pt x="1237" y="1516"/>
                    </a:lnTo>
                    <a:lnTo>
                      <a:pt x="1133" y="1721"/>
                    </a:lnTo>
                    <a:lnTo>
                      <a:pt x="919" y="1847"/>
                    </a:lnTo>
                    <a:lnTo>
                      <a:pt x="945" y="2149"/>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7" name="Freeform 234"/>
              <p:cNvSpPr>
                <a:spLocks/>
              </p:cNvSpPr>
              <p:nvPr/>
            </p:nvSpPr>
            <p:spPr bwMode="auto">
              <a:xfrm>
                <a:off x="5151" y="9358"/>
                <a:ext cx="415" cy="730"/>
              </a:xfrm>
              <a:custGeom>
                <a:avLst/>
                <a:gdLst>
                  <a:gd name="T0" fmla="*/ 832 w 832"/>
                  <a:gd name="T1" fmla="*/ 1459 h 1459"/>
                  <a:gd name="T2" fmla="*/ 644 w 832"/>
                  <a:gd name="T3" fmla="*/ 1240 h 1459"/>
                  <a:gd name="T4" fmla="*/ 518 w 832"/>
                  <a:gd name="T5" fmla="*/ 1289 h 1459"/>
                  <a:gd name="T6" fmla="*/ 387 w 832"/>
                  <a:gd name="T7" fmla="*/ 1232 h 1459"/>
                  <a:gd name="T8" fmla="*/ 354 w 832"/>
                  <a:gd name="T9" fmla="*/ 1010 h 1459"/>
                  <a:gd name="T10" fmla="*/ 480 w 832"/>
                  <a:gd name="T11" fmla="*/ 985 h 1459"/>
                  <a:gd name="T12" fmla="*/ 526 w 832"/>
                  <a:gd name="T13" fmla="*/ 870 h 1459"/>
                  <a:gd name="T14" fmla="*/ 432 w 832"/>
                  <a:gd name="T15" fmla="*/ 773 h 1459"/>
                  <a:gd name="T16" fmla="*/ 516 w 832"/>
                  <a:gd name="T17" fmla="*/ 686 h 1459"/>
                  <a:gd name="T18" fmla="*/ 509 w 832"/>
                  <a:gd name="T19" fmla="*/ 565 h 1459"/>
                  <a:gd name="T20" fmla="*/ 425 w 832"/>
                  <a:gd name="T21" fmla="*/ 363 h 1459"/>
                  <a:gd name="T22" fmla="*/ 88 w 832"/>
                  <a:gd name="T23" fmla="*/ 213 h 1459"/>
                  <a:gd name="T24" fmla="*/ 0 w 832"/>
                  <a:gd name="T25" fmla="*/ 0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2" h="1459">
                    <a:moveTo>
                      <a:pt x="832" y="1459"/>
                    </a:moveTo>
                    <a:lnTo>
                      <a:pt x="644" y="1240"/>
                    </a:lnTo>
                    <a:lnTo>
                      <a:pt x="518" y="1289"/>
                    </a:lnTo>
                    <a:lnTo>
                      <a:pt x="387" y="1232"/>
                    </a:lnTo>
                    <a:lnTo>
                      <a:pt x="354" y="1010"/>
                    </a:lnTo>
                    <a:lnTo>
                      <a:pt x="480" y="985"/>
                    </a:lnTo>
                    <a:lnTo>
                      <a:pt x="526" y="870"/>
                    </a:lnTo>
                    <a:lnTo>
                      <a:pt x="432" y="773"/>
                    </a:lnTo>
                    <a:lnTo>
                      <a:pt x="516" y="686"/>
                    </a:lnTo>
                    <a:lnTo>
                      <a:pt x="509" y="565"/>
                    </a:lnTo>
                    <a:lnTo>
                      <a:pt x="425" y="363"/>
                    </a:lnTo>
                    <a:lnTo>
                      <a:pt x="88" y="213"/>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8" name="Freeform 233"/>
              <p:cNvSpPr>
                <a:spLocks/>
              </p:cNvSpPr>
              <p:nvPr/>
            </p:nvSpPr>
            <p:spPr bwMode="auto">
              <a:xfrm>
                <a:off x="5227" y="10088"/>
                <a:ext cx="339" cy="105"/>
              </a:xfrm>
              <a:custGeom>
                <a:avLst/>
                <a:gdLst>
                  <a:gd name="T0" fmla="*/ 678 w 678"/>
                  <a:gd name="T1" fmla="*/ 0 h 210"/>
                  <a:gd name="T2" fmla="*/ 391 w 678"/>
                  <a:gd name="T3" fmla="*/ 7 h 210"/>
                  <a:gd name="T4" fmla="*/ 340 w 678"/>
                  <a:gd name="T5" fmla="*/ 107 h 210"/>
                  <a:gd name="T6" fmla="*/ 0 w 678"/>
                  <a:gd name="T7" fmla="*/ 210 h 210"/>
                </a:gdLst>
                <a:ahLst/>
                <a:cxnLst>
                  <a:cxn ang="0">
                    <a:pos x="T0" y="T1"/>
                  </a:cxn>
                  <a:cxn ang="0">
                    <a:pos x="T2" y="T3"/>
                  </a:cxn>
                  <a:cxn ang="0">
                    <a:pos x="T4" y="T5"/>
                  </a:cxn>
                  <a:cxn ang="0">
                    <a:pos x="T6" y="T7"/>
                  </a:cxn>
                </a:cxnLst>
                <a:rect l="0" t="0" r="r" b="b"/>
                <a:pathLst>
                  <a:path w="678" h="210">
                    <a:moveTo>
                      <a:pt x="678" y="0"/>
                    </a:moveTo>
                    <a:lnTo>
                      <a:pt x="391" y="7"/>
                    </a:lnTo>
                    <a:lnTo>
                      <a:pt x="340" y="107"/>
                    </a:lnTo>
                    <a:lnTo>
                      <a:pt x="0" y="21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9" name="Freeform 232"/>
              <p:cNvSpPr>
                <a:spLocks/>
              </p:cNvSpPr>
              <p:nvPr/>
            </p:nvSpPr>
            <p:spPr bwMode="auto">
              <a:xfrm>
                <a:off x="3449" y="8487"/>
                <a:ext cx="321" cy="466"/>
              </a:xfrm>
              <a:custGeom>
                <a:avLst/>
                <a:gdLst>
                  <a:gd name="T0" fmla="*/ 60 w 641"/>
                  <a:gd name="T1" fmla="*/ 932 h 932"/>
                  <a:gd name="T2" fmla="*/ 0 w 641"/>
                  <a:gd name="T3" fmla="*/ 827 h 932"/>
                  <a:gd name="T4" fmla="*/ 164 w 641"/>
                  <a:gd name="T5" fmla="*/ 398 h 932"/>
                  <a:gd name="T6" fmla="*/ 145 w 641"/>
                  <a:gd name="T7" fmla="*/ 151 h 932"/>
                  <a:gd name="T8" fmla="*/ 505 w 641"/>
                  <a:gd name="T9" fmla="*/ 46 h 932"/>
                  <a:gd name="T10" fmla="*/ 531 w 641"/>
                  <a:gd name="T11" fmla="*/ 162 h 932"/>
                  <a:gd name="T12" fmla="*/ 629 w 641"/>
                  <a:gd name="T13" fmla="*/ 112 h 932"/>
                  <a:gd name="T14" fmla="*/ 641 w 641"/>
                  <a:gd name="T15" fmla="*/ 0 h 9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932">
                    <a:moveTo>
                      <a:pt x="60" y="932"/>
                    </a:moveTo>
                    <a:lnTo>
                      <a:pt x="0" y="827"/>
                    </a:lnTo>
                    <a:lnTo>
                      <a:pt x="164" y="398"/>
                    </a:lnTo>
                    <a:lnTo>
                      <a:pt x="145" y="151"/>
                    </a:lnTo>
                    <a:lnTo>
                      <a:pt x="505" y="46"/>
                    </a:lnTo>
                    <a:lnTo>
                      <a:pt x="531" y="162"/>
                    </a:lnTo>
                    <a:lnTo>
                      <a:pt x="629" y="112"/>
                    </a:lnTo>
                    <a:lnTo>
                      <a:pt x="641"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0" name="Freeform 231"/>
              <p:cNvSpPr>
                <a:spLocks/>
              </p:cNvSpPr>
              <p:nvPr/>
            </p:nvSpPr>
            <p:spPr bwMode="auto">
              <a:xfrm>
                <a:off x="3388" y="8960"/>
                <a:ext cx="305" cy="867"/>
              </a:xfrm>
              <a:custGeom>
                <a:avLst/>
                <a:gdLst>
                  <a:gd name="T0" fmla="*/ 0 w 609"/>
                  <a:gd name="T1" fmla="*/ 1733 h 1733"/>
                  <a:gd name="T2" fmla="*/ 0 w 609"/>
                  <a:gd name="T3" fmla="*/ 1730 h 1733"/>
                  <a:gd name="T4" fmla="*/ 49 w 609"/>
                  <a:gd name="T5" fmla="*/ 1397 h 1733"/>
                  <a:gd name="T6" fmla="*/ 111 w 609"/>
                  <a:gd name="T7" fmla="*/ 1289 h 1733"/>
                  <a:gd name="T8" fmla="*/ 240 w 609"/>
                  <a:gd name="T9" fmla="*/ 1258 h 1733"/>
                  <a:gd name="T10" fmla="*/ 224 w 609"/>
                  <a:gd name="T11" fmla="*/ 1142 h 1733"/>
                  <a:gd name="T12" fmla="*/ 537 w 609"/>
                  <a:gd name="T13" fmla="*/ 785 h 1733"/>
                  <a:gd name="T14" fmla="*/ 506 w 609"/>
                  <a:gd name="T15" fmla="*/ 665 h 1733"/>
                  <a:gd name="T16" fmla="*/ 609 w 609"/>
                  <a:gd name="T17" fmla="*/ 610 h 1733"/>
                  <a:gd name="T18" fmla="*/ 590 w 609"/>
                  <a:gd name="T19" fmla="*/ 331 h 1733"/>
                  <a:gd name="T20" fmla="*/ 480 w 609"/>
                  <a:gd name="T21" fmla="*/ 331 h 1733"/>
                  <a:gd name="T22" fmla="*/ 535 w 609"/>
                  <a:gd name="T23" fmla="*/ 224 h 1733"/>
                  <a:gd name="T24" fmla="*/ 440 w 609"/>
                  <a:gd name="T25"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9" h="1733">
                    <a:moveTo>
                      <a:pt x="0" y="1733"/>
                    </a:moveTo>
                    <a:lnTo>
                      <a:pt x="0" y="1730"/>
                    </a:lnTo>
                    <a:lnTo>
                      <a:pt x="49" y="1397"/>
                    </a:lnTo>
                    <a:lnTo>
                      <a:pt x="111" y="1289"/>
                    </a:lnTo>
                    <a:lnTo>
                      <a:pt x="240" y="1258"/>
                    </a:lnTo>
                    <a:lnTo>
                      <a:pt x="224" y="1142"/>
                    </a:lnTo>
                    <a:lnTo>
                      <a:pt x="537" y="785"/>
                    </a:lnTo>
                    <a:lnTo>
                      <a:pt x="506" y="665"/>
                    </a:lnTo>
                    <a:lnTo>
                      <a:pt x="609" y="610"/>
                    </a:lnTo>
                    <a:lnTo>
                      <a:pt x="590" y="331"/>
                    </a:lnTo>
                    <a:lnTo>
                      <a:pt x="480" y="331"/>
                    </a:lnTo>
                    <a:lnTo>
                      <a:pt x="535" y="224"/>
                    </a:lnTo>
                    <a:lnTo>
                      <a:pt x="44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1" name="Freeform 230"/>
              <p:cNvSpPr>
                <a:spLocks/>
              </p:cNvSpPr>
              <p:nvPr/>
            </p:nvSpPr>
            <p:spPr bwMode="auto">
              <a:xfrm>
                <a:off x="8027" y="9015"/>
                <a:ext cx="194" cy="147"/>
              </a:xfrm>
              <a:custGeom>
                <a:avLst/>
                <a:gdLst>
                  <a:gd name="T0" fmla="*/ 22 w 388"/>
                  <a:gd name="T1" fmla="*/ 0 h 295"/>
                  <a:gd name="T2" fmla="*/ 179 w 388"/>
                  <a:gd name="T3" fmla="*/ 0 h 295"/>
                  <a:gd name="T4" fmla="*/ 259 w 388"/>
                  <a:gd name="T5" fmla="*/ 157 h 295"/>
                  <a:gd name="T6" fmla="*/ 388 w 388"/>
                  <a:gd name="T7" fmla="*/ 105 h 295"/>
                  <a:gd name="T8" fmla="*/ 303 w 388"/>
                  <a:gd name="T9" fmla="*/ 252 h 295"/>
                  <a:gd name="T10" fmla="*/ 179 w 388"/>
                  <a:gd name="T11" fmla="*/ 295 h 295"/>
                  <a:gd name="T12" fmla="*/ 0 w 388"/>
                  <a:gd name="T13" fmla="*/ 128 h 295"/>
                  <a:gd name="T14" fmla="*/ 22 w 388"/>
                  <a:gd name="T15" fmla="*/ 0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295">
                    <a:moveTo>
                      <a:pt x="22" y="0"/>
                    </a:moveTo>
                    <a:lnTo>
                      <a:pt x="179" y="0"/>
                    </a:lnTo>
                    <a:lnTo>
                      <a:pt x="259" y="157"/>
                    </a:lnTo>
                    <a:lnTo>
                      <a:pt x="388" y="105"/>
                    </a:lnTo>
                    <a:lnTo>
                      <a:pt x="303" y="252"/>
                    </a:lnTo>
                    <a:lnTo>
                      <a:pt x="179" y="295"/>
                    </a:lnTo>
                    <a:lnTo>
                      <a:pt x="0" y="128"/>
                    </a:lnTo>
                    <a:lnTo>
                      <a:pt x="22" y="0"/>
                    </a:lnTo>
                  </a:path>
                </a:pathLst>
              </a:custGeom>
              <a:noFill/>
              <a:ln w="6350">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2" name="Freeform 229"/>
              <p:cNvSpPr>
                <a:spLocks/>
              </p:cNvSpPr>
              <p:nvPr/>
            </p:nvSpPr>
            <p:spPr bwMode="auto">
              <a:xfrm>
                <a:off x="5831" y="62"/>
                <a:ext cx="4502" cy="8564"/>
              </a:xfrm>
              <a:custGeom>
                <a:avLst/>
                <a:gdLst>
                  <a:gd name="T0" fmla="*/ 8925 w 9005"/>
                  <a:gd name="T1" fmla="*/ 16516 h 17129"/>
                  <a:gd name="T2" fmla="*/ 8387 w 9005"/>
                  <a:gd name="T3" fmla="*/ 16307 h 17129"/>
                  <a:gd name="T4" fmla="*/ 7553 w 9005"/>
                  <a:gd name="T5" fmla="*/ 15783 h 17129"/>
                  <a:gd name="T6" fmla="*/ 7468 w 9005"/>
                  <a:gd name="T7" fmla="*/ 15377 h 17129"/>
                  <a:gd name="T8" fmla="*/ 7609 w 9005"/>
                  <a:gd name="T9" fmla="*/ 15072 h 17129"/>
                  <a:gd name="T10" fmla="*/ 7822 w 9005"/>
                  <a:gd name="T11" fmla="*/ 14987 h 17129"/>
                  <a:gd name="T12" fmla="*/ 7239 w 9005"/>
                  <a:gd name="T13" fmla="*/ 14486 h 17129"/>
                  <a:gd name="T14" fmla="*/ 7011 w 9005"/>
                  <a:gd name="T15" fmla="*/ 14024 h 17129"/>
                  <a:gd name="T16" fmla="*/ 7834 w 9005"/>
                  <a:gd name="T17" fmla="*/ 13562 h 17129"/>
                  <a:gd name="T18" fmla="*/ 7613 w 9005"/>
                  <a:gd name="T19" fmla="*/ 13061 h 17129"/>
                  <a:gd name="T20" fmla="*/ 7339 w 9005"/>
                  <a:gd name="T21" fmla="*/ 12640 h 17129"/>
                  <a:gd name="T22" fmla="*/ 7209 w 9005"/>
                  <a:gd name="T23" fmla="*/ 12413 h 17129"/>
                  <a:gd name="T24" fmla="*/ 7573 w 9005"/>
                  <a:gd name="T25" fmla="*/ 11975 h 17129"/>
                  <a:gd name="T26" fmla="*/ 7230 w 9005"/>
                  <a:gd name="T27" fmla="*/ 11272 h 17129"/>
                  <a:gd name="T28" fmla="*/ 6975 w 9005"/>
                  <a:gd name="T29" fmla="*/ 10928 h 17129"/>
                  <a:gd name="T30" fmla="*/ 6319 w 9005"/>
                  <a:gd name="T31" fmla="*/ 11055 h 17129"/>
                  <a:gd name="T32" fmla="*/ 6033 w 9005"/>
                  <a:gd name="T33" fmla="*/ 11607 h 17129"/>
                  <a:gd name="T34" fmla="*/ 5762 w 9005"/>
                  <a:gd name="T35" fmla="*/ 11641 h 17129"/>
                  <a:gd name="T36" fmla="*/ 6049 w 9005"/>
                  <a:gd name="T37" fmla="*/ 11041 h 17129"/>
                  <a:gd name="T38" fmla="*/ 6011 w 9005"/>
                  <a:gd name="T39" fmla="*/ 10612 h 17129"/>
                  <a:gd name="T40" fmla="*/ 6469 w 9005"/>
                  <a:gd name="T41" fmla="*/ 9699 h 17129"/>
                  <a:gd name="T42" fmla="*/ 7247 w 9005"/>
                  <a:gd name="T43" fmla="*/ 8798 h 17129"/>
                  <a:gd name="T44" fmla="*/ 7204 w 9005"/>
                  <a:gd name="T45" fmla="*/ 8464 h 17129"/>
                  <a:gd name="T46" fmla="*/ 7363 w 9005"/>
                  <a:gd name="T47" fmla="*/ 8300 h 17129"/>
                  <a:gd name="T48" fmla="*/ 7585 w 9005"/>
                  <a:gd name="T49" fmla="*/ 8421 h 17129"/>
                  <a:gd name="T50" fmla="*/ 8003 w 9005"/>
                  <a:gd name="T51" fmla="*/ 8266 h 17129"/>
                  <a:gd name="T52" fmla="*/ 8210 w 9005"/>
                  <a:gd name="T53" fmla="*/ 8062 h 17129"/>
                  <a:gd name="T54" fmla="*/ 8127 w 9005"/>
                  <a:gd name="T55" fmla="*/ 6766 h 17129"/>
                  <a:gd name="T56" fmla="*/ 8413 w 9005"/>
                  <a:gd name="T57" fmla="*/ 5621 h 17129"/>
                  <a:gd name="T58" fmla="*/ 8641 w 9005"/>
                  <a:gd name="T59" fmla="*/ 4564 h 17129"/>
                  <a:gd name="T60" fmla="*/ 7747 w 9005"/>
                  <a:gd name="T61" fmla="*/ 4253 h 17129"/>
                  <a:gd name="T62" fmla="*/ 7135 w 9005"/>
                  <a:gd name="T63" fmla="*/ 4415 h 17129"/>
                  <a:gd name="T64" fmla="*/ 6823 w 9005"/>
                  <a:gd name="T65" fmla="*/ 4270 h 17129"/>
                  <a:gd name="T66" fmla="*/ 6395 w 9005"/>
                  <a:gd name="T67" fmla="*/ 4003 h 17129"/>
                  <a:gd name="T68" fmla="*/ 5785 w 9005"/>
                  <a:gd name="T69" fmla="*/ 3596 h 17129"/>
                  <a:gd name="T70" fmla="*/ 5307 w 9005"/>
                  <a:gd name="T71" fmla="*/ 3646 h 17129"/>
                  <a:gd name="T72" fmla="*/ 4855 w 9005"/>
                  <a:gd name="T73" fmla="*/ 3637 h 17129"/>
                  <a:gd name="T74" fmla="*/ 4503 w 9005"/>
                  <a:gd name="T75" fmla="*/ 3386 h 17129"/>
                  <a:gd name="T76" fmla="*/ 4146 w 9005"/>
                  <a:gd name="T77" fmla="*/ 3217 h 17129"/>
                  <a:gd name="T78" fmla="*/ 3693 w 9005"/>
                  <a:gd name="T79" fmla="*/ 2745 h 17129"/>
                  <a:gd name="T80" fmla="*/ 3684 w 9005"/>
                  <a:gd name="T81" fmla="*/ 2166 h 17129"/>
                  <a:gd name="T82" fmla="*/ 3355 w 9005"/>
                  <a:gd name="T83" fmla="*/ 2519 h 17129"/>
                  <a:gd name="T84" fmla="*/ 2698 w 9005"/>
                  <a:gd name="T85" fmla="*/ 2628 h 17129"/>
                  <a:gd name="T86" fmla="*/ 2549 w 9005"/>
                  <a:gd name="T87" fmla="*/ 2574 h 17129"/>
                  <a:gd name="T88" fmla="*/ 2635 w 9005"/>
                  <a:gd name="T89" fmla="*/ 1885 h 17129"/>
                  <a:gd name="T90" fmla="*/ 2134 w 9005"/>
                  <a:gd name="T91" fmla="*/ 1761 h 17129"/>
                  <a:gd name="T92" fmla="*/ 1752 w 9005"/>
                  <a:gd name="T93" fmla="*/ 1435 h 17129"/>
                  <a:gd name="T94" fmla="*/ 1387 w 9005"/>
                  <a:gd name="T95" fmla="*/ 1365 h 17129"/>
                  <a:gd name="T96" fmla="*/ 1163 w 9005"/>
                  <a:gd name="T97" fmla="*/ 881 h 17129"/>
                  <a:gd name="T98" fmla="*/ 571 w 9005"/>
                  <a:gd name="T99" fmla="*/ 875 h 17129"/>
                  <a:gd name="T100" fmla="*/ 218 w 9005"/>
                  <a:gd name="T101" fmla="*/ 624 h 17129"/>
                  <a:gd name="T102" fmla="*/ 111 w 9005"/>
                  <a:gd name="T103" fmla="*/ 66 h 17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05" h="17129">
                    <a:moveTo>
                      <a:pt x="8667" y="17129"/>
                    </a:moveTo>
                    <a:lnTo>
                      <a:pt x="8686" y="16850"/>
                    </a:lnTo>
                    <a:lnTo>
                      <a:pt x="8925" y="16516"/>
                    </a:lnTo>
                    <a:lnTo>
                      <a:pt x="9005" y="16347"/>
                    </a:lnTo>
                    <a:lnTo>
                      <a:pt x="8849" y="16143"/>
                    </a:lnTo>
                    <a:lnTo>
                      <a:pt x="8387" y="16307"/>
                    </a:lnTo>
                    <a:lnTo>
                      <a:pt x="8034" y="16118"/>
                    </a:lnTo>
                    <a:lnTo>
                      <a:pt x="7791" y="16069"/>
                    </a:lnTo>
                    <a:lnTo>
                      <a:pt x="7553" y="15783"/>
                    </a:lnTo>
                    <a:lnTo>
                      <a:pt x="7546" y="15776"/>
                    </a:lnTo>
                    <a:lnTo>
                      <a:pt x="7620" y="15587"/>
                    </a:lnTo>
                    <a:lnTo>
                      <a:pt x="7468" y="15377"/>
                    </a:lnTo>
                    <a:lnTo>
                      <a:pt x="7554" y="15306"/>
                    </a:lnTo>
                    <a:lnTo>
                      <a:pt x="7606" y="15077"/>
                    </a:lnTo>
                    <a:lnTo>
                      <a:pt x="7609" y="15072"/>
                    </a:lnTo>
                    <a:lnTo>
                      <a:pt x="7613" y="15066"/>
                    </a:lnTo>
                    <a:lnTo>
                      <a:pt x="7685" y="14984"/>
                    </a:lnTo>
                    <a:lnTo>
                      <a:pt x="7822" y="14987"/>
                    </a:lnTo>
                    <a:lnTo>
                      <a:pt x="7677" y="14625"/>
                    </a:lnTo>
                    <a:lnTo>
                      <a:pt x="7440" y="14613"/>
                    </a:lnTo>
                    <a:lnTo>
                      <a:pt x="7239" y="14486"/>
                    </a:lnTo>
                    <a:lnTo>
                      <a:pt x="7206" y="14231"/>
                    </a:lnTo>
                    <a:lnTo>
                      <a:pt x="7099" y="14226"/>
                    </a:lnTo>
                    <a:lnTo>
                      <a:pt x="7011" y="14024"/>
                    </a:lnTo>
                    <a:lnTo>
                      <a:pt x="7009" y="14022"/>
                    </a:lnTo>
                    <a:lnTo>
                      <a:pt x="7758" y="13702"/>
                    </a:lnTo>
                    <a:lnTo>
                      <a:pt x="7834" y="13562"/>
                    </a:lnTo>
                    <a:lnTo>
                      <a:pt x="7787" y="13459"/>
                    </a:lnTo>
                    <a:lnTo>
                      <a:pt x="7897" y="13259"/>
                    </a:lnTo>
                    <a:lnTo>
                      <a:pt x="7613" y="13061"/>
                    </a:lnTo>
                    <a:lnTo>
                      <a:pt x="7528" y="12849"/>
                    </a:lnTo>
                    <a:lnTo>
                      <a:pt x="7556" y="12728"/>
                    </a:lnTo>
                    <a:lnTo>
                      <a:pt x="7339" y="12640"/>
                    </a:lnTo>
                    <a:lnTo>
                      <a:pt x="7228" y="12537"/>
                    </a:lnTo>
                    <a:lnTo>
                      <a:pt x="7211" y="12420"/>
                    </a:lnTo>
                    <a:lnTo>
                      <a:pt x="7209" y="12413"/>
                    </a:lnTo>
                    <a:lnTo>
                      <a:pt x="7214" y="12406"/>
                    </a:lnTo>
                    <a:lnTo>
                      <a:pt x="7535" y="12096"/>
                    </a:lnTo>
                    <a:lnTo>
                      <a:pt x="7573" y="11975"/>
                    </a:lnTo>
                    <a:lnTo>
                      <a:pt x="7442" y="11798"/>
                    </a:lnTo>
                    <a:lnTo>
                      <a:pt x="7139" y="11512"/>
                    </a:lnTo>
                    <a:lnTo>
                      <a:pt x="7230" y="11272"/>
                    </a:lnTo>
                    <a:lnTo>
                      <a:pt x="7087" y="11064"/>
                    </a:lnTo>
                    <a:lnTo>
                      <a:pt x="7106" y="10954"/>
                    </a:lnTo>
                    <a:lnTo>
                      <a:pt x="6975" y="10928"/>
                    </a:lnTo>
                    <a:lnTo>
                      <a:pt x="6649" y="10950"/>
                    </a:lnTo>
                    <a:lnTo>
                      <a:pt x="6456" y="11112"/>
                    </a:lnTo>
                    <a:lnTo>
                      <a:pt x="6319" y="11055"/>
                    </a:lnTo>
                    <a:lnTo>
                      <a:pt x="6212" y="11281"/>
                    </a:lnTo>
                    <a:lnTo>
                      <a:pt x="6304" y="11402"/>
                    </a:lnTo>
                    <a:lnTo>
                      <a:pt x="6033" y="11607"/>
                    </a:lnTo>
                    <a:lnTo>
                      <a:pt x="5773" y="11643"/>
                    </a:lnTo>
                    <a:lnTo>
                      <a:pt x="5762" y="11644"/>
                    </a:lnTo>
                    <a:lnTo>
                      <a:pt x="5762" y="11641"/>
                    </a:lnTo>
                    <a:lnTo>
                      <a:pt x="5783" y="11448"/>
                    </a:lnTo>
                    <a:lnTo>
                      <a:pt x="6004" y="11310"/>
                    </a:lnTo>
                    <a:lnTo>
                      <a:pt x="6049" y="11041"/>
                    </a:lnTo>
                    <a:lnTo>
                      <a:pt x="5914" y="10964"/>
                    </a:lnTo>
                    <a:lnTo>
                      <a:pt x="5907" y="10959"/>
                    </a:lnTo>
                    <a:lnTo>
                      <a:pt x="6011" y="10612"/>
                    </a:lnTo>
                    <a:lnTo>
                      <a:pt x="6047" y="10492"/>
                    </a:lnTo>
                    <a:lnTo>
                      <a:pt x="6499" y="10075"/>
                    </a:lnTo>
                    <a:lnTo>
                      <a:pt x="6469" y="9699"/>
                    </a:lnTo>
                    <a:lnTo>
                      <a:pt x="6801" y="9470"/>
                    </a:lnTo>
                    <a:lnTo>
                      <a:pt x="7252" y="8910"/>
                    </a:lnTo>
                    <a:lnTo>
                      <a:pt x="7247" y="8798"/>
                    </a:lnTo>
                    <a:lnTo>
                      <a:pt x="7335" y="8719"/>
                    </a:lnTo>
                    <a:lnTo>
                      <a:pt x="7168" y="8579"/>
                    </a:lnTo>
                    <a:lnTo>
                      <a:pt x="7204" y="8464"/>
                    </a:lnTo>
                    <a:lnTo>
                      <a:pt x="7213" y="8455"/>
                    </a:lnTo>
                    <a:lnTo>
                      <a:pt x="7352" y="8300"/>
                    </a:lnTo>
                    <a:lnTo>
                      <a:pt x="7363" y="8300"/>
                    </a:lnTo>
                    <a:lnTo>
                      <a:pt x="7504" y="8281"/>
                    </a:lnTo>
                    <a:lnTo>
                      <a:pt x="7615" y="8307"/>
                    </a:lnTo>
                    <a:lnTo>
                      <a:pt x="7585" y="8421"/>
                    </a:lnTo>
                    <a:lnTo>
                      <a:pt x="7880" y="8422"/>
                    </a:lnTo>
                    <a:lnTo>
                      <a:pt x="7984" y="8384"/>
                    </a:lnTo>
                    <a:lnTo>
                      <a:pt x="8003" y="8266"/>
                    </a:lnTo>
                    <a:lnTo>
                      <a:pt x="8115" y="8260"/>
                    </a:lnTo>
                    <a:lnTo>
                      <a:pt x="8123" y="8140"/>
                    </a:lnTo>
                    <a:lnTo>
                      <a:pt x="8210" y="8062"/>
                    </a:lnTo>
                    <a:lnTo>
                      <a:pt x="8098" y="7761"/>
                    </a:lnTo>
                    <a:lnTo>
                      <a:pt x="8201" y="7166"/>
                    </a:lnTo>
                    <a:lnTo>
                      <a:pt x="8127" y="6766"/>
                    </a:lnTo>
                    <a:lnTo>
                      <a:pt x="8130" y="6756"/>
                    </a:lnTo>
                    <a:lnTo>
                      <a:pt x="8356" y="6227"/>
                    </a:lnTo>
                    <a:lnTo>
                      <a:pt x="8413" y="5621"/>
                    </a:lnTo>
                    <a:lnTo>
                      <a:pt x="8820" y="5092"/>
                    </a:lnTo>
                    <a:lnTo>
                      <a:pt x="8972" y="4680"/>
                    </a:lnTo>
                    <a:lnTo>
                      <a:pt x="8641" y="4564"/>
                    </a:lnTo>
                    <a:lnTo>
                      <a:pt x="8079" y="4542"/>
                    </a:lnTo>
                    <a:lnTo>
                      <a:pt x="8070" y="4542"/>
                    </a:lnTo>
                    <a:lnTo>
                      <a:pt x="7747" y="4253"/>
                    </a:lnTo>
                    <a:lnTo>
                      <a:pt x="7501" y="4413"/>
                    </a:lnTo>
                    <a:lnTo>
                      <a:pt x="7233" y="4366"/>
                    </a:lnTo>
                    <a:lnTo>
                      <a:pt x="7135" y="4415"/>
                    </a:lnTo>
                    <a:lnTo>
                      <a:pt x="7049" y="4263"/>
                    </a:lnTo>
                    <a:lnTo>
                      <a:pt x="6933" y="4208"/>
                    </a:lnTo>
                    <a:lnTo>
                      <a:pt x="6823" y="4270"/>
                    </a:lnTo>
                    <a:lnTo>
                      <a:pt x="6813" y="4380"/>
                    </a:lnTo>
                    <a:lnTo>
                      <a:pt x="6706" y="4354"/>
                    </a:lnTo>
                    <a:lnTo>
                      <a:pt x="6395" y="4003"/>
                    </a:lnTo>
                    <a:lnTo>
                      <a:pt x="6331" y="3775"/>
                    </a:lnTo>
                    <a:lnTo>
                      <a:pt x="6214" y="3694"/>
                    </a:lnTo>
                    <a:lnTo>
                      <a:pt x="5785" y="3596"/>
                    </a:lnTo>
                    <a:lnTo>
                      <a:pt x="5614" y="3730"/>
                    </a:lnTo>
                    <a:lnTo>
                      <a:pt x="5505" y="3736"/>
                    </a:lnTo>
                    <a:lnTo>
                      <a:pt x="5307" y="3646"/>
                    </a:lnTo>
                    <a:lnTo>
                      <a:pt x="5169" y="3531"/>
                    </a:lnTo>
                    <a:lnTo>
                      <a:pt x="4903" y="3531"/>
                    </a:lnTo>
                    <a:lnTo>
                      <a:pt x="4855" y="3637"/>
                    </a:lnTo>
                    <a:lnTo>
                      <a:pt x="4648" y="3665"/>
                    </a:lnTo>
                    <a:lnTo>
                      <a:pt x="4638" y="3668"/>
                    </a:lnTo>
                    <a:lnTo>
                      <a:pt x="4503" y="3386"/>
                    </a:lnTo>
                    <a:lnTo>
                      <a:pt x="4381" y="3398"/>
                    </a:lnTo>
                    <a:lnTo>
                      <a:pt x="4381" y="3274"/>
                    </a:lnTo>
                    <a:lnTo>
                      <a:pt x="4146" y="3217"/>
                    </a:lnTo>
                    <a:lnTo>
                      <a:pt x="3886" y="2988"/>
                    </a:lnTo>
                    <a:lnTo>
                      <a:pt x="3656" y="2995"/>
                    </a:lnTo>
                    <a:lnTo>
                      <a:pt x="3693" y="2745"/>
                    </a:lnTo>
                    <a:lnTo>
                      <a:pt x="3582" y="2521"/>
                    </a:lnTo>
                    <a:lnTo>
                      <a:pt x="3582" y="2361"/>
                    </a:lnTo>
                    <a:lnTo>
                      <a:pt x="3684" y="2166"/>
                    </a:lnTo>
                    <a:lnTo>
                      <a:pt x="3581" y="2104"/>
                    </a:lnTo>
                    <a:lnTo>
                      <a:pt x="3420" y="2271"/>
                    </a:lnTo>
                    <a:lnTo>
                      <a:pt x="3355" y="2519"/>
                    </a:lnTo>
                    <a:lnTo>
                      <a:pt x="3017" y="2671"/>
                    </a:lnTo>
                    <a:lnTo>
                      <a:pt x="2808" y="2604"/>
                    </a:lnTo>
                    <a:lnTo>
                      <a:pt x="2698" y="2628"/>
                    </a:lnTo>
                    <a:lnTo>
                      <a:pt x="2686" y="2631"/>
                    </a:lnTo>
                    <a:lnTo>
                      <a:pt x="2542" y="2585"/>
                    </a:lnTo>
                    <a:lnTo>
                      <a:pt x="2549" y="2574"/>
                    </a:lnTo>
                    <a:lnTo>
                      <a:pt x="2672" y="2340"/>
                    </a:lnTo>
                    <a:lnTo>
                      <a:pt x="2554" y="2133"/>
                    </a:lnTo>
                    <a:lnTo>
                      <a:pt x="2635" y="1885"/>
                    </a:lnTo>
                    <a:lnTo>
                      <a:pt x="2525" y="1909"/>
                    </a:lnTo>
                    <a:lnTo>
                      <a:pt x="2368" y="1718"/>
                    </a:lnTo>
                    <a:lnTo>
                      <a:pt x="2134" y="1761"/>
                    </a:lnTo>
                    <a:lnTo>
                      <a:pt x="1921" y="1711"/>
                    </a:lnTo>
                    <a:lnTo>
                      <a:pt x="1837" y="1787"/>
                    </a:lnTo>
                    <a:lnTo>
                      <a:pt x="1752" y="1435"/>
                    </a:lnTo>
                    <a:lnTo>
                      <a:pt x="1542" y="1387"/>
                    </a:lnTo>
                    <a:lnTo>
                      <a:pt x="1501" y="1280"/>
                    </a:lnTo>
                    <a:lnTo>
                      <a:pt x="1387" y="1365"/>
                    </a:lnTo>
                    <a:lnTo>
                      <a:pt x="1264" y="1322"/>
                    </a:lnTo>
                    <a:lnTo>
                      <a:pt x="1144" y="994"/>
                    </a:lnTo>
                    <a:lnTo>
                      <a:pt x="1163" y="881"/>
                    </a:lnTo>
                    <a:lnTo>
                      <a:pt x="1013" y="708"/>
                    </a:lnTo>
                    <a:lnTo>
                      <a:pt x="787" y="727"/>
                    </a:lnTo>
                    <a:lnTo>
                      <a:pt x="571" y="875"/>
                    </a:lnTo>
                    <a:lnTo>
                      <a:pt x="456" y="825"/>
                    </a:lnTo>
                    <a:lnTo>
                      <a:pt x="343" y="624"/>
                    </a:lnTo>
                    <a:lnTo>
                      <a:pt x="218" y="624"/>
                    </a:lnTo>
                    <a:lnTo>
                      <a:pt x="167" y="520"/>
                    </a:lnTo>
                    <a:lnTo>
                      <a:pt x="207" y="298"/>
                    </a:lnTo>
                    <a:lnTo>
                      <a:pt x="111" y="66"/>
                    </a:lnTo>
                    <a:lnTo>
                      <a:pt x="0" y="0"/>
                    </a:lnTo>
                  </a:path>
                </a:pathLst>
              </a:custGeom>
              <a:noFill/>
              <a:ln w="13335">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3" name="Freeform 228"/>
              <p:cNvSpPr>
                <a:spLocks/>
              </p:cNvSpPr>
              <p:nvPr/>
            </p:nvSpPr>
            <p:spPr bwMode="auto">
              <a:xfrm>
                <a:off x="2152" y="9183"/>
                <a:ext cx="4303" cy="1297"/>
              </a:xfrm>
              <a:custGeom>
                <a:avLst/>
                <a:gdLst>
                  <a:gd name="T0" fmla="*/ 0 w 8606"/>
                  <a:gd name="T1" fmla="*/ 0 h 2595"/>
                  <a:gd name="T2" fmla="*/ 226 w 8606"/>
                  <a:gd name="T3" fmla="*/ 105 h 2595"/>
                  <a:gd name="T4" fmla="*/ 245 w 8606"/>
                  <a:gd name="T5" fmla="*/ 227 h 2595"/>
                  <a:gd name="T6" fmla="*/ 331 w 8606"/>
                  <a:gd name="T7" fmla="*/ 145 h 2595"/>
                  <a:gd name="T8" fmla="*/ 588 w 8606"/>
                  <a:gd name="T9" fmla="*/ 196 h 2595"/>
                  <a:gd name="T10" fmla="*/ 643 w 8606"/>
                  <a:gd name="T11" fmla="*/ 305 h 2595"/>
                  <a:gd name="T12" fmla="*/ 569 w 8606"/>
                  <a:gd name="T13" fmla="*/ 536 h 2595"/>
                  <a:gd name="T14" fmla="*/ 467 w 8606"/>
                  <a:gd name="T15" fmla="*/ 626 h 2595"/>
                  <a:gd name="T16" fmla="*/ 517 w 8606"/>
                  <a:gd name="T17" fmla="*/ 736 h 2595"/>
                  <a:gd name="T18" fmla="*/ 667 w 8606"/>
                  <a:gd name="T19" fmla="*/ 770 h 2595"/>
                  <a:gd name="T20" fmla="*/ 686 w 8606"/>
                  <a:gd name="T21" fmla="*/ 631 h 2595"/>
                  <a:gd name="T22" fmla="*/ 800 w 8606"/>
                  <a:gd name="T23" fmla="*/ 596 h 2595"/>
                  <a:gd name="T24" fmla="*/ 809 w 8606"/>
                  <a:gd name="T25" fmla="*/ 725 h 2595"/>
                  <a:gd name="T26" fmla="*/ 1037 w 8606"/>
                  <a:gd name="T27" fmla="*/ 848 h 2595"/>
                  <a:gd name="T28" fmla="*/ 1411 w 8606"/>
                  <a:gd name="T29" fmla="*/ 993 h 2595"/>
                  <a:gd name="T30" fmla="*/ 1654 w 8606"/>
                  <a:gd name="T31" fmla="*/ 980 h 2595"/>
                  <a:gd name="T32" fmla="*/ 1754 w 8606"/>
                  <a:gd name="T33" fmla="*/ 1161 h 2595"/>
                  <a:gd name="T34" fmla="*/ 2058 w 8606"/>
                  <a:gd name="T35" fmla="*/ 1409 h 2595"/>
                  <a:gd name="T36" fmla="*/ 2149 w 8606"/>
                  <a:gd name="T37" fmla="*/ 1347 h 2595"/>
                  <a:gd name="T38" fmla="*/ 2239 w 8606"/>
                  <a:gd name="T39" fmla="*/ 1401 h 2595"/>
                  <a:gd name="T40" fmla="*/ 2468 w 8606"/>
                  <a:gd name="T41" fmla="*/ 1284 h 2595"/>
                  <a:gd name="T42" fmla="*/ 2473 w 8606"/>
                  <a:gd name="T43" fmla="*/ 1287 h 2595"/>
                  <a:gd name="T44" fmla="*/ 2906 w 8606"/>
                  <a:gd name="T45" fmla="*/ 1671 h 2595"/>
                  <a:gd name="T46" fmla="*/ 3380 w 8606"/>
                  <a:gd name="T47" fmla="*/ 1606 h 2595"/>
                  <a:gd name="T48" fmla="*/ 3477 w 8606"/>
                  <a:gd name="T49" fmla="*/ 1687 h 2595"/>
                  <a:gd name="T50" fmla="*/ 3858 w 8606"/>
                  <a:gd name="T51" fmla="*/ 1682 h 2595"/>
                  <a:gd name="T52" fmla="*/ 4103 w 8606"/>
                  <a:gd name="T53" fmla="*/ 1696 h 2595"/>
                  <a:gd name="T54" fmla="*/ 4189 w 8606"/>
                  <a:gd name="T55" fmla="*/ 1611 h 2595"/>
                  <a:gd name="T56" fmla="*/ 4175 w 8606"/>
                  <a:gd name="T57" fmla="*/ 1358 h 2595"/>
                  <a:gd name="T58" fmla="*/ 4270 w 8606"/>
                  <a:gd name="T59" fmla="*/ 1306 h 2595"/>
                  <a:gd name="T60" fmla="*/ 4534 w 8606"/>
                  <a:gd name="T61" fmla="*/ 1396 h 2595"/>
                  <a:gd name="T62" fmla="*/ 4917 w 8606"/>
                  <a:gd name="T63" fmla="*/ 1496 h 2595"/>
                  <a:gd name="T64" fmla="*/ 5105 w 8606"/>
                  <a:gd name="T65" fmla="*/ 1665 h 2595"/>
                  <a:gd name="T66" fmla="*/ 5352 w 8606"/>
                  <a:gd name="T67" fmla="*/ 1649 h 2595"/>
                  <a:gd name="T68" fmla="*/ 5572 w 8606"/>
                  <a:gd name="T69" fmla="*/ 1940 h 2595"/>
                  <a:gd name="T70" fmla="*/ 5614 w 8606"/>
                  <a:gd name="T71" fmla="*/ 1828 h 2595"/>
                  <a:gd name="T72" fmla="*/ 5741 w 8606"/>
                  <a:gd name="T73" fmla="*/ 1821 h 2595"/>
                  <a:gd name="T74" fmla="*/ 6152 w 8606"/>
                  <a:gd name="T75" fmla="*/ 2018 h 2595"/>
                  <a:gd name="T76" fmla="*/ 6152 w 8606"/>
                  <a:gd name="T77" fmla="*/ 2019 h 2595"/>
                  <a:gd name="T78" fmla="*/ 6079 w 8606"/>
                  <a:gd name="T79" fmla="*/ 2206 h 2595"/>
                  <a:gd name="T80" fmla="*/ 6418 w 8606"/>
                  <a:gd name="T81" fmla="*/ 2309 h 2595"/>
                  <a:gd name="T82" fmla="*/ 6509 w 8606"/>
                  <a:gd name="T83" fmla="*/ 2526 h 2595"/>
                  <a:gd name="T84" fmla="*/ 6633 w 8606"/>
                  <a:gd name="T85" fmla="*/ 2533 h 2595"/>
                  <a:gd name="T86" fmla="*/ 6806 w 8606"/>
                  <a:gd name="T87" fmla="*/ 2380 h 2595"/>
                  <a:gd name="T88" fmla="*/ 6928 w 8606"/>
                  <a:gd name="T89" fmla="*/ 2373 h 2595"/>
                  <a:gd name="T90" fmla="*/ 7295 w 8606"/>
                  <a:gd name="T91" fmla="*/ 2455 h 2595"/>
                  <a:gd name="T92" fmla="*/ 7473 w 8606"/>
                  <a:gd name="T93" fmla="*/ 2595 h 2595"/>
                  <a:gd name="T94" fmla="*/ 7716 w 8606"/>
                  <a:gd name="T95" fmla="*/ 2576 h 2595"/>
                  <a:gd name="T96" fmla="*/ 7716 w 8606"/>
                  <a:gd name="T97" fmla="*/ 2462 h 2595"/>
                  <a:gd name="T98" fmla="*/ 8030 w 8606"/>
                  <a:gd name="T99" fmla="*/ 2297 h 2595"/>
                  <a:gd name="T100" fmla="*/ 8273 w 8606"/>
                  <a:gd name="T101" fmla="*/ 2256 h 2595"/>
                  <a:gd name="T102" fmla="*/ 8606 w 8606"/>
                  <a:gd name="T103" fmla="*/ 2343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06" h="2595">
                    <a:moveTo>
                      <a:pt x="0" y="0"/>
                    </a:moveTo>
                    <a:lnTo>
                      <a:pt x="226" y="105"/>
                    </a:lnTo>
                    <a:lnTo>
                      <a:pt x="245" y="227"/>
                    </a:lnTo>
                    <a:lnTo>
                      <a:pt x="331" y="145"/>
                    </a:lnTo>
                    <a:lnTo>
                      <a:pt x="588" y="196"/>
                    </a:lnTo>
                    <a:lnTo>
                      <a:pt x="643" y="305"/>
                    </a:lnTo>
                    <a:lnTo>
                      <a:pt x="569" y="536"/>
                    </a:lnTo>
                    <a:lnTo>
                      <a:pt x="467" y="626"/>
                    </a:lnTo>
                    <a:lnTo>
                      <a:pt x="517" y="736"/>
                    </a:lnTo>
                    <a:lnTo>
                      <a:pt x="667" y="770"/>
                    </a:lnTo>
                    <a:lnTo>
                      <a:pt x="686" y="631"/>
                    </a:lnTo>
                    <a:lnTo>
                      <a:pt x="800" y="596"/>
                    </a:lnTo>
                    <a:lnTo>
                      <a:pt x="809" y="725"/>
                    </a:lnTo>
                    <a:lnTo>
                      <a:pt x="1037" y="848"/>
                    </a:lnTo>
                    <a:lnTo>
                      <a:pt x="1411" y="993"/>
                    </a:lnTo>
                    <a:lnTo>
                      <a:pt x="1654" y="980"/>
                    </a:lnTo>
                    <a:lnTo>
                      <a:pt x="1754" y="1161"/>
                    </a:lnTo>
                    <a:lnTo>
                      <a:pt x="2058" y="1409"/>
                    </a:lnTo>
                    <a:lnTo>
                      <a:pt x="2149" y="1347"/>
                    </a:lnTo>
                    <a:lnTo>
                      <a:pt x="2239" y="1401"/>
                    </a:lnTo>
                    <a:lnTo>
                      <a:pt x="2468" y="1284"/>
                    </a:lnTo>
                    <a:lnTo>
                      <a:pt x="2473" y="1287"/>
                    </a:lnTo>
                    <a:lnTo>
                      <a:pt x="2906" y="1671"/>
                    </a:lnTo>
                    <a:lnTo>
                      <a:pt x="3380" y="1606"/>
                    </a:lnTo>
                    <a:lnTo>
                      <a:pt x="3477" y="1687"/>
                    </a:lnTo>
                    <a:lnTo>
                      <a:pt x="3858" y="1682"/>
                    </a:lnTo>
                    <a:lnTo>
                      <a:pt x="4103" y="1696"/>
                    </a:lnTo>
                    <a:lnTo>
                      <a:pt x="4189" y="1611"/>
                    </a:lnTo>
                    <a:lnTo>
                      <a:pt x="4175" y="1358"/>
                    </a:lnTo>
                    <a:lnTo>
                      <a:pt x="4270" y="1306"/>
                    </a:lnTo>
                    <a:lnTo>
                      <a:pt x="4534" y="1396"/>
                    </a:lnTo>
                    <a:lnTo>
                      <a:pt x="4917" y="1496"/>
                    </a:lnTo>
                    <a:lnTo>
                      <a:pt x="5105" y="1665"/>
                    </a:lnTo>
                    <a:lnTo>
                      <a:pt x="5352" y="1649"/>
                    </a:lnTo>
                    <a:lnTo>
                      <a:pt x="5572" y="1940"/>
                    </a:lnTo>
                    <a:lnTo>
                      <a:pt x="5614" y="1828"/>
                    </a:lnTo>
                    <a:lnTo>
                      <a:pt x="5741" y="1821"/>
                    </a:lnTo>
                    <a:lnTo>
                      <a:pt x="6152" y="2018"/>
                    </a:lnTo>
                    <a:lnTo>
                      <a:pt x="6152" y="2019"/>
                    </a:lnTo>
                    <a:lnTo>
                      <a:pt x="6079" y="2206"/>
                    </a:lnTo>
                    <a:lnTo>
                      <a:pt x="6418" y="2309"/>
                    </a:lnTo>
                    <a:lnTo>
                      <a:pt x="6509" y="2526"/>
                    </a:lnTo>
                    <a:lnTo>
                      <a:pt x="6633" y="2533"/>
                    </a:lnTo>
                    <a:lnTo>
                      <a:pt x="6806" y="2380"/>
                    </a:lnTo>
                    <a:lnTo>
                      <a:pt x="6928" y="2373"/>
                    </a:lnTo>
                    <a:lnTo>
                      <a:pt x="7295" y="2455"/>
                    </a:lnTo>
                    <a:lnTo>
                      <a:pt x="7473" y="2595"/>
                    </a:lnTo>
                    <a:lnTo>
                      <a:pt x="7716" y="2576"/>
                    </a:lnTo>
                    <a:lnTo>
                      <a:pt x="7716" y="2462"/>
                    </a:lnTo>
                    <a:lnTo>
                      <a:pt x="8030" y="2297"/>
                    </a:lnTo>
                    <a:lnTo>
                      <a:pt x="8273" y="2256"/>
                    </a:lnTo>
                    <a:lnTo>
                      <a:pt x="8606" y="2343"/>
                    </a:lnTo>
                  </a:path>
                </a:pathLst>
              </a:custGeom>
              <a:noFill/>
              <a:ln w="13335">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4" name="Freeform 227"/>
              <p:cNvSpPr>
                <a:spLocks/>
              </p:cNvSpPr>
              <p:nvPr/>
            </p:nvSpPr>
            <p:spPr bwMode="auto">
              <a:xfrm>
                <a:off x="6335" y="8626"/>
                <a:ext cx="3829" cy="1729"/>
              </a:xfrm>
              <a:custGeom>
                <a:avLst/>
                <a:gdLst>
                  <a:gd name="T0" fmla="*/ 240 w 7660"/>
                  <a:gd name="T1" fmla="*/ 3456 h 3456"/>
                  <a:gd name="T2" fmla="*/ 16 w 7660"/>
                  <a:gd name="T3" fmla="*/ 3179 h 3456"/>
                  <a:gd name="T4" fmla="*/ 0 w 7660"/>
                  <a:gd name="T5" fmla="*/ 2498 h 3456"/>
                  <a:gd name="T6" fmla="*/ 18 w 7660"/>
                  <a:gd name="T7" fmla="*/ 2118 h 3456"/>
                  <a:gd name="T8" fmla="*/ 237 w 7660"/>
                  <a:gd name="T9" fmla="*/ 1704 h 3456"/>
                  <a:gd name="T10" fmla="*/ 340 w 7660"/>
                  <a:gd name="T11" fmla="*/ 1597 h 3456"/>
                  <a:gd name="T12" fmla="*/ 551 w 7660"/>
                  <a:gd name="T13" fmla="*/ 1442 h 3456"/>
                  <a:gd name="T14" fmla="*/ 813 w 7660"/>
                  <a:gd name="T15" fmla="*/ 1442 h 3456"/>
                  <a:gd name="T16" fmla="*/ 1070 w 7660"/>
                  <a:gd name="T17" fmla="*/ 1160 h 3456"/>
                  <a:gd name="T18" fmla="*/ 1494 w 7660"/>
                  <a:gd name="T19" fmla="*/ 853 h 3456"/>
                  <a:gd name="T20" fmla="*/ 1820 w 7660"/>
                  <a:gd name="T21" fmla="*/ 762 h 3456"/>
                  <a:gd name="T22" fmla="*/ 1823 w 7660"/>
                  <a:gd name="T23" fmla="*/ 767 h 3456"/>
                  <a:gd name="T24" fmla="*/ 1934 w 7660"/>
                  <a:gd name="T25" fmla="*/ 953 h 3456"/>
                  <a:gd name="T26" fmla="*/ 2049 w 7660"/>
                  <a:gd name="T27" fmla="*/ 980 h 3456"/>
                  <a:gd name="T28" fmla="*/ 2058 w 7660"/>
                  <a:gd name="T29" fmla="*/ 980 h 3456"/>
                  <a:gd name="T30" fmla="*/ 2612 w 7660"/>
                  <a:gd name="T31" fmla="*/ 998 h 3456"/>
                  <a:gd name="T32" fmla="*/ 2689 w 7660"/>
                  <a:gd name="T33" fmla="*/ 1092 h 3456"/>
                  <a:gd name="T34" fmla="*/ 2670 w 7660"/>
                  <a:gd name="T35" fmla="*/ 1199 h 3456"/>
                  <a:gd name="T36" fmla="*/ 2812 w 7660"/>
                  <a:gd name="T37" fmla="*/ 1232 h 3456"/>
                  <a:gd name="T38" fmla="*/ 3186 w 7660"/>
                  <a:gd name="T39" fmla="*/ 1191 h 3456"/>
                  <a:gd name="T40" fmla="*/ 3105 w 7660"/>
                  <a:gd name="T41" fmla="*/ 1101 h 3456"/>
                  <a:gd name="T42" fmla="*/ 3153 w 7660"/>
                  <a:gd name="T43" fmla="*/ 1004 h 3456"/>
                  <a:gd name="T44" fmla="*/ 3258 w 7660"/>
                  <a:gd name="T45" fmla="*/ 1013 h 3456"/>
                  <a:gd name="T46" fmla="*/ 3434 w 7660"/>
                  <a:gd name="T47" fmla="*/ 1225 h 3456"/>
                  <a:gd name="T48" fmla="*/ 3948 w 7660"/>
                  <a:gd name="T49" fmla="*/ 1166 h 3456"/>
                  <a:gd name="T50" fmla="*/ 4100 w 7660"/>
                  <a:gd name="T51" fmla="*/ 1506 h 3456"/>
                  <a:gd name="T52" fmla="*/ 4478 w 7660"/>
                  <a:gd name="T53" fmla="*/ 1597 h 3456"/>
                  <a:gd name="T54" fmla="*/ 4583 w 7660"/>
                  <a:gd name="T55" fmla="*/ 1566 h 3456"/>
                  <a:gd name="T56" fmla="*/ 4588 w 7660"/>
                  <a:gd name="T57" fmla="*/ 1571 h 3456"/>
                  <a:gd name="T58" fmla="*/ 4826 w 7660"/>
                  <a:gd name="T59" fmla="*/ 1709 h 3456"/>
                  <a:gd name="T60" fmla="*/ 4814 w 7660"/>
                  <a:gd name="T61" fmla="*/ 1818 h 3456"/>
                  <a:gd name="T62" fmla="*/ 5159 w 7660"/>
                  <a:gd name="T63" fmla="*/ 1718 h 3456"/>
                  <a:gd name="T64" fmla="*/ 5388 w 7660"/>
                  <a:gd name="T65" fmla="*/ 1780 h 3456"/>
                  <a:gd name="T66" fmla="*/ 5433 w 7660"/>
                  <a:gd name="T67" fmla="*/ 1890 h 3456"/>
                  <a:gd name="T68" fmla="*/ 5512 w 7660"/>
                  <a:gd name="T69" fmla="*/ 1675 h 3456"/>
                  <a:gd name="T70" fmla="*/ 5799 w 7660"/>
                  <a:gd name="T71" fmla="*/ 1723 h 3456"/>
                  <a:gd name="T72" fmla="*/ 5802 w 7660"/>
                  <a:gd name="T73" fmla="*/ 1613 h 3456"/>
                  <a:gd name="T74" fmla="*/ 6021 w 7660"/>
                  <a:gd name="T75" fmla="*/ 1563 h 3456"/>
                  <a:gd name="T76" fmla="*/ 6125 w 7660"/>
                  <a:gd name="T77" fmla="*/ 1468 h 3456"/>
                  <a:gd name="T78" fmla="*/ 6271 w 7660"/>
                  <a:gd name="T79" fmla="*/ 1482 h 3456"/>
                  <a:gd name="T80" fmla="*/ 6358 w 7660"/>
                  <a:gd name="T81" fmla="*/ 1273 h 3456"/>
                  <a:gd name="T82" fmla="*/ 6221 w 7660"/>
                  <a:gd name="T83" fmla="*/ 1208 h 3456"/>
                  <a:gd name="T84" fmla="*/ 6459 w 7660"/>
                  <a:gd name="T85" fmla="*/ 894 h 3456"/>
                  <a:gd name="T86" fmla="*/ 6670 w 7660"/>
                  <a:gd name="T87" fmla="*/ 867 h 3456"/>
                  <a:gd name="T88" fmla="*/ 6746 w 7660"/>
                  <a:gd name="T89" fmla="*/ 731 h 3456"/>
                  <a:gd name="T90" fmla="*/ 6835 w 7660"/>
                  <a:gd name="T91" fmla="*/ 570 h 3456"/>
                  <a:gd name="T92" fmla="*/ 7059 w 7660"/>
                  <a:gd name="T93" fmla="*/ 465 h 3456"/>
                  <a:gd name="T94" fmla="*/ 7101 w 7660"/>
                  <a:gd name="T95" fmla="*/ 305 h 3456"/>
                  <a:gd name="T96" fmla="*/ 7660 w 7660"/>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60" h="3456">
                    <a:moveTo>
                      <a:pt x="240" y="3456"/>
                    </a:moveTo>
                    <a:lnTo>
                      <a:pt x="16" y="3179"/>
                    </a:lnTo>
                    <a:lnTo>
                      <a:pt x="0" y="2498"/>
                    </a:lnTo>
                    <a:lnTo>
                      <a:pt x="18" y="2118"/>
                    </a:lnTo>
                    <a:lnTo>
                      <a:pt x="237" y="1704"/>
                    </a:lnTo>
                    <a:lnTo>
                      <a:pt x="340" y="1597"/>
                    </a:lnTo>
                    <a:lnTo>
                      <a:pt x="551" y="1442"/>
                    </a:lnTo>
                    <a:lnTo>
                      <a:pt x="813" y="1442"/>
                    </a:lnTo>
                    <a:lnTo>
                      <a:pt x="1070" y="1160"/>
                    </a:lnTo>
                    <a:lnTo>
                      <a:pt x="1494" y="853"/>
                    </a:lnTo>
                    <a:lnTo>
                      <a:pt x="1820" y="762"/>
                    </a:lnTo>
                    <a:lnTo>
                      <a:pt x="1823" y="767"/>
                    </a:lnTo>
                    <a:lnTo>
                      <a:pt x="1934" y="953"/>
                    </a:lnTo>
                    <a:lnTo>
                      <a:pt x="2049" y="980"/>
                    </a:lnTo>
                    <a:lnTo>
                      <a:pt x="2058" y="980"/>
                    </a:lnTo>
                    <a:lnTo>
                      <a:pt x="2612" y="998"/>
                    </a:lnTo>
                    <a:lnTo>
                      <a:pt x="2689" y="1092"/>
                    </a:lnTo>
                    <a:lnTo>
                      <a:pt x="2670" y="1199"/>
                    </a:lnTo>
                    <a:lnTo>
                      <a:pt x="2812" y="1232"/>
                    </a:lnTo>
                    <a:lnTo>
                      <a:pt x="3186" y="1191"/>
                    </a:lnTo>
                    <a:lnTo>
                      <a:pt x="3105" y="1101"/>
                    </a:lnTo>
                    <a:lnTo>
                      <a:pt x="3153" y="1004"/>
                    </a:lnTo>
                    <a:lnTo>
                      <a:pt x="3258" y="1013"/>
                    </a:lnTo>
                    <a:lnTo>
                      <a:pt x="3434" y="1225"/>
                    </a:lnTo>
                    <a:lnTo>
                      <a:pt x="3948" y="1166"/>
                    </a:lnTo>
                    <a:lnTo>
                      <a:pt x="4100" y="1506"/>
                    </a:lnTo>
                    <a:lnTo>
                      <a:pt x="4478" y="1597"/>
                    </a:lnTo>
                    <a:lnTo>
                      <a:pt x="4583" y="1566"/>
                    </a:lnTo>
                    <a:lnTo>
                      <a:pt x="4588" y="1571"/>
                    </a:lnTo>
                    <a:lnTo>
                      <a:pt x="4826" y="1709"/>
                    </a:lnTo>
                    <a:lnTo>
                      <a:pt x="4814" y="1818"/>
                    </a:lnTo>
                    <a:lnTo>
                      <a:pt x="5159" y="1718"/>
                    </a:lnTo>
                    <a:lnTo>
                      <a:pt x="5388" y="1780"/>
                    </a:lnTo>
                    <a:lnTo>
                      <a:pt x="5433" y="1890"/>
                    </a:lnTo>
                    <a:lnTo>
                      <a:pt x="5512" y="1675"/>
                    </a:lnTo>
                    <a:lnTo>
                      <a:pt x="5799" y="1723"/>
                    </a:lnTo>
                    <a:lnTo>
                      <a:pt x="5802" y="1613"/>
                    </a:lnTo>
                    <a:lnTo>
                      <a:pt x="6021" y="1563"/>
                    </a:lnTo>
                    <a:lnTo>
                      <a:pt x="6125" y="1468"/>
                    </a:lnTo>
                    <a:lnTo>
                      <a:pt x="6271" y="1482"/>
                    </a:lnTo>
                    <a:lnTo>
                      <a:pt x="6358" y="1273"/>
                    </a:lnTo>
                    <a:lnTo>
                      <a:pt x="6221" y="1208"/>
                    </a:lnTo>
                    <a:lnTo>
                      <a:pt x="6459" y="894"/>
                    </a:lnTo>
                    <a:lnTo>
                      <a:pt x="6670" y="867"/>
                    </a:lnTo>
                    <a:lnTo>
                      <a:pt x="6746" y="731"/>
                    </a:lnTo>
                    <a:lnTo>
                      <a:pt x="6835" y="570"/>
                    </a:lnTo>
                    <a:lnTo>
                      <a:pt x="7059" y="465"/>
                    </a:lnTo>
                    <a:lnTo>
                      <a:pt x="7101" y="305"/>
                    </a:lnTo>
                    <a:lnTo>
                      <a:pt x="7660"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5" name="Freeform 226"/>
              <p:cNvSpPr>
                <a:spLocks/>
              </p:cNvSpPr>
              <p:nvPr/>
            </p:nvSpPr>
            <p:spPr bwMode="auto">
              <a:xfrm>
                <a:off x="1183" y="4326"/>
                <a:ext cx="153" cy="89"/>
              </a:xfrm>
              <a:custGeom>
                <a:avLst/>
                <a:gdLst>
                  <a:gd name="T0" fmla="*/ 0 w 306"/>
                  <a:gd name="T1" fmla="*/ 14 h 180"/>
                  <a:gd name="T2" fmla="*/ 31 w 306"/>
                  <a:gd name="T3" fmla="*/ 143 h 180"/>
                  <a:gd name="T4" fmla="*/ 155 w 306"/>
                  <a:gd name="T5" fmla="*/ 180 h 180"/>
                  <a:gd name="T6" fmla="*/ 306 w 306"/>
                  <a:gd name="T7" fmla="*/ 133 h 180"/>
                  <a:gd name="T8" fmla="*/ 111 w 306"/>
                  <a:gd name="T9" fmla="*/ 0 h 180"/>
                  <a:gd name="T10" fmla="*/ 0 w 306"/>
                  <a:gd name="T11" fmla="*/ 14 h 180"/>
                </a:gdLst>
                <a:ahLst/>
                <a:cxnLst>
                  <a:cxn ang="0">
                    <a:pos x="T0" y="T1"/>
                  </a:cxn>
                  <a:cxn ang="0">
                    <a:pos x="T2" y="T3"/>
                  </a:cxn>
                  <a:cxn ang="0">
                    <a:pos x="T4" y="T5"/>
                  </a:cxn>
                  <a:cxn ang="0">
                    <a:pos x="T6" y="T7"/>
                  </a:cxn>
                  <a:cxn ang="0">
                    <a:pos x="T8" y="T9"/>
                  </a:cxn>
                  <a:cxn ang="0">
                    <a:pos x="T10" y="T11"/>
                  </a:cxn>
                </a:cxnLst>
                <a:rect l="0" t="0" r="r" b="b"/>
                <a:pathLst>
                  <a:path w="306" h="180">
                    <a:moveTo>
                      <a:pt x="0" y="14"/>
                    </a:moveTo>
                    <a:lnTo>
                      <a:pt x="31" y="143"/>
                    </a:lnTo>
                    <a:lnTo>
                      <a:pt x="155" y="180"/>
                    </a:lnTo>
                    <a:lnTo>
                      <a:pt x="306" y="133"/>
                    </a:lnTo>
                    <a:lnTo>
                      <a:pt x="111" y="0"/>
                    </a:lnTo>
                    <a:lnTo>
                      <a:pt x="0" y="14"/>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6" name="Freeform 224"/>
              <p:cNvSpPr>
                <a:spLocks/>
              </p:cNvSpPr>
              <p:nvPr/>
            </p:nvSpPr>
            <p:spPr bwMode="auto">
              <a:xfrm>
                <a:off x="1932" y="4777"/>
                <a:ext cx="118" cy="157"/>
              </a:xfrm>
              <a:custGeom>
                <a:avLst/>
                <a:gdLst>
                  <a:gd name="T0" fmla="*/ 72 w 235"/>
                  <a:gd name="T1" fmla="*/ 0 h 314"/>
                  <a:gd name="T2" fmla="*/ 0 w 235"/>
                  <a:gd name="T3" fmla="*/ 88 h 314"/>
                  <a:gd name="T4" fmla="*/ 235 w 235"/>
                  <a:gd name="T5" fmla="*/ 314 h 314"/>
                  <a:gd name="T6" fmla="*/ 228 w 235"/>
                  <a:gd name="T7" fmla="*/ 192 h 314"/>
                  <a:gd name="T8" fmla="*/ 110 w 235"/>
                  <a:gd name="T9" fmla="*/ 119 h 314"/>
                  <a:gd name="T10" fmla="*/ 72 w 235"/>
                  <a:gd name="T11" fmla="*/ 0 h 314"/>
                </a:gdLst>
                <a:ahLst/>
                <a:cxnLst>
                  <a:cxn ang="0">
                    <a:pos x="T0" y="T1"/>
                  </a:cxn>
                  <a:cxn ang="0">
                    <a:pos x="T2" y="T3"/>
                  </a:cxn>
                  <a:cxn ang="0">
                    <a:pos x="T4" y="T5"/>
                  </a:cxn>
                  <a:cxn ang="0">
                    <a:pos x="T6" y="T7"/>
                  </a:cxn>
                  <a:cxn ang="0">
                    <a:pos x="T8" y="T9"/>
                  </a:cxn>
                  <a:cxn ang="0">
                    <a:pos x="T10" y="T11"/>
                  </a:cxn>
                </a:cxnLst>
                <a:rect l="0" t="0" r="r" b="b"/>
                <a:pathLst>
                  <a:path w="235" h="314">
                    <a:moveTo>
                      <a:pt x="72" y="0"/>
                    </a:moveTo>
                    <a:lnTo>
                      <a:pt x="0" y="88"/>
                    </a:lnTo>
                    <a:lnTo>
                      <a:pt x="235" y="314"/>
                    </a:lnTo>
                    <a:lnTo>
                      <a:pt x="228" y="192"/>
                    </a:lnTo>
                    <a:lnTo>
                      <a:pt x="110" y="119"/>
                    </a:lnTo>
                    <a:lnTo>
                      <a:pt x="72"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7" name="Freeform 223"/>
              <p:cNvSpPr>
                <a:spLocks/>
              </p:cNvSpPr>
              <p:nvPr/>
            </p:nvSpPr>
            <p:spPr bwMode="auto">
              <a:xfrm>
                <a:off x="2615" y="6010"/>
                <a:ext cx="151" cy="269"/>
              </a:xfrm>
              <a:custGeom>
                <a:avLst/>
                <a:gdLst>
                  <a:gd name="T0" fmla="*/ 0 w 300"/>
                  <a:gd name="T1" fmla="*/ 107 h 538"/>
                  <a:gd name="T2" fmla="*/ 248 w 300"/>
                  <a:gd name="T3" fmla="*/ 538 h 538"/>
                  <a:gd name="T4" fmla="*/ 300 w 300"/>
                  <a:gd name="T5" fmla="*/ 415 h 538"/>
                  <a:gd name="T6" fmla="*/ 264 w 300"/>
                  <a:gd name="T7" fmla="*/ 129 h 538"/>
                  <a:gd name="T8" fmla="*/ 67 w 300"/>
                  <a:gd name="T9" fmla="*/ 0 h 538"/>
                  <a:gd name="T10" fmla="*/ 0 w 300"/>
                  <a:gd name="T11" fmla="*/ 107 h 538"/>
                </a:gdLst>
                <a:ahLst/>
                <a:cxnLst>
                  <a:cxn ang="0">
                    <a:pos x="T0" y="T1"/>
                  </a:cxn>
                  <a:cxn ang="0">
                    <a:pos x="T2" y="T3"/>
                  </a:cxn>
                  <a:cxn ang="0">
                    <a:pos x="T4" y="T5"/>
                  </a:cxn>
                  <a:cxn ang="0">
                    <a:pos x="T6" y="T7"/>
                  </a:cxn>
                  <a:cxn ang="0">
                    <a:pos x="T8" y="T9"/>
                  </a:cxn>
                  <a:cxn ang="0">
                    <a:pos x="T10" y="T11"/>
                  </a:cxn>
                </a:cxnLst>
                <a:rect l="0" t="0" r="r" b="b"/>
                <a:pathLst>
                  <a:path w="300" h="538">
                    <a:moveTo>
                      <a:pt x="0" y="107"/>
                    </a:moveTo>
                    <a:lnTo>
                      <a:pt x="248" y="538"/>
                    </a:lnTo>
                    <a:lnTo>
                      <a:pt x="300" y="415"/>
                    </a:lnTo>
                    <a:lnTo>
                      <a:pt x="264" y="129"/>
                    </a:lnTo>
                    <a:lnTo>
                      <a:pt x="67" y="0"/>
                    </a:lnTo>
                    <a:lnTo>
                      <a:pt x="0" y="107"/>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8" name="Freeform 222"/>
              <p:cNvSpPr>
                <a:spLocks/>
              </p:cNvSpPr>
              <p:nvPr/>
            </p:nvSpPr>
            <p:spPr bwMode="auto">
              <a:xfrm>
                <a:off x="2522" y="5733"/>
                <a:ext cx="49" cy="53"/>
              </a:xfrm>
              <a:custGeom>
                <a:avLst/>
                <a:gdLst>
                  <a:gd name="T0" fmla="*/ 0 w 96"/>
                  <a:gd name="T1" fmla="*/ 0 h 107"/>
                  <a:gd name="T2" fmla="*/ 44 w 96"/>
                  <a:gd name="T3" fmla="*/ 107 h 107"/>
                  <a:gd name="T4" fmla="*/ 72 w 96"/>
                  <a:gd name="T5" fmla="*/ 95 h 107"/>
                  <a:gd name="T6" fmla="*/ 96 w 96"/>
                  <a:gd name="T7" fmla="*/ 90 h 107"/>
                  <a:gd name="T8" fmla="*/ 8 w 96"/>
                  <a:gd name="T9" fmla="*/ 9 h 107"/>
                  <a:gd name="T10" fmla="*/ 0 w 96"/>
                  <a:gd name="T11" fmla="*/ 0 h 107"/>
                </a:gdLst>
                <a:ahLst/>
                <a:cxnLst>
                  <a:cxn ang="0">
                    <a:pos x="T0" y="T1"/>
                  </a:cxn>
                  <a:cxn ang="0">
                    <a:pos x="T2" y="T3"/>
                  </a:cxn>
                  <a:cxn ang="0">
                    <a:pos x="T4" y="T5"/>
                  </a:cxn>
                  <a:cxn ang="0">
                    <a:pos x="T6" y="T7"/>
                  </a:cxn>
                  <a:cxn ang="0">
                    <a:pos x="T8" y="T9"/>
                  </a:cxn>
                  <a:cxn ang="0">
                    <a:pos x="T10" y="T11"/>
                  </a:cxn>
                </a:cxnLst>
                <a:rect l="0" t="0" r="r" b="b"/>
                <a:pathLst>
                  <a:path w="96" h="107">
                    <a:moveTo>
                      <a:pt x="0" y="0"/>
                    </a:moveTo>
                    <a:lnTo>
                      <a:pt x="44" y="107"/>
                    </a:lnTo>
                    <a:lnTo>
                      <a:pt x="72" y="95"/>
                    </a:lnTo>
                    <a:lnTo>
                      <a:pt x="96" y="90"/>
                    </a:lnTo>
                    <a:lnTo>
                      <a:pt x="8" y="9"/>
                    </a:lnTo>
                    <a:lnTo>
                      <a:pt x="0"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9" name="Freeform 221"/>
              <p:cNvSpPr>
                <a:spLocks/>
              </p:cNvSpPr>
              <p:nvPr/>
            </p:nvSpPr>
            <p:spPr bwMode="auto">
              <a:xfrm>
                <a:off x="2571" y="5764"/>
                <a:ext cx="144" cy="90"/>
              </a:xfrm>
              <a:custGeom>
                <a:avLst/>
                <a:gdLst>
                  <a:gd name="T0" fmla="*/ 81 w 290"/>
                  <a:gd name="T1" fmla="*/ 0 h 181"/>
                  <a:gd name="T2" fmla="*/ 5 w 290"/>
                  <a:gd name="T3" fmla="*/ 23 h 181"/>
                  <a:gd name="T4" fmla="*/ 0 w 290"/>
                  <a:gd name="T5" fmla="*/ 26 h 181"/>
                  <a:gd name="T6" fmla="*/ 4 w 290"/>
                  <a:gd name="T7" fmla="*/ 26 h 181"/>
                  <a:gd name="T8" fmla="*/ 176 w 290"/>
                  <a:gd name="T9" fmla="*/ 181 h 181"/>
                  <a:gd name="T10" fmla="*/ 290 w 290"/>
                  <a:gd name="T11" fmla="*/ 133 h 181"/>
                  <a:gd name="T12" fmla="*/ 81 w 290"/>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290" h="181">
                    <a:moveTo>
                      <a:pt x="81" y="0"/>
                    </a:moveTo>
                    <a:lnTo>
                      <a:pt x="5" y="23"/>
                    </a:lnTo>
                    <a:lnTo>
                      <a:pt x="0" y="26"/>
                    </a:lnTo>
                    <a:lnTo>
                      <a:pt x="4" y="26"/>
                    </a:lnTo>
                    <a:lnTo>
                      <a:pt x="176" y="181"/>
                    </a:lnTo>
                    <a:lnTo>
                      <a:pt x="290" y="133"/>
                    </a:lnTo>
                    <a:lnTo>
                      <a:pt x="81"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0" name="Freeform 220"/>
              <p:cNvSpPr>
                <a:spLocks/>
              </p:cNvSpPr>
              <p:nvPr/>
            </p:nvSpPr>
            <p:spPr bwMode="auto">
              <a:xfrm>
                <a:off x="545" y="3664"/>
                <a:ext cx="2614" cy="5519"/>
              </a:xfrm>
              <a:custGeom>
                <a:avLst/>
                <a:gdLst>
                  <a:gd name="T0" fmla="*/ 114 w 5227"/>
                  <a:gd name="T1" fmla="*/ 76 h 11038"/>
                  <a:gd name="T2" fmla="*/ 474 w 5227"/>
                  <a:gd name="T3" fmla="*/ 241 h 11038"/>
                  <a:gd name="T4" fmla="*/ 583 w 5227"/>
                  <a:gd name="T5" fmla="*/ 107 h 11038"/>
                  <a:gd name="T6" fmla="*/ 700 w 5227"/>
                  <a:gd name="T7" fmla="*/ 181 h 11038"/>
                  <a:gd name="T8" fmla="*/ 786 w 5227"/>
                  <a:gd name="T9" fmla="*/ 315 h 11038"/>
                  <a:gd name="T10" fmla="*/ 942 w 5227"/>
                  <a:gd name="T11" fmla="*/ 138 h 11038"/>
                  <a:gd name="T12" fmla="*/ 1066 w 5227"/>
                  <a:gd name="T13" fmla="*/ 496 h 11038"/>
                  <a:gd name="T14" fmla="*/ 1152 w 5227"/>
                  <a:gd name="T15" fmla="*/ 217 h 11038"/>
                  <a:gd name="T16" fmla="*/ 1288 w 5227"/>
                  <a:gd name="T17" fmla="*/ 357 h 11038"/>
                  <a:gd name="T18" fmla="*/ 1264 w 5227"/>
                  <a:gd name="T19" fmla="*/ 541 h 11038"/>
                  <a:gd name="T20" fmla="*/ 1511 w 5227"/>
                  <a:gd name="T21" fmla="*/ 555 h 11038"/>
                  <a:gd name="T22" fmla="*/ 1426 w 5227"/>
                  <a:gd name="T23" fmla="*/ 712 h 11038"/>
                  <a:gd name="T24" fmla="*/ 1478 w 5227"/>
                  <a:gd name="T25" fmla="*/ 963 h 11038"/>
                  <a:gd name="T26" fmla="*/ 1514 w 5227"/>
                  <a:gd name="T27" fmla="*/ 943 h 11038"/>
                  <a:gd name="T28" fmla="*/ 1744 w 5227"/>
                  <a:gd name="T29" fmla="*/ 820 h 11038"/>
                  <a:gd name="T30" fmla="*/ 1790 w 5227"/>
                  <a:gd name="T31" fmla="*/ 664 h 11038"/>
                  <a:gd name="T32" fmla="*/ 1968 w 5227"/>
                  <a:gd name="T33" fmla="*/ 753 h 11038"/>
                  <a:gd name="T34" fmla="*/ 2192 w 5227"/>
                  <a:gd name="T35" fmla="*/ 870 h 11038"/>
                  <a:gd name="T36" fmla="*/ 1873 w 5227"/>
                  <a:gd name="T37" fmla="*/ 934 h 11038"/>
                  <a:gd name="T38" fmla="*/ 2537 w 5227"/>
                  <a:gd name="T39" fmla="*/ 1041 h 11038"/>
                  <a:gd name="T40" fmla="*/ 2527 w 5227"/>
                  <a:gd name="T41" fmla="*/ 1108 h 11038"/>
                  <a:gd name="T42" fmla="*/ 2418 w 5227"/>
                  <a:gd name="T43" fmla="*/ 1375 h 11038"/>
                  <a:gd name="T44" fmla="*/ 2742 w 5227"/>
                  <a:gd name="T45" fmla="*/ 1654 h 11038"/>
                  <a:gd name="T46" fmla="*/ 3013 w 5227"/>
                  <a:gd name="T47" fmla="*/ 1591 h 11038"/>
                  <a:gd name="T48" fmla="*/ 3030 w 5227"/>
                  <a:gd name="T49" fmla="*/ 1666 h 11038"/>
                  <a:gd name="T50" fmla="*/ 2889 w 5227"/>
                  <a:gd name="T51" fmla="*/ 1973 h 11038"/>
                  <a:gd name="T52" fmla="*/ 3304 w 5227"/>
                  <a:gd name="T53" fmla="*/ 2249 h 11038"/>
                  <a:gd name="T54" fmla="*/ 3018 w 5227"/>
                  <a:gd name="T55" fmla="*/ 2742 h 11038"/>
                  <a:gd name="T56" fmla="*/ 3505 w 5227"/>
                  <a:gd name="T57" fmla="*/ 3486 h 11038"/>
                  <a:gd name="T58" fmla="*/ 4003 w 5227"/>
                  <a:gd name="T59" fmla="*/ 3789 h 11038"/>
                  <a:gd name="T60" fmla="*/ 4294 w 5227"/>
                  <a:gd name="T61" fmla="*/ 3970 h 11038"/>
                  <a:gd name="T62" fmla="*/ 4505 w 5227"/>
                  <a:gd name="T63" fmla="*/ 4011 h 11038"/>
                  <a:gd name="T64" fmla="*/ 4438 w 5227"/>
                  <a:gd name="T65" fmla="*/ 4401 h 11038"/>
                  <a:gd name="T66" fmla="*/ 4710 w 5227"/>
                  <a:gd name="T67" fmla="*/ 4745 h 11038"/>
                  <a:gd name="T68" fmla="*/ 4667 w 5227"/>
                  <a:gd name="T69" fmla="*/ 4971 h 11038"/>
                  <a:gd name="T70" fmla="*/ 4367 w 5227"/>
                  <a:gd name="T71" fmla="*/ 5321 h 11038"/>
                  <a:gd name="T72" fmla="*/ 4722 w 5227"/>
                  <a:gd name="T73" fmla="*/ 5674 h 11038"/>
                  <a:gd name="T74" fmla="*/ 5205 w 5227"/>
                  <a:gd name="T75" fmla="*/ 6396 h 11038"/>
                  <a:gd name="T76" fmla="*/ 5227 w 5227"/>
                  <a:gd name="T77" fmla="*/ 6505 h 11038"/>
                  <a:gd name="T78" fmla="*/ 5048 w 5227"/>
                  <a:gd name="T79" fmla="*/ 6332 h 11038"/>
                  <a:gd name="T80" fmla="*/ 4598 w 5227"/>
                  <a:gd name="T81" fmla="*/ 5817 h 11038"/>
                  <a:gd name="T82" fmla="*/ 4243 w 5227"/>
                  <a:gd name="T83" fmla="*/ 7981 h 11038"/>
                  <a:gd name="T84" fmla="*/ 4570 w 5227"/>
                  <a:gd name="T85" fmla="*/ 7878 h 11038"/>
                  <a:gd name="T86" fmla="*/ 4332 w 5227"/>
                  <a:gd name="T87" fmla="*/ 7954 h 11038"/>
                  <a:gd name="T88" fmla="*/ 4210 w 5227"/>
                  <a:gd name="T89" fmla="*/ 8405 h 11038"/>
                  <a:gd name="T90" fmla="*/ 3637 w 5227"/>
                  <a:gd name="T91" fmla="*/ 10614 h 11038"/>
                  <a:gd name="T92" fmla="*/ 3458 w 5227"/>
                  <a:gd name="T93" fmla="*/ 10859 h 1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27" h="11038">
                    <a:moveTo>
                      <a:pt x="0" y="0"/>
                    </a:moveTo>
                    <a:lnTo>
                      <a:pt x="114" y="76"/>
                    </a:lnTo>
                    <a:lnTo>
                      <a:pt x="291" y="12"/>
                    </a:lnTo>
                    <a:lnTo>
                      <a:pt x="474" y="241"/>
                    </a:lnTo>
                    <a:lnTo>
                      <a:pt x="583" y="217"/>
                    </a:lnTo>
                    <a:lnTo>
                      <a:pt x="583" y="107"/>
                    </a:lnTo>
                    <a:lnTo>
                      <a:pt x="598" y="217"/>
                    </a:lnTo>
                    <a:lnTo>
                      <a:pt x="700" y="181"/>
                    </a:lnTo>
                    <a:lnTo>
                      <a:pt x="674" y="290"/>
                    </a:lnTo>
                    <a:lnTo>
                      <a:pt x="786" y="315"/>
                    </a:lnTo>
                    <a:lnTo>
                      <a:pt x="931" y="257"/>
                    </a:lnTo>
                    <a:lnTo>
                      <a:pt x="942" y="138"/>
                    </a:lnTo>
                    <a:lnTo>
                      <a:pt x="968" y="436"/>
                    </a:lnTo>
                    <a:lnTo>
                      <a:pt x="1066" y="496"/>
                    </a:lnTo>
                    <a:lnTo>
                      <a:pt x="1169" y="445"/>
                    </a:lnTo>
                    <a:lnTo>
                      <a:pt x="1152" y="217"/>
                    </a:lnTo>
                    <a:lnTo>
                      <a:pt x="1176" y="334"/>
                    </a:lnTo>
                    <a:lnTo>
                      <a:pt x="1288" y="357"/>
                    </a:lnTo>
                    <a:lnTo>
                      <a:pt x="1207" y="440"/>
                    </a:lnTo>
                    <a:lnTo>
                      <a:pt x="1264" y="541"/>
                    </a:lnTo>
                    <a:lnTo>
                      <a:pt x="1407" y="601"/>
                    </a:lnTo>
                    <a:lnTo>
                      <a:pt x="1511" y="555"/>
                    </a:lnTo>
                    <a:lnTo>
                      <a:pt x="1416" y="603"/>
                    </a:lnTo>
                    <a:lnTo>
                      <a:pt x="1426" y="712"/>
                    </a:lnTo>
                    <a:lnTo>
                      <a:pt x="1507" y="820"/>
                    </a:lnTo>
                    <a:lnTo>
                      <a:pt x="1478" y="963"/>
                    </a:lnTo>
                    <a:lnTo>
                      <a:pt x="1561" y="1055"/>
                    </a:lnTo>
                    <a:lnTo>
                      <a:pt x="1514" y="943"/>
                    </a:lnTo>
                    <a:lnTo>
                      <a:pt x="1621" y="850"/>
                    </a:lnTo>
                    <a:lnTo>
                      <a:pt x="1744" y="820"/>
                    </a:lnTo>
                    <a:lnTo>
                      <a:pt x="1838" y="893"/>
                    </a:lnTo>
                    <a:lnTo>
                      <a:pt x="1790" y="664"/>
                    </a:lnTo>
                    <a:lnTo>
                      <a:pt x="1911" y="851"/>
                    </a:lnTo>
                    <a:lnTo>
                      <a:pt x="1968" y="753"/>
                    </a:lnTo>
                    <a:lnTo>
                      <a:pt x="2111" y="776"/>
                    </a:lnTo>
                    <a:lnTo>
                      <a:pt x="2192" y="870"/>
                    </a:lnTo>
                    <a:lnTo>
                      <a:pt x="2114" y="965"/>
                    </a:lnTo>
                    <a:lnTo>
                      <a:pt x="1873" y="934"/>
                    </a:lnTo>
                    <a:lnTo>
                      <a:pt x="2058" y="1081"/>
                    </a:lnTo>
                    <a:lnTo>
                      <a:pt x="2537" y="1041"/>
                    </a:lnTo>
                    <a:lnTo>
                      <a:pt x="2644" y="1103"/>
                    </a:lnTo>
                    <a:lnTo>
                      <a:pt x="2527" y="1108"/>
                    </a:lnTo>
                    <a:lnTo>
                      <a:pt x="2589" y="1208"/>
                    </a:lnTo>
                    <a:lnTo>
                      <a:pt x="2418" y="1375"/>
                    </a:lnTo>
                    <a:lnTo>
                      <a:pt x="2508" y="1616"/>
                    </a:lnTo>
                    <a:lnTo>
                      <a:pt x="2742" y="1654"/>
                    </a:lnTo>
                    <a:lnTo>
                      <a:pt x="2822" y="1732"/>
                    </a:lnTo>
                    <a:lnTo>
                      <a:pt x="3013" y="1591"/>
                    </a:lnTo>
                    <a:lnTo>
                      <a:pt x="3294" y="1568"/>
                    </a:lnTo>
                    <a:lnTo>
                      <a:pt x="3030" y="1666"/>
                    </a:lnTo>
                    <a:lnTo>
                      <a:pt x="3006" y="1923"/>
                    </a:lnTo>
                    <a:lnTo>
                      <a:pt x="2889" y="1973"/>
                    </a:lnTo>
                    <a:lnTo>
                      <a:pt x="3118" y="2056"/>
                    </a:lnTo>
                    <a:lnTo>
                      <a:pt x="3304" y="2249"/>
                    </a:lnTo>
                    <a:lnTo>
                      <a:pt x="3003" y="2569"/>
                    </a:lnTo>
                    <a:lnTo>
                      <a:pt x="3018" y="2742"/>
                    </a:lnTo>
                    <a:lnTo>
                      <a:pt x="3422" y="3214"/>
                    </a:lnTo>
                    <a:lnTo>
                      <a:pt x="3505" y="3486"/>
                    </a:lnTo>
                    <a:lnTo>
                      <a:pt x="3818" y="3746"/>
                    </a:lnTo>
                    <a:lnTo>
                      <a:pt x="4003" y="3789"/>
                    </a:lnTo>
                    <a:lnTo>
                      <a:pt x="4065" y="3925"/>
                    </a:lnTo>
                    <a:lnTo>
                      <a:pt x="4294" y="3970"/>
                    </a:lnTo>
                    <a:lnTo>
                      <a:pt x="4477" y="4118"/>
                    </a:lnTo>
                    <a:lnTo>
                      <a:pt x="4505" y="4011"/>
                    </a:lnTo>
                    <a:lnTo>
                      <a:pt x="4613" y="4029"/>
                    </a:lnTo>
                    <a:lnTo>
                      <a:pt x="4438" y="4401"/>
                    </a:lnTo>
                    <a:lnTo>
                      <a:pt x="4551" y="4437"/>
                    </a:lnTo>
                    <a:lnTo>
                      <a:pt x="4710" y="4745"/>
                    </a:lnTo>
                    <a:lnTo>
                      <a:pt x="4603" y="4764"/>
                    </a:lnTo>
                    <a:lnTo>
                      <a:pt x="4667" y="4971"/>
                    </a:lnTo>
                    <a:lnTo>
                      <a:pt x="4551" y="5193"/>
                    </a:lnTo>
                    <a:lnTo>
                      <a:pt x="4367" y="5321"/>
                    </a:lnTo>
                    <a:lnTo>
                      <a:pt x="4417" y="5485"/>
                    </a:lnTo>
                    <a:lnTo>
                      <a:pt x="4722" y="5674"/>
                    </a:lnTo>
                    <a:lnTo>
                      <a:pt x="5124" y="6108"/>
                    </a:lnTo>
                    <a:lnTo>
                      <a:pt x="5205" y="6396"/>
                    </a:lnTo>
                    <a:lnTo>
                      <a:pt x="5205" y="6398"/>
                    </a:lnTo>
                    <a:lnTo>
                      <a:pt x="5227" y="6505"/>
                    </a:lnTo>
                    <a:lnTo>
                      <a:pt x="5145" y="6634"/>
                    </a:lnTo>
                    <a:lnTo>
                      <a:pt x="5048" y="6332"/>
                    </a:lnTo>
                    <a:lnTo>
                      <a:pt x="4632" y="5924"/>
                    </a:lnTo>
                    <a:lnTo>
                      <a:pt x="4598" y="5817"/>
                    </a:lnTo>
                    <a:lnTo>
                      <a:pt x="4484" y="6039"/>
                    </a:lnTo>
                    <a:lnTo>
                      <a:pt x="4243" y="7981"/>
                    </a:lnTo>
                    <a:lnTo>
                      <a:pt x="4398" y="7678"/>
                    </a:lnTo>
                    <a:lnTo>
                      <a:pt x="4570" y="7878"/>
                    </a:lnTo>
                    <a:lnTo>
                      <a:pt x="4579" y="7988"/>
                    </a:lnTo>
                    <a:lnTo>
                      <a:pt x="4332" y="7954"/>
                    </a:lnTo>
                    <a:lnTo>
                      <a:pt x="4208" y="8221"/>
                    </a:lnTo>
                    <a:lnTo>
                      <a:pt x="4210" y="8405"/>
                    </a:lnTo>
                    <a:lnTo>
                      <a:pt x="3784" y="10340"/>
                    </a:lnTo>
                    <a:lnTo>
                      <a:pt x="3637" y="10614"/>
                    </a:lnTo>
                    <a:lnTo>
                      <a:pt x="3636" y="10616"/>
                    </a:lnTo>
                    <a:lnTo>
                      <a:pt x="3458" y="10859"/>
                    </a:lnTo>
                    <a:lnTo>
                      <a:pt x="3213" y="11038"/>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1" name="Freeform 219"/>
              <p:cNvSpPr>
                <a:spLocks/>
              </p:cNvSpPr>
              <p:nvPr/>
            </p:nvSpPr>
            <p:spPr bwMode="auto">
              <a:xfrm>
                <a:off x="62" y="62"/>
                <a:ext cx="5769" cy="3690"/>
              </a:xfrm>
              <a:custGeom>
                <a:avLst/>
                <a:gdLst>
                  <a:gd name="T0" fmla="*/ 10379 w 11538"/>
                  <a:gd name="T1" fmla="*/ 324 h 7380"/>
                  <a:gd name="T2" fmla="*/ 10265 w 11538"/>
                  <a:gd name="T3" fmla="*/ 1349 h 7380"/>
                  <a:gd name="T4" fmla="*/ 10150 w 11538"/>
                  <a:gd name="T5" fmla="*/ 1656 h 7380"/>
                  <a:gd name="T6" fmla="*/ 10083 w 11538"/>
                  <a:gd name="T7" fmla="*/ 1890 h 7380"/>
                  <a:gd name="T8" fmla="*/ 9838 w 11538"/>
                  <a:gd name="T9" fmla="*/ 2390 h 7380"/>
                  <a:gd name="T10" fmla="*/ 8555 w 11538"/>
                  <a:gd name="T11" fmla="*/ 2907 h 7380"/>
                  <a:gd name="T12" fmla="*/ 7846 w 11538"/>
                  <a:gd name="T13" fmla="*/ 3779 h 7380"/>
                  <a:gd name="T14" fmla="*/ 8134 w 11538"/>
                  <a:gd name="T15" fmla="*/ 3882 h 7380"/>
                  <a:gd name="T16" fmla="*/ 7675 w 11538"/>
                  <a:gd name="T17" fmla="*/ 4108 h 7380"/>
                  <a:gd name="T18" fmla="*/ 6490 w 11538"/>
                  <a:gd name="T19" fmla="*/ 4023 h 7380"/>
                  <a:gd name="T20" fmla="*/ 5914 w 11538"/>
                  <a:gd name="T21" fmla="*/ 3985 h 7380"/>
                  <a:gd name="T22" fmla="*/ 5721 w 11538"/>
                  <a:gd name="T23" fmla="*/ 3165 h 7380"/>
                  <a:gd name="T24" fmla="*/ 5119 w 11538"/>
                  <a:gd name="T25" fmla="*/ 3226 h 7380"/>
                  <a:gd name="T26" fmla="*/ 4798 w 11538"/>
                  <a:gd name="T27" fmla="*/ 3226 h 7380"/>
                  <a:gd name="T28" fmla="*/ 4843 w 11538"/>
                  <a:gd name="T29" fmla="*/ 3889 h 7380"/>
                  <a:gd name="T30" fmla="*/ 5197 w 11538"/>
                  <a:gd name="T31" fmla="*/ 4738 h 7380"/>
                  <a:gd name="T32" fmla="*/ 5252 w 11538"/>
                  <a:gd name="T33" fmla="*/ 5557 h 7380"/>
                  <a:gd name="T34" fmla="*/ 5412 w 11538"/>
                  <a:gd name="T35" fmla="*/ 5659 h 7380"/>
                  <a:gd name="T36" fmla="*/ 4702 w 11538"/>
                  <a:gd name="T37" fmla="*/ 5471 h 7380"/>
                  <a:gd name="T38" fmla="*/ 4512 w 11538"/>
                  <a:gd name="T39" fmla="*/ 5850 h 7380"/>
                  <a:gd name="T40" fmla="*/ 4427 w 11538"/>
                  <a:gd name="T41" fmla="*/ 5788 h 7380"/>
                  <a:gd name="T42" fmla="*/ 4253 w 11538"/>
                  <a:gd name="T43" fmla="*/ 5621 h 7380"/>
                  <a:gd name="T44" fmla="*/ 4055 w 11538"/>
                  <a:gd name="T45" fmla="*/ 5586 h 7380"/>
                  <a:gd name="T46" fmla="*/ 3757 w 11538"/>
                  <a:gd name="T47" fmla="*/ 5552 h 7380"/>
                  <a:gd name="T48" fmla="*/ 3149 w 11538"/>
                  <a:gd name="T49" fmla="*/ 5653 h 7380"/>
                  <a:gd name="T50" fmla="*/ 2858 w 11538"/>
                  <a:gd name="T51" fmla="*/ 5205 h 7380"/>
                  <a:gd name="T52" fmla="*/ 2701 w 11538"/>
                  <a:gd name="T53" fmla="*/ 5224 h 7380"/>
                  <a:gd name="T54" fmla="*/ 2548 w 11538"/>
                  <a:gd name="T55" fmla="*/ 4956 h 7380"/>
                  <a:gd name="T56" fmla="*/ 1973 w 11538"/>
                  <a:gd name="T57" fmla="*/ 5145 h 7380"/>
                  <a:gd name="T58" fmla="*/ 1835 w 11538"/>
                  <a:gd name="T59" fmla="*/ 5402 h 7380"/>
                  <a:gd name="T60" fmla="*/ 1514 w 11538"/>
                  <a:gd name="T61" fmla="*/ 5441 h 7380"/>
                  <a:gd name="T62" fmla="*/ 1361 w 11538"/>
                  <a:gd name="T63" fmla="*/ 5212 h 7380"/>
                  <a:gd name="T64" fmla="*/ 350 w 11538"/>
                  <a:gd name="T65" fmla="*/ 5488 h 7380"/>
                  <a:gd name="T66" fmla="*/ 52 w 11538"/>
                  <a:gd name="T67" fmla="*/ 5602 h 7380"/>
                  <a:gd name="T68" fmla="*/ 173 w 11538"/>
                  <a:gd name="T69" fmla="*/ 5995 h 7380"/>
                  <a:gd name="T70" fmla="*/ 606 w 11538"/>
                  <a:gd name="T71" fmla="*/ 5967 h 7380"/>
                  <a:gd name="T72" fmla="*/ 800 w 11538"/>
                  <a:gd name="T73" fmla="*/ 6155 h 7380"/>
                  <a:gd name="T74" fmla="*/ 1037 w 11538"/>
                  <a:gd name="T75" fmla="*/ 6331 h 7380"/>
                  <a:gd name="T76" fmla="*/ 606 w 11538"/>
                  <a:gd name="T77" fmla="*/ 6220 h 7380"/>
                  <a:gd name="T78" fmla="*/ 257 w 11538"/>
                  <a:gd name="T79" fmla="*/ 6224 h 7380"/>
                  <a:gd name="T80" fmla="*/ 528 w 11538"/>
                  <a:gd name="T81" fmla="*/ 6329 h 7380"/>
                  <a:gd name="T82" fmla="*/ 709 w 11538"/>
                  <a:gd name="T83" fmla="*/ 6672 h 7380"/>
                  <a:gd name="T84" fmla="*/ 67 w 11538"/>
                  <a:gd name="T85" fmla="*/ 6765 h 7380"/>
                  <a:gd name="T86" fmla="*/ 538 w 11538"/>
                  <a:gd name="T87" fmla="*/ 7356 h 7380"/>
                  <a:gd name="T88" fmla="*/ 966 w 11538"/>
                  <a:gd name="T89" fmla="*/ 7204 h 7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38" h="7380">
                    <a:moveTo>
                      <a:pt x="11538" y="0"/>
                    </a:moveTo>
                    <a:lnTo>
                      <a:pt x="10909" y="157"/>
                    </a:lnTo>
                    <a:lnTo>
                      <a:pt x="10379" y="324"/>
                    </a:lnTo>
                    <a:lnTo>
                      <a:pt x="10155" y="517"/>
                    </a:lnTo>
                    <a:lnTo>
                      <a:pt x="10153" y="1213"/>
                    </a:lnTo>
                    <a:lnTo>
                      <a:pt x="10265" y="1349"/>
                    </a:lnTo>
                    <a:lnTo>
                      <a:pt x="10158" y="1280"/>
                    </a:lnTo>
                    <a:lnTo>
                      <a:pt x="10133" y="1509"/>
                    </a:lnTo>
                    <a:lnTo>
                      <a:pt x="10150" y="1656"/>
                    </a:lnTo>
                    <a:lnTo>
                      <a:pt x="10240" y="1720"/>
                    </a:lnTo>
                    <a:lnTo>
                      <a:pt x="10095" y="1777"/>
                    </a:lnTo>
                    <a:lnTo>
                      <a:pt x="10083" y="1890"/>
                    </a:lnTo>
                    <a:lnTo>
                      <a:pt x="10200" y="2104"/>
                    </a:lnTo>
                    <a:lnTo>
                      <a:pt x="10089" y="2047"/>
                    </a:lnTo>
                    <a:lnTo>
                      <a:pt x="9838" y="2390"/>
                    </a:lnTo>
                    <a:lnTo>
                      <a:pt x="9831" y="2402"/>
                    </a:lnTo>
                    <a:lnTo>
                      <a:pt x="9412" y="2695"/>
                    </a:lnTo>
                    <a:lnTo>
                      <a:pt x="8555" y="2907"/>
                    </a:lnTo>
                    <a:lnTo>
                      <a:pt x="8004" y="3205"/>
                    </a:lnTo>
                    <a:lnTo>
                      <a:pt x="7780" y="3693"/>
                    </a:lnTo>
                    <a:lnTo>
                      <a:pt x="7846" y="3779"/>
                    </a:lnTo>
                    <a:lnTo>
                      <a:pt x="8187" y="3856"/>
                    </a:lnTo>
                    <a:lnTo>
                      <a:pt x="8196" y="3860"/>
                    </a:lnTo>
                    <a:lnTo>
                      <a:pt x="8134" y="3882"/>
                    </a:lnTo>
                    <a:lnTo>
                      <a:pt x="8129" y="3884"/>
                    </a:lnTo>
                    <a:lnTo>
                      <a:pt x="7863" y="3942"/>
                    </a:lnTo>
                    <a:lnTo>
                      <a:pt x="7675" y="4108"/>
                    </a:lnTo>
                    <a:lnTo>
                      <a:pt x="7301" y="4213"/>
                    </a:lnTo>
                    <a:lnTo>
                      <a:pt x="6975" y="4075"/>
                    </a:lnTo>
                    <a:lnTo>
                      <a:pt x="6490" y="4023"/>
                    </a:lnTo>
                    <a:lnTo>
                      <a:pt x="6121" y="3892"/>
                    </a:lnTo>
                    <a:lnTo>
                      <a:pt x="5921" y="3980"/>
                    </a:lnTo>
                    <a:lnTo>
                      <a:pt x="5914" y="3985"/>
                    </a:lnTo>
                    <a:lnTo>
                      <a:pt x="5666" y="3575"/>
                    </a:lnTo>
                    <a:lnTo>
                      <a:pt x="5761" y="3272"/>
                    </a:lnTo>
                    <a:lnTo>
                      <a:pt x="5721" y="3165"/>
                    </a:lnTo>
                    <a:lnTo>
                      <a:pt x="5471" y="3139"/>
                    </a:lnTo>
                    <a:lnTo>
                      <a:pt x="5374" y="3208"/>
                    </a:lnTo>
                    <a:lnTo>
                      <a:pt x="5119" y="3226"/>
                    </a:lnTo>
                    <a:lnTo>
                      <a:pt x="4679" y="3046"/>
                    </a:lnTo>
                    <a:lnTo>
                      <a:pt x="4672" y="3155"/>
                    </a:lnTo>
                    <a:lnTo>
                      <a:pt x="4798" y="3226"/>
                    </a:lnTo>
                    <a:lnTo>
                      <a:pt x="4821" y="3415"/>
                    </a:lnTo>
                    <a:lnTo>
                      <a:pt x="4746" y="3493"/>
                    </a:lnTo>
                    <a:lnTo>
                      <a:pt x="4843" y="3889"/>
                    </a:lnTo>
                    <a:lnTo>
                      <a:pt x="5174" y="4242"/>
                    </a:lnTo>
                    <a:lnTo>
                      <a:pt x="5121" y="4633"/>
                    </a:lnTo>
                    <a:lnTo>
                      <a:pt x="5197" y="4738"/>
                    </a:lnTo>
                    <a:lnTo>
                      <a:pt x="5178" y="4973"/>
                    </a:lnTo>
                    <a:lnTo>
                      <a:pt x="5090" y="5193"/>
                    </a:lnTo>
                    <a:lnTo>
                      <a:pt x="5252" y="5557"/>
                    </a:lnTo>
                    <a:lnTo>
                      <a:pt x="5352" y="5605"/>
                    </a:lnTo>
                    <a:lnTo>
                      <a:pt x="5450" y="5541"/>
                    </a:lnTo>
                    <a:lnTo>
                      <a:pt x="5412" y="5659"/>
                    </a:lnTo>
                    <a:lnTo>
                      <a:pt x="5136" y="5688"/>
                    </a:lnTo>
                    <a:lnTo>
                      <a:pt x="4691" y="5690"/>
                    </a:lnTo>
                    <a:lnTo>
                      <a:pt x="4702" y="5471"/>
                    </a:lnTo>
                    <a:lnTo>
                      <a:pt x="4576" y="5500"/>
                    </a:lnTo>
                    <a:lnTo>
                      <a:pt x="4422" y="5650"/>
                    </a:lnTo>
                    <a:lnTo>
                      <a:pt x="4512" y="5850"/>
                    </a:lnTo>
                    <a:lnTo>
                      <a:pt x="4521" y="5865"/>
                    </a:lnTo>
                    <a:lnTo>
                      <a:pt x="4431" y="5795"/>
                    </a:lnTo>
                    <a:lnTo>
                      <a:pt x="4427" y="5788"/>
                    </a:lnTo>
                    <a:lnTo>
                      <a:pt x="4364" y="5621"/>
                    </a:lnTo>
                    <a:lnTo>
                      <a:pt x="4260" y="5621"/>
                    </a:lnTo>
                    <a:lnTo>
                      <a:pt x="4253" y="5621"/>
                    </a:lnTo>
                    <a:lnTo>
                      <a:pt x="4251" y="5693"/>
                    </a:lnTo>
                    <a:lnTo>
                      <a:pt x="4093" y="5707"/>
                    </a:lnTo>
                    <a:lnTo>
                      <a:pt x="4055" y="5586"/>
                    </a:lnTo>
                    <a:lnTo>
                      <a:pt x="3936" y="5641"/>
                    </a:lnTo>
                    <a:lnTo>
                      <a:pt x="3896" y="5540"/>
                    </a:lnTo>
                    <a:lnTo>
                      <a:pt x="3757" y="5552"/>
                    </a:lnTo>
                    <a:lnTo>
                      <a:pt x="3341" y="5898"/>
                    </a:lnTo>
                    <a:lnTo>
                      <a:pt x="3308" y="5755"/>
                    </a:lnTo>
                    <a:lnTo>
                      <a:pt x="3149" y="5653"/>
                    </a:lnTo>
                    <a:lnTo>
                      <a:pt x="3148" y="5533"/>
                    </a:lnTo>
                    <a:lnTo>
                      <a:pt x="2972" y="5228"/>
                    </a:lnTo>
                    <a:lnTo>
                      <a:pt x="2858" y="5205"/>
                    </a:lnTo>
                    <a:lnTo>
                      <a:pt x="2882" y="5097"/>
                    </a:lnTo>
                    <a:lnTo>
                      <a:pt x="2765" y="5109"/>
                    </a:lnTo>
                    <a:lnTo>
                      <a:pt x="2701" y="5224"/>
                    </a:lnTo>
                    <a:lnTo>
                      <a:pt x="2753" y="4969"/>
                    </a:lnTo>
                    <a:lnTo>
                      <a:pt x="2568" y="5093"/>
                    </a:lnTo>
                    <a:lnTo>
                      <a:pt x="2548" y="4956"/>
                    </a:lnTo>
                    <a:lnTo>
                      <a:pt x="2204" y="5099"/>
                    </a:lnTo>
                    <a:lnTo>
                      <a:pt x="2149" y="5002"/>
                    </a:lnTo>
                    <a:lnTo>
                      <a:pt x="1973" y="5145"/>
                    </a:lnTo>
                    <a:lnTo>
                      <a:pt x="1963" y="5385"/>
                    </a:lnTo>
                    <a:lnTo>
                      <a:pt x="1840" y="5402"/>
                    </a:lnTo>
                    <a:lnTo>
                      <a:pt x="1835" y="5402"/>
                    </a:lnTo>
                    <a:lnTo>
                      <a:pt x="1647" y="5288"/>
                    </a:lnTo>
                    <a:lnTo>
                      <a:pt x="1537" y="5311"/>
                    </a:lnTo>
                    <a:lnTo>
                      <a:pt x="1514" y="5441"/>
                    </a:lnTo>
                    <a:lnTo>
                      <a:pt x="1428" y="5338"/>
                    </a:lnTo>
                    <a:lnTo>
                      <a:pt x="1364" y="5462"/>
                    </a:lnTo>
                    <a:lnTo>
                      <a:pt x="1361" y="5212"/>
                    </a:lnTo>
                    <a:lnTo>
                      <a:pt x="802" y="5376"/>
                    </a:lnTo>
                    <a:lnTo>
                      <a:pt x="745" y="5274"/>
                    </a:lnTo>
                    <a:lnTo>
                      <a:pt x="350" y="5488"/>
                    </a:lnTo>
                    <a:lnTo>
                      <a:pt x="450" y="5540"/>
                    </a:lnTo>
                    <a:lnTo>
                      <a:pt x="126" y="5509"/>
                    </a:lnTo>
                    <a:lnTo>
                      <a:pt x="52" y="5602"/>
                    </a:lnTo>
                    <a:lnTo>
                      <a:pt x="0" y="5948"/>
                    </a:lnTo>
                    <a:lnTo>
                      <a:pt x="67" y="6039"/>
                    </a:lnTo>
                    <a:lnTo>
                      <a:pt x="173" y="5995"/>
                    </a:lnTo>
                    <a:lnTo>
                      <a:pt x="276" y="6041"/>
                    </a:lnTo>
                    <a:lnTo>
                      <a:pt x="750" y="5898"/>
                    </a:lnTo>
                    <a:lnTo>
                      <a:pt x="606" y="5967"/>
                    </a:lnTo>
                    <a:lnTo>
                      <a:pt x="585" y="6098"/>
                    </a:lnTo>
                    <a:lnTo>
                      <a:pt x="818" y="6043"/>
                    </a:lnTo>
                    <a:lnTo>
                      <a:pt x="800" y="6155"/>
                    </a:lnTo>
                    <a:lnTo>
                      <a:pt x="913" y="6203"/>
                    </a:lnTo>
                    <a:lnTo>
                      <a:pt x="792" y="6227"/>
                    </a:lnTo>
                    <a:lnTo>
                      <a:pt x="1037" y="6331"/>
                    </a:lnTo>
                    <a:lnTo>
                      <a:pt x="804" y="6275"/>
                    </a:lnTo>
                    <a:lnTo>
                      <a:pt x="752" y="6179"/>
                    </a:lnTo>
                    <a:lnTo>
                      <a:pt x="606" y="6220"/>
                    </a:lnTo>
                    <a:lnTo>
                      <a:pt x="383" y="6175"/>
                    </a:lnTo>
                    <a:lnTo>
                      <a:pt x="316" y="6082"/>
                    </a:lnTo>
                    <a:lnTo>
                      <a:pt x="257" y="6224"/>
                    </a:lnTo>
                    <a:lnTo>
                      <a:pt x="352" y="6425"/>
                    </a:lnTo>
                    <a:lnTo>
                      <a:pt x="419" y="6320"/>
                    </a:lnTo>
                    <a:lnTo>
                      <a:pt x="528" y="6329"/>
                    </a:lnTo>
                    <a:lnTo>
                      <a:pt x="737" y="6451"/>
                    </a:lnTo>
                    <a:lnTo>
                      <a:pt x="771" y="6575"/>
                    </a:lnTo>
                    <a:lnTo>
                      <a:pt x="709" y="6672"/>
                    </a:lnTo>
                    <a:lnTo>
                      <a:pt x="614" y="6622"/>
                    </a:lnTo>
                    <a:lnTo>
                      <a:pt x="126" y="6670"/>
                    </a:lnTo>
                    <a:lnTo>
                      <a:pt x="67" y="6765"/>
                    </a:lnTo>
                    <a:lnTo>
                      <a:pt x="438" y="6903"/>
                    </a:lnTo>
                    <a:lnTo>
                      <a:pt x="581" y="7144"/>
                    </a:lnTo>
                    <a:lnTo>
                      <a:pt x="538" y="7356"/>
                    </a:lnTo>
                    <a:lnTo>
                      <a:pt x="823" y="7380"/>
                    </a:lnTo>
                    <a:lnTo>
                      <a:pt x="964" y="7221"/>
                    </a:lnTo>
                    <a:lnTo>
                      <a:pt x="966" y="7204"/>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2" name="Freeform 218"/>
              <p:cNvSpPr>
                <a:spLocks/>
              </p:cNvSpPr>
              <p:nvPr/>
            </p:nvSpPr>
            <p:spPr bwMode="auto">
              <a:xfrm>
                <a:off x="549" y="3544"/>
                <a:ext cx="34" cy="60"/>
              </a:xfrm>
              <a:custGeom>
                <a:avLst/>
                <a:gdLst>
                  <a:gd name="T0" fmla="*/ 0 w 67"/>
                  <a:gd name="T1" fmla="*/ 119 h 119"/>
                  <a:gd name="T2" fmla="*/ 67 w 67"/>
                  <a:gd name="T3" fmla="*/ 110 h 119"/>
                  <a:gd name="T4" fmla="*/ 12 w 67"/>
                  <a:gd name="T5" fmla="*/ 0 h 119"/>
                  <a:gd name="T6" fmla="*/ 0 w 67"/>
                  <a:gd name="T7" fmla="*/ 119 h 119"/>
                </a:gdLst>
                <a:ahLst/>
                <a:cxnLst>
                  <a:cxn ang="0">
                    <a:pos x="T0" y="T1"/>
                  </a:cxn>
                  <a:cxn ang="0">
                    <a:pos x="T2" y="T3"/>
                  </a:cxn>
                  <a:cxn ang="0">
                    <a:pos x="T4" y="T5"/>
                  </a:cxn>
                  <a:cxn ang="0">
                    <a:pos x="T6" y="T7"/>
                  </a:cxn>
                </a:cxnLst>
                <a:rect l="0" t="0" r="r" b="b"/>
                <a:pathLst>
                  <a:path w="67" h="119">
                    <a:moveTo>
                      <a:pt x="0" y="119"/>
                    </a:moveTo>
                    <a:lnTo>
                      <a:pt x="67" y="110"/>
                    </a:lnTo>
                    <a:lnTo>
                      <a:pt x="12" y="0"/>
                    </a:lnTo>
                    <a:lnTo>
                      <a:pt x="0" y="119"/>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3" name="Freeform 217"/>
              <p:cNvSpPr>
                <a:spLocks/>
              </p:cNvSpPr>
              <p:nvPr/>
            </p:nvSpPr>
            <p:spPr bwMode="auto">
              <a:xfrm>
                <a:off x="529" y="3604"/>
                <a:ext cx="20" cy="60"/>
              </a:xfrm>
              <a:custGeom>
                <a:avLst/>
                <a:gdLst>
                  <a:gd name="T0" fmla="*/ 40 w 40"/>
                  <a:gd name="T1" fmla="*/ 0 h 120"/>
                  <a:gd name="T2" fmla="*/ 0 w 40"/>
                  <a:gd name="T3" fmla="*/ 6 h 120"/>
                  <a:gd name="T4" fmla="*/ 29 w 40"/>
                  <a:gd name="T5" fmla="*/ 118 h 120"/>
                  <a:gd name="T6" fmla="*/ 31 w 40"/>
                  <a:gd name="T7" fmla="*/ 120 h 120"/>
                </a:gdLst>
                <a:ahLst/>
                <a:cxnLst>
                  <a:cxn ang="0">
                    <a:pos x="T0" y="T1"/>
                  </a:cxn>
                  <a:cxn ang="0">
                    <a:pos x="T2" y="T3"/>
                  </a:cxn>
                  <a:cxn ang="0">
                    <a:pos x="T4" y="T5"/>
                  </a:cxn>
                  <a:cxn ang="0">
                    <a:pos x="T6" y="T7"/>
                  </a:cxn>
                </a:cxnLst>
                <a:rect l="0" t="0" r="r" b="b"/>
                <a:pathLst>
                  <a:path w="40" h="120">
                    <a:moveTo>
                      <a:pt x="40" y="0"/>
                    </a:moveTo>
                    <a:lnTo>
                      <a:pt x="0" y="6"/>
                    </a:lnTo>
                    <a:lnTo>
                      <a:pt x="29" y="118"/>
                    </a:lnTo>
                    <a:lnTo>
                      <a:pt x="31" y="12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4" name="Line 216"/>
              <p:cNvSpPr>
                <a:spLocks noChangeShapeType="1"/>
              </p:cNvSpPr>
              <p:nvPr/>
            </p:nvSpPr>
            <p:spPr bwMode="auto">
              <a:xfrm flipV="1">
                <a:off x="545" y="3604"/>
                <a:ext cx="4" cy="60"/>
              </a:xfrm>
              <a:prstGeom prst="line">
                <a:avLst/>
              </a:prstGeom>
              <a:noFill/>
              <a:ln w="13335">
                <a:solidFill>
                  <a:srgbClr val="6699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5" name="Freeform 215"/>
              <p:cNvSpPr>
                <a:spLocks/>
              </p:cNvSpPr>
              <p:nvPr/>
            </p:nvSpPr>
            <p:spPr bwMode="auto">
              <a:xfrm>
                <a:off x="9111" y="9500"/>
                <a:ext cx="11" cy="15"/>
              </a:xfrm>
              <a:custGeom>
                <a:avLst/>
                <a:gdLst>
                  <a:gd name="T0" fmla="*/ 17 w 21"/>
                  <a:gd name="T1" fmla="*/ 0 h 29"/>
                  <a:gd name="T2" fmla="*/ 14 w 21"/>
                  <a:gd name="T3" fmla="*/ 0 h 29"/>
                  <a:gd name="T4" fmla="*/ 10 w 21"/>
                  <a:gd name="T5" fmla="*/ 0 h 29"/>
                  <a:gd name="T6" fmla="*/ 7 w 21"/>
                  <a:gd name="T7" fmla="*/ 2 h 29"/>
                  <a:gd name="T8" fmla="*/ 3 w 21"/>
                  <a:gd name="T9" fmla="*/ 4 h 29"/>
                  <a:gd name="T10" fmla="*/ 2 w 21"/>
                  <a:gd name="T11" fmla="*/ 4 h 29"/>
                  <a:gd name="T12" fmla="*/ 2 w 21"/>
                  <a:gd name="T13" fmla="*/ 5 h 29"/>
                  <a:gd name="T14" fmla="*/ 0 w 21"/>
                  <a:gd name="T15" fmla="*/ 10 h 29"/>
                  <a:gd name="T16" fmla="*/ 0 w 21"/>
                  <a:gd name="T17" fmla="*/ 16 h 29"/>
                  <a:gd name="T18" fmla="*/ 0 w 21"/>
                  <a:gd name="T19" fmla="*/ 23 h 29"/>
                  <a:gd name="T20" fmla="*/ 3 w 21"/>
                  <a:gd name="T21" fmla="*/ 26 h 29"/>
                  <a:gd name="T22" fmla="*/ 8 w 21"/>
                  <a:gd name="T23" fmla="*/ 29 h 29"/>
                  <a:gd name="T24" fmla="*/ 14 w 21"/>
                  <a:gd name="T25" fmla="*/ 29 h 29"/>
                  <a:gd name="T26" fmla="*/ 15 w 21"/>
                  <a:gd name="T27" fmla="*/ 29 h 29"/>
                  <a:gd name="T28" fmla="*/ 17 w 21"/>
                  <a:gd name="T29" fmla="*/ 29 h 29"/>
                  <a:gd name="T30" fmla="*/ 21 w 21"/>
                  <a:gd name="T31" fmla="*/ 29 h 29"/>
                  <a:gd name="T32" fmla="*/ 21 w 21"/>
                  <a:gd name="T33" fmla="*/ 28 h 29"/>
                  <a:gd name="T34" fmla="*/ 21 w 21"/>
                  <a:gd name="T35" fmla="*/ 24 h 29"/>
                  <a:gd name="T36" fmla="*/ 17 w 21"/>
                  <a:gd name="T37" fmla="*/ 26 h 29"/>
                  <a:gd name="T38" fmla="*/ 14 w 21"/>
                  <a:gd name="T39" fmla="*/ 26 h 29"/>
                  <a:gd name="T40" fmla="*/ 10 w 21"/>
                  <a:gd name="T41" fmla="*/ 24 h 29"/>
                  <a:gd name="T42" fmla="*/ 7 w 21"/>
                  <a:gd name="T43" fmla="*/ 23 h 29"/>
                  <a:gd name="T44" fmla="*/ 5 w 21"/>
                  <a:gd name="T45" fmla="*/ 19 h 29"/>
                  <a:gd name="T46" fmla="*/ 5 w 21"/>
                  <a:gd name="T47" fmla="*/ 16 h 29"/>
                  <a:gd name="T48" fmla="*/ 5 w 21"/>
                  <a:gd name="T49" fmla="*/ 10 h 29"/>
                  <a:gd name="T50" fmla="*/ 5 w 21"/>
                  <a:gd name="T51" fmla="*/ 7 h 29"/>
                  <a:gd name="T52" fmla="*/ 7 w 21"/>
                  <a:gd name="T53" fmla="*/ 7 h 29"/>
                  <a:gd name="T54" fmla="*/ 10 w 21"/>
                  <a:gd name="T55" fmla="*/ 5 h 29"/>
                  <a:gd name="T56" fmla="*/ 14 w 21"/>
                  <a:gd name="T57" fmla="*/ 4 h 29"/>
                  <a:gd name="T58" fmla="*/ 17 w 21"/>
                  <a:gd name="T59" fmla="*/ 4 h 29"/>
                  <a:gd name="T60" fmla="*/ 21 w 21"/>
                  <a:gd name="T61" fmla="*/ 5 h 29"/>
                  <a:gd name="T62" fmla="*/ 21 w 21"/>
                  <a:gd name="T63" fmla="*/ 2 h 29"/>
                  <a:gd name="T64" fmla="*/ 17 w 21"/>
                  <a:gd name="T6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9">
                    <a:moveTo>
                      <a:pt x="17" y="0"/>
                    </a:moveTo>
                    <a:lnTo>
                      <a:pt x="14" y="0"/>
                    </a:lnTo>
                    <a:lnTo>
                      <a:pt x="10" y="0"/>
                    </a:lnTo>
                    <a:lnTo>
                      <a:pt x="7" y="2"/>
                    </a:lnTo>
                    <a:lnTo>
                      <a:pt x="3" y="4"/>
                    </a:lnTo>
                    <a:lnTo>
                      <a:pt x="2" y="4"/>
                    </a:lnTo>
                    <a:lnTo>
                      <a:pt x="2" y="5"/>
                    </a:lnTo>
                    <a:lnTo>
                      <a:pt x="0" y="10"/>
                    </a:lnTo>
                    <a:lnTo>
                      <a:pt x="0" y="16"/>
                    </a:lnTo>
                    <a:lnTo>
                      <a:pt x="0" y="23"/>
                    </a:lnTo>
                    <a:lnTo>
                      <a:pt x="3" y="26"/>
                    </a:lnTo>
                    <a:lnTo>
                      <a:pt x="8" y="29"/>
                    </a:lnTo>
                    <a:lnTo>
                      <a:pt x="14" y="29"/>
                    </a:lnTo>
                    <a:lnTo>
                      <a:pt x="15" y="29"/>
                    </a:lnTo>
                    <a:lnTo>
                      <a:pt x="17" y="29"/>
                    </a:lnTo>
                    <a:lnTo>
                      <a:pt x="21" y="29"/>
                    </a:lnTo>
                    <a:lnTo>
                      <a:pt x="21" y="28"/>
                    </a:lnTo>
                    <a:lnTo>
                      <a:pt x="21" y="24"/>
                    </a:lnTo>
                    <a:lnTo>
                      <a:pt x="17" y="26"/>
                    </a:lnTo>
                    <a:lnTo>
                      <a:pt x="14" y="26"/>
                    </a:lnTo>
                    <a:lnTo>
                      <a:pt x="10" y="24"/>
                    </a:lnTo>
                    <a:lnTo>
                      <a:pt x="7" y="23"/>
                    </a:lnTo>
                    <a:lnTo>
                      <a:pt x="5" y="19"/>
                    </a:lnTo>
                    <a:lnTo>
                      <a:pt x="5" y="16"/>
                    </a:lnTo>
                    <a:lnTo>
                      <a:pt x="5" y="10"/>
                    </a:lnTo>
                    <a:lnTo>
                      <a:pt x="5" y="7"/>
                    </a:lnTo>
                    <a:lnTo>
                      <a:pt x="7" y="7"/>
                    </a:lnTo>
                    <a:lnTo>
                      <a:pt x="10" y="5"/>
                    </a:lnTo>
                    <a:lnTo>
                      <a:pt x="14" y="4"/>
                    </a:lnTo>
                    <a:lnTo>
                      <a:pt x="17" y="4"/>
                    </a:lnTo>
                    <a:lnTo>
                      <a:pt x="21" y="5"/>
                    </a:lnTo>
                    <a:lnTo>
                      <a:pt x="21" y="2"/>
                    </a:lnTo>
                    <a:lnTo>
                      <a:pt x="17"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6" name="Freeform 214"/>
              <p:cNvSpPr>
                <a:spLocks/>
              </p:cNvSpPr>
              <p:nvPr/>
            </p:nvSpPr>
            <p:spPr bwMode="auto">
              <a:xfrm>
                <a:off x="9126" y="9500"/>
                <a:ext cx="21" cy="15"/>
              </a:xfrm>
              <a:custGeom>
                <a:avLst/>
                <a:gdLst>
                  <a:gd name="T0" fmla="*/ 16 w 42"/>
                  <a:gd name="T1" fmla="*/ 5 h 29"/>
                  <a:gd name="T2" fmla="*/ 17 w 42"/>
                  <a:gd name="T3" fmla="*/ 7 h 29"/>
                  <a:gd name="T4" fmla="*/ 17 w 42"/>
                  <a:gd name="T5" fmla="*/ 10 h 29"/>
                  <a:gd name="T6" fmla="*/ 17 w 42"/>
                  <a:gd name="T7" fmla="*/ 29 h 29"/>
                  <a:gd name="T8" fmla="*/ 23 w 42"/>
                  <a:gd name="T9" fmla="*/ 29 h 29"/>
                  <a:gd name="T10" fmla="*/ 23 w 42"/>
                  <a:gd name="T11" fmla="*/ 9 h 29"/>
                  <a:gd name="T12" fmla="*/ 26 w 42"/>
                  <a:gd name="T13" fmla="*/ 5 h 29"/>
                  <a:gd name="T14" fmla="*/ 31 w 42"/>
                  <a:gd name="T15" fmla="*/ 4 h 29"/>
                  <a:gd name="T16" fmla="*/ 33 w 42"/>
                  <a:gd name="T17" fmla="*/ 4 h 29"/>
                  <a:gd name="T18" fmla="*/ 35 w 42"/>
                  <a:gd name="T19" fmla="*/ 5 h 29"/>
                  <a:gd name="T20" fmla="*/ 36 w 42"/>
                  <a:gd name="T21" fmla="*/ 7 h 29"/>
                  <a:gd name="T22" fmla="*/ 36 w 42"/>
                  <a:gd name="T23" fmla="*/ 10 h 29"/>
                  <a:gd name="T24" fmla="*/ 36 w 42"/>
                  <a:gd name="T25" fmla="*/ 29 h 29"/>
                  <a:gd name="T26" fmla="*/ 42 w 42"/>
                  <a:gd name="T27" fmla="*/ 29 h 29"/>
                  <a:gd name="T28" fmla="*/ 42 w 42"/>
                  <a:gd name="T29" fmla="*/ 10 h 29"/>
                  <a:gd name="T30" fmla="*/ 42 w 42"/>
                  <a:gd name="T31" fmla="*/ 5 h 29"/>
                  <a:gd name="T32" fmla="*/ 38 w 42"/>
                  <a:gd name="T33" fmla="*/ 2 h 29"/>
                  <a:gd name="T34" fmla="*/ 35 w 42"/>
                  <a:gd name="T35" fmla="*/ 0 h 29"/>
                  <a:gd name="T36" fmla="*/ 31 w 42"/>
                  <a:gd name="T37" fmla="*/ 0 h 29"/>
                  <a:gd name="T38" fmla="*/ 26 w 42"/>
                  <a:gd name="T39" fmla="*/ 2 h 29"/>
                  <a:gd name="T40" fmla="*/ 23 w 42"/>
                  <a:gd name="T41" fmla="*/ 5 h 29"/>
                  <a:gd name="T42" fmla="*/ 19 w 42"/>
                  <a:gd name="T43" fmla="*/ 2 h 29"/>
                  <a:gd name="T44" fmla="*/ 14 w 42"/>
                  <a:gd name="T45" fmla="*/ 0 h 29"/>
                  <a:gd name="T46" fmla="*/ 11 w 42"/>
                  <a:gd name="T47" fmla="*/ 0 h 29"/>
                  <a:gd name="T48" fmla="*/ 7 w 42"/>
                  <a:gd name="T49" fmla="*/ 0 h 29"/>
                  <a:gd name="T50" fmla="*/ 5 w 42"/>
                  <a:gd name="T51" fmla="*/ 0 h 29"/>
                  <a:gd name="T52" fmla="*/ 5 w 42"/>
                  <a:gd name="T53" fmla="*/ 2 h 29"/>
                  <a:gd name="T54" fmla="*/ 4 w 42"/>
                  <a:gd name="T55" fmla="*/ 5 h 29"/>
                  <a:gd name="T56" fmla="*/ 4 w 42"/>
                  <a:gd name="T57" fmla="*/ 0 h 29"/>
                  <a:gd name="T58" fmla="*/ 0 w 42"/>
                  <a:gd name="T59" fmla="*/ 0 h 29"/>
                  <a:gd name="T60" fmla="*/ 0 w 42"/>
                  <a:gd name="T61" fmla="*/ 29 h 29"/>
                  <a:gd name="T62" fmla="*/ 4 w 42"/>
                  <a:gd name="T63" fmla="*/ 29 h 29"/>
                  <a:gd name="T64" fmla="*/ 4 w 42"/>
                  <a:gd name="T65" fmla="*/ 9 h 29"/>
                  <a:gd name="T66" fmla="*/ 7 w 42"/>
                  <a:gd name="T67" fmla="*/ 5 h 29"/>
                  <a:gd name="T68" fmla="*/ 12 w 42"/>
                  <a:gd name="T69" fmla="*/ 4 h 29"/>
                  <a:gd name="T70" fmla="*/ 14 w 42"/>
                  <a:gd name="T71" fmla="*/ 4 h 29"/>
                  <a:gd name="T72" fmla="*/ 16 w 42"/>
                  <a:gd name="T73"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9">
                    <a:moveTo>
                      <a:pt x="16" y="5"/>
                    </a:moveTo>
                    <a:lnTo>
                      <a:pt x="17" y="7"/>
                    </a:lnTo>
                    <a:lnTo>
                      <a:pt x="17" y="10"/>
                    </a:lnTo>
                    <a:lnTo>
                      <a:pt x="17" y="29"/>
                    </a:lnTo>
                    <a:lnTo>
                      <a:pt x="23" y="29"/>
                    </a:lnTo>
                    <a:lnTo>
                      <a:pt x="23" y="9"/>
                    </a:lnTo>
                    <a:lnTo>
                      <a:pt x="26" y="5"/>
                    </a:lnTo>
                    <a:lnTo>
                      <a:pt x="31" y="4"/>
                    </a:lnTo>
                    <a:lnTo>
                      <a:pt x="33" y="4"/>
                    </a:lnTo>
                    <a:lnTo>
                      <a:pt x="35" y="5"/>
                    </a:lnTo>
                    <a:lnTo>
                      <a:pt x="36" y="7"/>
                    </a:lnTo>
                    <a:lnTo>
                      <a:pt x="36" y="10"/>
                    </a:lnTo>
                    <a:lnTo>
                      <a:pt x="36" y="29"/>
                    </a:lnTo>
                    <a:lnTo>
                      <a:pt x="42" y="29"/>
                    </a:lnTo>
                    <a:lnTo>
                      <a:pt x="42" y="10"/>
                    </a:lnTo>
                    <a:lnTo>
                      <a:pt x="42" y="5"/>
                    </a:lnTo>
                    <a:lnTo>
                      <a:pt x="38" y="2"/>
                    </a:lnTo>
                    <a:lnTo>
                      <a:pt x="35" y="0"/>
                    </a:lnTo>
                    <a:lnTo>
                      <a:pt x="31" y="0"/>
                    </a:lnTo>
                    <a:lnTo>
                      <a:pt x="26" y="2"/>
                    </a:lnTo>
                    <a:lnTo>
                      <a:pt x="23" y="5"/>
                    </a:lnTo>
                    <a:lnTo>
                      <a:pt x="19" y="2"/>
                    </a:lnTo>
                    <a:lnTo>
                      <a:pt x="14" y="0"/>
                    </a:lnTo>
                    <a:lnTo>
                      <a:pt x="11" y="0"/>
                    </a:lnTo>
                    <a:lnTo>
                      <a:pt x="7" y="0"/>
                    </a:lnTo>
                    <a:lnTo>
                      <a:pt x="5" y="0"/>
                    </a:lnTo>
                    <a:lnTo>
                      <a:pt x="5" y="2"/>
                    </a:lnTo>
                    <a:lnTo>
                      <a:pt x="4" y="5"/>
                    </a:lnTo>
                    <a:lnTo>
                      <a:pt x="4" y="0"/>
                    </a:lnTo>
                    <a:lnTo>
                      <a:pt x="0" y="0"/>
                    </a:lnTo>
                    <a:lnTo>
                      <a:pt x="0" y="29"/>
                    </a:lnTo>
                    <a:lnTo>
                      <a:pt x="4" y="29"/>
                    </a:lnTo>
                    <a:lnTo>
                      <a:pt x="4" y="9"/>
                    </a:lnTo>
                    <a:lnTo>
                      <a:pt x="7" y="5"/>
                    </a:lnTo>
                    <a:lnTo>
                      <a:pt x="12" y="4"/>
                    </a:lnTo>
                    <a:lnTo>
                      <a:pt x="14" y="4"/>
                    </a:lnTo>
                    <a:lnTo>
                      <a:pt x="16" y="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7" name="Freeform 213"/>
              <p:cNvSpPr>
                <a:spLocks noEditPoints="1"/>
              </p:cNvSpPr>
              <p:nvPr/>
            </p:nvSpPr>
            <p:spPr bwMode="auto">
              <a:xfrm>
                <a:off x="9150" y="9500"/>
                <a:ext cx="12" cy="15"/>
              </a:xfrm>
              <a:custGeom>
                <a:avLst/>
                <a:gdLst>
                  <a:gd name="T0" fmla="*/ 9 w 25"/>
                  <a:gd name="T1" fmla="*/ 0 h 29"/>
                  <a:gd name="T2" fmla="*/ 7 w 25"/>
                  <a:gd name="T3" fmla="*/ 0 h 29"/>
                  <a:gd name="T4" fmla="*/ 6 w 25"/>
                  <a:gd name="T5" fmla="*/ 0 h 29"/>
                  <a:gd name="T6" fmla="*/ 4 w 25"/>
                  <a:gd name="T7" fmla="*/ 2 h 29"/>
                  <a:gd name="T8" fmla="*/ 4 w 25"/>
                  <a:gd name="T9" fmla="*/ 5 h 29"/>
                  <a:gd name="T10" fmla="*/ 7 w 25"/>
                  <a:gd name="T11" fmla="*/ 4 h 29"/>
                  <a:gd name="T12" fmla="*/ 11 w 25"/>
                  <a:gd name="T13" fmla="*/ 4 h 29"/>
                  <a:gd name="T14" fmla="*/ 16 w 25"/>
                  <a:gd name="T15" fmla="*/ 5 h 29"/>
                  <a:gd name="T16" fmla="*/ 19 w 25"/>
                  <a:gd name="T17" fmla="*/ 7 h 29"/>
                  <a:gd name="T18" fmla="*/ 19 w 25"/>
                  <a:gd name="T19" fmla="*/ 9 h 29"/>
                  <a:gd name="T20" fmla="*/ 19 w 25"/>
                  <a:gd name="T21" fmla="*/ 10 h 29"/>
                  <a:gd name="T22" fmla="*/ 19 w 25"/>
                  <a:gd name="T23" fmla="*/ 12 h 29"/>
                  <a:gd name="T24" fmla="*/ 16 w 25"/>
                  <a:gd name="T25" fmla="*/ 12 h 29"/>
                  <a:gd name="T26" fmla="*/ 13 w 25"/>
                  <a:gd name="T27" fmla="*/ 12 h 29"/>
                  <a:gd name="T28" fmla="*/ 7 w 25"/>
                  <a:gd name="T29" fmla="*/ 12 h 29"/>
                  <a:gd name="T30" fmla="*/ 4 w 25"/>
                  <a:gd name="T31" fmla="*/ 14 h 29"/>
                  <a:gd name="T32" fmla="*/ 2 w 25"/>
                  <a:gd name="T33" fmla="*/ 17 h 29"/>
                  <a:gd name="T34" fmla="*/ 0 w 25"/>
                  <a:gd name="T35" fmla="*/ 21 h 29"/>
                  <a:gd name="T36" fmla="*/ 2 w 25"/>
                  <a:gd name="T37" fmla="*/ 24 h 29"/>
                  <a:gd name="T38" fmla="*/ 4 w 25"/>
                  <a:gd name="T39" fmla="*/ 28 h 29"/>
                  <a:gd name="T40" fmla="*/ 7 w 25"/>
                  <a:gd name="T41" fmla="*/ 29 h 29"/>
                  <a:gd name="T42" fmla="*/ 11 w 25"/>
                  <a:gd name="T43" fmla="*/ 29 h 29"/>
                  <a:gd name="T44" fmla="*/ 13 w 25"/>
                  <a:gd name="T45" fmla="*/ 29 h 29"/>
                  <a:gd name="T46" fmla="*/ 16 w 25"/>
                  <a:gd name="T47" fmla="*/ 29 h 29"/>
                  <a:gd name="T48" fmla="*/ 18 w 25"/>
                  <a:gd name="T49" fmla="*/ 28 h 29"/>
                  <a:gd name="T50" fmla="*/ 18 w 25"/>
                  <a:gd name="T51" fmla="*/ 26 h 29"/>
                  <a:gd name="T52" fmla="*/ 19 w 25"/>
                  <a:gd name="T53" fmla="*/ 26 h 29"/>
                  <a:gd name="T54" fmla="*/ 19 w 25"/>
                  <a:gd name="T55" fmla="*/ 29 h 29"/>
                  <a:gd name="T56" fmla="*/ 25 w 25"/>
                  <a:gd name="T57" fmla="*/ 29 h 29"/>
                  <a:gd name="T58" fmla="*/ 25 w 25"/>
                  <a:gd name="T59" fmla="*/ 10 h 29"/>
                  <a:gd name="T60" fmla="*/ 25 w 25"/>
                  <a:gd name="T61" fmla="*/ 7 h 29"/>
                  <a:gd name="T62" fmla="*/ 23 w 25"/>
                  <a:gd name="T63" fmla="*/ 5 h 29"/>
                  <a:gd name="T64" fmla="*/ 19 w 25"/>
                  <a:gd name="T65" fmla="*/ 2 h 29"/>
                  <a:gd name="T66" fmla="*/ 13 w 25"/>
                  <a:gd name="T67" fmla="*/ 0 h 29"/>
                  <a:gd name="T68" fmla="*/ 9 w 25"/>
                  <a:gd name="T69" fmla="*/ 0 h 29"/>
                  <a:gd name="T70" fmla="*/ 19 w 25"/>
                  <a:gd name="T71" fmla="*/ 16 h 29"/>
                  <a:gd name="T72" fmla="*/ 19 w 25"/>
                  <a:gd name="T73" fmla="*/ 23 h 29"/>
                  <a:gd name="T74" fmla="*/ 18 w 25"/>
                  <a:gd name="T75" fmla="*/ 24 h 29"/>
                  <a:gd name="T76" fmla="*/ 16 w 25"/>
                  <a:gd name="T77" fmla="*/ 24 h 29"/>
                  <a:gd name="T78" fmla="*/ 14 w 25"/>
                  <a:gd name="T79" fmla="*/ 26 h 29"/>
                  <a:gd name="T80" fmla="*/ 11 w 25"/>
                  <a:gd name="T81" fmla="*/ 26 h 29"/>
                  <a:gd name="T82" fmla="*/ 9 w 25"/>
                  <a:gd name="T83" fmla="*/ 26 h 29"/>
                  <a:gd name="T84" fmla="*/ 7 w 25"/>
                  <a:gd name="T85" fmla="*/ 24 h 29"/>
                  <a:gd name="T86" fmla="*/ 6 w 25"/>
                  <a:gd name="T87" fmla="*/ 23 h 29"/>
                  <a:gd name="T88" fmla="*/ 6 w 25"/>
                  <a:gd name="T89" fmla="*/ 21 h 29"/>
                  <a:gd name="T90" fmla="*/ 7 w 25"/>
                  <a:gd name="T91" fmla="*/ 17 h 29"/>
                  <a:gd name="T92" fmla="*/ 13 w 25"/>
                  <a:gd name="T93" fmla="*/ 16 h 29"/>
                  <a:gd name="T94" fmla="*/ 16 w 25"/>
                  <a:gd name="T95" fmla="*/ 16 h 29"/>
                  <a:gd name="T96" fmla="*/ 19 w 25"/>
                  <a:gd name="T97"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 h="29">
                    <a:moveTo>
                      <a:pt x="9" y="0"/>
                    </a:moveTo>
                    <a:lnTo>
                      <a:pt x="7" y="0"/>
                    </a:lnTo>
                    <a:lnTo>
                      <a:pt x="6" y="0"/>
                    </a:lnTo>
                    <a:lnTo>
                      <a:pt x="4" y="2"/>
                    </a:lnTo>
                    <a:lnTo>
                      <a:pt x="4" y="5"/>
                    </a:lnTo>
                    <a:lnTo>
                      <a:pt x="7" y="4"/>
                    </a:lnTo>
                    <a:lnTo>
                      <a:pt x="11" y="4"/>
                    </a:lnTo>
                    <a:lnTo>
                      <a:pt x="16" y="5"/>
                    </a:lnTo>
                    <a:lnTo>
                      <a:pt x="19" y="7"/>
                    </a:lnTo>
                    <a:lnTo>
                      <a:pt x="19" y="9"/>
                    </a:lnTo>
                    <a:lnTo>
                      <a:pt x="19" y="10"/>
                    </a:lnTo>
                    <a:lnTo>
                      <a:pt x="19" y="12"/>
                    </a:lnTo>
                    <a:lnTo>
                      <a:pt x="16" y="12"/>
                    </a:lnTo>
                    <a:lnTo>
                      <a:pt x="13" y="12"/>
                    </a:lnTo>
                    <a:lnTo>
                      <a:pt x="7" y="12"/>
                    </a:lnTo>
                    <a:lnTo>
                      <a:pt x="4" y="14"/>
                    </a:lnTo>
                    <a:lnTo>
                      <a:pt x="2" y="17"/>
                    </a:lnTo>
                    <a:lnTo>
                      <a:pt x="0" y="21"/>
                    </a:lnTo>
                    <a:lnTo>
                      <a:pt x="2" y="24"/>
                    </a:lnTo>
                    <a:lnTo>
                      <a:pt x="4" y="28"/>
                    </a:lnTo>
                    <a:lnTo>
                      <a:pt x="7" y="29"/>
                    </a:lnTo>
                    <a:lnTo>
                      <a:pt x="11" y="29"/>
                    </a:lnTo>
                    <a:lnTo>
                      <a:pt x="13" y="29"/>
                    </a:lnTo>
                    <a:lnTo>
                      <a:pt x="16" y="29"/>
                    </a:lnTo>
                    <a:lnTo>
                      <a:pt x="18" y="28"/>
                    </a:lnTo>
                    <a:lnTo>
                      <a:pt x="18" y="26"/>
                    </a:lnTo>
                    <a:lnTo>
                      <a:pt x="19" y="26"/>
                    </a:lnTo>
                    <a:lnTo>
                      <a:pt x="19" y="29"/>
                    </a:lnTo>
                    <a:lnTo>
                      <a:pt x="25" y="29"/>
                    </a:lnTo>
                    <a:lnTo>
                      <a:pt x="25" y="10"/>
                    </a:lnTo>
                    <a:lnTo>
                      <a:pt x="25" y="7"/>
                    </a:lnTo>
                    <a:lnTo>
                      <a:pt x="23" y="5"/>
                    </a:lnTo>
                    <a:lnTo>
                      <a:pt x="19" y="2"/>
                    </a:lnTo>
                    <a:lnTo>
                      <a:pt x="13" y="0"/>
                    </a:lnTo>
                    <a:lnTo>
                      <a:pt x="9" y="0"/>
                    </a:lnTo>
                    <a:close/>
                    <a:moveTo>
                      <a:pt x="19" y="16"/>
                    </a:moveTo>
                    <a:lnTo>
                      <a:pt x="19" y="23"/>
                    </a:lnTo>
                    <a:lnTo>
                      <a:pt x="18" y="24"/>
                    </a:lnTo>
                    <a:lnTo>
                      <a:pt x="16" y="24"/>
                    </a:lnTo>
                    <a:lnTo>
                      <a:pt x="14" y="26"/>
                    </a:lnTo>
                    <a:lnTo>
                      <a:pt x="11" y="26"/>
                    </a:lnTo>
                    <a:lnTo>
                      <a:pt x="9" y="26"/>
                    </a:lnTo>
                    <a:lnTo>
                      <a:pt x="7" y="24"/>
                    </a:lnTo>
                    <a:lnTo>
                      <a:pt x="6" y="23"/>
                    </a:lnTo>
                    <a:lnTo>
                      <a:pt x="6" y="21"/>
                    </a:lnTo>
                    <a:lnTo>
                      <a:pt x="7" y="17"/>
                    </a:lnTo>
                    <a:lnTo>
                      <a:pt x="13" y="16"/>
                    </a:lnTo>
                    <a:lnTo>
                      <a:pt x="16" y="16"/>
                    </a:lnTo>
                    <a:lnTo>
                      <a:pt x="19" y="1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8" name="Freeform 212"/>
              <p:cNvSpPr>
                <a:spLocks noEditPoints="1"/>
              </p:cNvSpPr>
              <p:nvPr/>
            </p:nvSpPr>
            <p:spPr bwMode="auto">
              <a:xfrm>
                <a:off x="9167" y="9500"/>
                <a:ext cx="13" cy="22"/>
              </a:xfrm>
              <a:custGeom>
                <a:avLst/>
                <a:gdLst>
                  <a:gd name="T0" fmla="*/ 24 w 26"/>
                  <a:gd name="T1" fmla="*/ 9 h 43"/>
                  <a:gd name="T2" fmla="*/ 23 w 26"/>
                  <a:gd name="T3" fmla="*/ 4 h 43"/>
                  <a:gd name="T4" fmla="*/ 17 w 26"/>
                  <a:gd name="T5" fmla="*/ 0 h 43"/>
                  <a:gd name="T6" fmla="*/ 12 w 26"/>
                  <a:gd name="T7" fmla="*/ 0 h 43"/>
                  <a:gd name="T8" fmla="*/ 11 w 26"/>
                  <a:gd name="T9" fmla="*/ 0 h 43"/>
                  <a:gd name="T10" fmla="*/ 7 w 26"/>
                  <a:gd name="T11" fmla="*/ 2 h 43"/>
                  <a:gd name="T12" fmla="*/ 5 w 26"/>
                  <a:gd name="T13" fmla="*/ 2 h 43"/>
                  <a:gd name="T14" fmla="*/ 5 w 26"/>
                  <a:gd name="T15" fmla="*/ 4 h 43"/>
                  <a:gd name="T16" fmla="*/ 4 w 26"/>
                  <a:gd name="T17" fmla="*/ 4 h 43"/>
                  <a:gd name="T18" fmla="*/ 4 w 26"/>
                  <a:gd name="T19" fmla="*/ 0 h 43"/>
                  <a:gd name="T20" fmla="*/ 0 w 26"/>
                  <a:gd name="T21" fmla="*/ 0 h 43"/>
                  <a:gd name="T22" fmla="*/ 0 w 26"/>
                  <a:gd name="T23" fmla="*/ 43 h 43"/>
                  <a:gd name="T24" fmla="*/ 5 w 26"/>
                  <a:gd name="T25" fmla="*/ 43 h 43"/>
                  <a:gd name="T26" fmla="*/ 5 w 26"/>
                  <a:gd name="T27" fmla="*/ 26 h 43"/>
                  <a:gd name="T28" fmla="*/ 9 w 26"/>
                  <a:gd name="T29" fmla="*/ 29 h 43"/>
                  <a:gd name="T30" fmla="*/ 12 w 26"/>
                  <a:gd name="T31" fmla="*/ 29 h 43"/>
                  <a:gd name="T32" fmla="*/ 16 w 26"/>
                  <a:gd name="T33" fmla="*/ 29 h 43"/>
                  <a:gd name="T34" fmla="*/ 17 w 26"/>
                  <a:gd name="T35" fmla="*/ 29 h 43"/>
                  <a:gd name="T36" fmla="*/ 21 w 26"/>
                  <a:gd name="T37" fmla="*/ 28 h 43"/>
                  <a:gd name="T38" fmla="*/ 23 w 26"/>
                  <a:gd name="T39" fmla="*/ 24 h 43"/>
                  <a:gd name="T40" fmla="*/ 24 w 26"/>
                  <a:gd name="T41" fmla="*/ 21 h 43"/>
                  <a:gd name="T42" fmla="*/ 26 w 26"/>
                  <a:gd name="T43" fmla="*/ 14 h 43"/>
                  <a:gd name="T44" fmla="*/ 24 w 26"/>
                  <a:gd name="T45" fmla="*/ 9 h 43"/>
                  <a:gd name="T46" fmla="*/ 12 w 26"/>
                  <a:gd name="T47" fmla="*/ 4 h 43"/>
                  <a:gd name="T48" fmla="*/ 16 w 26"/>
                  <a:gd name="T49" fmla="*/ 5 h 43"/>
                  <a:gd name="T50" fmla="*/ 17 w 26"/>
                  <a:gd name="T51" fmla="*/ 7 h 43"/>
                  <a:gd name="T52" fmla="*/ 19 w 26"/>
                  <a:gd name="T53" fmla="*/ 10 h 43"/>
                  <a:gd name="T54" fmla="*/ 21 w 26"/>
                  <a:gd name="T55" fmla="*/ 14 h 43"/>
                  <a:gd name="T56" fmla="*/ 19 w 26"/>
                  <a:gd name="T57" fmla="*/ 21 h 43"/>
                  <a:gd name="T58" fmla="*/ 17 w 26"/>
                  <a:gd name="T59" fmla="*/ 24 h 43"/>
                  <a:gd name="T60" fmla="*/ 14 w 26"/>
                  <a:gd name="T61" fmla="*/ 26 h 43"/>
                  <a:gd name="T62" fmla="*/ 12 w 26"/>
                  <a:gd name="T63" fmla="*/ 26 h 43"/>
                  <a:gd name="T64" fmla="*/ 9 w 26"/>
                  <a:gd name="T65" fmla="*/ 24 h 43"/>
                  <a:gd name="T66" fmla="*/ 7 w 26"/>
                  <a:gd name="T67" fmla="*/ 24 h 43"/>
                  <a:gd name="T68" fmla="*/ 5 w 26"/>
                  <a:gd name="T69" fmla="*/ 23 h 43"/>
                  <a:gd name="T70" fmla="*/ 5 w 26"/>
                  <a:gd name="T71" fmla="*/ 7 h 43"/>
                  <a:gd name="T72" fmla="*/ 7 w 26"/>
                  <a:gd name="T73" fmla="*/ 5 h 43"/>
                  <a:gd name="T74" fmla="*/ 7 w 26"/>
                  <a:gd name="T75" fmla="*/ 4 h 43"/>
                  <a:gd name="T76" fmla="*/ 9 w 26"/>
                  <a:gd name="T77" fmla="*/ 4 h 43"/>
                  <a:gd name="T78" fmla="*/ 12 w 26"/>
                  <a:gd name="T7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24" y="9"/>
                    </a:moveTo>
                    <a:lnTo>
                      <a:pt x="23" y="4"/>
                    </a:lnTo>
                    <a:lnTo>
                      <a:pt x="17" y="0"/>
                    </a:lnTo>
                    <a:lnTo>
                      <a:pt x="12" y="0"/>
                    </a:lnTo>
                    <a:lnTo>
                      <a:pt x="11" y="0"/>
                    </a:lnTo>
                    <a:lnTo>
                      <a:pt x="7" y="2"/>
                    </a:lnTo>
                    <a:lnTo>
                      <a:pt x="5" y="2"/>
                    </a:lnTo>
                    <a:lnTo>
                      <a:pt x="5" y="4"/>
                    </a:lnTo>
                    <a:lnTo>
                      <a:pt x="4" y="4"/>
                    </a:lnTo>
                    <a:lnTo>
                      <a:pt x="4" y="0"/>
                    </a:lnTo>
                    <a:lnTo>
                      <a:pt x="0" y="0"/>
                    </a:lnTo>
                    <a:lnTo>
                      <a:pt x="0" y="43"/>
                    </a:lnTo>
                    <a:lnTo>
                      <a:pt x="5" y="43"/>
                    </a:lnTo>
                    <a:lnTo>
                      <a:pt x="5" y="26"/>
                    </a:lnTo>
                    <a:lnTo>
                      <a:pt x="9" y="29"/>
                    </a:lnTo>
                    <a:lnTo>
                      <a:pt x="12" y="29"/>
                    </a:lnTo>
                    <a:lnTo>
                      <a:pt x="16" y="29"/>
                    </a:lnTo>
                    <a:lnTo>
                      <a:pt x="17" y="29"/>
                    </a:lnTo>
                    <a:lnTo>
                      <a:pt x="21" y="28"/>
                    </a:lnTo>
                    <a:lnTo>
                      <a:pt x="23" y="24"/>
                    </a:lnTo>
                    <a:lnTo>
                      <a:pt x="24" y="21"/>
                    </a:lnTo>
                    <a:lnTo>
                      <a:pt x="26" y="14"/>
                    </a:lnTo>
                    <a:lnTo>
                      <a:pt x="24" y="9"/>
                    </a:lnTo>
                    <a:close/>
                    <a:moveTo>
                      <a:pt x="12" y="4"/>
                    </a:moveTo>
                    <a:lnTo>
                      <a:pt x="16" y="5"/>
                    </a:lnTo>
                    <a:lnTo>
                      <a:pt x="17" y="7"/>
                    </a:lnTo>
                    <a:lnTo>
                      <a:pt x="19" y="10"/>
                    </a:lnTo>
                    <a:lnTo>
                      <a:pt x="21" y="14"/>
                    </a:lnTo>
                    <a:lnTo>
                      <a:pt x="19" y="21"/>
                    </a:lnTo>
                    <a:lnTo>
                      <a:pt x="17" y="24"/>
                    </a:lnTo>
                    <a:lnTo>
                      <a:pt x="14" y="26"/>
                    </a:lnTo>
                    <a:lnTo>
                      <a:pt x="12" y="26"/>
                    </a:lnTo>
                    <a:lnTo>
                      <a:pt x="9" y="24"/>
                    </a:lnTo>
                    <a:lnTo>
                      <a:pt x="7" y="24"/>
                    </a:lnTo>
                    <a:lnTo>
                      <a:pt x="5" y="23"/>
                    </a:lnTo>
                    <a:lnTo>
                      <a:pt x="5" y="7"/>
                    </a:lnTo>
                    <a:lnTo>
                      <a:pt x="7" y="5"/>
                    </a:lnTo>
                    <a:lnTo>
                      <a:pt x="7" y="4"/>
                    </a:lnTo>
                    <a:lnTo>
                      <a:pt x="9" y="4"/>
                    </a:lnTo>
                    <a:lnTo>
                      <a:pt x="12"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9" name="Freeform 211"/>
              <p:cNvSpPr>
                <a:spLocks/>
              </p:cNvSpPr>
              <p:nvPr/>
            </p:nvSpPr>
            <p:spPr bwMode="auto">
              <a:xfrm>
                <a:off x="2526" y="5733"/>
                <a:ext cx="48" cy="51"/>
              </a:xfrm>
              <a:custGeom>
                <a:avLst/>
                <a:gdLst>
                  <a:gd name="T0" fmla="*/ 89 w 96"/>
                  <a:gd name="T1" fmla="*/ 90 h 104"/>
                  <a:gd name="T2" fmla="*/ 93 w 96"/>
                  <a:gd name="T3" fmla="*/ 88 h 104"/>
                  <a:gd name="T4" fmla="*/ 96 w 96"/>
                  <a:gd name="T5" fmla="*/ 88 h 104"/>
                  <a:gd name="T6" fmla="*/ 94 w 96"/>
                  <a:gd name="T7" fmla="*/ 85 h 104"/>
                  <a:gd name="T8" fmla="*/ 0 w 96"/>
                  <a:gd name="T9" fmla="*/ 0 h 104"/>
                  <a:gd name="T10" fmla="*/ 1 w 96"/>
                  <a:gd name="T11" fmla="*/ 9 h 104"/>
                  <a:gd name="T12" fmla="*/ 39 w 96"/>
                  <a:gd name="T13" fmla="*/ 104 h 104"/>
                  <a:gd name="T14" fmla="*/ 65 w 96"/>
                  <a:gd name="T15" fmla="*/ 9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04">
                    <a:moveTo>
                      <a:pt x="89" y="90"/>
                    </a:moveTo>
                    <a:lnTo>
                      <a:pt x="93" y="88"/>
                    </a:lnTo>
                    <a:lnTo>
                      <a:pt x="96" y="88"/>
                    </a:lnTo>
                    <a:lnTo>
                      <a:pt x="94" y="85"/>
                    </a:lnTo>
                    <a:lnTo>
                      <a:pt x="0" y="0"/>
                    </a:lnTo>
                    <a:lnTo>
                      <a:pt x="1" y="9"/>
                    </a:lnTo>
                    <a:lnTo>
                      <a:pt x="39" y="104"/>
                    </a:lnTo>
                    <a:lnTo>
                      <a:pt x="65" y="9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0" name="Freeform 210"/>
              <p:cNvSpPr>
                <a:spLocks/>
              </p:cNvSpPr>
              <p:nvPr/>
            </p:nvSpPr>
            <p:spPr bwMode="auto">
              <a:xfrm>
                <a:off x="8027" y="9015"/>
                <a:ext cx="194" cy="147"/>
              </a:xfrm>
              <a:custGeom>
                <a:avLst/>
                <a:gdLst>
                  <a:gd name="T0" fmla="*/ 22 w 388"/>
                  <a:gd name="T1" fmla="*/ 0 h 295"/>
                  <a:gd name="T2" fmla="*/ 179 w 388"/>
                  <a:gd name="T3" fmla="*/ 0 h 295"/>
                  <a:gd name="T4" fmla="*/ 259 w 388"/>
                  <a:gd name="T5" fmla="*/ 157 h 295"/>
                  <a:gd name="T6" fmla="*/ 388 w 388"/>
                  <a:gd name="T7" fmla="*/ 105 h 295"/>
                  <a:gd name="T8" fmla="*/ 303 w 388"/>
                  <a:gd name="T9" fmla="*/ 252 h 295"/>
                  <a:gd name="T10" fmla="*/ 179 w 388"/>
                  <a:gd name="T11" fmla="*/ 295 h 295"/>
                  <a:gd name="T12" fmla="*/ 0 w 388"/>
                  <a:gd name="T13" fmla="*/ 128 h 295"/>
                  <a:gd name="T14" fmla="*/ 22 w 388"/>
                  <a:gd name="T15" fmla="*/ 0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295">
                    <a:moveTo>
                      <a:pt x="22" y="0"/>
                    </a:moveTo>
                    <a:lnTo>
                      <a:pt x="179" y="0"/>
                    </a:lnTo>
                    <a:lnTo>
                      <a:pt x="259" y="157"/>
                    </a:lnTo>
                    <a:lnTo>
                      <a:pt x="388" y="105"/>
                    </a:lnTo>
                    <a:lnTo>
                      <a:pt x="303" y="252"/>
                    </a:lnTo>
                    <a:lnTo>
                      <a:pt x="179" y="295"/>
                    </a:lnTo>
                    <a:lnTo>
                      <a:pt x="0" y="128"/>
                    </a:lnTo>
                    <a:lnTo>
                      <a:pt x="22" y="0"/>
                    </a:lnTo>
                  </a:path>
                </a:pathLst>
              </a:custGeom>
              <a:noFill/>
              <a:ln w="6350">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1" name="Freeform 209"/>
              <p:cNvSpPr>
                <a:spLocks/>
              </p:cNvSpPr>
              <p:nvPr/>
            </p:nvSpPr>
            <p:spPr bwMode="auto">
              <a:xfrm>
                <a:off x="2152" y="9183"/>
                <a:ext cx="4303" cy="1297"/>
              </a:xfrm>
              <a:custGeom>
                <a:avLst/>
                <a:gdLst>
                  <a:gd name="T0" fmla="*/ 0 w 8606"/>
                  <a:gd name="T1" fmla="*/ 0 h 2595"/>
                  <a:gd name="T2" fmla="*/ 226 w 8606"/>
                  <a:gd name="T3" fmla="*/ 105 h 2595"/>
                  <a:gd name="T4" fmla="*/ 245 w 8606"/>
                  <a:gd name="T5" fmla="*/ 227 h 2595"/>
                  <a:gd name="T6" fmla="*/ 331 w 8606"/>
                  <a:gd name="T7" fmla="*/ 145 h 2595"/>
                  <a:gd name="T8" fmla="*/ 588 w 8606"/>
                  <a:gd name="T9" fmla="*/ 196 h 2595"/>
                  <a:gd name="T10" fmla="*/ 643 w 8606"/>
                  <a:gd name="T11" fmla="*/ 305 h 2595"/>
                  <a:gd name="T12" fmla="*/ 569 w 8606"/>
                  <a:gd name="T13" fmla="*/ 536 h 2595"/>
                  <a:gd name="T14" fmla="*/ 467 w 8606"/>
                  <a:gd name="T15" fmla="*/ 626 h 2595"/>
                  <a:gd name="T16" fmla="*/ 517 w 8606"/>
                  <a:gd name="T17" fmla="*/ 736 h 2595"/>
                  <a:gd name="T18" fmla="*/ 667 w 8606"/>
                  <a:gd name="T19" fmla="*/ 770 h 2595"/>
                  <a:gd name="T20" fmla="*/ 686 w 8606"/>
                  <a:gd name="T21" fmla="*/ 631 h 2595"/>
                  <a:gd name="T22" fmla="*/ 800 w 8606"/>
                  <a:gd name="T23" fmla="*/ 596 h 2595"/>
                  <a:gd name="T24" fmla="*/ 809 w 8606"/>
                  <a:gd name="T25" fmla="*/ 725 h 2595"/>
                  <a:gd name="T26" fmla="*/ 1037 w 8606"/>
                  <a:gd name="T27" fmla="*/ 848 h 2595"/>
                  <a:gd name="T28" fmla="*/ 1411 w 8606"/>
                  <a:gd name="T29" fmla="*/ 993 h 2595"/>
                  <a:gd name="T30" fmla="*/ 1654 w 8606"/>
                  <a:gd name="T31" fmla="*/ 980 h 2595"/>
                  <a:gd name="T32" fmla="*/ 1754 w 8606"/>
                  <a:gd name="T33" fmla="*/ 1161 h 2595"/>
                  <a:gd name="T34" fmla="*/ 2058 w 8606"/>
                  <a:gd name="T35" fmla="*/ 1409 h 2595"/>
                  <a:gd name="T36" fmla="*/ 2149 w 8606"/>
                  <a:gd name="T37" fmla="*/ 1347 h 2595"/>
                  <a:gd name="T38" fmla="*/ 2239 w 8606"/>
                  <a:gd name="T39" fmla="*/ 1401 h 2595"/>
                  <a:gd name="T40" fmla="*/ 2468 w 8606"/>
                  <a:gd name="T41" fmla="*/ 1284 h 2595"/>
                  <a:gd name="T42" fmla="*/ 2473 w 8606"/>
                  <a:gd name="T43" fmla="*/ 1287 h 2595"/>
                  <a:gd name="T44" fmla="*/ 2906 w 8606"/>
                  <a:gd name="T45" fmla="*/ 1671 h 2595"/>
                  <a:gd name="T46" fmla="*/ 3380 w 8606"/>
                  <a:gd name="T47" fmla="*/ 1606 h 2595"/>
                  <a:gd name="T48" fmla="*/ 3477 w 8606"/>
                  <a:gd name="T49" fmla="*/ 1687 h 2595"/>
                  <a:gd name="T50" fmla="*/ 3858 w 8606"/>
                  <a:gd name="T51" fmla="*/ 1682 h 2595"/>
                  <a:gd name="T52" fmla="*/ 4103 w 8606"/>
                  <a:gd name="T53" fmla="*/ 1696 h 2595"/>
                  <a:gd name="T54" fmla="*/ 4189 w 8606"/>
                  <a:gd name="T55" fmla="*/ 1611 h 2595"/>
                  <a:gd name="T56" fmla="*/ 4175 w 8606"/>
                  <a:gd name="T57" fmla="*/ 1358 h 2595"/>
                  <a:gd name="T58" fmla="*/ 4270 w 8606"/>
                  <a:gd name="T59" fmla="*/ 1306 h 2595"/>
                  <a:gd name="T60" fmla="*/ 4534 w 8606"/>
                  <a:gd name="T61" fmla="*/ 1396 h 2595"/>
                  <a:gd name="T62" fmla="*/ 4917 w 8606"/>
                  <a:gd name="T63" fmla="*/ 1496 h 2595"/>
                  <a:gd name="T64" fmla="*/ 5105 w 8606"/>
                  <a:gd name="T65" fmla="*/ 1665 h 2595"/>
                  <a:gd name="T66" fmla="*/ 5352 w 8606"/>
                  <a:gd name="T67" fmla="*/ 1649 h 2595"/>
                  <a:gd name="T68" fmla="*/ 5572 w 8606"/>
                  <a:gd name="T69" fmla="*/ 1940 h 2595"/>
                  <a:gd name="T70" fmla="*/ 5614 w 8606"/>
                  <a:gd name="T71" fmla="*/ 1828 h 2595"/>
                  <a:gd name="T72" fmla="*/ 5741 w 8606"/>
                  <a:gd name="T73" fmla="*/ 1821 h 2595"/>
                  <a:gd name="T74" fmla="*/ 6152 w 8606"/>
                  <a:gd name="T75" fmla="*/ 2018 h 2595"/>
                  <a:gd name="T76" fmla="*/ 6152 w 8606"/>
                  <a:gd name="T77" fmla="*/ 2019 h 2595"/>
                  <a:gd name="T78" fmla="*/ 6079 w 8606"/>
                  <a:gd name="T79" fmla="*/ 2206 h 2595"/>
                  <a:gd name="T80" fmla="*/ 6418 w 8606"/>
                  <a:gd name="T81" fmla="*/ 2309 h 2595"/>
                  <a:gd name="T82" fmla="*/ 6509 w 8606"/>
                  <a:gd name="T83" fmla="*/ 2526 h 2595"/>
                  <a:gd name="T84" fmla="*/ 6633 w 8606"/>
                  <a:gd name="T85" fmla="*/ 2533 h 2595"/>
                  <a:gd name="T86" fmla="*/ 6806 w 8606"/>
                  <a:gd name="T87" fmla="*/ 2380 h 2595"/>
                  <a:gd name="T88" fmla="*/ 6928 w 8606"/>
                  <a:gd name="T89" fmla="*/ 2373 h 2595"/>
                  <a:gd name="T90" fmla="*/ 7295 w 8606"/>
                  <a:gd name="T91" fmla="*/ 2455 h 2595"/>
                  <a:gd name="T92" fmla="*/ 7473 w 8606"/>
                  <a:gd name="T93" fmla="*/ 2595 h 2595"/>
                  <a:gd name="T94" fmla="*/ 7716 w 8606"/>
                  <a:gd name="T95" fmla="*/ 2576 h 2595"/>
                  <a:gd name="T96" fmla="*/ 7716 w 8606"/>
                  <a:gd name="T97" fmla="*/ 2462 h 2595"/>
                  <a:gd name="T98" fmla="*/ 8030 w 8606"/>
                  <a:gd name="T99" fmla="*/ 2297 h 2595"/>
                  <a:gd name="T100" fmla="*/ 8273 w 8606"/>
                  <a:gd name="T101" fmla="*/ 2256 h 2595"/>
                  <a:gd name="T102" fmla="*/ 8606 w 8606"/>
                  <a:gd name="T103" fmla="*/ 2343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06" h="2595">
                    <a:moveTo>
                      <a:pt x="0" y="0"/>
                    </a:moveTo>
                    <a:lnTo>
                      <a:pt x="226" y="105"/>
                    </a:lnTo>
                    <a:lnTo>
                      <a:pt x="245" y="227"/>
                    </a:lnTo>
                    <a:lnTo>
                      <a:pt x="331" y="145"/>
                    </a:lnTo>
                    <a:lnTo>
                      <a:pt x="588" y="196"/>
                    </a:lnTo>
                    <a:lnTo>
                      <a:pt x="643" y="305"/>
                    </a:lnTo>
                    <a:lnTo>
                      <a:pt x="569" y="536"/>
                    </a:lnTo>
                    <a:lnTo>
                      <a:pt x="467" y="626"/>
                    </a:lnTo>
                    <a:lnTo>
                      <a:pt x="517" y="736"/>
                    </a:lnTo>
                    <a:lnTo>
                      <a:pt x="667" y="770"/>
                    </a:lnTo>
                    <a:lnTo>
                      <a:pt x="686" y="631"/>
                    </a:lnTo>
                    <a:lnTo>
                      <a:pt x="800" y="596"/>
                    </a:lnTo>
                    <a:lnTo>
                      <a:pt x="809" y="725"/>
                    </a:lnTo>
                    <a:lnTo>
                      <a:pt x="1037" y="848"/>
                    </a:lnTo>
                    <a:lnTo>
                      <a:pt x="1411" y="993"/>
                    </a:lnTo>
                    <a:lnTo>
                      <a:pt x="1654" y="980"/>
                    </a:lnTo>
                    <a:lnTo>
                      <a:pt x="1754" y="1161"/>
                    </a:lnTo>
                    <a:lnTo>
                      <a:pt x="2058" y="1409"/>
                    </a:lnTo>
                    <a:lnTo>
                      <a:pt x="2149" y="1347"/>
                    </a:lnTo>
                    <a:lnTo>
                      <a:pt x="2239" y="1401"/>
                    </a:lnTo>
                    <a:lnTo>
                      <a:pt x="2468" y="1284"/>
                    </a:lnTo>
                    <a:lnTo>
                      <a:pt x="2473" y="1287"/>
                    </a:lnTo>
                    <a:lnTo>
                      <a:pt x="2906" y="1671"/>
                    </a:lnTo>
                    <a:lnTo>
                      <a:pt x="3380" y="1606"/>
                    </a:lnTo>
                    <a:lnTo>
                      <a:pt x="3477" y="1687"/>
                    </a:lnTo>
                    <a:lnTo>
                      <a:pt x="3858" y="1682"/>
                    </a:lnTo>
                    <a:lnTo>
                      <a:pt x="4103" y="1696"/>
                    </a:lnTo>
                    <a:lnTo>
                      <a:pt x="4189" y="1611"/>
                    </a:lnTo>
                    <a:lnTo>
                      <a:pt x="4175" y="1358"/>
                    </a:lnTo>
                    <a:lnTo>
                      <a:pt x="4270" y="1306"/>
                    </a:lnTo>
                    <a:lnTo>
                      <a:pt x="4534" y="1396"/>
                    </a:lnTo>
                    <a:lnTo>
                      <a:pt x="4917" y="1496"/>
                    </a:lnTo>
                    <a:lnTo>
                      <a:pt x="5105" y="1665"/>
                    </a:lnTo>
                    <a:lnTo>
                      <a:pt x="5352" y="1649"/>
                    </a:lnTo>
                    <a:lnTo>
                      <a:pt x="5572" y="1940"/>
                    </a:lnTo>
                    <a:lnTo>
                      <a:pt x="5614" y="1828"/>
                    </a:lnTo>
                    <a:lnTo>
                      <a:pt x="5741" y="1821"/>
                    </a:lnTo>
                    <a:lnTo>
                      <a:pt x="6152" y="2018"/>
                    </a:lnTo>
                    <a:lnTo>
                      <a:pt x="6152" y="2019"/>
                    </a:lnTo>
                    <a:lnTo>
                      <a:pt x="6079" y="2206"/>
                    </a:lnTo>
                    <a:lnTo>
                      <a:pt x="6418" y="2309"/>
                    </a:lnTo>
                    <a:lnTo>
                      <a:pt x="6509" y="2526"/>
                    </a:lnTo>
                    <a:lnTo>
                      <a:pt x="6633" y="2533"/>
                    </a:lnTo>
                    <a:lnTo>
                      <a:pt x="6806" y="2380"/>
                    </a:lnTo>
                    <a:lnTo>
                      <a:pt x="6928" y="2373"/>
                    </a:lnTo>
                    <a:lnTo>
                      <a:pt x="7295" y="2455"/>
                    </a:lnTo>
                    <a:lnTo>
                      <a:pt x="7473" y="2595"/>
                    </a:lnTo>
                    <a:lnTo>
                      <a:pt x="7716" y="2576"/>
                    </a:lnTo>
                    <a:lnTo>
                      <a:pt x="7716" y="2462"/>
                    </a:lnTo>
                    <a:lnTo>
                      <a:pt x="8030" y="2297"/>
                    </a:lnTo>
                    <a:lnTo>
                      <a:pt x="8273" y="2256"/>
                    </a:lnTo>
                    <a:lnTo>
                      <a:pt x="8606" y="2343"/>
                    </a:lnTo>
                  </a:path>
                </a:pathLst>
              </a:custGeom>
              <a:noFill/>
              <a:ln w="13335">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2" name="Freeform 208"/>
              <p:cNvSpPr>
                <a:spLocks/>
              </p:cNvSpPr>
              <p:nvPr/>
            </p:nvSpPr>
            <p:spPr bwMode="auto">
              <a:xfrm>
                <a:off x="5831" y="62"/>
                <a:ext cx="4502" cy="8564"/>
              </a:xfrm>
              <a:custGeom>
                <a:avLst/>
                <a:gdLst>
                  <a:gd name="T0" fmla="*/ 8925 w 9005"/>
                  <a:gd name="T1" fmla="*/ 16516 h 17129"/>
                  <a:gd name="T2" fmla="*/ 8387 w 9005"/>
                  <a:gd name="T3" fmla="*/ 16307 h 17129"/>
                  <a:gd name="T4" fmla="*/ 7553 w 9005"/>
                  <a:gd name="T5" fmla="*/ 15783 h 17129"/>
                  <a:gd name="T6" fmla="*/ 7468 w 9005"/>
                  <a:gd name="T7" fmla="*/ 15377 h 17129"/>
                  <a:gd name="T8" fmla="*/ 7609 w 9005"/>
                  <a:gd name="T9" fmla="*/ 15072 h 17129"/>
                  <a:gd name="T10" fmla="*/ 7822 w 9005"/>
                  <a:gd name="T11" fmla="*/ 14987 h 17129"/>
                  <a:gd name="T12" fmla="*/ 7239 w 9005"/>
                  <a:gd name="T13" fmla="*/ 14486 h 17129"/>
                  <a:gd name="T14" fmla="*/ 7011 w 9005"/>
                  <a:gd name="T15" fmla="*/ 14024 h 17129"/>
                  <a:gd name="T16" fmla="*/ 7834 w 9005"/>
                  <a:gd name="T17" fmla="*/ 13562 h 17129"/>
                  <a:gd name="T18" fmla="*/ 7613 w 9005"/>
                  <a:gd name="T19" fmla="*/ 13061 h 17129"/>
                  <a:gd name="T20" fmla="*/ 7339 w 9005"/>
                  <a:gd name="T21" fmla="*/ 12640 h 17129"/>
                  <a:gd name="T22" fmla="*/ 7214 w 9005"/>
                  <a:gd name="T23" fmla="*/ 12406 h 17129"/>
                  <a:gd name="T24" fmla="*/ 7442 w 9005"/>
                  <a:gd name="T25" fmla="*/ 11798 h 17129"/>
                  <a:gd name="T26" fmla="*/ 7087 w 9005"/>
                  <a:gd name="T27" fmla="*/ 11064 h 17129"/>
                  <a:gd name="T28" fmla="*/ 6649 w 9005"/>
                  <a:gd name="T29" fmla="*/ 10950 h 17129"/>
                  <a:gd name="T30" fmla="*/ 6212 w 9005"/>
                  <a:gd name="T31" fmla="*/ 11281 h 17129"/>
                  <a:gd name="T32" fmla="*/ 5762 w 9005"/>
                  <a:gd name="T33" fmla="*/ 11644 h 17129"/>
                  <a:gd name="T34" fmla="*/ 6004 w 9005"/>
                  <a:gd name="T35" fmla="*/ 11310 h 17129"/>
                  <a:gd name="T36" fmla="*/ 5907 w 9005"/>
                  <a:gd name="T37" fmla="*/ 10959 h 17129"/>
                  <a:gd name="T38" fmla="*/ 6469 w 9005"/>
                  <a:gd name="T39" fmla="*/ 9699 h 17129"/>
                  <a:gd name="T40" fmla="*/ 7247 w 9005"/>
                  <a:gd name="T41" fmla="*/ 8798 h 17129"/>
                  <a:gd name="T42" fmla="*/ 7204 w 9005"/>
                  <a:gd name="T43" fmla="*/ 8464 h 17129"/>
                  <a:gd name="T44" fmla="*/ 7515 w 9005"/>
                  <a:gd name="T45" fmla="*/ 8283 h 17129"/>
                  <a:gd name="T46" fmla="*/ 7880 w 9005"/>
                  <a:gd name="T47" fmla="*/ 8422 h 17129"/>
                  <a:gd name="T48" fmla="*/ 8115 w 9005"/>
                  <a:gd name="T49" fmla="*/ 8260 h 17129"/>
                  <a:gd name="T50" fmla="*/ 8098 w 9005"/>
                  <a:gd name="T51" fmla="*/ 7761 h 17129"/>
                  <a:gd name="T52" fmla="*/ 8356 w 9005"/>
                  <a:gd name="T53" fmla="*/ 6227 h 17129"/>
                  <a:gd name="T54" fmla="*/ 8972 w 9005"/>
                  <a:gd name="T55" fmla="*/ 4680 h 17129"/>
                  <a:gd name="T56" fmla="*/ 8070 w 9005"/>
                  <a:gd name="T57" fmla="*/ 4542 h 17129"/>
                  <a:gd name="T58" fmla="*/ 7233 w 9005"/>
                  <a:gd name="T59" fmla="*/ 4366 h 17129"/>
                  <a:gd name="T60" fmla="*/ 6933 w 9005"/>
                  <a:gd name="T61" fmla="*/ 4208 h 17129"/>
                  <a:gd name="T62" fmla="*/ 6706 w 9005"/>
                  <a:gd name="T63" fmla="*/ 4354 h 17129"/>
                  <a:gd name="T64" fmla="*/ 6214 w 9005"/>
                  <a:gd name="T65" fmla="*/ 3694 h 17129"/>
                  <a:gd name="T66" fmla="*/ 5505 w 9005"/>
                  <a:gd name="T67" fmla="*/ 3736 h 17129"/>
                  <a:gd name="T68" fmla="*/ 4903 w 9005"/>
                  <a:gd name="T69" fmla="*/ 3531 h 17129"/>
                  <a:gd name="T70" fmla="*/ 4503 w 9005"/>
                  <a:gd name="T71" fmla="*/ 3386 h 17129"/>
                  <a:gd name="T72" fmla="*/ 4146 w 9005"/>
                  <a:gd name="T73" fmla="*/ 3217 h 17129"/>
                  <a:gd name="T74" fmla="*/ 3693 w 9005"/>
                  <a:gd name="T75" fmla="*/ 2745 h 17129"/>
                  <a:gd name="T76" fmla="*/ 3684 w 9005"/>
                  <a:gd name="T77" fmla="*/ 2166 h 17129"/>
                  <a:gd name="T78" fmla="*/ 3355 w 9005"/>
                  <a:gd name="T79" fmla="*/ 2519 h 17129"/>
                  <a:gd name="T80" fmla="*/ 2698 w 9005"/>
                  <a:gd name="T81" fmla="*/ 2628 h 17129"/>
                  <a:gd name="T82" fmla="*/ 2549 w 9005"/>
                  <a:gd name="T83" fmla="*/ 2574 h 17129"/>
                  <a:gd name="T84" fmla="*/ 2635 w 9005"/>
                  <a:gd name="T85" fmla="*/ 1885 h 17129"/>
                  <a:gd name="T86" fmla="*/ 2134 w 9005"/>
                  <a:gd name="T87" fmla="*/ 1761 h 17129"/>
                  <a:gd name="T88" fmla="*/ 1752 w 9005"/>
                  <a:gd name="T89" fmla="*/ 1435 h 17129"/>
                  <a:gd name="T90" fmla="*/ 1387 w 9005"/>
                  <a:gd name="T91" fmla="*/ 1365 h 17129"/>
                  <a:gd name="T92" fmla="*/ 1163 w 9005"/>
                  <a:gd name="T93" fmla="*/ 881 h 17129"/>
                  <a:gd name="T94" fmla="*/ 571 w 9005"/>
                  <a:gd name="T95" fmla="*/ 875 h 17129"/>
                  <a:gd name="T96" fmla="*/ 218 w 9005"/>
                  <a:gd name="T97" fmla="*/ 624 h 17129"/>
                  <a:gd name="T98" fmla="*/ 111 w 9005"/>
                  <a:gd name="T99" fmla="*/ 66 h 17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05" h="17129">
                    <a:moveTo>
                      <a:pt x="8667" y="17129"/>
                    </a:moveTo>
                    <a:lnTo>
                      <a:pt x="8686" y="16850"/>
                    </a:lnTo>
                    <a:lnTo>
                      <a:pt x="8925" y="16516"/>
                    </a:lnTo>
                    <a:lnTo>
                      <a:pt x="9005" y="16347"/>
                    </a:lnTo>
                    <a:lnTo>
                      <a:pt x="8849" y="16143"/>
                    </a:lnTo>
                    <a:lnTo>
                      <a:pt x="8387" y="16307"/>
                    </a:lnTo>
                    <a:lnTo>
                      <a:pt x="8034" y="16118"/>
                    </a:lnTo>
                    <a:lnTo>
                      <a:pt x="7791" y="16069"/>
                    </a:lnTo>
                    <a:lnTo>
                      <a:pt x="7553" y="15783"/>
                    </a:lnTo>
                    <a:lnTo>
                      <a:pt x="7546" y="15776"/>
                    </a:lnTo>
                    <a:lnTo>
                      <a:pt x="7620" y="15587"/>
                    </a:lnTo>
                    <a:lnTo>
                      <a:pt x="7468" y="15377"/>
                    </a:lnTo>
                    <a:lnTo>
                      <a:pt x="7554" y="15306"/>
                    </a:lnTo>
                    <a:lnTo>
                      <a:pt x="7606" y="15077"/>
                    </a:lnTo>
                    <a:lnTo>
                      <a:pt x="7609" y="15072"/>
                    </a:lnTo>
                    <a:lnTo>
                      <a:pt x="7613" y="15066"/>
                    </a:lnTo>
                    <a:lnTo>
                      <a:pt x="7685" y="14984"/>
                    </a:lnTo>
                    <a:lnTo>
                      <a:pt x="7822" y="14987"/>
                    </a:lnTo>
                    <a:lnTo>
                      <a:pt x="7677" y="14625"/>
                    </a:lnTo>
                    <a:lnTo>
                      <a:pt x="7440" y="14613"/>
                    </a:lnTo>
                    <a:lnTo>
                      <a:pt x="7239" y="14486"/>
                    </a:lnTo>
                    <a:lnTo>
                      <a:pt x="7206" y="14231"/>
                    </a:lnTo>
                    <a:lnTo>
                      <a:pt x="7099" y="14226"/>
                    </a:lnTo>
                    <a:lnTo>
                      <a:pt x="7011" y="14024"/>
                    </a:lnTo>
                    <a:lnTo>
                      <a:pt x="7009" y="14022"/>
                    </a:lnTo>
                    <a:lnTo>
                      <a:pt x="7758" y="13702"/>
                    </a:lnTo>
                    <a:lnTo>
                      <a:pt x="7834" y="13562"/>
                    </a:lnTo>
                    <a:lnTo>
                      <a:pt x="7787" y="13459"/>
                    </a:lnTo>
                    <a:lnTo>
                      <a:pt x="7897" y="13259"/>
                    </a:lnTo>
                    <a:lnTo>
                      <a:pt x="7613" y="13061"/>
                    </a:lnTo>
                    <a:lnTo>
                      <a:pt x="7528" y="12849"/>
                    </a:lnTo>
                    <a:lnTo>
                      <a:pt x="7556" y="12728"/>
                    </a:lnTo>
                    <a:lnTo>
                      <a:pt x="7339" y="12640"/>
                    </a:lnTo>
                    <a:lnTo>
                      <a:pt x="7228" y="12537"/>
                    </a:lnTo>
                    <a:lnTo>
                      <a:pt x="7209" y="12413"/>
                    </a:lnTo>
                    <a:lnTo>
                      <a:pt x="7214" y="12406"/>
                    </a:lnTo>
                    <a:lnTo>
                      <a:pt x="7535" y="12096"/>
                    </a:lnTo>
                    <a:lnTo>
                      <a:pt x="7573" y="11975"/>
                    </a:lnTo>
                    <a:lnTo>
                      <a:pt x="7442" y="11798"/>
                    </a:lnTo>
                    <a:lnTo>
                      <a:pt x="7139" y="11512"/>
                    </a:lnTo>
                    <a:lnTo>
                      <a:pt x="7230" y="11272"/>
                    </a:lnTo>
                    <a:lnTo>
                      <a:pt x="7087" y="11064"/>
                    </a:lnTo>
                    <a:lnTo>
                      <a:pt x="7106" y="10954"/>
                    </a:lnTo>
                    <a:lnTo>
                      <a:pt x="6975" y="10928"/>
                    </a:lnTo>
                    <a:lnTo>
                      <a:pt x="6649" y="10950"/>
                    </a:lnTo>
                    <a:lnTo>
                      <a:pt x="6456" y="11112"/>
                    </a:lnTo>
                    <a:lnTo>
                      <a:pt x="6319" y="11055"/>
                    </a:lnTo>
                    <a:lnTo>
                      <a:pt x="6212" y="11281"/>
                    </a:lnTo>
                    <a:lnTo>
                      <a:pt x="6304" y="11402"/>
                    </a:lnTo>
                    <a:lnTo>
                      <a:pt x="6033" y="11607"/>
                    </a:lnTo>
                    <a:lnTo>
                      <a:pt x="5762" y="11644"/>
                    </a:lnTo>
                    <a:lnTo>
                      <a:pt x="5762" y="11641"/>
                    </a:lnTo>
                    <a:lnTo>
                      <a:pt x="5783" y="11448"/>
                    </a:lnTo>
                    <a:lnTo>
                      <a:pt x="6004" y="11310"/>
                    </a:lnTo>
                    <a:lnTo>
                      <a:pt x="6049" y="11041"/>
                    </a:lnTo>
                    <a:lnTo>
                      <a:pt x="5914" y="10964"/>
                    </a:lnTo>
                    <a:lnTo>
                      <a:pt x="5907" y="10959"/>
                    </a:lnTo>
                    <a:lnTo>
                      <a:pt x="6047" y="10492"/>
                    </a:lnTo>
                    <a:lnTo>
                      <a:pt x="6499" y="10075"/>
                    </a:lnTo>
                    <a:lnTo>
                      <a:pt x="6469" y="9699"/>
                    </a:lnTo>
                    <a:lnTo>
                      <a:pt x="6801" y="9470"/>
                    </a:lnTo>
                    <a:lnTo>
                      <a:pt x="7252" y="8910"/>
                    </a:lnTo>
                    <a:lnTo>
                      <a:pt x="7247" y="8798"/>
                    </a:lnTo>
                    <a:lnTo>
                      <a:pt x="7335" y="8719"/>
                    </a:lnTo>
                    <a:lnTo>
                      <a:pt x="7168" y="8579"/>
                    </a:lnTo>
                    <a:lnTo>
                      <a:pt x="7204" y="8464"/>
                    </a:lnTo>
                    <a:lnTo>
                      <a:pt x="7352" y="8300"/>
                    </a:lnTo>
                    <a:lnTo>
                      <a:pt x="7504" y="8281"/>
                    </a:lnTo>
                    <a:lnTo>
                      <a:pt x="7515" y="8283"/>
                    </a:lnTo>
                    <a:lnTo>
                      <a:pt x="7615" y="8307"/>
                    </a:lnTo>
                    <a:lnTo>
                      <a:pt x="7585" y="8421"/>
                    </a:lnTo>
                    <a:lnTo>
                      <a:pt x="7880" y="8422"/>
                    </a:lnTo>
                    <a:lnTo>
                      <a:pt x="7984" y="8384"/>
                    </a:lnTo>
                    <a:lnTo>
                      <a:pt x="8003" y="8266"/>
                    </a:lnTo>
                    <a:lnTo>
                      <a:pt x="8115" y="8260"/>
                    </a:lnTo>
                    <a:lnTo>
                      <a:pt x="8123" y="8140"/>
                    </a:lnTo>
                    <a:lnTo>
                      <a:pt x="8210" y="8062"/>
                    </a:lnTo>
                    <a:lnTo>
                      <a:pt x="8098" y="7761"/>
                    </a:lnTo>
                    <a:lnTo>
                      <a:pt x="8201" y="7166"/>
                    </a:lnTo>
                    <a:lnTo>
                      <a:pt x="8127" y="6766"/>
                    </a:lnTo>
                    <a:lnTo>
                      <a:pt x="8356" y="6227"/>
                    </a:lnTo>
                    <a:lnTo>
                      <a:pt x="8413" y="5621"/>
                    </a:lnTo>
                    <a:lnTo>
                      <a:pt x="8820" y="5092"/>
                    </a:lnTo>
                    <a:lnTo>
                      <a:pt x="8972" y="4680"/>
                    </a:lnTo>
                    <a:lnTo>
                      <a:pt x="8641" y="4564"/>
                    </a:lnTo>
                    <a:lnTo>
                      <a:pt x="8079" y="4542"/>
                    </a:lnTo>
                    <a:lnTo>
                      <a:pt x="8070" y="4542"/>
                    </a:lnTo>
                    <a:lnTo>
                      <a:pt x="7747" y="4253"/>
                    </a:lnTo>
                    <a:lnTo>
                      <a:pt x="7501" y="4413"/>
                    </a:lnTo>
                    <a:lnTo>
                      <a:pt x="7233" y="4366"/>
                    </a:lnTo>
                    <a:lnTo>
                      <a:pt x="7135" y="4415"/>
                    </a:lnTo>
                    <a:lnTo>
                      <a:pt x="7049" y="4263"/>
                    </a:lnTo>
                    <a:lnTo>
                      <a:pt x="6933" y="4208"/>
                    </a:lnTo>
                    <a:lnTo>
                      <a:pt x="6823" y="4270"/>
                    </a:lnTo>
                    <a:lnTo>
                      <a:pt x="6813" y="4380"/>
                    </a:lnTo>
                    <a:lnTo>
                      <a:pt x="6706" y="4354"/>
                    </a:lnTo>
                    <a:lnTo>
                      <a:pt x="6395" y="4003"/>
                    </a:lnTo>
                    <a:lnTo>
                      <a:pt x="6331" y="3775"/>
                    </a:lnTo>
                    <a:lnTo>
                      <a:pt x="6214" y="3694"/>
                    </a:lnTo>
                    <a:lnTo>
                      <a:pt x="5785" y="3596"/>
                    </a:lnTo>
                    <a:lnTo>
                      <a:pt x="5614" y="3730"/>
                    </a:lnTo>
                    <a:lnTo>
                      <a:pt x="5505" y="3736"/>
                    </a:lnTo>
                    <a:lnTo>
                      <a:pt x="5307" y="3646"/>
                    </a:lnTo>
                    <a:lnTo>
                      <a:pt x="5169" y="3531"/>
                    </a:lnTo>
                    <a:lnTo>
                      <a:pt x="4903" y="3531"/>
                    </a:lnTo>
                    <a:lnTo>
                      <a:pt x="4855" y="3637"/>
                    </a:lnTo>
                    <a:lnTo>
                      <a:pt x="4638" y="3668"/>
                    </a:lnTo>
                    <a:lnTo>
                      <a:pt x="4503" y="3386"/>
                    </a:lnTo>
                    <a:lnTo>
                      <a:pt x="4381" y="3398"/>
                    </a:lnTo>
                    <a:lnTo>
                      <a:pt x="4381" y="3274"/>
                    </a:lnTo>
                    <a:lnTo>
                      <a:pt x="4146" y="3217"/>
                    </a:lnTo>
                    <a:lnTo>
                      <a:pt x="3886" y="2988"/>
                    </a:lnTo>
                    <a:lnTo>
                      <a:pt x="3656" y="2995"/>
                    </a:lnTo>
                    <a:lnTo>
                      <a:pt x="3693" y="2745"/>
                    </a:lnTo>
                    <a:lnTo>
                      <a:pt x="3582" y="2521"/>
                    </a:lnTo>
                    <a:lnTo>
                      <a:pt x="3582" y="2361"/>
                    </a:lnTo>
                    <a:lnTo>
                      <a:pt x="3684" y="2166"/>
                    </a:lnTo>
                    <a:lnTo>
                      <a:pt x="3581" y="2104"/>
                    </a:lnTo>
                    <a:lnTo>
                      <a:pt x="3420" y="2271"/>
                    </a:lnTo>
                    <a:lnTo>
                      <a:pt x="3355" y="2519"/>
                    </a:lnTo>
                    <a:lnTo>
                      <a:pt x="3017" y="2671"/>
                    </a:lnTo>
                    <a:lnTo>
                      <a:pt x="2808" y="2604"/>
                    </a:lnTo>
                    <a:lnTo>
                      <a:pt x="2698" y="2628"/>
                    </a:lnTo>
                    <a:lnTo>
                      <a:pt x="2686" y="2631"/>
                    </a:lnTo>
                    <a:lnTo>
                      <a:pt x="2542" y="2585"/>
                    </a:lnTo>
                    <a:lnTo>
                      <a:pt x="2549" y="2574"/>
                    </a:lnTo>
                    <a:lnTo>
                      <a:pt x="2672" y="2340"/>
                    </a:lnTo>
                    <a:lnTo>
                      <a:pt x="2554" y="2133"/>
                    </a:lnTo>
                    <a:lnTo>
                      <a:pt x="2635" y="1885"/>
                    </a:lnTo>
                    <a:lnTo>
                      <a:pt x="2525" y="1909"/>
                    </a:lnTo>
                    <a:lnTo>
                      <a:pt x="2368" y="1718"/>
                    </a:lnTo>
                    <a:lnTo>
                      <a:pt x="2134" y="1761"/>
                    </a:lnTo>
                    <a:lnTo>
                      <a:pt x="1921" y="1711"/>
                    </a:lnTo>
                    <a:lnTo>
                      <a:pt x="1837" y="1787"/>
                    </a:lnTo>
                    <a:lnTo>
                      <a:pt x="1752" y="1435"/>
                    </a:lnTo>
                    <a:lnTo>
                      <a:pt x="1542" y="1387"/>
                    </a:lnTo>
                    <a:lnTo>
                      <a:pt x="1501" y="1280"/>
                    </a:lnTo>
                    <a:lnTo>
                      <a:pt x="1387" y="1365"/>
                    </a:lnTo>
                    <a:lnTo>
                      <a:pt x="1264" y="1322"/>
                    </a:lnTo>
                    <a:lnTo>
                      <a:pt x="1144" y="994"/>
                    </a:lnTo>
                    <a:lnTo>
                      <a:pt x="1163" y="881"/>
                    </a:lnTo>
                    <a:lnTo>
                      <a:pt x="1013" y="708"/>
                    </a:lnTo>
                    <a:lnTo>
                      <a:pt x="787" y="727"/>
                    </a:lnTo>
                    <a:lnTo>
                      <a:pt x="571" y="875"/>
                    </a:lnTo>
                    <a:lnTo>
                      <a:pt x="456" y="825"/>
                    </a:lnTo>
                    <a:lnTo>
                      <a:pt x="343" y="624"/>
                    </a:lnTo>
                    <a:lnTo>
                      <a:pt x="218" y="624"/>
                    </a:lnTo>
                    <a:lnTo>
                      <a:pt x="167" y="520"/>
                    </a:lnTo>
                    <a:lnTo>
                      <a:pt x="207" y="298"/>
                    </a:lnTo>
                    <a:lnTo>
                      <a:pt x="111" y="66"/>
                    </a:lnTo>
                    <a:lnTo>
                      <a:pt x="0" y="0"/>
                    </a:lnTo>
                  </a:path>
                </a:pathLst>
              </a:custGeom>
              <a:noFill/>
              <a:ln w="13335">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3" name="Freeform 206"/>
              <p:cNvSpPr>
                <a:spLocks/>
              </p:cNvSpPr>
              <p:nvPr/>
            </p:nvSpPr>
            <p:spPr bwMode="auto">
              <a:xfrm>
                <a:off x="1183" y="4326"/>
                <a:ext cx="153" cy="89"/>
              </a:xfrm>
              <a:custGeom>
                <a:avLst/>
                <a:gdLst>
                  <a:gd name="T0" fmla="*/ 0 w 306"/>
                  <a:gd name="T1" fmla="*/ 14 h 180"/>
                  <a:gd name="T2" fmla="*/ 31 w 306"/>
                  <a:gd name="T3" fmla="*/ 143 h 180"/>
                  <a:gd name="T4" fmla="*/ 155 w 306"/>
                  <a:gd name="T5" fmla="*/ 180 h 180"/>
                  <a:gd name="T6" fmla="*/ 306 w 306"/>
                  <a:gd name="T7" fmla="*/ 133 h 180"/>
                  <a:gd name="T8" fmla="*/ 111 w 306"/>
                  <a:gd name="T9" fmla="*/ 0 h 180"/>
                  <a:gd name="T10" fmla="*/ 0 w 306"/>
                  <a:gd name="T11" fmla="*/ 14 h 180"/>
                </a:gdLst>
                <a:ahLst/>
                <a:cxnLst>
                  <a:cxn ang="0">
                    <a:pos x="T0" y="T1"/>
                  </a:cxn>
                  <a:cxn ang="0">
                    <a:pos x="T2" y="T3"/>
                  </a:cxn>
                  <a:cxn ang="0">
                    <a:pos x="T4" y="T5"/>
                  </a:cxn>
                  <a:cxn ang="0">
                    <a:pos x="T6" y="T7"/>
                  </a:cxn>
                  <a:cxn ang="0">
                    <a:pos x="T8" y="T9"/>
                  </a:cxn>
                  <a:cxn ang="0">
                    <a:pos x="T10" y="T11"/>
                  </a:cxn>
                </a:cxnLst>
                <a:rect l="0" t="0" r="r" b="b"/>
                <a:pathLst>
                  <a:path w="306" h="180">
                    <a:moveTo>
                      <a:pt x="0" y="14"/>
                    </a:moveTo>
                    <a:lnTo>
                      <a:pt x="31" y="143"/>
                    </a:lnTo>
                    <a:lnTo>
                      <a:pt x="155" y="180"/>
                    </a:lnTo>
                    <a:lnTo>
                      <a:pt x="306" y="133"/>
                    </a:lnTo>
                    <a:lnTo>
                      <a:pt x="111" y="0"/>
                    </a:lnTo>
                    <a:lnTo>
                      <a:pt x="0" y="14"/>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4" name="Freeform 205"/>
              <p:cNvSpPr>
                <a:spLocks/>
              </p:cNvSpPr>
              <p:nvPr/>
            </p:nvSpPr>
            <p:spPr bwMode="auto">
              <a:xfrm>
                <a:off x="1932" y="4777"/>
                <a:ext cx="118" cy="157"/>
              </a:xfrm>
              <a:custGeom>
                <a:avLst/>
                <a:gdLst>
                  <a:gd name="T0" fmla="*/ 110 w 235"/>
                  <a:gd name="T1" fmla="*/ 119 h 314"/>
                  <a:gd name="T2" fmla="*/ 72 w 235"/>
                  <a:gd name="T3" fmla="*/ 0 h 314"/>
                  <a:gd name="T4" fmla="*/ 0 w 235"/>
                  <a:gd name="T5" fmla="*/ 88 h 314"/>
                  <a:gd name="T6" fmla="*/ 235 w 235"/>
                  <a:gd name="T7" fmla="*/ 314 h 314"/>
                  <a:gd name="T8" fmla="*/ 228 w 235"/>
                  <a:gd name="T9" fmla="*/ 192 h 314"/>
                  <a:gd name="T10" fmla="*/ 110 w 235"/>
                  <a:gd name="T11" fmla="*/ 119 h 314"/>
                </a:gdLst>
                <a:ahLst/>
                <a:cxnLst>
                  <a:cxn ang="0">
                    <a:pos x="T0" y="T1"/>
                  </a:cxn>
                  <a:cxn ang="0">
                    <a:pos x="T2" y="T3"/>
                  </a:cxn>
                  <a:cxn ang="0">
                    <a:pos x="T4" y="T5"/>
                  </a:cxn>
                  <a:cxn ang="0">
                    <a:pos x="T6" y="T7"/>
                  </a:cxn>
                  <a:cxn ang="0">
                    <a:pos x="T8" y="T9"/>
                  </a:cxn>
                  <a:cxn ang="0">
                    <a:pos x="T10" y="T11"/>
                  </a:cxn>
                </a:cxnLst>
                <a:rect l="0" t="0" r="r" b="b"/>
                <a:pathLst>
                  <a:path w="235" h="314">
                    <a:moveTo>
                      <a:pt x="110" y="119"/>
                    </a:moveTo>
                    <a:lnTo>
                      <a:pt x="72" y="0"/>
                    </a:lnTo>
                    <a:lnTo>
                      <a:pt x="0" y="88"/>
                    </a:lnTo>
                    <a:lnTo>
                      <a:pt x="235" y="314"/>
                    </a:lnTo>
                    <a:lnTo>
                      <a:pt x="228" y="192"/>
                    </a:lnTo>
                    <a:lnTo>
                      <a:pt x="110" y="119"/>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5" name="Freeform 204"/>
              <p:cNvSpPr>
                <a:spLocks/>
              </p:cNvSpPr>
              <p:nvPr/>
            </p:nvSpPr>
            <p:spPr bwMode="auto">
              <a:xfrm>
                <a:off x="2615" y="6010"/>
                <a:ext cx="151" cy="269"/>
              </a:xfrm>
              <a:custGeom>
                <a:avLst/>
                <a:gdLst>
                  <a:gd name="T0" fmla="*/ 0 w 300"/>
                  <a:gd name="T1" fmla="*/ 107 h 538"/>
                  <a:gd name="T2" fmla="*/ 248 w 300"/>
                  <a:gd name="T3" fmla="*/ 538 h 538"/>
                  <a:gd name="T4" fmla="*/ 300 w 300"/>
                  <a:gd name="T5" fmla="*/ 415 h 538"/>
                  <a:gd name="T6" fmla="*/ 264 w 300"/>
                  <a:gd name="T7" fmla="*/ 129 h 538"/>
                  <a:gd name="T8" fmla="*/ 67 w 300"/>
                  <a:gd name="T9" fmla="*/ 0 h 538"/>
                  <a:gd name="T10" fmla="*/ 0 w 300"/>
                  <a:gd name="T11" fmla="*/ 107 h 538"/>
                </a:gdLst>
                <a:ahLst/>
                <a:cxnLst>
                  <a:cxn ang="0">
                    <a:pos x="T0" y="T1"/>
                  </a:cxn>
                  <a:cxn ang="0">
                    <a:pos x="T2" y="T3"/>
                  </a:cxn>
                  <a:cxn ang="0">
                    <a:pos x="T4" y="T5"/>
                  </a:cxn>
                  <a:cxn ang="0">
                    <a:pos x="T6" y="T7"/>
                  </a:cxn>
                  <a:cxn ang="0">
                    <a:pos x="T8" y="T9"/>
                  </a:cxn>
                  <a:cxn ang="0">
                    <a:pos x="T10" y="T11"/>
                  </a:cxn>
                </a:cxnLst>
                <a:rect l="0" t="0" r="r" b="b"/>
                <a:pathLst>
                  <a:path w="300" h="538">
                    <a:moveTo>
                      <a:pt x="0" y="107"/>
                    </a:moveTo>
                    <a:lnTo>
                      <a:pt x="248" y="538"/>
                    </a:lnTo>
                    <a:lnTo>
                      <a:pt x="300" y="415"/>
                    </a:lnTo>
                    <a:lnTo>
                      <a:pt x="264" y="129"/>
                    </a:lnTo>
                    <a:lnTo>
                      <a:pt x="67" y="0"/>
                    </a:lnTo>
                    <a:lnTo>
                      <a:pt x="0" y="107"/>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6" name="Freeform 203"/>
              <p:cNvSpPr>
                <a:spLocks/>
              </p:cNvSpPr>
              <p:nvPr/>
            </p:nvSpPr>
            <p:spPr bwMode="auto">
              <a:xfrm>
                <a:off x="549" y="3544"/>
                <a:ext cx="34" cy="60"/>
              </a:xfrm>
              <a:custGeom>
                <a:avLst/>
                <a:gdLst>
                  <a:gd name="T0" fmla="*/ 0 w 67"/>
                  <a:gd name="T1" fmla="*/ 119 h 119"/>
                  <a:gd name="T2" fmla="*/ 67 w 67"/>
                  <a:gd name="T3" fmla="*/ 110 h 119"/>
                  <a:gd name="T4" fmla="*/ 12 w 67"/>
                  <a:gd name="T5" fmla="*/ 0 h 119"/>
                  <a:gd name="T6" fmla="*/ 0 w 67"/>
                  <a:gd name="T7" fmla="*/ 119 h 119"/>
                </a:gdLst>
                <a:ahLst/>
                <a:cxnLst>
                  <a:cxn ang="0">
                    <a:pos x="T0" y="T1"/>
                  </a:cxn>
                  <a:cxn ang="0">
                    <a:pos x="T2" y="T3"/>
                  </a:cxn>
                  <a:cxn ang="0">
                    <a:pos x="T4" y="T5"/>
                  </a:cxn>
                  <a:cxn ang="0">
                    <a:pos x="T6" y="T7"/>
                  </a:cxn>
                </a:cxnLst>
                <a:rect l="0" t="0" r="r" b="b"/>
                <a:pathLst>
                  <a:path w="67" h="119">
                    <a:moveTo>
                      <a:pt x="0" y="119"/>
                    </a:moveTo>
                    <a:lnTo>
                      <a:pt x="67" y="110"/>
                    </a:lnTo>
                    <a:lnTo>
                      <a:pt x="12" y="0"/>
                    </a:lnTo>
                    <a:lnTo>
                      <a:pt x="0" y="119"/>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7" name="Freeform 202"/>
              <p:cNvSpPr>
                <a:spLocks/>
              </p:cNvSpPr>
              <p:nvPr/>
            </p:nvSpPr>
            <p:spPr bwMode="auto">
              <a:xfrm>
                <a:off x="2522" y="5733"/>
                <a:ext cx="49" cy="53"/>
              </a:xfrm>
              <a:custGeom>
                <a:avLst/>
                <a:gdLst>
                  <a:gd name="T0" fmla="*/ 0 w 96"/>
                  <a:gd name="T1" fmla="*/ 0 h 107"/>
                  <a:gd name="T2" fmla="*/ 44 w 96"/>
                  <a:gd name="T3" fmla="*/ 107 h 107"/>
                  <a:gd name="T4" fmla="*/ 72 w 96"/>
                  <a:gd name="T5" fmla="*/ 95 h 107"/>
                  <a:gd name="T6" fmla="*/ 96 w 96"/>
                  <a:gd name="T7" fmla="*/ 90 h 107"/>
                  <a:gd name="T8" fmla="*/ 8 w 96"/>
                  <a:gd name="T9" fmla="*/ 9 h 107"/>
                  <a:gd name="T10" fmla="*/ 0 w 96"/>
                  <a:gd name="T11" fmla="*/ 0 h 107"/>
                </a:gdLst>
                <a:ahLst/>
                <a:cxnLst>
                  <a:cxn ang="0">
                    <a:pos x="T0" y="T1"/>
                  </a:cxn>
                  <a:cxn ang="0">
                    <a:pos x="T2" y="T3"/>
                  </a:cxn>
                  <a:cxn ang="0">
                    <a:pos x="T4" y="T5"/>
                  </a:cxn>
                  <a:cxn ang="0">
                    <a:pos x="T6" y="T7"/>
                  </a:cxn>
                  <a:cxn ang="0">
                    <a:pos x="T8" y="T9"/>
                  </a:cxn>
                  <a:cxn ang="0">
                    <a:pos x="T10" y="T11"/>
                  </a:cxn>
                </a:cxnLst>
                <a:rect l="0" t="0" r="r" b="b"/>
                <a:pathLst>
                  <a:path w="96" h="107">
                    <a:moveTo>
                      <a:pt x="0" y="0"/>
                    </a:moveTo>
                    <a:lnTo>
                      <a:pt x="44" y="107"/>
                    </a:lnTo>
                    <a:lnTo>
                      <a:pt x="72" y="95"/>
                    </a:lnTo>
                    <a:lnTo>
                      <a:pt x="96" y="90"/>
                    </a:lnTo>
                    <a:lnTo>
                      <a:pt x="8" y="9"/>
                    </a:lnTo>
                    <a:lnTo>
                      <a:pt x="0"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8" name="Freeform 201"/>
              <p:cNvSpPr>
                <a:spLocks/>
              </p:cNvSpPr>
              <p:nvPr/>
            </p:nvSpPr>
            <p:spPr bwMode="auto">
              <a:xfrm>
                <a:off x="2571" y="5764"/>
                <a:ext cx="144" cy="90"/>
              </a:xfrm>
              <a:custGeom>
                <a:avLst/>
                <a:gdLst>
                  <a:gd name="T0" fmla="*/ 81 w 290"/>
                  <a:gd name="T1" fmla="*/ 0 h 181"/>
                  <a:gd name="T2" fmla="*/ 5 w 290"/>
                  <a:gd name="T3" fmla="*/ 23 h 181"/>
                  <a:gd name="T4" fmla="*/ 0 w 290"/>
                  <a:gd name="T5" fmla="*/ 26 h 181"/>
                  <a:gd name="T6" fmla="*/ 4 w 290"/>
                  <a:gd name="T7" fmla="*/ 26 h 181"/>
                  <a:gd name="T8" fmla="*/ 176 w 290"/>
                  <a:gd name="T9" fmla="*/ 181 h 181"/>
                  <a:gd name="T10" fmla="*/ 290 w 290"/>
                  <a:gd name="T11" fmla="*/ 133 h 181"/>
                  <a:gd name="T12" fmla="*/ 81 w 290"/>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290" h="181">
                    <a:moveTo>
                      <a:pt x="81" y="0"/>
                    </a:moveTo>
                    <a:lnTo>
                      <a:pt x="5" y="23"/>
                    </a:lnTo>
                    <a:lnTo>
                      <a:pt x="0" y="26"/>
                    </a:lnTo>
                    <a:lnTo>
                      <a:pt x="4" y="26"/>
                    </a:lnTo>
                    <a:lnTo>
                      <a:pt x="176" y="181"/>
                    </a:lnTo>
                    <a:lnTo>
                      <a:pt x="290" y="133"/>
                    </a:lnTo>
                    <a:lnTo>
                      <a:pt x="81"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9" name="Freeform 200"/>
              <p:cNvSpPr>
                <a:spLocks/>
              </p:cNvSpPr>
              <p:nvPr/>
            </p:nvSpPr>
            <p:spPr bwMode="auto">
              <a:xfrm>
                <a:off x="529" y="3604"/>
                <a:ext cx="20" cy="60"/>
              </a:xfrm>
              <a:custGeom>
                <a:avLst/>
                <a:gdLst>
                  <a:gd name="T0" fmla="*/ 40 w 40"/>
                  <a:gd name="T1" fmla="*/ 0 h 120"/>
                  <a:gd name="T2" fmla="*/ 0 w 40"/>
                  <a:gd name="T3" fmla="*/ 6 h 120"/>
                  <a:gd name="T4" fmla="*/ 29 w 40"/>
                  <a:gd name="T5" fmla="*/ 118 h 120"/>
                  <a:gd name="T6" fmla="*/ 31 w 40"/>
                  <a:gd name="T7" fmla="*/ 120 h 120"/>
                </a:gdLst>
                <a:ahLst/>
                <a:cxnLst>
                  <a:cxn ang="0">
                    <a:pos x="T0" y="T1"/>
                  </a:cxn>
                  <a:cxn ang="0">
                    <a:pos x="T2" y="T3"/>
                  </a:cxn>
                  <a:cxn ang="0">
                    <a:pos x="T4" y="T5"/>
                  </a:cxn>
                  <a:cxn ang="0">
                    <a:pos x="T6" y="T7"/>
                  </a:cxn>
                </a:cxnLst>
                <a:rect l="0" t="0" r="r" b="b"/>
                <a:pathLst>
                  <a:path w="40" h="120">
                    <a:moveTo>
                      <a:pt x="40" y="0"/>
                    </a:moveTo>
                    <a:lnTo>
                      <a:pt x="0" y="6"/>
                    </a:lnTo>
                    <a:lnTo>
                      <a:pt x="29" y="118"/>
                    </a:lnTo>
                    <a:lnTo>
                      <a:pt x="31" y="12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0" name="Freeform 199"/>
              <p:cNvSpPr>
                <a:spLocks/>
              </p:cNvSpPr>
              <p:nvPr/>
            </p:nvSpPr>
            <p:spPr bwMode="auto">
              <a:xfrm>
                <a:off x="62" y="62"/>
                <a:ext cx="5769" cy="3690"/>
              </a:xfrm>
              <a:custGeom>
                <a:avLst/>
                <a:gdLst>
                  <a:gd name="T0" fmla="*/ 10379 w 11538"/>
                  <a:gd name="T1" fmla="*/ 324 h 7380"/>
                  <a:gd name="T2" fmla="*/ 10265 w 11538"/>
                  <a:gd name="T3" fmla="*/ 1349 h 7380"/>
                  <a:gd name="T4" fmla="*/ 10150 w 11538"/>
                  <a:gd name="T5" fmla="*/ 1656 h 7380"/>
                  <a:gd name="T6" fmla="*/ 10083 w 11538"/>
                  <a:gd name="T7" fmla="*/ 1890 h 7380"/>
                  <a:gd name="T8" fmla="*/ 9838 w 11538"/>
                  <a:gd name="T9" fmla="*/ 2390 h 7380"/>
                  <a:gd name="T10" fmla="*/ 8555 w 11538"/>
                  <a:gd name="T11" fmla="*/ 2907 h 7380"/>
                  <a:gd name="T12" fmla="*/ 7846 w 11538"/>
                  <a:gd name="T13" fmla="*/ 3779 h 7380"/>
                  <a:gd name="T14" fmla="*/ 8134 w 11538"/>
                  <a:gd name="T15" fmla="*/ 3882 h 7380"/>
                  <a:gd name="T16" fmla="*/ 7675 w 11538"/>
                  <a:gd name="T17" fmla="*/ 4108 h 7380"/>
                  <a:gd name="T18" fmla="*/ 6490 w 11538"/>
                  <a:gd name="T19" fmla="*/ 4023 h 7380"/>
                  <a:gd name="T20" fmla="*/ 5666 w 11538"/>
                  <a:gd name="T21" fmla="*/ 3575 h 7380"/>
                  <a:gd name="T22" fmla="*/ 5471 w 11538"/>
                  <a:gd name="T23" fmla="*/ 3139 h 7380"/>
                  <a:gd name="T24" fmla="*/ 4679 w 11538"/>
                  <a:gd name="T25" fmla="*/ 3046 h 7380"/>
                  <a:gd name="T26" fmla="*/ 4821 w 11538"/>
                  <a:gd name="T27" fmla="*/ 3415 h 7380"/>
                  <a:gd name="T28" fmla="*/ 5174 w 11538"/>
                  <a:gd name="T29" fmla="*/ 4242 h 7380"/>
                  <a:gd name="T30" fmla="*/ 5178 w 11538"/>
                  <a:gd name="T31" fmla="*/ 4973 h 7380"/>
                  <a:gd name="T32" fmla="*/ 5352 w 11538"/>
                  <a:gd name="T33" fmla="*/ 5605 h 7380"/>
                  <a:gd name="T34" fmla="*/ 5136 w 11538"/>
                  <a:gd name="T35" fmla="*/ 5688 h 7380"/>
                  <a:gd name="T36" fmla="*/ 4576 w 11538"/>
                  <a:gd name="T37" fmla="*/ 5500 h 7380"/>
                  <a:gd name="T38" fmla="*/ 4431 w 11538"/>
                  <a:gd name="T39" fmla="*/ 5795 h 7380"/>
                  <a:gd name="T40" fmla="*/ 4251 w 11538"/>
                  <a:gd name="T41" fmla="*/ 5693 h 7380"/>
                  <a:gd name="T42" fmla="*/ 3936 w 11538"/>
                  <a:gd name="T43" fmla="*/ 5641 h 7380"/>
                  <a:gd name="T44" fmla="*/ 3341 w 11538"/>
                  <a:gd name="T45" fmla="*/ 5898 h 7380"/>
                  <a:gd name="T46" fmla="*/ 3148 w 11538"/>
                  <a:gd name="T47" fmla="*/ 5533 h 7380"/>
                  <a:gd name="T48" fmla="*/ 2882 w 11538"/>
                  <a:gd name="T49" fmla="*/ 5097 h 7380"/>
                  <a:gd name="T50" fmla="*/ 2753 w 11538"/>
                  <a:gd name="T51" fmla="*/ 4969 h 7380"/>
                  <a:gd name="T52" fmla="*/ 2204 w 11538"/>
                  <a:gd name="T53" fmla="*/ 5099 h 7380"/>
                  <a:gd name="T54" fmla="*/ 1963 w 11538"/>
                  <a:gd name="T55" fmla="*/ 5385 h 7380"/>
                  <a:gd name="T56" fmla="*/ 1647 w 11538"/>
                  <a:gd name="T57" fmla="*/ 5288 h 7380"/>
                  <a:gd name="T58" fmla="*/ 1428 w 11538"/>
                  <a:gd name="T59" fmla="*/ 5338 h 7380"/>
                  <a:gd name="T60" fmla="*/ 802 w 11538"/>
                  <a:gd name="T61" fmla="*/ 5376 h 7380"/>
                  <a:gd name="T62" fmla="*/ 450 w 11538"/>
                  <a:gd name="T63" fmla="*/ 5540 h 7380"/>
                  <a:gd name="T64" fmla="*/ 0 w 11538"/>
                  <a:gd name="T65" fmla="*/ 5948 h 7380"/>
                  <a:gd name="T66" fmla="*/ 276 w 11538"/>
                  <a:gd name="T67" fmla="*/ 6041 h 7380"/>
                  <a:gd name="T68" fmla="*/ 585 w 11538"/>
                  <a:gd name="T69" fmla="*/ 6098 h 7380"/>
                  <a:gd name="T70" fmla="*/ 913 w 11538"/>
                  <a:gd name="T71" fmla="*/ 6203 h 7380"/>
                  <a:gd name="T72" fmla="*/ 804 w 11538"/>
                  <a:gd name="T73" fmla="*/ 6275 h 7380"/>
                  <a:gd name="T74" fmla="*/ 383 w 11538"/>
                  <a:gd name="T75" fmla="*/ 6175 h 7380"/>
                  <a:gd name="T76" fmla="*/ 352 w 11538"/>
                  <a:gd name="T77" fmla="*/ 6425 h 7380"/>
                  <a:gd name="T78" fmla="*/ 737 w 11538"/>
                  <a:gd name="T79" fmla="*/ 6451 h 7380"/>
                  <a:gd name="T80" fmla="*/ 614 w 11538"/>
                  <a:gd name="T81" fmla="*/ 6622 h 7380"/>
                  <a:gd name="T82" fmla="*/ 438 w 11538"/>
                  <a:gd name="T83" fmla="*/ 6903 h 7380"/>
                  <a:gd name="T84" fmla="*/ 823 w 11538"/>
                  <a:gd name="T85" fmla="*/ 7380 h 7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8" h="7380">
                    <a:moveTo>
                      <a:pt x="11538" y="0"/>
                    </a:moveTo>
                    <a:lnTo>
                      <a:pt x="10909" y="157"/>
                    </a:lnTo>
                    <a:lnTo>
                      <a:pt x="10379" y="324"/>
                    </a:lnTo>
                    <a:lnTo>
                      <a:pt x="10155" y="517"/>
                    </a:lnTo>
                    <a:lnTo>
                      <a:pt x="10153" y="1213"/>
                    </a:lnTo>
                    <a:lnTo>
                      <a:pt x="10265" y="1349"/>
                    </a:lnTo>
                    <a:lnTo>
                      <a:pt x="10158" y="1280"/>
                    </a:lnTo>
                    <a:lnTo>
                      <a:pt x="10133" y="1509"/>
                    </a:lnTo>
                    <a:lnTo>
                      <a:pt x="10150" y="1656"/>
                    </a:lnTo>
                    <a:lnTo>
                      <a:pt x="10240" y="1720"/>
                    </a:lnTo>
                    <a:lnTo>
                      <a:pt x="10095" y="1777"/>
                    </a:lnTo>
                    <a:lnTo>
                      <a:pt x="10083" y="1890"/>
                    </a:lnTo>
                    <a:lnTo>
                      <a:pt x="10200" y="2104"/>
                    </a:lnTo>
                    <a:lnTo>
                      <a:pt x="10089" y="2047"/>
                    </a:lnTo>
                    <a:lnTo>
                      <a:pt x="9838" y="2390"/>
                    </a:lnTo>
                    <a:lnTo>
                      <a:pt x="9831" y="2402"/>
                    </a:lnTo>
                    <a:lnTo>
                      <a:pt x="9412" y="2695"/>
                    </a:lnTo>
                    <a:lnTo>
                      <a:pt x="8555" y="2907"/>
                    </a:lnTo>
                    <a:lnTo>
                      <a:pt x="8004" y="3205"/>
                    </a:lnTo>
                    <a:lnTo>
                      <a:pt x="7780" y="3693"/>
                    </a:lnTo>
                    <a:lnTo>
                      <a:pt x="7846" y="3779"/>
                    </a:lnTo>
                    <a:lnTo>
                      <a:pt x="8187" y="3856"/>
                    </a:lnTo>
                    <a:lnTo>
                      <a:pt x="8196" y="3860"/>
                    </a:lnTo>
                    <a:lnTo>
                      <a:pt x="8134" y="3882"/>
                    </a:lnTo>
                    <a:lnTo>
                      <a:pt x="8129" y="3884"/>
                    </a:lnTo>
                    <a:lnTo>
                      <a:pt x="7863" y="3942"/>
                    </a:lnTo>
                    <a:lnTo>
                      <a:pt x="7675" y="4108"/>
                    </a:lnTo>
                    <a:lnTo>
                      <a:pt x="7301" y="4213"/>
                    </a:lnTo>
                    <a:lnTo>
                      <a:pt x="6975" y="4075"/>
                    </a:lnTo>
                    <a:lnTo>
                      <a:pt x="6490" y="4023"/>
                    </a:lnTo>
                    <a:lnTo>
                      <a:pt x="6121" y="3892"/>
                    </a:lnTo>
                    <a:lnTo>
                      <a:pt x="5914" y="3985"/>
                    </a:lnTo>
                    <a:lnTo>
                      <a:pt x="5666" y="3575"/>
                    </a:lnTo>
                    <a:lnTo>
                      <a:pt x="5761" y="3272"/>
                    </a:lnTo>
                    <a:lnTo>
                      <a:pt x="5721" y="3165"/>
                    </a:lnTo>
                    <a:lnTo>
                      <a:pt x="5471" y="3139"/>
                    </a:lnTo>
                    <a:lnTo>
                      <a:pt x="5374" y="3208"/>
                    </a:lnTo>
                    <a:lnTo>
                      <a:pt x="5119" y="3226"/>
                    </a:lnTo>
                    <a:lnTo>
                      <a:pt x="4679" y="3046"/>
                    </a:lnTo>
                    <a:lnTo>
                      <a:pt x="4672" y="3155"/>
                    </a:lnTo>
                    <a:lnTo>
                      <a:pt x="4798" y="3226"/>
                    </a:lnTo>
                    <a:lnTo>
                      <a:pt x="4821" y="3415"/>
                    </a:lnTo>
                    <a:lnTo>
                      <a:pt x="4746" y="3493"/>
                    </a:lnTo>
                    <a:lnTo>
                      <a:pt x="4843" y="3889"/>
                    </a:lnTo>
                    <a:lnTo>
                      <a:pt x="5174" y="4242"/>
                    </a:lnTo>
                    <a:lnTo>
                      <a:pt x="5121" y="4633"/>
                    </a:lnTo>
                    <a:lnTo>
                      <a:pt x="5197" y="4738"/>
                    </a:lnTo>
                    <a:lnTo>
                      <a:pt x="5178" y="4973"/>
                    </a:lnTo>
                    <a:lnTo>
                      <a:pt x="5090" y="5193"/>
                    </a:lnTo>
                    <a:lnTo>
                      <a:pt x="5252" y="5557"/>
                    </a:lnTo>
                    <a:lnTo>
                      <a:pt x="5352" y="5605"/>
                    </a:lnTo>
                    <a:lnTo>
                      <a:pt x="5450" y="5541"/>
                    </a:lnTo>
                    <a:lnTo>
                      <a:pt x="5412" y="5659"/>
                    </a:lnTo>
                    <a:lnTo>
                      <a:pt x="5136" y="5688"/>
                    </a:lnTo>
                    <a:lnTo>
                      <a:pt x="4691" y="5690"/>
                    </a:lnTo>
                    <a:lnTo>
                      <a:pt x="4702" y="5471"/>
                    </a:lnTo>
                    <a:lnTo>
                      <a:pt x="4576" y="5500"/>
                    </a:lnTo>
                    <a:lnTo>
                      <a:pt x="4422" y="5650"/>
                    </a:lnTo>
                    <a:lnTo>
                      <a:pt x="4521" y="5865"/>
                    </a:lnTo>
                    <a:lnTo>
                      <a:pt x="4431" y="5795"/>
                    </a:lnTo>
                    <a:lnTo>
                      <a:pt x="4364" y="5621"/>
                    </a:lnTo>
                    <a:lnTo>
                      <a:pt x="4253" y="5621"/>
                    </a:lnTo>
                    <a:lnTo>
                      <a:pt x="4251" y="5693"/>
                    </a:lnTo>
                    <a:lnTo>
                      <a:pt x="4093" y="5707"/>
                    </a:lnTo>
                    <a:lnTo>
                      <a:pt x="4055" y="5586"/>
                    </a:lnTo>
                    <a:lnTo>
                      <a:pt x="3936" y="5641"/>
                    </a:lnTo>
                    <a:lnTo>
                      <a:pt x="3896" y="5540"/>
                    </a:lnTo>
                    <a:lnTo>
                      <a:pt x="3757" y="5552"/>
                    </a:lnTo>
                    <a:lnTo>
                      <a:pt x="3341" y="5898"/>
                    </a:lnTo>
                    <a:lnTo>
                      <a:pt x="3308" y="5755"/>
                    </a:lnTo>
                    <a:lnTo>
                      <a:pt x="3149" y="5653"/>
                    </a:lnTo>
                    <a:lnTo>
                      <a:pt x="3148" y="5533"/>
                    </a:lnTo>
                    <a:lnTo>
                      <a:pt x="2972" y="5228"/>
                    </a:lnTo>
                    <a:lnTo>
                      <a:pt x="2858" y="5205"/>
                    </a:lnTo>
                    <a:lnTo>
                      <a:pt x="2882" y="5097"/>
                    </a:lnTo>
                    <a:lnTo>
                      <a:pt x="2765" y="5109"/>
                    </a:lnTo>
                    <a:lnTo>
                      <a:pt x="2701" y="5224"/>
                    </a:lnTo>
                    <a:lnTo>
                      <a:pt x="2753" y="4969"/>
                    </a:lnTo>
                    <a:lnTo>
                      <a:pt x="2568" y="5093"/>
                    </a:lnTo>
                    <a:lnTo>
                      <a:pt x="2548" y="4956"/>
                    </a:lnTo>
                    <a:lnTo>
                      <a:pt x="2204" y="5099"/>
                    </a:lnTo>
                    <a:lnTo>
                      <a:pt x="2149" y="5002"/>
                    </a:lnTo>
                    <a:lnTo>
                      <a:pt x="1973" y="5145"/>
                    </a:lnTo>
                    <a:lnTo>
                      <a:pt x="1963" y="5385"/>
                    </a:lnTo>
                    <a:lnTo>
                      <a:pt x="1840" y="5402"/>
                    </a:lnTo>
                    <a:lnTo>
                      <a:pt x="1835" y="5402"/>
                    </a:lnTo>
                    <a:lnTo>
                      <a:pt x="1647" y="5288"/>
                    </a:lnTo>
                    <a:lnTo>
                      <a:pt x="1537" y="5311"/>
                    </a:lnTo>
                    <a:lnTo>
                      <a:pt x="1514" y="5441"/>
                    </a:lnTo>
                    <a:lnTo>
                      <a:pt x="1428" y="5338"/>
                    </a:lnTo>
                    <a:lnTo>
                      <a:pt x="1364" y="5462"/>
                    </a:lnTo>
                    <a:lnTo>
                      <a:pt x="1361" y="5212"/>
                    </a:lnTo>
                    <a:lnTo>
                      <a:pt x="802" y="5376"/>
                    </a:lnTo>
                    <a:lnTo>
                      <a:pt x="745" y="5274"/>
                    </a:lnTo>
                    <a:lnTo>
                      <a:pt x="350" y="5488"/>
                    </a:lnTo>
                    <a:lnTo>
                      <a:pt x="450" y="5540"/>
                    </a:lnTo>
                    <a:lnTo>
                      <a:pt x="126" y="5509"/>
                    </a:lnTo>
                    <a:lnTo>
                      <a:pt x="52" y="5602"/>
                    </a:lnTo>
                    <a:lnTo>
                      <a:pt x="0" y="5948"/>
                    </a:lnTo>
                    <a:lnTo>
                      <a:pt x="67" y="6039"/>
                    </a:lnTo>
                    <a:lnTo>
                      <a:pt x="173" y="5995"/>
                    </a:lnTo>
                    <a:lnTo>
                      <a:pt x="276" y="6041"/>
                    </a:lnTo>
                    <a:lnTo>
                      <a:pt x="750" y="5898"/>
                    </a:lnTo>
                    <a:lnTo>
                      <a:pt x="606" y="5967"/>
                    </a:lnTo>
                    <a:lnTo>
                      <a:pt x="585" y="6098"/>
                    </a:lnTo>
                    <a:lnTo>
                      <a:pt x="818" y="6043"/>
                    </a:lnTo>
                    <a:lnTo>
                      <a:pt x="800" y="6155"/>
                    </a:lnTo>
                    <a:lnTo>
                      <a:pt x="913" y="6203"/>
                    </a:lnTo>
                    <a:lnTo>
                      <a:pt x="792" y="6227"/>
                    </a:lnTo>
                    <a:lnTo>
                      <a:pt x="1037" y="6331"/>
                    </a:lnTo>
                    <a:lnTo>
                      <a:pt x="804" y="6275"/>
                    </a:lnTo>
                    <a:lnTo>
                      <a:pt x="752" y="6179"/>
                    </a:lnTo>
                    <a:lnTo>
                      <a:pt x="606" y="6220"/>
                    </a:lnTo>
                    <a:lnTo>
                      <a:pt x="383" y="6175"/>
                    </a:lnTo>
                    <a:lnTo>
                      <a:pt x="316" y="6082"/>
                    </a:lnTo>
                    <a:lnTo>
                      <a:pt x="257" y="6224"/>
                    </a:lnTo>
                    <a:lnTo>
                      <a:pt x="352" y="6425"/>
                    </a:lnTo>
                    <a:lnTo>
                      <a:pt x="419" y="6320"/>
                    </a:lnTo>
                    <a:lnTo>
                      <a:pt x="528" y="6329"/>
                    </a:lnTo>
                    <a:lnTo>
                      <a:pt x="737" y="6451"/>
                    </a:lnTo>
                    <a:lnTo>
                      <a:pt x="771" y="6575"/>
                    </a:lnTo>
                    <a:lnTo>
                      <a:pt x="709" y="6672"/>
                    </a:lnTo>
                    <a:lnTo>
                      <a:pt x="614" y="6622"/>
                    </a:lnTo>
                    <a:lnTo>
                      <a:pt x="126" y="6670"/>
                    </a:lnTo>
                    <a:lnTo>
                      <a:pt x="67" y="6765"/>
                    </a:lnTo>
                    <a:lnTo>
                      <a:pt x="438" y="6903"/>
                    </a:lnTo>
                    <a:lnTo>
                      <a:pt x="581" y="7144"/>
                    </a:lnTo>
                    <a:lnTo>
                      <a:pt x="538" y="7356"/>
                    </a:lnTo>
                    <a:lnTo>
                      <a:pt x="823" y="7380"/>
                    </a:lnTo>
                    <a:lnTo>
                      <a:pt x="964" y="7221"/>
                    </a:lnTo>
                    <a:lnTo>
                      <a:pt x="966" y="7204"/>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1" name="Freeform 198"/>
              <p:cNvSpPr>
                <a:spLocks/>
              </p:cNvSpPr>
              <p:nvPr/>
            </p:nvSpPr>
            <p:spPr bwMode="auto">
              <a:xfrm>
                <a:off x="545" y="3664"/>
                <a:ext cx="2614" cy="5519"/>
              </a:xfrm>
              <a:custGeom>
                <a:avLst/>
                <a:gdLst>
                  <a:gd name="T0" fmla="*/ 114 w 5227"/>
                  <a:gd name="T1" fmla="*/ 76 h 11038"/>
                  <a:gd name="T2" fmla="*/ 474 w 5227"/>
                  <a:gd name="T3" fmla="*/ 241 h 11038"/>
                  <a:gd name="T4" fmla="*/ 583 w 5227"/>
                  <a:gd name="T5" fmla="*/ 107 h 11038"/>
                  <a:gd name="T6" fmla="*/ 700 w 5227"/>
                  <a:gd name="T7" fmla="*/ 181 h 11038"/>
                  <a:gd name="T8" fmla="*/ 786 w 5227"/>
                  <a:gd name="T9" fmla="*/ 315 h 11038"/>
                  <a:gd name="T10" fmla="*/ 942 w 5227"/>
                  <a:gd name="T11" fmla="*/ 138 h 11038"/>
                  <a:gd name="T12" fmla="*/ 1066 w 5227"/>
                  <a:gd name="T13" fmla="*/ 496 h 11038"/>
                  <a:gd name="T14" fmla="*/ 1152 w 5227"/>
                  <a:gd name="T15" fmla="*/ 217 h 11038"/>
                  <a:gd name="T16" fmla="*/ 1288 w 5227"/>
                  <a:gd name="T17" fmla="*/ 357 h 11038"/>
                  <a:gd name="T18" fmla="*/ 1264 w 5227"/>
                  <a:gd name="T19" fmla="*/ 541 h 11038"/>
                  <a:gd name="T20" fmla="*/ 1511 w 5227"/>
                  <a:gd name="T21" fmla="*/ 555 h 11038"/>
                  <a:gd name="T22" fmla="*/ 1426 w 5227"/>
                  <a:gd name="T23" fmla="*/ 712 h 11038"/>
                  <a:gd name="T24" fmla="*/ 1478 w 5227"/>
                  <a:gd name="T25" fmla="*/ 963 h 11038"/>
                  <a:gd name="T26" fmla="*/ 1514 w 5227"/>
                  <a:gd name="T27" fmla="*/ 943 h 11038"/>
                  <a:gd name="T28" fmla="*/ 1744 w 5227"/>
                  <a:gd name="T29" fmla="*/ 820 h 11038"/>
                  <a:gd name="T30" fmla="*/ 1790 w 5227"/>
                  <a:gd name="T31" fmla="*/ 664 h 11038"/>
                  <a:gd name="T32" fmla="*/ 1968 w 5227"/>
                  <a:gd name="T33" fmla="*/ 753 h 11038"/>
                  <a:gd name="T34" fmla="*/ 2192 w 5227"/>
                  <a:gd name="T35" fmla="*/ 870 h 11038"/>
                  <a:gd name="T36" fmla="*/ 1873 w 5227"/>
                  <a:gd name="T37" fmla="*/ 934 h 11038"/>
                  <a:gd name="T38" fmla="*/ 2537 w 5227"/>
                  <a:gd name="T39" fmla="*/ 1041 h 11038"/>
                  <a:gd name="T40" fmla="*/ 2527 w 5227"/>
                  <a:gd name="T41" fmla="*/ 1108 h 11038"/>
                  <a:gd name="T42" fmla="*/ 2418 w 5227"/>
                  <a:gd name="T43" fmla="*/ 1375 h 11038"/>
                  <a:gd name="T44" fmla="*/ 2742 w 5227"/>
                  <a:gd name="T45" fmla="*/ 1654 h 11038"/>
                  <a:gd name="T46" fmla="*/ 3013 w 5227"/>
                  <a:gd name="T47" fmla="*/ 1591 h 11038"/>
                  <a:gd name="T48" fmla="*/ 3030 w 5227"/>
                  <a:gd name="T49" fmla="*/ 1666 h 11038"/>
                  <a:gd name="T50" fmla="*/ 2889 w 5227"/>
                  <a:gd name="T51" fmla="*/ 1973 h 11038"/>
                  <a:gd name="T52" fmla="*/ 3304 w 5227"/>
                  <a:gd name="T53" fmla="*/ 2249 h 11038"/>
                  <a:gd name="T54" fmla="*/ 3018 w 5227"/>
                  <a:gd name="T55" fmla="*/ 2742 h 11038"/>
                  <a:gd name="T56" fmla="*/ 3505 w 5227"/>
                  <a:gd name="T57" fmla="*/ 3486 h 11038"/>
                  <a:gd name="T58" fmla="*/ 4003 w 5227"/>
                  <a:gd name="T59" fmla="*/ 3789 h 11038"/>
                  <a:gd name="T60" fmla="*/ 4294 w 5227"/>
                  <a:gd name="T61" fmla="*/ 3970 h 11038"/>
                  <a:gd name="T62" fmla="*/ 4505 w 5227"/>
                  <a:gd name="T63" fmla="*/ 4011 h 11038"/>
                  <a:gd name="T64" fmla="*/ 4438 w 5227"/>
                  <a:gd name="T65" fmla="*/ 4401 h 11038"/>
                  <a:gd name="T66" fmla="*/ 4710 w 5227"/>
                  <a:gd name="T67" fmla="*/ 4745 h 11038"/>
                  <a:gd name="T68" fmla="*/ 4667 w 5227"/>
                  <a:gd name="T69" fmla="*/ 4971 h 11038"/>
                  <a:gd name="T70" fmla="*/ 4367 w 5227"/>
                  <a:gd name="T71" fmla="*/ 5321 h 11038"/>
                  <a:gd name="T72" fmla="*/ 4722 w 5227"/>
                  <a:gd name="T73" fmla="*/ 5674 h 11038"/>
                  <a:gd name="T74" fmla="*/ 5205 w 5227"/>
                  <a:gd name="T75" fmla="*/ 6396 h 11038"/>
                  <a:gd name="T76" fmla="*/ 5227 w 5227"/>
                  <a:gd name="T77" fmla="*/ 6505 h 11038"/>
                  <a:gd name="T78" fmla="*/ 5048 w 5227"/>
                  <a:gd name="T79" fmla="*/ 6332 h 11038"/>
                  <a:gd name="T80" fmla="*/ 4598 w 5227"/>
                  <a:gd name="T81" fmla="*/ 5817 h 11038"/>
                  <a:gd name="T82" fmla="*/ 4243 w 5227"/>
                  <a:gd name="T83" fmla="*/ 7981 h 11038"/>
                  <a:gd name="T84" fmla="*/ 4570 w 5227"/>
                  <a:gd name="T85" fmla="*/ 7878 h 11038"/>
                  <a:gd name="T86" fmla="*/ 4332 w 5227"/>
                  <a:gd name="T87" fmla="*/ 7954 h 11038"/>
                  <a:gd name="T88" fmla="*/ 4210 w 5227"/>
                  <a:gd name="T89" fmla="*/ 8405 h 11038"/>
                  <a:gd name="T90" fmla="*/ 3637 w 5227"/>
                  <a:gd name="T91" fmla="*/ 10614 h 11038"/>
                  <a:gd name="T92" fmla="*/ 3458 w 5227"/>
                  <a:gd name="T93" fmla="*/ 10859 h 1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27" h="11038">
                    <a:moveTo>
                      <a:pt x="0" y="0"/>
                    </a:moveTo>
                    <a:lnTo>
                      <a:pt x="114" y="76"/>
                    </a:lnTo>
                    <a:lnTo>
                      <a:pt x="291" y="12"/>
                    </a:lnTo>
                    <a:lnTo>
                      <a:pt x="474" y="241"/>
                    </a:lnTo>
                    <a:lnTo>
                      <a:pt x="583" y="217"/>
                    </a:lnTo>
                    <a:lnTo>
                      <a:pt x="583" y="107"/>
                    </a:lnTo>
                    <a:lnTo>
                      <a:pt x="598" y="217"/>
                    </a:lnTo>
                    <a:lnTo>
                      <a:pt x="700" y="181"/>
                    </a:lnTo>
                    <a:lnTo>
                      <a:pt x="674" y="290"/>
                    </a:lnTo>
                    <a:lnTo>
                      <a:pt x="786" y="315"/>
                    </a:lnTo>
                    <a:lnTo>
                      <a:pt x="931" y="257"/>
                    </a:lnTo>
                    <a:lnTo>
                      <a:pt x="942" y="138"/>
                    </a:lnTo>
                    <a:lnTo>
                      <a:pt x="968" y="436"/>
                    </a:lnTo>
                    <a:lnTo>
                      <a:pt x="1066" y="496"/>
                    </a:lnTo>
                    <a:lnTo>
                      <a:pt x="1169" y="445"/>
                    </a:lnTo>
                    <a:lnTo>
                      <a:pt x="1152" y="217"/>
                    </a:lnTo>
                    <a:lnTo>
                      <a:pt x="1176" y="334"/>
                    </a:lnTo>
                    <a:lnTo>
                      <a:pt x="1288" y="357"/>
                    </a:lnTo>
                    <a:lnTo>
                      <a:pt x="1207" y="440"/>
                    </a:lnTo>
                    <a:lnTo>
                      <a:pt x="1264" y="541"/>
                    </a:lnTo>
                    <a:lnTo>
                      <a:pt x="1407" y="601"/>
                    </a:lnTo>
                    <a:lnTo>
                      <a:pt x="1511" y="555"/>
                    </a:lnTo>
                    <a:lnTo>
                      <a:pt x="1416" y="603"/>
                    </a:lnTo>
                    <a:lnTo>
                      <a:pt x="1426" y="712"/>
                    </a:lnTo>
                    <a:lnTo>
                      <a:pt x="1507" y="820"/>
                    </a:lnTo>
                    <a:lnTo>
                      <a:pt x="1478" y="963"/>
                    </a:lnTo>
                    <a:lnTo>
                      <a:pt x="1561" y="1055"/>
                    </a:lnTo>
                    <a:lnTo>
                      <a:pt x="1514" y="943"/>
                    </a:lnTo>
                    <a:lnTo>
                      <a:pt x="1621" y="850"/>
                    </a:lnTo>
                    <a:lnTo>
                      <a:pt x="1744" y="820"/>
                    </a:lnTo>
                    <a:lnTo>
                      <a:pt x="1838" y="893"/>
                    </a:lnTo>
                    <a:lnTo>
                      <a:pt x="1790" y="664"/>
                    </a:lnTo>
                    <a:lnTo>
                      <a:pt x="1911" y="851"/>
                    </a:lnTo>
                    <a:lnTo>
                      <a:pt x="1968" y="753"/>
                    </a:lnTo>
                    <a:lnTo>
                      <a:pt x="2111" y="776"/>
                    </a:lnTo>
                    <a:lnTo>
                      <a:pt x="2192" y="870"/>
                    </a:lnTo>
                    <a:lnTo>
                      <a:pt x="2114" y="965"/>
                    </a:lnTo>
                    <a:lnTo>
                      <a:pt x="1873" y="934"/>
                    </a:lnTo>
                    <a:lnTo>
                      <a:pt x="2058" y="1081"/>
                    </a:lnTo>
                    <a:lnTo>
                      <a:pt x="2537" y="1041"/>
                    </a:lnTo>
                    <a:lnTo>
                      <a:pt x="2644" y="1103"/>
                    </a:lnTo>
                    <a:lnTo>
                      <a:pt x="2527" y="1108"/>
                    </a:lnTo>
                    <a:lnTo>
                      <a:pt x="2589" y="1208"/>
                    </a:lnTo>
                    <a:lnTo>
                      <a:pt x="2418" y="1375"/>
                    </a:lnTo>
                    <a:lnTo>
                      <a:pt x="2508" y="1616"/>
                    </a:lnTo>
                    <a:lnTo>
                      <a:pt x="2742" y="1654"/>
                    </a:lnTo>
                    <a:lnTo>
                      <a:pt x="2822" y="1732"/>
                    </a:lnTo>
                    <a:lnTo>
                      <a:pt x="3013" y="1591"/>
                    </a:lnTo>
                    <a:lnTo>
                      <a:pt x="3294" y="1568"/>
                    </a:lnTo>
                    <a:lnTo>
                      <a:pt x="3030" y="1666"/>
                    </a:lnTo>
                    <a:lnTo>
                      <a:pt x="3006" y="1923"/>
                    </a:lnTo>
                    <a:lnTo>
                      <a:pt x="2889" y="1973"/>
                    </a:lnTo>
                    <a:lnTo>
                      <a:pt x="3118" y="2056"/>
                    </a:lnTo>
                    <a:lnTo>
                      <a:pt x="3304" y="2249"/>
                    </a:lnTo>
                    <a:lnTo>
                      <a:pt x="3003" y="2569"/>
                    </a:lnTo>
                    <a:lnTo>
                      <a:pt x="3018" y="2742"/>
                    </a:lnTo>
                    <a:lnTo>
                      <a:pt x="3422" y="3214"/>
                    </a:lnTo>
                    <a:lnTo>
                      <a:pt x="3505" y="3486"/>
                    </a:lnTo>
                    <a:lnTo>
                      <a:pt x="3818" y="3746"/>
                    </a:lnTo>
                    <a:lnTo>
                      <a:pt x="4003" y="3789"/>
                    </a:lnTo>
                    <a:lnTo>
                      <a:pt x="4065" y="3925"/>
                    </a:lnTo>
                    <a:lnTo>
                      <a:pt x="4294" y="3970"/>
                    </a:lnTo>
                    <a:lnTo>
                      <a:pt x="4477" y="4118"/>
                    </a:lnTo>
                    <a:lnTo>
                      <a:pt x="4505" y="4011"/>
                    </a:lnTo>
                    <a:lnTo>
                      <a:pt x="4613" y="4029"/>
                    </a:lnTo>
                    <a:lnTo>
                      <a:pt x="4438" y="4401"/>
                    </a:lnTo>
                    <a:lnTo>
                      <a:pt x="4551" y="4437"/>
                    </a:lnTo>
                    <a:lnTo>
                      <a:pt x="4710" y="4745"/>
                    </a:lnTo>
                    <a:lnTo>
                      <a:pt x="4603" y="4764"/>
                    </a:lnTo>
                    <a:lnTo>
                      <a:pt x="4667" y="4971"/>
                    </a:lnTo>
                    <a:lnTo>
                      <a:pt x="4551" y="5193"/>
                    </a:lnTo>
                    <a:lnTo>
                      <a:pt x="4367" y="5321"/>
                    </a:lnTo>
                    <a:lnTo>
                      <a:pt x="4417" y="5485"/>
                    </a:lnTo>
                    <a:lnTo>
                      <a:pt x="4722" y="5674"/>
                    </a:lnTo>
                    <a:lnTo>
                      <a:pt x="5124" y="6108"/>
                    </a:lnTo>
                    <a:lnTo>
                      <a:pt x="5205" y="6396"/>
                    </a:lnTo>
                    <a:lnTo>
                      <a:pt x="5205" y="6398"/>
                    </a:lnTo>
                    <a:lnTo>
                      <a:pt x="5227" y="6505"/>
                    </a:lnTo>
                    <a:lnTo>
                      <a:pt x="5145" y="6634"/>
                    </a:lnTo>
                    <a:lnTo>
                      <a:pt x="5048" y="6332"/>
                    </a:lnTo>
                    <a:lnTo>
                      <a:pt x="4632" y="5924"/>
                    </a:lnTo>
                    <a:lnTo>
                      <a:pt x="4598" y="5817"/>
                    </a:lnTo>
                    <a:lnTo>
                      <a:pt x="4484" y="6039"/>
                    </a:lnTo>
                    <a:lnTo>
                      <a:pt x="4243" y="7981"/>
                    </a:lnTo>
                    <a:lnTo>
                      <a:pt x="4398" y="7678"/>
                    </a:lnTo>
                    <a:lnTo>
                      <a:pt x="4570" y="7878"/>
                    </a:lnTo>
                    <a:lnTo>
                      <a:pt x="4579" y="7988"/>
                    </a:lnTo>
                    <a:lnTo>
                      <a:pt x="4332" y="7954"/>
                    </a:lnTo>
                    <a:lnTo>
                      <a:pt x="4208" y="8221"/>
                    </a:lnTo>
                    <a:lnTo>
                      <a:pt x="4210" y="8405"/>
                    </a:lnTo>
                    <a:lnTo>
                      <a:pt x="3784" y="10340"/>
                    </a:lnTo>
                    <a:lnTo>
                      <a:pt x="3637" y="10614"/>
                    </a:lnTo>
                    <a:lnTo>
                      <a:pt x="3636" y="10616"/>
                    </a:lnTo>
                    <a:lnTo>
                      <a:pt x="3458" y="10859"/>
                    </a:lnTo>
                    <a:lnTo>
                      <a:pt x="3213" y="11038"/>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2" name="Line 197"/>
              <p:cNvSpPr>
                <a:spLocks noChangeShapeType="1"/>
              </p:cNvSpPr>
              <p:nvPr/>
            </p:nvSpPr>
            <p:spPr bwMode="auto">
              <a:xfrm flipV="1">
                <a:off x="545" y="3604"/>
                <a:ext cx="4" cy="60"/>
              </a:xfrm>
              <a:prstGeom prst="line">
                <a:avLst/>
              </a:prstGeom>
              <a:noFill/>
              <a:ln w="13335">
                <a:solidFill>
                  <a:srgbClr val="6699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3" name="Freeform 196"/>
              <p:cNvSpPr>
                <a:spLocks/>
              </p:cNvSpPr>
              <p:nvPr/>
            </p:nvSpPr>
            <p:spPr bwMode="auto">
              <a:xfrm>
                <a:off x="6335" y="8626"/>
                <a:ext cx="3829" cy="1729"/>
              </a:xfrm>
              <a:custGeom>
                <a:avLst/>
                <a:gdLst>
                  <a:gd name="T0" fmla="*/ 240 w 7660"/>
                  <a:gd name="T1" fmla="*/ 3456 h 3456"/>
                  <a:gd name="T2" fmla="*/ 16 w 7660"/>
                  <a:gd name="T3" fmla="*/ 3179 h 3456"/>
                  <a:gd name="T4" fmla="*/ 0 w 7660"/>
                  <a:gd name="T5" fmla="*/ 2498 h 3456"/>
                  <a:gd name="T6" fmla="*/ 18 w 7660"/>
                  <a:gd name="T7" fmla="*/ 2118 h 3456"/>
                  <a:gd name="T8" fmla="*/ 237 w 7660"/>
                  <a:gd name="T9" fmla="*/ 1704 h 3456"/>
                  <a:gd name="T10" fmla="*/ 340 w 7660"/>
                  <a:gd name="T11" fmla="*/ 1597 h 3456"/>
                  <a:gd name="T12" fmla="*/ 551 w 7660"/>
                  <a:gd name="T13" fmla="*/ 1442 h 3456"/>
                  <a:gd name="T14" fmla="*/ 813 w 7660"/>
                  <a:gd name="T15" fmla="*/ 1442 h 3456"/>
                  <a:gd name="T16" fmla="*/ 1070 w 7660"/>
                  <a:gd name="T17" fmla="*/ 1160 h 3456"/>
                  <a:gd name="T18" fmla="*/ 1494 w 7660"/>
                  <a:gd name="T19" fmla="*/ 853 h 3456"/>
                  <a:gd name="T20" fmla="*/ 1820 w 7660"/>
                  <a:gd name="T21" fmla="*/ 762 h 3456"/>
                  <a:gd name="T22" fmla="*/ 1823 w 7660"/>
                  <a:gd name="T23" fmla="*/ 767 h 3456"/>
                  <a:gd name="T24" fmla="*/ 1934 w 7660"/>
                  <a:gd name="T25" fmla="*/ 953 h 3456"/>
                  <a:gd name="T26" fmla="*/ 2049 w 7660"/>
                  <a:gd name="T27" fmla="*/ 980 h 3456"/>
                  <a:gd name="T28" fmla="*/ 2058 w 7660"/>
                  <a:gd name="T29" fmla="*/ 980 h 3456"/>
                  <a:gd name="T30" fmla="*/ 2612 w 7660"/>
                  <a:gd name="T31" fmla="*/ 998 h 3456"/>
                  <a:gd name="T32" fmla="*/ 2689 w 7660"/>
                  <a:gd name="T33" fmla="*/ 1092 h 3456"/>
                  <a:gd name="T34" fmla="*/ 2670 w 7660"/>
                  <a:gd name="T35" fmla="*/ 1199 h 3456"/>
                  <a:gd name="T36" fmla="*/ 2812 w 7660"/>
                  <a:gd name="T37" fmla="*/ 1232 h 3456"/>
                  <a:gd name="T38" fmla="*/ 3186 w 7660"/>
                  <a:gd name="T39" fmla="*/ 1191 h 3456"/>
                  <a:gd name="T40" fmla="*/ 3105 w 7660"/>
                  <a:gd name="T41" fmla="*/ 1101 h 3456"/>
                  <a:gd name="T42" fmla="*/ 3153 w 7660"/>
                  <a:gd name="T43" fmla="*/ 1004 h 3456"/>
                  <a:gd name="T44" fmla="*/ 3258 w 7660"/>
                  <a:gd name="T45" fmla="*/ 1013 h 3456"/>
                  <a:gd name="T46" fmla="*/ 3434 w 7660"/>
                  <a:gd name="T47" fmla="*/ 1225 h 3456"/>
                  <a:gd name="T48" fmla="*/ 3948 w 7660"/>
                  <a:gd name="T49" fmla="*/ 1166 h 3456"/>
                  <a:gd name="T50" fmla="*/ 4100 w 7660"/>
                  <a:gd name="T51" fmla="*/ 1506 h 3456"/>
                  <a:gd name="T52" fmla="*/ 4478 w 7660"/>
                  <a:gd name="T53" fmla="*/ 1597 h 3456"/>
                  <a:gd name="T54" fmla="*/ 4583 w 7660"/>
                  <a:gd name="T55" fmla="*/ 1566 h 3456"/>
                  <a:gd name="T56" fmla="*/ 4588 w 7660"/>
                  <a:gd name="T57" fmla="*/ 1571 h 3456"/>
                  <a:gd name="T58" fmla="*/ 4826 w 7660"/>
                  <a:gd name="T59" fmla="*/ 1709 h 3456"/>
                  <a:gd name="T60" fmla="*/ 4814 w 7660"/>
                  <a:gd name="T61" fmla="*/ 1818 h 3456"/>
                  <a:gd name="T62" fmla="*/ 5159 w 7660"/>
                  <a:gd name="T63" fmla="*/ 1718 h 3456"/>
                  <a:gd name="T64" fmla="*/ 5388 w 7660"/>
                  <a:gd name="T65" fmla="*/ 1780 h 3456"/>
                  <a:gd name="T66" fmla="*/ 5433 w 7660"/>
                  <a:gd name="T67" fmla="*/ 1890 h 3456"/>
                  <a:gd name="T68" fmla="*/ 5512 w 7660"/>
                  <a:gd name="T69" fmla="*/ 1675 h 3456"/>
                  <a:gd name="T70" fmla="*/ 5799 w 7660"/>
                  <a:gd name="T71" fmla="*/ 1723 h 3456"/>
                  <a:gd name="T72" fmla="*/ 5802 w 7660"/>
                  <a:gd name="T73" fmla="*/ 1613 h 3456"/>
                  <a:gd name="T74" fmla="*/ 6021 w 7660"/>
                  <a:gd name="T75" fmla="*/ 1563 h 3456"/>
                  <a:gd name="T76" fmla="*/ 6125 w 7660"/>
                  <a:gd name="T77" fmla="*/ 1468 h 3456"/>
                  <a:gd name="T78" fmla="*/ 6271 w 7660"/>
                  <a:gd name="T79" fmla="*/ 1482 h 3456"/>
                  <a:gd name="T80" fmla="*/ 6358 w 7660"/>
                  <a:gd name="T81" fmla="*/ 1273 h 3456"/>
                  <a:gd name="T82" fmla="*/ 6221 w 7660"/>
                  <a:gd name="T83" fmla="*/ 1208 h 3456"/>
                  <a:gd name="T84" fmla="*/ 6459 w 7660"/>
                  <a:gd name="T85" fmla="*/ 894 h 3456"/>
                  <a:gd name="T86" fmla="*/ 6670 w 7660"/>
                  <a:gd name="T87" fmla="*/ 867 h 3456"/>
                  <a:gd name="T88" fmla="*/ 6835 w 7660"/>
                  <a:gd name="T89" fmla="*/ 570 h 3456"/>
                  <a:gd name="T90" fmla="*/ 7059 w 7660"/>
                  <a:gd name="T91" fmla="*/ 465 h 3456"/>
                  <a:gd name="T92" fmla="*/ 7101 w 7660"/>
                  <a:gd name="T93" fmla="*/ 305 h 3456"/>
                  <a:gd name="T94" fmla="*/ 7660 w 7660"/>
                  <a:gd name="T95"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60" h="3456">
                    <a:moveTo>
                      <a:pt x="240" y="3456"/>
                    </a:moveTo>
                    <a:lnTo>
                      <a:pt x="16" y="3179"/>
                    </a:lnTo>
                    <a:lnTo>
                      <a:pt x="0" y="2498"/>
                    </a:lnTo>
                    <a:lnTo>
                      <a:pt x="18" y="2118"/>
                    </a:lnTo>
                    <a:lnTo>
                      <a:pt x="237" y="1704"/>
                    </a:lnTo>
                    <a:lnTo>
                      <a:pt x="340" y="1597"/>
                    </a:lnTo>
                    <a:lnTo>
                      <a:pt x="551" y="1442"/>
                    </a:lnTo>
                    <a:lnTo>
                      <a:pt x="813" y="1442"/>
                    </a:lnTo>
                    <a:lnTo>
                      <a:pt x="1070" y="1160"/>
                    </a:lnTo>
                    <a:lnTo>
                      <a:pt x="1494" y="853"/>
                    </a:lnTo>
                    <a:lnTo>
                      <a:pt x="1820" y="762"/>
                    </a:lnTo>
                    <a:lnTo>
                      <a:pt x="1823" y="767"/>
                    </a:lnTo>
                    <a:lnTo>
                      <a:pt x="1934" y="953"/>
                    </a:lnTo>
                    <a:lnTo>
                      <a:pt x="2049" y="980"/>
                    </a:lnTo>
                    <a:lnTo>
                      <a:pt x="2058" y="980"/>
                    </a:lnTo>
                    <a:lnTo>
                      <a:pt x="2612" y="998"/>
                    </a:lnTo>
                    <a:lnTo>
                      <a:pt x="2689" y="1092"/>
                    </a:lnTo>
                    <a:lnTo>
                      <a:pt x="2670" y="1199"/>
                    </a:lnTo>
                    <a:lnTo>
                      <a:pt x="2812" y="1232"/>
                    </a:lnTo>
                    <a:lnTo>
                      <a:pt x="3186" y="1191"/>
                    </a:lnTo>
                    <a:lnTo>
                      <a:pt x="3105" y="1101"/>
                    </a:lnTo>
                    <a:lnTo>
                      <a:pt x="3153" y="1004"/>
                    </a:lnTo>
                    <a:lnTo>
                      <a:pt x="3258" y="1013"/>
                    </a:lnTo>
                    <a:lnTo>
                      <a:pt x="3434" y="1225"/>
                    </a:lnTo>
                    <a:lnTo>
                      <a:pt x="3948" y="1166"/>
                    </a:lnTo>
                    <a:lnTo>
                      <a:pt x="4100" y="1506"/>
                    </a:lnTo>
                    <a:lnTo>
                      <a:pt x="4478" y="1597"/>
                    </a:lnTo>
                    <a:lnTo>
                      <a:pt x="4583" y="1566"/>
                    </a:lnTo>
                    <a:lnTo>
                      <a:pt x="4588" y="1571"/>
                    </a:lnTo>
                    <a:lnTo>
                      <a:pt x="4826" y="1709"/>
                    </a:lnTo>
                    <a:lnTo>
                      <a:pt x="4814" y="1818"/>
                    </a:lnTo>
                    <a:lnTo>
                      <a:pt x="5159" y="1718"/>
                    </a:lnTo>
                    <a:lnTo>
                      <a:pt x="5388" y="1780"/>
                    </a:lnTo>
                    <a:lnTo>
                      <a:pt x="5433" y="1890"/>
                    </a:lnTo>
                    <a:lnTo>
                      <a:pt x="5512" y="1675"/>
                    </a:lnTo>
                    <a:lnTo>
                      <a:pt x="5799" y="1723"/>
                    </a:lnTo>
                    <a:lnTo>
                      <a:pt x="5802" y="1613"/>
                    </a:lnTo>
                    <a:lnTo>
                      <a:pt x="6021" y="1563"/>
                    </a:lnTo>
                    <a:lnTo>
                      <a:pt x="6125" y="1468"/>
                    </a:lnTo>
                    <a:lnTo>
                      <a:pt x="6271" y="1482"/>
                    </a:lnTo>
                    <a:lnTo>
                      <a:pt x="6358" y="1273"/>
                    </a:lnTo>
                    <a:lnTo>
                      <a:pt x="6221" y="1208"/>
                    </a:lnTo>
                    <a:lnTo>
                      <a:pt x="6459" y="894"/>
                    </a:lnTo>
                    <a:lnTo>
                      <a:pt x="6670" y="867"/>
                    </a:lnTo>
                    <a:lnTo>
                      <a:pt x="6835" y="570"/>
                    </a:lnTo>
                    <a:lnTo>
                      <a:pt x="7059" y="465"/>
                    </a:lnTo>
                    <a:lnTo>
                      <a:pt x="7101" y="305"/>
                    </a:lnTo>
                    <a:lnTo>
                      <a:pt x="7660" y="0"/>
                    </a:lnTo>
                  </a:path>
                </a:pathLst>
              </a:custGeom>
              <a:noFill/>
              <a:ln w="13335">
                <a:solidFill>
                  <a:srgbClr val="6699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grpSp>
        <p:sp>
          <p:nvSpPr>
            <p:cNvPr id="9" name="Line 194"/>
            <p:cNvSpPr>
              <a:spLocks noChangeShapeType="1"/>
            </p:cNvSpPr>
            <p:nvPr/>
          </p:nvSpPr>
          <p:spPr bwMode="auto">
            <a:xfrm flipH="1">
              <a:off x="5434" y="3385"/>
              <a:ext cx="10" cy="28"/>
            </a:xfrm>
            <a:prstGeom prst="line">
              <a:avLst/>
            </a:prstGeom>
            <a:noFill/>
            <a:ln w="20320">
              <a:solidFill>
                <a:srgbClr val="333333"/>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0" name="Line 193"/>
            <p:cNvSpPr>
              <a:spLocks noChangeShapeType="1"/>
            </p:cNvSpPr>
            <p:nvPr/>
          </p:nvSpPr>
          <p:spPr bwMode="auto">
            <a:xfrm flipV="1">
              <a:off x="9634" y="7595"/>
              <a:ext cx="3" cy="5"/>
            </a:xfrm>
            <a:prstGeom prst="line">
              <a:avLst/>
            </a:prstGeom>
            <a:noFill/>
            <a:ln w="20320">
              <a:solidFill>
                <a:srgbClr val="333333"/>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1" name="Freeform 192"/>
            <p:cNvSpPr>
              <a:spLocks/>
            </p:cNvSpPr>
            <p:nvPr/>
          </p:nvSpPr>
          <p:spPr bwMode="auto">
            <a:xfrm>
              <a:off x="4470" y="2914"/>
              <a:ext cx="145" cy="568"/>
            </a:xfrm>
            <a:custGeom>
              <a:avLst/>
              <a:gdLst>
                <a:gd name="T0" fmla="*/ 41 w 289"/>
                <a:gd name="T1" fmla="*/ 1138 h 1138"/>
                <a:gd name="T2" fmla="*/ 39 w 289"/>
                <a:gd name="T3" fmla="*/ 1138 h 1138"/>
                <a:gd name="T4" fmla="*/ 0 w 289"/>
                <a:gd name="T5" fmla="*/ 846 h 1138"/>
                <a:gd name="T6" fmla="*/ 289 w 289"/>
                <a:gd name="T7" fmla="*/ 648 h 1138"/>
                <a:gd name="T8" fmla="*/ 270 w 289"/>
                <a:gd name="T9" fmla="*/ 471 h 1138"/>
                <a:gd name="T10" fmla="*/ 276 w 289"/>
                <a:gd name="T11" fmla="*/ 295 h 1138"/>
                <a:gd name="T12" fmla="*/ 93 w 289"/>
                <a:gd name="T13" fmla="*/ 128 h 1138"/>
                <a:gd name="T14" fmla="*/ 88 w 289"/>
                <a:gd name="T15" fmla="*/ 0 h 1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138">
                  <a:moveTo>
                    <a:pt x="41" y="1138"/>
                  </a:moveTo>
                  <a:lnTo>
                    <a:pt x="39" y="1138"/>
                  </a:lnTo>
                  <a:lnTo>
                    <a:pt x="0" y="846"/>
                  </a:lnTo>
                  <a:lnTo>
                    <a:pt x="289" y="648"/>
                  </a:lnTo>
                  <a:lnTo>
                    <a:pt x="270" y="471"/>
                  </a:lnTo>
                  <a:lnTo>
                    <a:pt x="276" y="295"/>
                  </a:lnTo>
                  <a:lnTo>
                    <a:pt x="93" y="128"/>
                  </a:lnTo>
                  <a:lnTo>
                    <a:pt x="88"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2" name="Freeform 191"/>
            <p:cNvSpPr>
              <a:spLocks/>
            </p:cNvSpPr>
            <p:nvPr/>
          </p:nvSpPr>
          <p:spPr bwMode="auto">
            <a:xfrm>
              <a:off x="3860" y="3482"/>
              <a:ext cx="930" cy="2164"/>
            </a:xfrm>
            <a:custGeom>
              <a:avLst/>
              <a:gdLst>
                <a:gd name="T0" fmla="*/ 1802 w 1861"/>
                <a:gd name="T1" fmla="*/ 4326 h 4326"/>
                <a:gd name="T2" fmla="*/ 1861 w 1861"/>
                <a:gd name="T3" fmla="*/ 4218 h 4326"/>
                <a:gd name="T4" fmla="*/ 1764 w 1861"/>
                <a:gd name="T5" fmla="*/ 4169 h 4326"/>
                <a:gd name="T6" fmla="*/ 1662 w 1861"/>
                <a:gd name="T7" fmla="*/ 3957 h 4326"/>
                <a:gd name="T8" fmla="*/ 1548 w 1861"/>
                <a:gd name="T9" fmla="*/ 3957 h 4326"/>
                <a:gd name="T10" fmla="*/ 1371 w 1861"/>
                <a:gd name="T11" fmla="*/ 3790 h 4326"/>
                <a:gd name="T12" fmla="*/ 1400 w 1861"/>
                <a:gd name="T13" fmla="*/ 3565 h 4326"/>
                <a:gd name="T14" fmla="*/ 1043 w 1861"/>
                <a:gd name="T15" fmla="*/ 3060 h 4326"/>
                <a:gd name="T16" fmla="*/ 1034 w 1861"/>
                <a:gd name="T17" fmla="*/ 2941 h 4326"/>
                <a:gd name="T18" fmla="*/ 827 w 1861"/>
                <a:gd name="T19" fmla="*/ 2824 h 4326"/>
                <a:gd name="T20" fmla="*/ 883 w 1861"/>
                <a:gd name="T21" fmla="*/ 2936 h 4326"/>
                <a:gd name="T22" fmla="*/ 496 w 1861"/>
                <a:gd name="T23" fmla="*/ 2953 h 4326"/>
                <a:gd name="T24" fmla="*/ 386 w 1861"/>
                <a:gd name="T25" fmla="*/ 2898 h 4326"/>
                <a:gd name="T26" fmla="*/ 336 w 1861"/>
                <a:gd name="T27" fmla="*/ 2662 h 4326"/>
                <a:gd name="T28" fmla="*/ 222 w 1861"/>
                <a:gd name="T29" fmla="*/ 2672 h 4326"/>
                <a:gd name="T30" fmla="*/ 212 w 1861"/>
                <a:gd name="T31" fmla="*/ 2548 h 4326"/>
                <a:gd name="T32" fmla="*/ 1 w 1861"/>
                <a:gd name="T33" fmla="*/ 2424 h 4326"/>
                <a:gd name="T34" fmla="*/ 0 w 1861"/>
                <a:gd name="T35" fmla="*/ 2422 h 4326"/>
                <a:gd name="T36" fmla="*/ 222 w 1861"/>
                <a:gd name="T37" fmla="*/ 1829 h 4326"/>
                <a:gd name="T38" fmla="*/ 288 w 1861"/>
                <a:gd name="T39" fmla="*/ 1471 h 4326"/>
                <a:gd name="T40" fmla="*/ 317 w 1861"/>
                <a:gd name="T41" fmla="*/ 1376 h 4326"/>
                <a:gd name="T42" fmla="*/ 553 w 1861"/>
                <a:gd name="T43" fmla="*/ 1476 h 4326"/>
                <a:gd name="T44" fmla="*/ 534 w 1861"/>
                <a:gd name="T45" fmla="*/ 1350 h 4326"/>
                <a:gd name="T46" fmla="*/ 643 w 1861"/>
                <a:gd name="T47" fmla="*/ 1361 h 4326"/>
                <a:gd name="T48" fmla="*/ 940 w 1861"/>
                <a:gd name="T49" fmla="*/ 1188 h 4326"/>
                <a:gd name="T50" fmla="*/ 940 w 1861"/>
                <a:gd name="T51" fmla="*/ 1185 h 4326"/>
                <a:gd name="T52" fmla="*/ 964 w 1861"/>
                <a:gd name="T53" fmla="*/ 1051 h 4326"/>
                <a:gd name="T54" fmla="*/ 1088 w 1861"/>
                <a:gd name="T55" fmla="*/ 1011 h 4326"/>
                <a:gd name="T56" fmla="*/ 1329 w 1861"/>
                <a:gd name="T57" fmla="*/ 601 h 4326"/>
                <a:gd name="T58" fmla="*/ 1317 w 1861"/>
                <a:gd name="T59" fmla="*/ 386 h 4326"/>
                <a:gd name="T60" fmla="*/ 1250 w 1861"/>
                <a:gd name="T61" fmla="*/ 298 h 4326"/>
                <a:gd name="T62" fmla="*/ 1328 w 1861"/>
                <a:gd name="T63" fmla="*/ 218 h 4326"/>
                <a:gd name="T64" fmla="*/ 1343 w 1861"/>
                <a:gd name="T65" fmla="*/ 146 h 4326"/>
                <a:gd name="T66" fmla="*/ 1262 w 1861"/>
                <a:gd name="T67" fmla="*/ 0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1" h="4326">
                  <a:moveTo>
                    <a:pt x="1802" y="4326"/>
                  </a:moveTo>
                  <a:lnTo>
                    <a:pt x="1861" y="4218"/>
                  </a:lnTo>
                  <a:lnTo>
                    <a:pt x="1764" y="4169"/>
                  </a:lnTo>
                  <a:lnTo>
                    <a:pt x="1662" y="3957"/>
                  </a:lnTo>
                  <a:lnTo>
                    <a:pt x="1548" y="3957"/>
                  </a:lnTo>
                  <a:lnTo>
                    <a:pt x="1371" y="3790"/>
                  </a:lnTo>
                  <a:lnTo>
                    <a:pt x="1400" y="3565"/>
                  </a:lnTo>
                  <a:lnTo>
                    <a:pt x="1043" y="3060"/>
                  </a:lnTo>
                  <a:lnTo>
                    <a:pt x="1034" y="2941"/>
                  </a:lnTo>
                  <a:lnTo>
                    <a:pt x="827" y="2824"/>
                  </a:lnTo>
                  <a:lnTo>
                    <a:pt x="883" y="2936"/>
                  </a:lnTo>
                  <a:lnTo>
                    <a:pt x="496" y="2953"/>
                  </a:lnTo>
                  <a:lnTo>
                    <a:pt x="386" y="2898"/>
                  </a:lnTo>
                  <a:lnTo>
                    <a:pt x="336" y="2662"/>
                  </a:lnTo>
                  <a:lnTo>
                    <a:pt x="222" y="2672"/>
                  </a:lnTo>
                  <a:lnTo>
                    <a:pt x="212" y="2548"/>
                  </a:lnTo>
                  <a:lnTo>
                    <a:pt x="1" y="2424"/>
                  </a:lnTo>
                  <a:lnTo>
                    <a:pt x="0" y="2422"/>
                  </a:lnTo>
                  <a:lnTo>
                    <a:pt x="222" y="1829"/>
                  </a:lnTo>
                  <a:lnTo>
                    <a:pt x="288" y="1471"/>
                  </a:lnTo>
                  <a:lnTo>
                    <a:pt x="317" y="1376"/>
                  </a:lnTo>
                  <a:lnTo>
                    <a:pt x="553" y="1476"/>
                  </a:lnTo>
                  <a:lnTo>
                    <a:pt x="534" y="1350"/>
                  </a:lnTo>
                  <a:lnTo>
                    <a:pt x="643" y="1361"/>
                  </a:lnTo>
                  <a:lnTo>
                    <a:pt x="940" y="1188"/>
                  </a:lnTo>
                  <a:lnTo>
                    <a:pt x="940" y="1185"/>
                  </a:lnTo>
                  <a:lnTo>
                    <a:pt x="964" y="1051"/>
                  </a:lnTo>
                  <a:lnTo>
                    <a:pt x="1088" y="1011"/>
                  </a:lnTo>
                  <a:lnTo>
                    <a:pt x="1329" y="601"/>
                  </a:lnTo>
                  <a:lnTo>
                    <a:pt x="1317" y="386"/>
                  </a:lnTo>
                  <a:lnTo>
                    <a:pt x="1250" y="298"/>
                  </a:lnTo>
                  <a:lnTo>
                    <a:pt x="1328" y="218"/>
                  </a:lnTo>
                  <a:lnTo>
                    <a:pt x="1343" y="146"/>
                  </a:lnTo>
                  <a:lnTo>
                    <a:pt x="1262"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3" name="Freeform 190"/>
            <p:cNvSpPr>
              <a:spLocks/>
            </p:cNvSpPr>
            <p:nvPr/>
          </p:nvSpPr>
          <p:spPr bwMode="auto">
            <a:xfrm>
              <a:off x="3017" y="3035"/>
              <a:ext cx="1474" cy="447"/>
            </a:xfrm>
            <a:custGeom>
              <a:avLst/>
              <a:gdLst>
                <a:gd name="T0" fmla="*/ 2947 w 2947"/>
                <a:gd name="T1" fmla="*/ 895 h 895"/>
                <a:gd name="T2" fmla="*/ 2945 w 2947"/>
                <a:gd name="T3" fmla="*/ 895 h 895"/>
                <a:gd name="T4" fmla="*/ 2823 w 2947"/>
                <a:gd name="T5" fmla="*/ 867 h 895"/>
                <a:gd name="T6" fmla="*/ 2700 w 2947"/>
                <a:gd name="T7" fmla="*/ 729 h 895"/>
                <a:gd name="T8" fmla="*/ 2592 w 2947"/>
                <a:gd name="T9" fmla="*/ 771 h 895"/>
                <a:gd name="T10" fmla="*/ 2309 w 2947"/>
                <a:gd name="T11" fmla="*/ 579 h 895"/>
                <a:gd name="T12" fmla="*/ 2249 w 2947"/>
                <a:gd name="T13" fmla="*/ 252 h 895"/>
                <a:gd name="T14" fmla="*/ 2142 w 2947"/>
                <a:gd name="T15" fmla="*/ 193 h 895"/>
                <a:gd name="T16" fmla="*/ 1716 w 2947"/>
                <a:gd name="T17" fmla="*/ 419 h 895"/>
                <a:gd name="T18" fmla="*/ 1598 w 2947"/>
                <a:gd name="T19" fmla="*/ 417 h 895"/>
                <a:gd name="T20" fmla="*/ 1600 w 2947"/>
                <a:gd name="T21" fmla="*/ 414 h 895"/>
                <a:gd name="T22" fmla="*/ 1600 w 2947"/>
                <a:gd name="T23" fmla="*/ 300 h 895"/>
                <a:gd name="T24" fmla="*/ 1474 w 2947"/>
                <a:gd name="T25" fmla="*/ 242 h 895"/>
                <a:gd name="T26" fmla="*/ 1398 w 2947"/>
                <a:gd name="T27" fmla="*/ 9 h 895"/>
                <a:gd name="T28" fmla="*/ 1293 w 2947"/>
                <a:gd name="T29" fmla="*/ 0 h 895"/>
                <a:gd name="T30" fmla="*/ 1267 w 2947"/>
                <a:gd name="T31" fmla="*/ 105 h 895"/>
                <a:gd name="T32" fmla="*/ 914 w 2947"/>
                <a:gd name="T33" fmla="*/ 105 h 895"/>
                <a:gd name="T34" fmla="*/ 652 w 2947"/>
                <a:gd name="T35" fmla="*/ 231 h 895"/>
                <a:gd name="T36" fmla="*/ 555 w 2947"/>
                <a:gd name="T37" fmla="*/ 166 h 895"/>
                <a:gd name="T38" fmla="*/ 464 w 2947"/>
                <a:gd name="T39" fmla="*/ 228 h 895"/>
                <a:gd name="T40" fmla="*/ 334 w 2947"/>
                <a:gd name="T41" fmla="*/ 85 h 895"/>
                <a:gd name="T42" fmla="*/ 332 w 2947"/>
                <a:gd name="T43" fmla="*/ 85 h 895"/>
                <a:gd name="T44" fmla="*/ 0 w 2947"/>
                <a:gd name="T45" fmla="*/ 52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47" h="895">
                  <a:moveTo>
                    <a:pt x="2947" y="895"/>
                  </a:moveTo>
                  <a:lnTo>
                    <a:pt x="2945" y="895"/>
                  </a:lnTo>
                  <a:lnTo>
                    <a:pt x="2823" y="867"/>
                  </a:lnTo>
                  <a:lnTo>
                    <a:pt x="2700" y="729"/>
                  </a:lnTo>
                  <a:lnTo>
                    <a:pt x="2592" y="771"/>
                  </a:lnTo>
                  <a:lnTo>
                    <a:pt x="2309" y="579"/>
                  </a:lnTo>
                  <a:lnTo>
                    <a:pt x="2249" y="252"/>
                  </a:lnTo>
                  <a:lnTo>
                    <a:pt x="2142" y="193"/>
                  </a:lnTo>
                  <a:lnTo>
                    <a:pt x="1716" y="419"/>
                  </a:lnTo>
                  <a:lnTo>
                    <a:pt x="1598" y="417"/>
                  </a:lnTo>
                  <a:lnTo>
                    <a:pt x="1600" y="414"/>
                  </a:lnTo>
                  <a:lnTo>
                    <a:pt x="1600" y="300"/>
                  </a:lnTo>
                  <a:lnTo>
                    <a:pt x="1474" y="242"/>
                  </a:lnTo>
                  <a:lnTo>
                    <a:pt x="1398" y="9"/>
                  </a:lnTo>
                  <a:lnTo>
                    <a:pt x="1293" y="0"/>
                  </a:lnTo>
                  <a:lnTo>
                    <a:pt x="1267" y="105"/>
                  </a:lnTo>
                  <a:lnTo>
                    <a:pt x="914" y="105"/>
                  </a:lnTo>
                  <a:lnTo>
                    <a:pt x="652" y="231"/>
                  </a:lnTo>
                  <a:lnTo>
                    <a:pt x="555" y="166"/>
                  </a:lnTo>
                  <a:lnTo>
                    <a:pt x="464" y="228"/>
                  </a:lnTo>
                  <a:lnTo>
                    <a:pt x="334" y="85"/>
                  </a:lnTo>
                  <a:lnTo>
                    <a:pt x="332" y="85"/>
                  </a:lnTo>
                  <a:lnTo>
                    <a:pt x="0" y="52"/>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4" name="Freeform 189"/>
            <p:cNvSpPr>
              <a:spLocks/>
            </p:cNvSpPr>
            <p:nvPr/>
          </p:nvSpPr>
          <p:spPr bwMode="auto">
            <a:xfrm>
              <a:off x="5223" y="2255"/>
              <a:ext cx="1399" cy="448"/>
            </a:xfrm>
            <a:custGeom>
              <a:avLst/>
              <a:gdLst>
                <a:gd name="T0" fmla="*/ 2798 w 2798"/>
                <a:gd name="T1" fmla="*/ 898 h 898"/>
                <a:gd name="T2" fmla="*/ 2439 w 2798"/>
                <a:gd name="T3" fmla="*/ 665 h 898"/>
                <a:gd name="T4" fmla="*/ 2287 w 2798"/>
                <a:gd name="T5" fmla="*/ 505 h 898"/>
                <a:gd name="T6" fmla="*/ 2311 w 2798"/>
                <a:gd name="T7" fmla="*/ 395 h 898"/>
                <a:gd name="T8" fmla="*/ 2244 w 2798"/>
                <a:gd name="T9" fmla="*/ 298 h 898"/>
                <a:gd name="T10" fmla="*/ 2141 w 2798"/>
                <a:gd name="T11" fmla="*/ 271 h 898"/>
                <a:gd name="T12" fmla="*/ 1828 w 2798"/>
                <a:gd name="T13" fmla="*/ 384 h 898"/>
                <a:gd name="T14" fmla="*/ 1730 w 2798"/>
                <a:gd name="T15" fmla="*/ 324 h 898"/>
                <a:gd name="T16" fmla="*/ 1653 w 2798"/>
                <a:gd name="T17" fmla="*/ 407 h 898"/>
                <a:gd name="T18" fmla="*/ 1385 w 2798"/>
                <a:gd name="T19" fmla="*/ 369 h 898"/>
                <a:gd name="T20" fmla="*/ 966 w 2798"/>
                <a:gd name="T21" fmla="*/ 119 h 898"/>
                <a:gd name="T22" fmla="*/ 878 w 2798"/>
                <a:gd name="T23" fmla="*/ 183 h 898"/>
                <a:gd name="T24" fmla="*/ 523 w 2798"/>
                <a:gd name="T25" fmla="*/ 97 h 898"/>
                <a:gd name="T26" fmla="*/ 278 w 2798"/>
                <a:gd name="T27" fmla="*/ 169 h 898"/>
                <a:gd name="T28" fmla="*/ 61 w 2798"/>
                <a:gd name="T29" fmla="*/ 126 h 898"/>
                <a:gd name="T30" fmla="*/ 0 w 2798"/>
                <a:gd name="T31"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8" h="898">
                  <a:moveTo>
                    <a:pt x="2798" y="898"/>
                  </a:moveTo>
                  <a:lnTo>
                    <a:pt x="2439" y="665"/>
                  </a:lnTo>
                  <a:lnTo>
                    <a:pt x="2287" y="505"/>
                  </a:lnTo>
                  <a:lnTo>
                    <a:pt x="2311" y="395"/>
                  </a:lnTo>
                  <a:lnTo>
                    <a:pt x="2244" y="298"/>
                  </a:lnTo>
                  <a:lnTo>
                    <a:pt x="2141" y="271"/>
                  </a:lnTo>
                  <a:lnTo>
                    <a:pt x="1828" y="384"/>
                  </a:lnTo>
                  <a:lnTo>
                    <a:pt x="1730" y="324"/>
                  </a:lnTo>
                  <a:lnTo>
                    <a:pt x="1653" y="407"/>
                  </a:lnTo>
                  <a:lnTo>
                    <a:pt x="1385" y="369"/>
                  </a:lnTo>
                  <a:lnTo>
                    <a:pt x="966" y="119"/>
                  </a:lnTo>
                  <a:lnTo>
                    <a:pt x="878" y="183"/>
                  </a:lnTo>
                  <a:lnTo>
                    <a:pt x="523" y="97"/>
                  </a:lnTo>
                  <a:lnTo>
                    <a:pt x="278" y="169"/>
                  </a:lnTo>
                  <a:lnTo>
                    <a:pt x="61" y="126"/>
                  </a:lnTo>
                  <a:lnTo>
                    <a:pt x="0"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5" name="Freeform 188"/>
            <p:cNvSpPr>
              <a:spLocks/>
            </p:cNvSpPr>
            <p:nvPr/>
          </p:nvSpPr>
          <p:spPr bwMode="auto">
            <a:xfrm>
              <a:off x="4514" y="2599"/>
              <a:ext cx="548" cy="315"/>
            </a:xfrm>
            <a:custGeom>
              <a:avLst/>
              <a:gdLst>
                <a:gd name="T0" fmla="*/ 0 w 1095"/>
                <a:gd name="T1" fmla="*/ 629 h 629"/>
                <a:gd name="T2" fmla="*/ 93 w 1095"/>
                <a:gd name="T3" fmla="*/ 531 h 629"/>
                <a:gd name="T4" fmla="*/ 324 w 1095"/>
                <a:gd name="T5" fmla="*/ 490 h 629"/>
                <a:gd name="T6" fmla="*/ 529 w 1095"/>
                <a:gd name="T7" fmla="*/ 366 h 629"/>
                <a:gd name="T8" fmla="*/ 639 w 1095"/>
                <a:gd name="T9" fmla="*/ 428 h 629"/>
                <a:gd name="T10" fmla="*/ 872 w 1095"/>
                <a:gd name="T11" fmla="*/ 376 h 629"/>
                <a:gd name="T12" fmla="*/ 864 w 1095"/>
                <a:gd name="T13" fmla="*/ 268 h 629"/>
                <a:gd name="T14" fmla="*/ 1095 w 1095"/>
                <a:gd name="T15" fmla="*/ 0 h 6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5" h="629">
                  <a:moveTo>
                    <a:pt x="0" y="629"/>
                  </a:moveTo>
                  <a:lnTo>
                    <a:pt x="93" y="531"/>
                  </a:lnTo>
                  <a:lnTo>
                    <a:pt x="324" y="490"/>
                  </a:lnTo>
                  <a:lnTo>
                    <a:pt x="529" y="366"/>
                  </a:lnTo>
                  <a:lnTo>
                    <a:pt x="639" y="428"/>
                  </a:lnTo>
                  <a:lnTo>
                    <a:pt x="872" y="376"/>
                  </a:lnTo>
                  <a:lnTo>
                    <a:pt x="864" y="268"/>
                  </a:lnTo>
                  <a:lnTo>
                    <a:pt x="1095"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6" name="Freeform 187"/>
            <p:cNvSpPr>
              <a:spLocks/>
            </p:cNvSpPr>
            <p:nvPr/>
          </p:nvSpPr>
          <p:spPr bwMode="auto">
            <a:xfrm>
              <a:off x="5062" y="2599"/>
              <a:ext cx="1135" cy="983"/>
            </a:xfrm>
            <a:custGeom>
              <a:avLst/>
              <a:gdLst>
                <a:gd name="T0" fmla="*/ 2269 w 2269"/>
                <a:gd name="T1" fmla="*/ 1863 h 1966"/>
                <a:gd name="T2" fmla="*/ 1837 w 2269"/>
                <a:gd name="T3" fmla="*/ 1966 h 1966"/>
                <a:gd name="T4" fmla="*/ 1483 w 2269"/>
                <a:gd name="T5" fmla="*/ 1939 h 1966"/>
                <a:gd name="T6" fmla="*/ 1583 w 2269"/>
                <a:gd name="T7" fmla="*/ 1882 h 1966"/>
                <a:gd name="T8" fmla="*/ 1604 w 2269"/>
                <a:gd name="T9" fmla="*/ 1775 h 1966"/>
                <a:gd name="T10" fmla="*/ 1442 w 2269"/>
                <a:gd name="T11" fmla="*/ 1610 h 1966"/>
                <a:gd name="T12" fmla="*/ 1417 w 2269"/>
                <a:gd name="T13" fmla="*/ 1491 h 1966"/>
                <a:gd name="T14" fmla="*/ 1271 w 2269"/>
                <a:gd name="T15" fmla="*/ 1470 h 1966"/>
                <a:gd name="T16" fmla="*/ 1164 w 2269"/>
                <a:gd name="T17" fmla="*/ 1537 h 1966"/>
                <a:gd name="T18" fmla="*/ 1105 w 2269"/>
                <a:gd name="T19" fmla="*/ 1434 h 1966"/>
                <a:gd name="T20" fmla="*/ 1031 w 2269"/>
                <a:gd name="T21" fmla="*/ 1543 h 1966"/>
                <a:gd name="T22" fmla="*/ 764 w 2269"/>
                <a:gd name="T23" fmla="*/ 1572 h 1966"/>
                <a:gd name="T24" fmla="*/ 762 w 2269"/>
                <a:gd name="T25" fmla="*/ 1572 h 1966"/>
                <a:gd name="T26" fmla="*/ 655 w 2269"/>
                <a:gd name="T27" fmla="*/ 1162 h 1966"/>
                <a:gd name="T28" fmla="*/ 534 w 2269"/>
                <a:gd name="T29" fmla="*/ 1188 h 1966"/>
                <a:gd name="T30" fmla="*/ 448 w 2269"/>
                <a:gd name="T31" fmla="*/ 1103 h 1966"/>
                <a:gd name="T32" fmla="*/ 400 w 2269"/>
                <a:gd name="T33" fmla="*/ 886 h 1966"/>
                <a:gd name="T34" fmla="*/ 160 w 2269"/>
                <a:gd name="T35" fmla="*/ 678 h 1966"/>
                <a:gd name="T36" fmla="*/ 141 w 2269"/>
                <a:gd name="T37" fmla="*/ 257 h 1966"/>
                <a:gd name="T38" fmla="*/ 0 w 2269"/>
                <a:gd name="T39" fmla="*/ 0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9" h="1966">
                  <a:moveTo>
                    <a:pt x="2269" y="1863"/>
                  </a:moveTo>
                  <a:lnTo>
                    <a:pt x="1837" y="1966"/>
                  </a:lnTo>
                  <a:lnTo>
                    <a:pt x="1483" y="1939"/>
                  </a:lnTo>
                  <a:lnTo>
                    <a:pt x="1583" y="1882"/>
                  </a:lnTo>
                  <a:lnTo>
                    <a:pt x="1604" y="1775"/>
                  </a:lnTo>
                  <a:lnTo>
                    <a:pt x="1442" y="1610"/>
                  </a:lnTo>
                  <a:lnTo>
                    <a:pt x="1417" y="1491"/>
                  </a:lnTo>
                  <a:lnTo>
                    <a:pt x="1271" y="1470"/>
                  </a:lnTo>
                  <a:lnTo>
                    <a:pt x="1164" y="1537"/>
                  </a:lnTo>
                  <a:lnTo>
                    <a:pt x="1105" y="1434"/>
                  </a:lnTo>
                  <a:lnTo>
                    <a:pt x="1031" y="1543"/>
                  </a:lnTo>
                  <a:lnTo>
                    <a:pt x="764" y="1572"/>
                  </a:lnTo>
                  <a:lnTo>
                    <a:pt x="762" y="1572"/>
                  </a:lnTo>
                  <a:lnTo>
                    <a:pt x="655" y="1162"/>
                  </a:lnTo>
                  <a:lnTo>
                    <a:pt x="534" y="1188"/>
                  </a:lnTo>
                  <a:lnTo>
                    <a:pt x="448" y="1103"/>
                  </a:lnTo>
                  <a:lnTo>
                    <a:pt x="400" y="886"/>
                  </a:lnTo>
                  <a:lnTo>
                    <a:pt x="160" y="678"/>
                  </a:lnTo>
                  <a:lnTo>
                    <a:pt x="141" y="257"/>
                  </a:lnTo>
                  <a:lnTo>
                    <a:pt x="0"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7" name="Freeform 186"/>
            <p:cNvSpPr>
              <a:spLocks/>
            </p:cNvSpPr>
            <p:nvPr/>
          </p:nvSpPr>
          <p:spPr bwMode="auto">
            <a:xfrm>
              <a:off x="4981" y="1257"/>
              <a:ext cx="319" cy="998"/>
            </a:xfrm>
            <a:custGeom>
              <a:avLst/>
              <a:gdLst>
                <a:gd name="T0" fmla="*/ 0 w 638"/>
                <a:gd name="T1" fmla="*/ 0 h 1995"/>
                <a:gd name="T2" fmla="*/ 1 w 638"/>
                <a:gd name="T3" fmla="*/ 3 h 1995"/>
                <a:gd name="T4" fmla="*/ 488 w 638"/>
                <a:gd name="T5" fmla="*/ 415 h 1995"/>
                <a:gd name="T6" fmla="*/ 619 w 638"/>
                <a:gd name="T7" fmla="*/ 741 h 1995"/>
                <a:gd name="T8" fmla="*/ 502 w 638"/>
                <a:gd name="T9" fmla="*/ 922 h 1995"/>
                <a:gd name="T10" fmla="*/ 555 w 638"/>
                <a:gd name="T11" fmla="*/ 1261 h 1995"/>
                <a:gd name="T12" fmla="*/ 503 w 638"/>
                <a:gd name="T13" fmla="*/ 1571 h 1995"/>
                <a:gd name="T14" fmla="*/ 638 w 638"/>
                <a:gd name="T15" fmla="*/ 1895 h 1995"/>
                <a:gd name="T16" fmla="*/ 484 w 638"/>
                <a:gd name="T17" fmla="*/ 1995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8" h="1995">
                  <a:moveTo>
                    <a:pt x="0" y="0"/>
                  </a:moveTo>
                  <a:lnTo>
                    <a:pt x="1" y="3"/>
                  </a:lnTo>
                  <a:lnTo>
                    <a:pt x="488" y="415"/>
                  </a:lnTo>
                  <a:lnTo>
                    <a:pt x="619" y="741"/>
                  </a:lnTo>
                  <a:lnTo>
                    <a:pt x="502" y="922"/>
                  </a:lnTo>
                  <a:lnTo>
                    <a:pt x="555" y="1261"/>
                  </a:lnTo>
                  <a:lnTo>
                    <a:pt x="503" y="1571"/>
                  </a:lnTo>
                  <a:lnTo>
                    <a:pt x="638" y="1895"/>
                  </a:lnTo>
                  <a:lnTo>
                    <a:pt x="484" y="1995"/>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8" name="Freeform 185"/>
            <p:cNvSpPr>
              <a:spLocks/>
            </p:cNvSpPr>
            <p:nvPr/>
          </p:nvSpPr>
          <p:spPr bwMode="auto">
            <a:xfrm>
              <a:off x="6197" y="3255"/>
              <a:ext cx="377" cy="276"/>
            </a:xfrm>
            <a:custGeom>
              <a:avLst/>
              <a:gdLst>
                <a:gd name="T0" fmla="*/ 0 w 756"/>
                <a:gd name="T1" fmla="*/ 551 h 551"/>
                <a:gd name="T2" fmla="*/ 152 w 756"/>
                <a:gd name="T3" fmla="*/ 343 h 551"/>
                <a:gd name="T4" fmla="*/ 161 w 756"/>
                <a:gd name="T5" fmla="*/ 117 h 551"/>
                <a:gd name="T6" fmla="*/ 756 w 756"/>
                <a:gd name="T7" fmla="*/ 0 h 551"/>
              </a:gdLst>
              <a:ahLst/>
              <a:cxnLst>
                <a:cxn ang="0">
                  <a:pos x="T0" y="T1"/>
                </a:cxn>
                <a:cxn ang="0">
                  <a:pos x="T2" y="T3"/>
                </a:cxn>
                <a:cxn ang="0">
                  <a:pos x="T4" y="T5"/>
                </a:cxn>
                <a:cxn ang="0">
                  <a:pos x="T6" y="T7"/>
                </a:cxn>
              </a:cxnLst>
              <a:rect l="0" t="0" r="r" b="b"/>
              <a:pathLst>
                <a:path w="756" h="551">
                  <a:moveTo>
                    <a:pt x="0" y="551"/>
                  </a:moveTo>
                  <a:lnTo>
                    <a:pt x="152" y="343"/>
                  </a:lnTo>
                  <a:lnTo>
                    <a:pt x="161" y="117"/>
                  </a:lnTo>
                  <a:lnTo>
                    <a:pt x="756"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19" name="Freeform 184"/>
            <p:cNvSpPr>
              <a:spLocks/>
            </p:cNvSpPr>
            <p:nvPr/>
          </p:nvSpPr>
          <p:spPr bwMode="auto">
            <a:xfrm>
              <a:off x="6134" y="3531"/>
              <a:ext cx="201" cy="1629"/>
            </a:xfrm>
            <a:custGeom>
              <a:avLst/>
              <a:gdLst>
                <a:gd name="T0" fmla="*/ 307 w 401"/>
                <a:gd name="T1" fmla="*/ 3258 h 3258"/>
                <a:gd name="T2" fmla="*/ 360 w 401"/>
                <a:gd name="T3" fmla="*/ 2915 h 3258"/>
                <a:gd name="T4" fmla="*/ 369 w 401"/>
                <a:gd name="T5" fmla="*/ 2688 h 3258"/>
                <a:gd name="T6" fmla="*/ 281 w 401"/>
                <a:gd name="T7" fmla="*/ 2612 h 3258"/>
                <a:gd name="T8" fmla="*/ 270 w 401"/>
                <a:gd name="T9" fmla="*/ 2383 h 3258"/>
                <a:gd name="T10" fmla="*/ 150 w 401"/>
                <a:gd name="T11" fmla="*/ 2090 h 3258"/>
                <a:gd name="T12" fmla="*/ 46 w 401"/>
                <a:gd name="T13" fmla="*/ 2007 h 3258"/>
                <a:gd name="T14" fmla="*/ 112 w 401"/>
                <a:gd name="T15" fmla="*/ 1785 h 3258"/>
                <a:gd name="T16" fmla="*/ 36 w 401"/>
                <a:gd name="T17" fmla="*/ 1534 h 3258"/>
                <a:gd name="T18" fmla="*/ 93 w 401"/>
                <a:gd name="T19" fmla="*/ 1441 h 3258"/>
                <a:gd name="T20" fmla="*/ 201 w 401"/>
                <a:gd name="T21" fmla="*/ 1413 h 3258"/>
                <a:gd name="T22" fmla="*/ 115 w 401"/>
                <a:gd name="T23" fmla="*/ 1146 h 3258"/>
                <a:gd name="T24" fmla="*/ 0 w 401"/>
                <a:gd name="T25" fmla="*/ 1037 h 3258"/>
                <a:gd name="T26" fmla="*/ 203 w 401"/>
                <a:gd name="T27" fmla="*/ 908 h 3258"/>
                <a:gd name="T28" fmla="*/ 265 w 401"/>
                <a:gd name="T29" fmla="*/ 819 h 3258"/>
                <a:gd name="T30" fmla="*/ 222 w 401"/>
                <a:gd name="T31" fmla="*/ 703 h 3258"/>
                <a:gd name="T32" fmla="*/ 401 w 401"/>
                <a:gd name="T33" fmla="*/ 514 h 3258"/>
                <a:gd name="T34" fmla="*/ 388 w 401"/>
                <a:gd name="T35" fmla="*/ 290 h 3258"/>
                <a:gd name="T36" fmla="*/ 125 w 401"/>
                <a:gd name="T37" fmla="*/ 0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3258">
                  <a:moveTo>
                    <a:pt x="307" y="3258"/>
                  </a:moveTo>
                  <a:lnTo>
                    <a:pt x="360" y="2915"/>
                  </a:lnTo>
                  <a:lnTo>
                    <a:pt x="369" y="2688"/>
                  </a:lnTo>
                  <a:lnTo>
                    <a:pt x="281" y="2612"/>
                  </a:lnTo>
                  <a:lnTo>
                    <a:pt x="270" y="2383"/>
                  </a:lnTo>
                  <a:lnTo>
                    <a:pt x="150" y="2090"/>
                  </a:lnTo>
                  <a:lnTo>
                    <a:pt x="46" y="2007"/>
                  </a:lnTo>
                  <a:lnTo>
                    <a:pt x="112" y="1785"/>
                  </a:lnTo>
                  <a:lnTo>
                    <a:pt x="36" y="1534"/>
                  </a:lnTo>
                  <a:lnTo>
                    <a:pt x="93" y="1441"/>
                  </a:lnTo>
                  <a:lnTo>
                    <a:pt x="201" y="1413"/>
                  </a:lnTo>
                  <a:lnTo>
                    <a:pt x="115" y="1146"/>
                  </a:lnTo>
                  <a:lnTo>
                    <a:pt x="0" y="1037"/>
                  </a:lnTo>
                  <a:lnTo>
                    <a:pt x="203" y="908"/>
                  </a:lnTo>
                  <a:lnTo>
                    <a:pt x="265" y="819"/>
                  </a:lnTo>
                  <a:lnTo>
                    <a:pt x="222" y="703"/>
                  </a:lnTo>
                  <a:lnTo>
                    <a:pt x="401" y="514"/>
                  </a:lnTo>
                  <a:lnTo>
                    <a:pt x="388" y="290"/>
                  </a:lnTo>
                  <a:lnTo>
                    <a:pt x="125"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0" name="Freeform 183"/>
            <p:cNvSpPr>
              <a:spLocks/>
            </p:cNvSpPr>
            <p:nvPr/>
          </p:nvSpPr>
          <p:spPr bwMode="auto">
            <a:xfrm>
              <a:off x="4129" y="1990"/>
              <a:ext cx="385" cy="924"/>
            </a:xfrm>
            <a:custGeom>
              <a:avLst/>
              <a:gdLst>
                <a:gd name="T0" fmla="*/ 53 w 771"/>
                <a:gd name="T1" fmla="*/ 0 h 1847"/>
                <a:gd name="T2" fmla="*/ 0 w 771"/>
                <a:gd name="T3" fmla="*/ 23 h 1847"/>
                <a:gd name="T4" fmla="*/ 0 w 771"/>
                <a:gd name="T5" fmla="*/ 26 h 1847"/>
                <a:gd name="T6" fmla="*/ 14 w 771"/>
                <a:gd name="T7" fmla="*/ 366 h 1847"/>
                <a:gd name="T8" fmla="*/ 122 w 771"/>
                <a:gd name="T9" fmla="*/ 366 h 1847"/>
                <a:gd name="T10" fmla="*/ 36 w 771"/>
                <a:gd name="T11" fmla="*/ 445 h 1847"/>
                <a:gd name="T12" fmla="*/ 141 w 771"/>
                <a:gd name="T13" fmla="*/ 808 h 1847"/>
                <a:gd name="T14" fmla="*/ 86 w 771"/>
                <a:gd name="T15" fmla="*/ 924 h 1847"/>
                <a:gd name="T16" fmla="*/ 177 w 771"/>
                <a:gd name="T17" fmla="*/ 1084 h 1847"/>
                <a:gd name="T18" fmla="*/ 151 w 771"/>
                <a:gd name="T19" fmla="*/ 1170 h 1847"/>
                <a:gd name="T20" fmla="*/ 158 w 771"/>
                <a:gd name="T21" fmla="*/ 1293 h 1847"/>
                <a:gd name="T22" fmla="*/ 402 w 771"/>
                <a:gd name="T23" fmla="*/ 1313 h 1847"/>
                <a:gd name="T24" fmla="*/ 705 w 771"/>
                <a:gd name="T25" fmla="*/ 1680 h 1847"/>
                <a:gd name="T26" fmla="*/ 638 w 771"/>
                <a:gd name="T27" fmla="*/ 1768 h 1847"/>
                <a:gd name="T28" fmla="*/ 771 w 771"/>
                <a:gd name="T29"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1" h="1847">
                  <a:moveTo>
                    <a:pt x="53" y="0"/>
                  </a:moveTo>
                  <a:lnTo>
                    <a:pt x="0" y="23"/>
                  </a:lnTo>
                  <a:lnTo>
                    <a:pt x="0" y="26"/>
                  </a:lnTo>
                  <a:lnTo>
                    <a:pt x="14" y="366"/>
                  </a:lnTo>
                  <a:lnTo>
                    <a:pt x="122" y="366"/>
                  </a:lnTo>
                  <a:lnTo>
                    <a:pt x="36" y="445"/>
                  </a:lnTo>
                  <a:lnTo>
                    <a:pt x="141" y="808"/>
                  </a:lnTo>
                  <a:lnTo>
                    <a:pt x="86" y="924"/>
                  </a:lnTo>
                  <a:lnTo>
                    <a:pt x="177" y="1084"/>
                  </a:lnTo>
                  <a:lnTo>
                    <a:pt x="151" y="1170"/>
                  </a:lnTo>
                  <a:lnTo>
                    <a:pt x="158" y="1293"/>
                  </a:lnTo>
                  <a:lnTo>
                    <a:pt x="402" y="1313"/>
                  </a:lnTo>
                  <a:lnTo>
                    <a:pt x="705" y="1680"/>
                  </a:lnTo>
                  <a:lnTo>
                    <a:pt x="638" y="1768"/>
                  </a:lnTo>
                  <a:lnTo>
                    <a:pt x="771" y="1847"/>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1" name="Freeform 182"/>
            <p:cNvSpPr>
              <a:spLocks/>
            </p:cNvSpPr>
            <p:nvPr/>
          </p:nvSpPr>
          <p:spPr bwMode="auto">
            <a:xfrm>
              <a:off x="1839" y="3061"/>
              <a:ext cx="1183" cy="1207"/>
            </a:xfrm>
            <a:custGeom>
              <a:avLst/>
              <a:gdLst>
                <a:gd name="T0" fmla="*/ 2356 w 2366"/>
                <a:gd name="T1" fmla="*/ 0 h 2414"/>
                <a:gd name="T2" fmla="*/ 2352 w 2366"/>
                <a:gd name="T3" fmla="*/ 470 h 2414"/>
                <a:gd name="T4" fmla="*/ 2292 w 2366"/>
                <a:gd name="T5" fmla="*/ 560 h 2414"/>
                <a:gd name="T6" fmla="*/ 2366 w 2366"/>
                <a:gd name="T7" fmla="*/ 1232 h 2414"/>
                <a:gd name="T8" fmla="*/ 2154 w 2366"/>
                <a:gd name="T9" fmla="*/ 1320 h 2414"/>
                <a:gd name="T10" fmla="*/ 2014 w 2366"/>
                <a:gd name="T11" fmla="*/ 1652 h 2414"/>
                <a:gd name="T12" fmla="*/ 1995 w 2366"/>
                <a:gd name="T13" fmla="*/ 1733 h 2414"/>
                <a:gd name="T14" fmla="*/ 1733 w 2366"/>
                <a:gd name="T15" fmla="*/ 1597 h 2414"/>
                <a:gd name="T16" fmla="*/ 1385 w 2366"/>
                <a:gd name="T17" fmla="*/ 1749 h 2414"/>
                <a:gd name="T18" fmla="*/ 1321 w 2366"/>
                <a:gd name="T19" fmla="*/ 1857 h 2414"/>
                <a:gd name="T20" fmla="*/ 812 w 2366"/>
                <a:gd name="T21" fmla="*/ 1875 h 2414"/>
                <a:gd name="T22" fmla="*/ 610 w 2366"/>
                <a:gd name="T23" fmla="*/ 2006 h 2414"/>
                <a:gd name="T24" fmla="*/ 595 w 2366"/>
                <a:gd name="T25" fmla="*/ 2238 h 2414"/>
                <a:gd name="T26" fmla="*/ 0 w 2366"/>
                <a:gd name="T27" fmla="*/ 2414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6" h="2414">
                  <a:moveTo>
                    <a:pt x="2356" y="0"/>
                  </a:moveTo>
                  <a:lnTo>
                    <a:pt x="2352" y="470"/>
                  </a:lnTo>
                  <a:lnTo>
                    <a:pt x="2292" y="560"/>
                  </a:lnTo>
                  <a:lnTo>
                    <a:pt x="2366" y="1232"/>
                  </a:lnTo>
                  <a:lnTo>
                    <a:pt x="2154" y="1320"/>
                  </a:lnTo>
                  <a:lnTo>
                    <a:pt x="2014" y="1652"/>
                  </a:lnTo>
                  <a:lnTo>
                    <a:pt x="1995" y="1733"/>
                  </a:lnTo>
                  <a:lnTo>
                    <a:pt x="1733" y="1597"/>
                  </a:lnTo>
                  <a:lnTo>
                    <a:pt x="1385" y="1749"/>
                  </a:lnTo>
                  <a:lnTo>
                    <a:pt x="1321" y="1857"/>
                  </a:lnTo>
                  <a:lnTo>
                    <a:pt x="812" y="1875"/>
                  </a:lnTo>
                  <a:lnTo>
                    <a:pt x="610" y="2006"/>
                  </a:lnTo>
                  <a:lnTo>
                    <a:pt x="595" y="2238"/>
                  </a:lnTo>
                  <a:lnTo>
                    <a:pt x="0" y="2414"/>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2" name="Freeform 181"/>
            <p:cNvSpPr>
              <a:spLocks/>
            </p:cNvSpPr>
            <p:nvPr/>
          </p:nvSpPr>
          <p:spPr bwMode="auto">
            <a:xfrm>
              <a:off x="2630" y="2906"/>
              <a:ext cx="387" cy="202"/>
            </a:xfrm>
            <a:custGeom>
              <a:avLst/>
              <a:gdLst>
                <a:gd name="T0" fmla="*/ 0 w 775"/>
                <a:gd name="T1" fmla="*/ 0 h 405"/>
                <a:gd name="T2" fmla="*/ 185 w 775"/>
                <a:gd name="T3" fmla="*/ 370 h 405"/>
                <a:gd name="T4" fmla="*/ 288 w 775"/>
                <a:gd name="T5" fmla="*/ 405 h 405"/>
                <a:gd name="T6" fmla="*/ 562 w 775"/>
                <a:gd name="T7" fmla="*/ 222 h 405"/>
                <a:gd name="T8" fmla="*/ 775 w 775"/>
                <a:gd name="T9" fmla="*/ 310 h 405"/>
              </a:gdLst>
              <a:ahLst/>
              <a:cxnLst>
                <a:cxn ang="0">
                  <a:pos x="T0" y="T1"/>
                </a:cxn>
                <a:cxn ang="0">
                  <a:pos x="T2" y="T3"/>
                </a:cxn>
                <a:cxn ang="0">
                  <a:pos x="T4" y="T5"/>
                </a:cxn>
                <a:cxn ang="0">
                  <a:pos x="T6" y="T7"/>
                </a:cxn>
                <a:cxn ang="0">
                  <a:pos x="T8" y="T9"/>
                </a:cxn>
              </a:cxnLst>
              <a:rect l="0" t="0" r="r" b="b"/>
              <a:pathLst>
                <a:path w="775" h="405">
                  <a:moveTo>
                    <a:pt x="0" y="0"/>
                  </a:moveTo>
                  <a:lnTo>
                    <a:pt x="185" y="370"/>
                  </a:lnTo>
                  <a:lnTo>
                    <a:pt x="288" y="405"/>
                  </a:lnTo>
                  <a:lnTo>
                    <a:pt x="562" y="222"/>
                  </a:lnTo>
                  <a:lnTo>
                    <a:pt x="775" y="31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3" name="Freeform 180"/>
            <p:cNvSpPr>
              <a:spLocks/>
            </p:cNvSpPr>
            <p:nvPr/>
          </p:nvSpPr>
          <p:spPr bwMode="auto">
            <a:xfrm>
              <a:off x="2852" y="4694"/>
              <a:ext cx="1009" cy="1003"/>
            </a:xfrm>
            <a:custGeom>
              <a:avLst/>
              <a:gdLst>
                <a:gd name="T0" fmla="*/ 2018 w 2018"/>
                <a:gd name="T1" fmla="*/ 0 h 2006"/>
                <a:gd name="T2" fmla="*/ 1760 w 2018"/>
                <a:gd name="T3" fmla="*/ 233 h 2006"/>
                <a:gd name="T4" fmla="*/ 1673 w 2018"/>
                <a:gd name="T5" fmla="*/ 141 h 2006"/>
                <a:gd name="T6" fmla="*/ 1297 w 2018"/>
                <a:gd name="T7" fmla="*/ 150 h 2006"/>
                <a:gd name="T8" fmla="*/ 1082 w 2018"/>
                <a:gd name="T9" fmla="*/ 181 h 2006"/>
                <a:gd name="T10" fmla="*/ 939 w 2018"/>
                <a:gd name="T11" fmla="*/ 365 h 2006"/>
                <a:gd name="T12" fmla="*/ 463 w 2018"/>
                <a:gd name="T13" fmla="*/ 396 h 2006"/>
                <a:gd name="T14" fmla="*/ 551 w 2018"/>
                <a:gd name="T15" fmla="*/ 617 h 2006"/>
                <a:gd name="T16" fmla="*/ 713 w 2018"/>
                <a:gd name="T17" fmla="*/ 775 h 2006"/>
                <a:gd name="T18" fmla="*/ 897 w 2018"/>
                <a:gd name="T19" fmla="*/ 1470 h 2006"/>
                <a:gd name="T20" fmla="*/ 887 w 2018"/>
                <a:gd name="T21" fmla="*/ 1757 h 2006"/>
                <a:gd name="T22" fmla="*/ 984 w 2018"/>
                <a:gd name="T23" fmla="*/ 1833 h 2006"/>
                <a:gd name="T24" fmla="*/ 633 w 2018"/>
                <a:gd name="T25" fmla="*/ 2006 h 2006"/>
                <a:gd name="T26" fmla="*/ 540 w 2018"/>
                <a:gd name="T27" fmla="*/ 1938 h 2006"/>
                <a:gd name="T28" fmla="*/ 290 w 2018"/>
                <a:gd name="T29" fmla="*/ 1949 h 2006"/>
                <a:gd name="T30" fmla="*/ 342 w 2018"/>
                <a:gd name="T31" fmla="*/ 1835 h 2006"/>
                <a:gd name="T32" fmla="*/ 0 w 2018"/>
                <a:gd name="T33" fmla="*/ 1968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8" h="2006">
                  <a:moveTo>
                    <a:pt x="2018" y="0"/>
                  </a:moveTo>
                  <a:lnTo>
                    <a:pt x="1760" y="233"/>
                  </a:lnTo>
                  <a:lnTo>
                    <a:pt x="1673" y="141"/>
                  </a:lnTo>
                  <a:lnTo>
                    <a:pt x="1297" y="150"/>
                  </a:lnTo>
                  <a:lnTo>
                    <a:pt x="1082" y="181"/>
                  </a:lnTo>
                  <a:lnTo>
                    <a:pt x="939" y="365"/>
                  </a:lnTo>
                  <a:lnTo>
                    <a:pt x="463" y="396"/>
                  </a:lnTo>
                  <a:lnTo>
                    <a:pt x="551" y="617"/>
                  </a:lnTo>
                  <a:lnTo>
                    <a:pt x="713" y="775"/>
                  </a:lnTo>
                  <a:lnTo>
                    <a:pt x="897" y="1470"/>
                  </a:lnTo>
                  <a:lnTo>
                    <a:pt x="887" y="1757"/>
                  </a:lnTo>
                  <a:lnTo>
                    <a:pt x="984" y="1833"/>
                  </a:lnTo>
                  <a:lnTo>
                    <a:pt x="633" y="2006"/>
                  </a:lnTo>
                  <a:lnTo>
                    <a:pt x="540" y="1938"/>
                  </a:lnTo>
                  <a:lnTo>
                    <a:pt x="290" y="1949"/>
                  </a:lnTo>
                  <a:lnTo>
                    <a:pt x="342" y="1835"/>
                  </a:lnTo>
                  <a:lnTo>
                    <a:pt x="0" y="1968"/>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4" name="Freeform 179"/>
            <p:cNvSpPr>
              <a:spLocks/>
            </p:cNvSpPr>
            <p:nvPr/>
          </p:nvSpPr>
          <p:spPr bwMode="auto">
            <a:xfrm>
              <a:off x="6622" y="1376"/>
              <a:ext cx="574" cy="1327"/>
            </a:xfrm>
            <a:custGeom>
              <a:avLst/>
              <a:gdLst>
                <a:gd name="T0" fmla="*/ 0 w 1148"/>
                <a:gd name="T1" fmla="*/ 2655 h 2655"/>
                <a:gd name="T2" fmla="*/ 298 w 1148"/>
                <a:gd name="T3" fmla="*/ 2260 h 2655"/>
                <a:gd name="T4" fmla="*/ 200 w 1148"/>
                <a:gd name="T5" fmla="*/ 2212 h 2655"/>
                <a:gd name="T6" fmla="*/ 234 w 1148"/>
                <a:gd name="T7" fmla="*/ 2107 h 2655"/>
                <a:gd name="T8" fmla="*/ 170 w 1148"/>
                <a:gd name="T9" fmla="*/ 2012 h 2655"/>
                <a:gd name="T10" fmla="*/ 381 w 1148"/>
                <a:gd name="T11" fmla="*/ 1926 h 2655"/>
                <a:gd name="T12" fmla="*/ 257 w 1148"/>
                <a:gd name="T13" fmla="*/ 1614 h 2655"/>
                <a:gd name="T14" fmla="*/ 305 w 1148"/>
                <a:gd name="T15" fmla="*/ 1511 h 2655"/>
                <a:gd name="T16" fmla="*/ 615 w 1148"/>
                <a:gd name="T17" fmla="*/ 1357 h 2655"/>
                <a:gd name="T18" fmla="*/ 822 w 1148"/>
                <a:gd name="T19" fmla="*/ 1428 h 2655"/>
                <a:gd name="T20" fmla="*/ 860 w 1148"/>
                <a:gd name="T21" fmla="*/ 1318 h 2655"/>
                <a:gd name="T22" fmla="*/ 847 w 1148"/>
                <a:gd name="T23" fmla="*/ 766 h 2655"/>
                <a:gd name="T24" fmla="*/ 953 w 1148"/>
                <a:gd name="T25" fmla="*/ 753 h 2655"/>
                <a:gd name="T26" fmla="*/ 1148 w 1148"/>
                <a:gd name="T27" fmla="*/ 475 h 2655"/>
                <a:gd name="T28" fmla="*/ 1095 w 1148"/>
                <a:gd name="T29" fmla="*/ 356 h 2655"/>
                <a:gd name="T30" fmla="*/ 1148 w 1148"/>
                <a:gd name="T31" fmla="*/ 222 h 2655"/>
                <a:gd name="T32" fmla="*/ 1116 w 1148"/>
                <a:gd name="T33" fmla="*/ 0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8" h="2655">
                  <a:moveTo>
                    <a:pt x="0" y="2655"/>
                  </a:moveTo>
                  <a:lnTo>
                    <a:pt x="298" y="2260"/>
                  </a:lnTo>
                  <a:lnTo>
                    <a:pt x="200" y="2212"/>
                  </a:lnTo>
                  <a:lnTo>
                    <a:pt x="234" y="2107"/>
                  </a:lnTo>
                  <a:lnTo>
                    <a:pt x="170" y="2012"/>
                  </a:lnTo>
                  <a:lnTo>
                    <a:pt x="381" y="1926"/>
                  </a:lnTo>
                  <a:lnTo>
                    <a:pt x="257" y="1614"/>
                  </a:lnTo>
                  <a:lnTo>
                    <a:pt x="305" y="1511"/>
                  </a:lnTo>
                  <a:lnTo>
                    <a:pt x="615" y="1357"/>
                  </a:lnTo>
                  <a:lnTo>
                    <a:pt x="822" y="1428"/>
                  </a:lnTo>
                  <a:lnTo>
                    <a:pt x="860" y="1318"/>
                  </a:lnTo>
                  <a:lnTo>
                    <a:pt x="847" y="766"/>
                  </a:lnTo>
                  <a:lnTo>
                    <a:pt x="953" y="753"/>
                  </a:lnTo>
                  <a:lnTo>
                    <a:pt x="1148" y="475"/>
                  </a:lnTo>
                  <a:lnTo>
                    <a:pt x="1095" y="356"/>
                  </a:lnTo>
                  <a:lnTo>
                    <a:pt x="1148" y="222"/>
                  </a:lnTo>
                  <a:lnTo>
                    <a:pt x="1116"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5" name="Freeform 178"/>
            <p:cNvSpPr>
              <a:spLocks/>
            </p:cNvSpPr>
            <p:nvPr/>
          </p:nvSpPr>
          <p:spPr bwMode="auto">
            <a:xfrm>
              <a:off x="5182" y="922"/>
              <a:ext cx="1924" cy="427"/>
            </a:xfrm>
            <a:custGeom>
              <a:avLst/>
              <a:gdLst>
                <a:gd name="T0" fmla="*/ 3847 w 3847"/>
                <a:gd name="T1" fmla="*/ 854 h 854"/>
                <a:gd name="T2" fmla="*/ 3846 w 3847"/>
                <a:gd name="T3" fmla="*/ 851 h 854"/>
                <a:gd name="T4" fmla="*/ 3238 w 3847"/>
                <a:gd name="T5" fmla="*/ 689 h 854"/>
                <a:gd name="T6" fmla="*/ 3038 w 3847"/>
                <a:gd name="T7" fmla="*/ 760 h 854"/>
                <a:gd name="T8" fmla="*/ 2947 w 3847"/>
                <a:gd name="T9" fmla="*/ 692 h 854"/>
                <a:gd name="T10" fmla="*/ 2847 w 3847"/>
                <a:gd name="T11" fmla="*/ 778 h 854"/>
                <a:gd name="T12" fmla="*/ 2361 w 3847"/>
                <a:gd name="T13" fmla="*/ 801 h 854"/>
                <a:gd name="T14" fmla="*/ 2231 w 3847"/>
                <a:gd name="T15" fmla="*/ 701 h 854"/>
                <a:gd name="T16" fmla="*/ 1902 w 3847"/>
                <a:gd name="T17" fmla="*/ 770 h 854"/>
                <a:gd name="T18" fmla="*/ 1867 w 3847"/>
                <a:gd name="T19" fmla="*/ 646 h 854"/>
                <a:gd name="T20" fmla="*/ 1778 w 3847"/>
                <a:gd name="T21" fmla="*/ 713 h 854"/>
                <a:gd name="T22" fmla="*/ 1667 w 3847"/>
                <a:gd name="T23" fmla="*/ 534 h 854"/>
                <a:gd name="T24" fmla="*/ 1636 w 3847"/>
                <a:gd name="T25" fmla="*/ 641 h 854"/>
                <a:gd name="T26" fmla="*/ 1310 w 3847"/>
                <a:gd name="T27" fmla="*/ 506 h 854"/>
                <a:gd name="T28" fmla="*/ 1215 w 3847"/>
                <a:gd name="T29" fmla="*/ 627 h 854"/>
                <a:gd name="T30" fmla="*/ 1148 w 3847"/>
                <a:gd name="T31" fmla="*/ 505 h 854"/>
                <a:gd name="T32" fmla="*/ 1248 w 3847"/>
                <a:gd name="T33" fmla="*/ 284 h 854"/>
                <a:gd name="T34" fmla="*/ 786 w 3847"/>
                <a:gd name="T35" fmla="*/ 380 h 854"/>
                <a:gd name="T36" fmla="*/ 507 w 3847"/>
                <a:gd name="T37" fmla="*/ 160 h 854"/>
                <a:gd name="T38" fmla="*/ 472 w 3847"/>
                <a:gd name="T39" fmla="*/ 41 h 854"/>
                <a:gd name="T40" fmla="*/ 0 w 3847"/>
                <a:gd name="T41" fmla="*/ 0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47" h="854">
                  <a:moveTo>
                    <a:pt x="3847" y="854"/>
                  </a:moveTo>
                  <a:lnTo>
                    <a:pt x="3846" y="851"/>
                  </a:lnTo>
                  <a:lnTo>
                    <a:pt x="3238" y="689"/>
                  </a:lnTo>
                  <a:lnTo>
                    <a:pt x="3038" y="760"/>
                  </a:lnTo>
                  <a:lnTo>
                    <a:pt x="2947" y="692"/>
                  </a:lnTo>
                  <a:lnTo>
                    <a:pt x="2847" y="778"/>
                  </a:lnTo>
                  <a:lnTo>
                    <a:pt x="2361" y="801"/>
                  </a:lnTo>
                  <a:lnTo>
                    <a:pt x="2231" y="701"/>
                  </a:lnTo>
                  <a:lnTo>
                    <a:pt x="1902" y="770"/>
                  </a:lnTo>
                  <a:lnTo>
                    <a:pt x="1867" y="646"/>
                  </a:lnTo>
                  <a:lnTo>
                    <a:pt x="1778" y="713"/>
                  </a:lnTo>
                  <a:lnTo>
                    <a:pt x="1667" y="534"/>
                  </a:lnTo>
                  <a:lnTo>
                    <a:pt x="1636" y="641"/>
                  </a:lnTo>
                  <a:lnTo>
                    <a:pt x="1310" y="506"/>
                  </a:lnTo>
                  <a:lnTo>
                    <a:pt x="1215" y="627"/>
                  </a:lnTo>
                  <a:lnTo>
                    <a:pt x="1148" y="505"/>
                  </a:lnTo>
                  <a:lnTo>
                    <a:pt x="1248" y="284"/>
                  </a:lnTo>
                  <a:lnTo>
                    <a:pt x="786" y="380"/>
                  </a:lnTo>
                  <a:lnTo>
                    <a:pt x="507" y="160"/>
                  </a:lnTo>
                  <a:lnTo>
                    <a:pt x="472" y="41"/>
                  </a:lnTo>
                  <a:lnTo>
                    <a:pt x="0"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6" name="Freeform 177"/>
            <p:cNvSpPr>
              <a:spLocks/>
            </p:cNvSpPr>
            <p:nvPr/>
          </p:nvSpPr>
          <p:spPr bwMode="auto">
            <a:xfrm>
              <a:off x="5028" y="2255"/>
              <a:ext cx="195" cy="344"/>
            </a:xfrm>
            <a:custGeom>
              <a:avLst/>
              <a:gdLst>
                <a:gd name="T0" fmla="*/ 67 w 389"/>
                <a:gd name="T1" fmla="*/ 689 h 689"/>
                <a:gd name="T2" fmla="*/ 0 w 389"/>
                <a:gd name="T3" fmla="*/ 465 h 689"/>
                <a:gd name="T4" fmla="*/ 87 w 389"/>
                <a:gd name="T5" fmla="*/ 366 h 689"/>
                <a:gd name="T6" fmla="*/ 236 w 389"/>
                <a:gd name="T7" fmla="*/ 369 h 689"/>
                <a:gd name="T8" fmla="*/ 389 w 389"/>
                <a:gd name="T9" fmla="*/ 0 h 689"/>
              </a:gdLst>
              <a:ahLst/>
              <a:cxnLst>
                <a:cxn ang="0">
                  <a:pos x="T0" y="T1"/>
                </a:cxn>
                <a:cxn ang="0">
                  <a:pos x="T2" y="T3"/>
                </a:cxn>
                <a:cxn ang="0">
                  <a:pos x="T4" y="T5"/>
                </a:cxn>
                <a:cxn ang="0">
                  <a:pos x="T6" y="T7"/>
                </a:cxn>
                <a:cxn ang="0">
                  <a:pos x="T8" y="T9"/>
                </a:cxn>
              </a:cxnLst>
              <a:rect l="0" t="0" r="r" b="b"/>
              <a:pathLst>
                <a:path w="389" h="689">
                  <a:moveTo>
                    <a:pt x="67" y="689"/>
                  </a:moveTo>
                  <a:lnTo>
                    <a:pt x="0" y="465"/>
                  </a:lnTo>
                  <a:lnTo>
                    <a:pt x="87" y="366"/>
                  </a:lnTo>
                  <a:lnTo>
                    <a:pt x="236" y="369"/>
                  </a:lnTo>
                  <a:lnTo>
                    <a:pt x="389"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7" name="Freeform 176"/>
            <p:cNvSpPr>
              <a:spLocks/>
            </p:cNvSpPr>
            <p:nvPr/>
          </p:nvSpPr>
          <p:spPr bwMode="auto">
            <a:xfrm>
              <a:off x="7894" y="7944"/>
              <a:ext cx="163" cy="145"/>
            </a:xfrm>
            <a:custGeom>
              <a:avLst/>
              <a:gdLst>
                <a:gd name="T0" fmla="*/ 151 w 326"/>
                <a:gd name="T1" fmla="*/ 0 h 290"/>
                <a:gd name="T2" fmla="*/ 326 w 326"/>
                <a:gd name="T3" fmla="*/ 105 h 290"/>
                <a:gd name="T4" fmla="*/ 232 w 326"/>
                <a:gd name="T5" fmla="*/ 245 h 290"/>
                <a:gd name="T6" fmla="*/ 77 w 326"/>
                <a:gd name="T7" fmla="*/ 290 h 290"/>
                <a:gd name="T8" fmla="*/ 0 w 326"/>
                <a:gd name="T9" fmla="*/ 204 h 290"/>
                <a:gd name="T10" fmla="*/ 48 w 326"/>
                <a:gd name="T11" fmla="*/ 86 h 290"/>
                <a:gd name="T12" fmla="*/ 151 w 326"/>
                <a:gd name="T13" fmla="*/ 0 h 290"/>
              </a:gdLst>
              <a:ahLst/>
              <a:cxnLst>
                <a:cxn ang="0">
                  <a:pos x="T0" y="T1"/>
                </a:cxn>
                <a:cxn ang="0">
                  <a:pos x="T2" y="T3"/>
                </a:cxn>
                <a:cxn ang="0">
                  <a:pos x="T4" y="T5"/>
                </a:cxn>
                <a:cxn ang="0">
                  <a:pos x="T6" y="T7"/>
                </a:cxn>
                <a:cxn ang="0">
                  <a:pos x="T8" y="T9"/>
                </a:cxn>
                <a:cxn ang="0">
                  <a:pos x="T10" y="T11"/>
                </a:cxn>
                <a:cxn ang="0">
                  <a:pos x="T12" y="T13"/>
                </a:cxn>
              </a:cxnLst>
              <a:rect l="0" t="0" r="r" b="b"/>
              <a:pathLst>
                <a:path w="326" h="290">
                  <a:moveTo>
                    <a:pt x="151" y="0"/>
                  </a:moveTo>
                  <a:lnTo>
                    <a:pt x="326" y="105"/>
                  </a:lnTo>
                  <a:lnTo>
                    <a:pt x="232" y="245"/>
                  </a:lnTo>
                  <a:lnTo>
                    <a:pt x="77" y="290"/>
                  </a:lnTo>
                  <a:lnTo>
                    <a:pt x="0" y="204"/>
                  </a:lnTo>
                  <a:lnTo>
                    <a:pt x="48" y="86"/>
                  </a:lnTo>
                  <a:lnTo>
                    <a:pt x="151"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8" name="Freeform 175"/>
            <p:cNvSpPr>
              <a:spLocks/>
            </p:cNvSpPr>
            <p:nvPr/>
          </p:nvSpPr>
          <p:spPr bwMode="auto">
            <a:xfrm>
              <a:off x="7363" y="8141"/>
              <a:ext cx="514" cy="976"/>
            </a:xfrm>
            <a:custGeom>
              <a:avLst/>
              <a:gdLst>
                <a:gd name="T0" fmla="*/ 0 w 1026"/>
                <a:gd name="T1" fmla="*/ 1950 h 1950"/>
                <a:gd name="T2" fmla="*/ 150 w 1026"/>
                <a:gd name="T3" fmla="*/ 1719 h 1950"/>
                <a:gd name="T4" fmla="*/ 372 w 1026"/>
                <a:gd name="T5" fmla="*/ 1652 h 1950"/>
                <a:gd name="T6" fmla="*/ 333 w 1026"/>
                <a:gd name="T7" fmla="*/ 1547 h 1950"/>
                <a:gd name="T8" fmla="*/ 497 w 1026"/>
                <a:gd name="T9" fmla="*/ 1361 h 1950"/>
                <a:gd name="T10" fmla="*/ 623 w 1026"/>
                <a:gd name="T11" fmla="*/ 1396 h 1950"/>
                <a:gd name="T12" fmla="*/ 697 w 1026"/>
                <a:gd name="T13" fmla="*/ 985 h 1950"/>
                <a:gd name="T14" fmla="*/ 1026 w 1026"/>
                <a:gd name="T15" fmla="*/ 634 h 1950"/>
                <a:gd name="T16" fmla="*/ 779 w 1026"/>
                <a:gd name="T17" fmla="*/ 386 h 1950"/>
                <a:gd name="T18" fmla="*/ 773 w 1026"/>
                <a:gd name="T19" fmla="*/ 174 h 1950"/>
                <a:gd name="T20" fmla="*/ 671 w 1026"/>
                <a:gd name="T21" fmla="*/ 0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1950">
                  <a:moveTo>
                    <a:pt x="0" y="1950"/>
                  </a:moveTo>
                  <a:lnTo>
                    <a:pt x="150" y="1719"/>
                  </a:lnTo>
                  <a:lnTo>
                    <a:pt x="372" y="1652"/>
                  </a:lnTo>
                  <a:lnTo>
                    <a:pt x="333" y="1547"/>
                  </a:lnTo>
                  <a:lnTo>
                    <a:pt x="497" y="1361"/>
                  </a:lnTo>
                  <a:lnTo>
                    <a:pt x="623" y="1396"/>
                  </a:lnTo>
                  <a:lnTo>
                    <a:pt x="697" y="985"/>
                  </a:lnTo>
                  <a:lnTo>
                    <a:pt x="1026" y="634"/>
                  </a:lnTo>
                  <a:lnTo>
                    <a:pt x="779" y="386"/>
                  </a:lnTo>
                  <a:lnTo>
                    <a:pt x="773" y="174"/>
                  </a:lnTo>
                  <a:lnTo>
                    <a:pt x="671"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29" name="Freeform 174"/>
            <p:cNvSpPr>
              <a:spLocks/>
            </p:cNvSpPr>
            <p:nvPr/>
          </p:nvSpPr>
          <p:spPr bwMode="auto">
            <a:xfrm>
              <a:off x="7015" y="7595"/>
              <a:ext cx="684" cy="548"/>
            </a:xfrm>
            <a:custGeom>
              <a:avLst/>
              <a:gdLst>
                <a:gd name="T0" fmla="*/ 1368 w 1368"/>
                <a:gd name="T1" fmla="*/ 1093 h 1096"/>
                <a:gd name="T2" fmla="*/ 1135 w 1368"/>
                <a:gd name="T3" fmla="*/ 962 h 1096"/>
                <a:gd name="T4" fmla="*/ 1028 w 1368"/>
                <a:gd name="T5" fmla="*/ 962 h 1096"/>
                <a:gd name="T6" fmla="*/ 930 w 1368"/>
                <a:gd name="T7" fmla="*/ 1048 h 1096"/>
                <a:gd name="T8" fmla="*/ 925 w 1368"/>
                <a:gd name="T9" fmla="*/ 926 h 1096"/>
                <a:gd name="T10" fmla="*/ 652 w 1368"/>
                <a:gd name="T11" fmla="*/ 1096 h 1096"/>
                <a:gd name="T12" fmla="*/ 349 w 1368"/>
                <a:gd name="T13" fmla="*/ 902 h 1096"/>
                <a:gd name="T14" fmla="*/ 80 w 1368"/>
                <a:gd name="T15" fmla="*/ 350 h 1096"/>
                <a:gd name="T16" fmla="*/ 0 w 1368"/>
                <a:gd name="T17"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8" h="1096">
                  <a:moveTo>
                    <a:pt x="1368" y="1093"/>
                  </a:moveTo>
                  <a:lnTo>
                    <a:pt x="1135" y="962"/>
                  </a:lnTo>
                  <a:lnTo>
                    <a:pt x="1028" y="962"/>
                  </a:lnTo>
                  <a:lnTo>
                    <a:pt x="930" y="1048"/>
                  </a:lnTo>
                  <a:lnTo>
                    <a:pt x="925" y="926"/>
                  </a:lnTo>
                  <a:lnTo>
                    <a:pt x="652" y="1096"/>
                  </a:lnTo>
                  <a:lnTo>
                    <a:pt x="349" y="902"/>
                  </a:lnTo>
                  <a:lnTo>
                    <a:pt x="80" y="350"/>
                  </a:lnTo>
                  <a:lnTo>
                    <a:pt x="0"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0" name="Freeform 173"/>
            <p:cNvSpPr>
              <a:spLocks/>
            </p:cNvSpPr>
            <p:nvPr/>
          </p:nvSpPr>
          <p:spPr bwMode="auto">
            <a:xfrm>
              <a:off x="6848" y="5768"/>
              <a:ext cx="678" cy="1827"/>
            </a:xfrm>
            <a:custGeom>
              <a:avLst/>
              <a:gdLst>
                <a:gd name="T0" fmla="*/ 324 w 1355"/>
                <a:gd name="T1" fmla="*/ 0 h 3654"/>
                <a:gd name="T2" fmla="*/ 172 w 1355"/>
                <a:gd name="T3" fmla="*/ 48 h 3654"/>
                <a:gd name="T4" fmla="*/ 153 w 1355"/>
                <a:gd name="T5" fmla="*/ 165 h 3654"/>
                <a:gd name="T6" fmla="*/ 212 w 1355"/>
                <a:gd name="T7" fmla="*/ 648 h 3654"/>
                <a:gd name="T8" fmla="*/ 0 w 1355"/>
                <a:gd name="T9" fmla="*/ 830 h 3654"/>
                <a:gd name="T10" fmla="*/ 96 w 1355"/>
                <a:gd name="T11" fmla="*/ 937 h 3654"/>
                <a:gd name="T12" fmla="*/ 13 w 1355"/>
                <a:gd name="T13" fmla="*/ 1180 h 3654"/>
                <a:gd name="T14" fmla="*/ 194 w 1355"/>
                <a:gd name="T15" fmla="*/ 1478 h 3654"/>
                <a:gd name="T16" fmla="*/ 372 w 1355"/>
                <a:gd name="T17" fmla="*/ 1623 h 3654"/>
                <a:gd name="T18" fmla="*/ 477 w 1355"/>
                <a:gd name="T19" fmla="*/ 1914 h 3654"/>
                <a:gd name="T20" fmla="*/ 363 w 1355"/>
                <a:gd name="T21" fmla="*/ 2190 h 3654"/>
                <a:gd name="T22" fmla="*/ 469 w 1355"/>
                <a:gd name="T23" fmla="*/ 2157 h 3654"/>
                <a:gd name="T24" fmla="*/ 557 w 1355"/>
                <a:gd name="T25" fmla="*/ 2236 h 3654"/>
                <a:gd name="T26" fmla="*/ 667 w 1355"/>
                <a:gd name="T27" fmla="*/ 2221 h 3654"/>
                <a:gd name="T28" fmla="*/ 908 w 1355"/>
                <a:gd name="T29" fmla="*/ 2104 h 3654"/>
                <a:gd name="T30" fmla="*/ 1140 w 1355"/>
                <a:gd name="T31" fmla="*/ 2192 h 3654"/>
                <a:gd name="T32" fmla="*/ 1165 w 1355"/>
                <a:gd name="T33" fmla="*/ 2404 h 3654"/>
                <a:gd name="T34" fmla="*/ 1269 w 1355"/>
                <a:gd name="T35" fmla="*/ 2366 h 3654"/>
                <a:gd name="T36" fmla="*/ 1355 w 1355"/>
                <a:gd name="T37" fmla="*/ 2457 h 3654"/>
                <a:gd name="T38" fmla="*/ 1319 w 1355"/>
                <a:gd name="T39" fmla="*/ 2617 h 3654"/>
                <a:gd name="T40" fmla="*/ 1319 w 1355"/>
                <a:gd name="T41" fmla="*/ 2736 h 3654"/>
                <a:gd name="T42" fmla="*/ 1219 w 1355"/>
                <a:gd name="T43" fmla="*/ 2690 h 3654"/>
                <a:gd name="T44" fmla="*/ 1162 w 1355"/>
                <a:gd name="T45" fmla="*/ 2893 h 3654"/>
                <a:gd name="T46" fmla="*/ 1060 w 1355"/>
                <a:gd name="T47" fmla="*/ 2979 h 3654"/>
                <a:gd name="T48" fmla="*/ 1086 w 1355"/>
                <a:gd name="T49" fmla="*/ 3089 h 3654"/>
                <a:gd name="T50" fmla="*/ 953 w 1355"/>
                <a:gd name="T51" fmla="*/ 3105 h 3654"/>
                <a:gd name="T52" fmla="*/ 822 w 1355"/>
                <a:gd name="T53" fmla="*/ 3334 h 3654"/>
                <a:gd name="T54" fmla="*/ 595 w 1355"/>
                <a:gd name="T55" fmla="*/ 3405 h 3654"/>
                <a:gd name="T56" fmla="*/ 334 w 1355"/>
                <a:gd name="T57" fmla="*/ 3654 h 3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55" h="3654">
                  <a:moveTo>
                    <a:pt x="324" y="0"/>
                  </a:moveTo>
                  <a:lnTo>
                    <a:pt x="172" y="48"/>
                  </a:lnTo>
                  <a:lnTo>
                    <a:pt x="153" y="165"/>
                  </a:lnTo>
                  <a:lnTo>
                    <a:pt x="212" y="648"/>
                  </a:lnTo>
                  <a:lnTo>
                    <a:pt x="0" y="830"/>
                  </a:lnTo>
                  <a:lnTo>
                    <a:pt x="96" y="937"/>
                  </a:lnTo>
                  <a:lnTo>
                    <a:pt x="13" y="1180"/>
                  </a:lnTo>
                  <a:lnTo>
                    <a:pt x="194" y="1478"/>
                  </a:lnTo>
                  <a:lnTo>
                    <a:pt x="372" y="1623"/>
                  </a:lnTo>
                  <a:lnTo>
                    <a:pt x="477" y="1914"/>
                  </a:lnTo>
                  <a:lnTo>
                    <a:pt x="363" y="2190"/>
                  </a:lnTo>
                  <a:lnTo>
                    <a:pt x="469" y="2157"/>
                  </a:lnTo>
                  <a:lnTo>
                    <a:pt x="557" y="2236"/>
                  </a:lnTo>
                  <a:lnTo>
                    <a:pt x="667" y="2221"/>
                  </a:lnTo>
                  <a:lnTo>
                    <a:pt x="908" y="2104"/>
                  </a:lnTo>
                  <a:lnTo>
                    <a:pt x="1140" y="2192"/>
                  </a:lnTo>
                  <a:lnTo>
                    <a:pt x="1165" y="2404"/>
                  </a:lnTo>
                  <a:lnTo>
                    <a:pt x="1269" y="2366"/>
                  </a:lnTo>
                  <a:lnTo>
                    <a:pt x="1355" y="2457"/>
                  </a:lnTo>
                  <a:lnTo>
                    <a:pt x="1319" y="2617"/>
                  </a:lnTo>
                  <a:lnTo>
                    <a:pt x="1319" y="2736"/>
                  </a:lnTo>
                  <a:lnTo>
                    <a:pt x="1219" y="2690"/>
                  </a:lnTo>
                  <a:lnTo>
                    <a:pt x="1162" y="2893"/>
                  </a:lnTo>
                  <a:lnTo>
                    <a:pt x="1060" y="2979"/>
                  </a:lnTo>
                  <a:lnTo>
                    <a:pt x="1086" y="3089"/>
                  </a:lnTo>
                  <a:lnTo>
                    <a:pt x="953" y="3105"/>
                  </a:lnTo>
                  <a:lnTo>
                    <a:pt x="822" y="3334"/>
                  </a:lnTo>
                  <a:lnTo>
                    <a:pt x="595" y="3405"/>
                  </a:lnTo>
                  <a:lnTo>
                    <a:pt x="334" y="3654"/>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1" name="Freeform 172"/>
            <p:cNvSpPr>
              <a:spLocks/>
            </p:cNvSpPr>
            <p:nvPr/>
          </p:nvSpPr>
          <p:spPr bwMode="auto">
            <a:xfrm>
              <a:off x="3148" y="6435"/>
              <a:ext cx="1818" cy="840"/>
            </a:xfrm>
            <a:custGeom>
              <a:avLst/>
              <a:gdLst>
                <a:gd name="T0" fmla="*/ 3637 w 3637"/>
                <a:gd name="T1" fmla="*/ 1680 h 1680"/>
                <a:gd name="T2" fmla="*/ 3503 w 3637"/>
                <a:gd name="T3" fmla="*/ 1410 h 1680"/>
                <a:gd name="T4" fmla="*/ 3375 w 3637"/>
                <a:gd name="T5" fmla="*/ 1382 h 1680"/>
                <a:gd name="T6" fmla="*/ 3368 w 3637"/>
                <a:gd name="T7" fmla="*/ 1267 h 1680"/>
                <a:gd name="T8" fmla="*/ 3279 w 3637"/>
                <a:gd name="T9" fmla="*/ 1208 h 1680"/>
                <a:gd name="T10" fmla="*/ 3358 w 3637"/>
                <a:gd name="T11" fmla="*/ 1138 h 1680"/>
                <a:gd name="T12" fmla="*/ 3289 w 3637"/>
                <a:gd name="T13" fmla="*/ 1024 h 1680"/>
                <a:gd name="T14" fmla="*/ 3429 w 3637"/>
                <a:gd name="T15" fmla="*/ 847 h 1680"/>
                <a:gd name="T16" fmla="*/ 3320 w 3637"/>
                <a:gd name="T17" fmla="*/ 662 h 1680"/>
                <a:gd name="T18" fmla="*/ 3096 w 3637"/>
                <a:gd name="T19" fmla="*/ 579 h 1680"/>
                <a:gd name="T20" fmla="*/ 3173 w 3637"/>
                <a:gd name="T21" fmla="*/ 474 h 1680"/>
                <a:gd name="T22" fmla="*/ 2897 w 3637"/>
                <a:gd name="T23" fmla="*/ 257 h 1680"/>
                <a:gd name="T24" fmla="*/ 2530 w 3637"/>
                <a:gd name="T25" fmla="*/ 299 h 1680"/>
                <a:gd name="T26" fmla="*/ 2532 w 3637"/>
                <a:gd name="T27" fmla="*/ 118 h 1680"/>
                <a:gd name="T28" fmla="*/ 2290 w 3637"/>
                <a:gd name="T29" fmla="*/ 0 h 1680"/>
                <a:gd name="T30" fmla="*/ 2290 w 3637"/>
                <a:gd name="T31" fmla="*/ 2 h 1680"/>
                <a:gd name="T32" fmla="*/ 2073 w 3637"/>
                <a:gd name="T33" fmla="*/ 238 h 1680"/>
                <a:gd name="T34" fmla="*/ 1990 w 3637"/>
                <a:gd name="T35" fmla="*/ 443 h 1680"/>
                <a:gd name="T36" fmla="*/ 1685 w 3637"/>
                <a:gd name="T37" fmla="*/ 671 h 1680"/>
                <a:gd name="T38" fmla="*/ 1656 w 3637"/>
                <a:gd name="T39" fmla="*/ 893 h 1680"/>
                <a:gd name="T40" fmla="*/ 1495 w 3637"/>
                <a:gd name="T41" fmla="*/ 1115 h 1680"/>
                <a:gd name="T42" fmla="*/ 1285 w 3637"/>
                <a:gd name="T43" fmla="*/ 1143 h 1680"/>
                <a:gd name="T44" fmla="*/ 1206 w 3637"/>
                <a:gd name="T45" fmla="*/ 1220 h 1680"/>
                <a:gd name="T46" fmla="*/ 1204 w 3637"/>
                <a:gd name="T47" fmla="*/ 1238 h 1680"/>
                <a:gd name="T48" fmla="*/ 1125 w 3637"/>
                <a:gd name="T49" fmla="*/ 1429 h 1680"/>
                <a:gd name="T50" fmla="*/ 761 w 3637"/>
                <a:gd name="T51" fmla="*/ 1391 h 1680"/>
                <a:gd name="T52" fmla="*/ 524 w 3637"/>
                <a:gd name="T53" fmla="*/ 1224 h 1680"/>
                <a:gd name="T54" fmla="*/ 502 w 3637"/>
                <a:gd name="T55" fmla="*/ 1002 h 1680"/>
                <a:gd name="T56" fmla="*/ 254 w 3637"/>
                <a:gd name="T57" fmla="*/ 934 h 1680"/>
                <a:gd name="T58" fmla="*/ 228 w 3637"/>
                <a:gd name="T59" fmla="*/ 824 h 1680"/>
                <a:gd name="T60" fmla="*/ 0 w 3637"/>
                <a:gd name="T61" fmla="*/ 857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37" h="1680">
                  <a:moveTo>
                    <a:pt x="3637" y="1680"/>
                  </a:moveTo>
                  <a:lnTo>
                    <a:pt x="3503" y="1410"/>
                  </a:lnTo>
                  <a:lnTo>
                    <a:pt x="3375" y="1382"/>
                  </a:lnTo>
                  <a:lnTo>
                    <a:pt x="3368" y="1267"/>
                  </a:lnTo>
                  <a:lnTo>
                    <a:pt x="3279" y="1208"/>
                  </a:lnTo>
                  <a:lnTo>
                    <a:pt x="3358" y="1138"/>
                  </a:lnTo>
                  <a:lnTo>
                    <a:pt x="3289" y="1024"/>
                  </a:lnTo>
                  <a:lnTo>
                    <a:pt x="3429" y="847"/>
                  </a:lnTo>
                  <a:lnTo>
                    <a:pt x="3320" y="662"/>
                  </a:lnTo>
                  <a:lnTo>
                    <a:pt x="3096" y="579"/>
                  </a:lnTo>
                  <a:lnTo>
                    <a:pt x="3173" y="474"/>
                  </a:lnTo>
                  <a:lnTo>
                    <a:pt x="2897" y="257"/>
                  </a:lnTo>
                  <a:lnTo>
                    <a:pt x="2530" y="299"/>
                  </a:lnTo>
                  <a:lnTo>
                    <a:pt x="2532" y="118"/>
                  </a:lnTo>
                  <a:lnTo>
                    <a:pt x="2290" y="0"/>
                  </a:lnTo>
                  <a:lnTo>
                    <a:pt x="2290" y="2"/>
                  </a:lnTo>
                  <a:lnTo>
                    <a:pt x="2073" y="238"/>
                  </a:lnTo>
                  <a:lnTo>
                    <a:pt x="1990" y="443"/>
                  </a:lnTo>
                  <a:lnTo>
                    <a:pt x="1685" y="671"/>
                  </a:lnTo>
                  <a:lnTo>
                    <a:pt x="1656" y="893"/>
                  </a:lnTo>
                  <a:lnTo>
                    <a:pt x="1495" y="1115"/>
                  </a:lnTo>
                  <a:lnTo>
                    <a:pt x="1285" y="1143"/>
                  </a:lnTo>
                  <a:lnTo>
                    <a:pt x="1206" y="1220"/>
                  </a:lnTo>
                  <a:lnTo>
                    <a:pt x="1204" y="1238"/>
                  </a:lnTo>
                  <a:lnTo>
                    <a:pt x="1125" y="1429"/>
                  </a:lnTo>
                  <a:lnTo>
                    <a:pt x="761" y="1391"/>
                  </a:lnTo>
                  <a:lnTo>
                    <a:pt x="524" y="1224"/>
                  </a:lnTo>
                  <a:lnTo>
                    <a:pt x="502" y="1002"/>
                  </a:lnTo>
                  <a:lnTo>
                    <a:pt x="254" y="934"/>
                  </a:lnTo>
                  <a:lnTo>
                    <a:pt x="228" y="824"/>
                  </a:lnTo>
                  <a:lnTo>
                    <a:pt x="0" y="857"/>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2" name="Freeform 171"/>
            <p:cNvSpPr>
              <a:spLocks/>
            </p:cNvSpPr>
            <p:nvPr/>
          </p:nvSpPr>
          <p:spPr bwMode="auto">
            <a:xfrm>
              <a:off x="7697" y="7068"/>
              <a:ext cx="1639" cy="1235"/>
            </a:xfrm>
            <a:custGeom>
              <a:avLst/>
              <a:gdLst>
                <a:gd name="T0" fmla="*/ 3279 w 3279"/>
                <a:gd name="T1" fmla="*/ 12 h 2469"/>
                <a:gd name="T2" fmla="*/ 3277 w 3279"/>
                <a:gd name="T3" fmla="*/ 12 h 2469"/>
                <a:gd name="T4" fmla="*/ 3043 w 3279"/>
                <a:gd name="T5" fmla="*/ 59 h 2469"/>
                <a:gd name="T6" fmla="*/ 2965 w 3279"/>
                <a:gd name="T7" fmla="*/ 134 h 2469"/>
                <a:gd name="T8" fmla="*/ 2663 w 3279"/>
                <a:gd name="T9" fmla="*/ 0 h 2469"/>
                <a:gd name="T10" fmla="*/ 2605 w 3279"/>
                <a:gd name="T11" fmla="*/ 150 h 2469"/>
                <a:gd name="T12" fmla="*/ 2672 w 3279"/>
                <a:gd name="T13" fmla="*/ 308 h 2469"/>
                <a:gd name="T14" fmla="*/ 2843 w 3279"/>
                <a:gd name="T15" fmla="*/ 429 h 2469"/>
                <a:gd name="T16" fmla="*/ 2829 w 3279"/>
                <a:gd name="T17" fmla="*/ 656 h 2469"/>
                <a:gd name="T18" fmla="*/ 2708 w 3279"/>
                <a:gd name="T19" fmla="*/ 613 h 2469"/>
                <a:gd name="T20" fmla="*/ 2220 w 3279"/>
                <a:gd name="T21" fmla="*/ 762 h 2469"/>
                <a:gd name="T22" fmla="*/ 2184 w 3279"/>
                <a:gd name="T23" fmla="*/ 870 h 2469"/>
                <a:gd name="T24" fmla="*/ 1972 w 3279"/>
                <a:gd name="T25" fmla="*/ 917 h 2469"/>
                <a:gd name="T26" fmla="*/ 1934 w 3279"/>
                <a:gd name="T27" fmla="*/ 1037 h 2469"/>
                <a:gd name="T28" fmla="*/ 1920 w 3279"/>
                <a:gd name="T29" fmla="*/ 1166 h 2469"/>
                <a:gd name="T30" fmla="*/ 1697 w 3279"/>
                <a:gd name="T31" fmla="*/ 1180 h 2469"/>
                <a:gd name="T32" fmla="*/ 1601 w 3279"/>
                <a:gd name="T33" fmla="*/ 1440 h 2469"/>
                <a:gd name="T34" fmla="*/ 1716 w 3279"/>
                <a:gd name="T35" fmla="*/ 1528 h 2469"/>
                <a:gd name="T36" fmla="*/ 1620 w 3279"/>
                <a:gd name="T37" fmla="*/ 1627 h 2469"/>
                <a:gd name="T38" fmla="*/ 1459 w 3279"/>
                <a:gd name="T39" fmla="*/ 1571 h 2469"/>
                <a:gd name="T40" fmla="*/ 1334 w 3279"/>
                <a:gd name="T41" fmla="*/ 1766 h 2469"/>
                <a:gd name="T42" fmla="*/ 1392 w 3279"/>
                <a:gd name="T43" fmla="*/ 1871 h 2469"/>
                <a:gd name="T44" fmla="*/ 1780 w 3279"/>
                <a:gd name="T45" fmla="*/ 2090 h 2469"/>
                <a:gd name="T46" fmla="*/ 1772 w 3279"/>
                <a:gd name="T47" fmla="*/ 2271 h 2469"/>
                <a:gd name="T48" fmla="*/ 1734 w 3279"/>
                <a:gd name="T49" fmla="*/ 2283 h 2469"/>
                <a:gd name="T50" fmla="*/ 1642 w 3279"/>
                <a:gd name="T51" fmla="*/ 2285 h 2469"/>
                <a:gd name="T52" fmla="*/ 1477 w 3279"/>
                <a:gd name="T53" fmla="*/ 2469 h 2469"/>
                <a:gd name="T54" fmla="*/ 1277 w 3279"/>
                <a:gd name="T55" fmla="*/ 2381 h 2469"/>
                <a:gd name="T56" fmla="*/ 1271 w 3279"/>
                <a:gd name="T57" fmla="*/ 2269 h 2469"/>
                <a:gd name="T58" fmla="*/ 909 w 3279"/>
                <a:gd name="T59" fmla="*/ 2238 h 2469"/>
                <a:gd name="T60" fmla="*/ 890 w 3279"/>
                <a:gd name="T61" fmla="*/ 2016 h 2469"/>
                <a:gd name="T62" fmla="*/ 794 w 3279"/>
                <a:gd name="T63" fmla="*/ 2099 h 2469"/>
                <a:gd name="T64" fmla="*/ 699 w 3279"/>
                <a:gd name="T65" fmla="*/ 2045 h 2469"/>
                <a:gd name="T66" fmla="*/ 363 w 3279"/>
                <a:gd name="T67" fmla="*/ 2197 h 2469"/>
                <a:gd name="T68" fmla="*/ 228 w 3279"/>
                <a:gd name="T69" fmla="*/ 2031 h 2469"/>
                <a:gd name="T70" fmla="*/ 0 w 3279"/>
                <a:gd name="T71" fmla="*/ 2004 h 2469"/>
                <a:gd name="T72" fmla="*/ 4 w 3279"/>
                <a:gd name="T73" fmla="*/ 2147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9" h="2469">
                  <a:moveTo>
                    <a:pt x="3279" y="12"/>
                  </a:moveTo>
                  <a:lnTo>
                    <a:pt x="3277" y="12"/>
                  </a:lnTo>
                  <a:lnTo>
                    <a:pt x="3043" y="59"/>
                  </a:lnTo>
                  <a:lnTo>
                    <a:pt x="2965" y="134"/>
                  </a:lnTo>
                  <a:lnTo>
                    <a:pt x="2663" y="0"/>
                  </a:lnTo>
                  <a:lnTo>
                    <a:pt x="2605" y="150"/>
                  </a:lnTo>
                  <a:lnTo>
                    <a:pt x="2672" y="308"/>
                  </a:lnTo>
                  <a:lnTo>
                    <a:pt x="2843" y="429"/>
                  </a:lnTo>
                  <a:lnTo>
                    <a:pt x="2829" y="656"/>
                  </a:lnTo>
                  <a:lnTo>
                    <a:pt x="2708" y="613"/>
                  </a:lnTo>
                  <a:lnTo>
                    <a:pt x="2220" y="762"/>
                  </a:lnTo>
                  <a:lnTo>
                    <a:pt x="2184" y="870"/>
                  </a:lnTo>
                  <a:lnTo>
                    <a:pt x="1972" y="917"/>
                  </a:lnTo>
                  <a:lnTo>
                    <a:pt x="1934" y="1037"/>
                  </a:lnTo>
                  <a:lnTo>
                    <a:pt x="1920" y="1166"/>
                  </a:lnTo>
                  <a:lnTo>
                    <a:pt x="1697" y="1180"/>
                  </a:lnTo>
                  <a:lnTo>
                    <a:pt x="1601" y="1440"/>
                  </a:lnTo>
                  <a:lnTo>
                    <a:pt x="1716" y="1528"/>
                  </a:lnTo>
                  <a:lnTo>
                    <a:pt x="1620" y="1627"/>
                  </a:lnTo>
                  <a:lnTo>
                    <a:pt x="1459" y="1571"/>
                  </a:lnTo>
                  <a:lnTo>
                    <a:pt x="1334" y="1766"/>
                  </a:lnTo>
                  <a:lnTo>
                    <a:pt x="1392" y="1871"/>
                  </a:lnTo>
                  <a:lnTo>
                    <a:pt x="1780" y="2090"/>
                  </a:lnTo>
                  <a:lnTo>
                    <a:pt x="1772" y="2271"/>
                  </a:lnTo>
                  <a:lnTo>
                    <a:pt x="1734" y="2283"/>
                  </a:lnTo>
                  <a:lnTo>
                    <a:pt x="1642" y="2285"/>
                  </a:lnTo>
                  <a:lnTo>
                    <a:pt x="1477" y="2469"/>
                  </a:lnTo>
                  <a:lnTo>
                    <a:pt x="1277" y="2381"/>
                  </a:lnTo>
                  <a:lnTo>
                    <a:pt x="1271" y="2269"/>
                  </a:lnTo>
                  <a:lnTo>
                    <a:pt x="909" y="2238"/>
                  </a:lnTo>
                  <a:lnTo>
                    <a:pt x="890" y="2016"/>
                  </a:lnTo>
                  <a:lnTo>
                    <a:pt x="794" y="2099"/>
                  </a:lnTo>
                  <a:lnTo>
                    <a:pt x="699" y="2045"/>
                  </a:lnTo>
                  <a:lnTo>
                    <a:pt x="363" y="2197"/>
                  </a:lnTo>
                  <a:lnTo>
                    <a:pt x="228" y="2031"/>
                  </a:lnTo>
                  <a:lnTo>
                    <a:pt x="0" y="2004"/>
                  </a:lnTo>
                  <a:lnTo>
                    <a:pt x="4" y="2147"/>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3" name="Freeform 170"/>
            <p:cNvSpPr>
              <a:spLocks/>
            </p:cNvSpPr>
            <p:nvPr/>
          </p:nvSpPr>
          <p:spPr bwMode="auto">
            <a:xfrm>
              <a:off x="5485" y="5160"/>
              <a:ext cx="802" cy="2169"/>
            </a:xfrm>
            <a:custGeom>
              <a:avLst/>
              <a:gdLst>
                <a:gd name="T0" fmla="*/ 0 w 1604"/>
                <a:gd name="T1" fmla="*/ 4339 h 4339"/>
                <a:gd name="T2" fmla="*/ 1 w 1604"/>
                <a:gd name="T3" fmla="*/ 4339 h 4339"/>
                <a:gd name="T4" fmla="*/ 127 w 1604"/>
                <a:gd name="T5" fmla="*/ 4265 h 4339"/>
                <a:gd name="T6" fmla="*/ 69 w 1604"/>
                <a:gd name="T7" fmla="*/ 4136 h 4339"/>
                <a:gd name="T8" fmla="*/ 189 w 1604"/>
                <a:gd name="T9" fmla="*/ 4093 h 4339"/>
                <a:gd name="T10" fmla="*/ 200 w 1604"/>
                <a:gd name="T11" fmla="*/ 3958 h 4339"/>
                <a:gd name="T12" fmla="*/ 289 w 1604"/>
                <a:gd name="T13" fmla="*/ 3884 h 4339"/>
                <a:gd name="T14" fmla="*/ 219 w 1604"/>
                <a:gd name="T15" fmla="*/ 3798 h 4339"/>
                <a:gd name="T16" fmla="*/ 514 w 1604"/>
                <a:gd name="T17" fmla="*/ 3431 h 4339"/>
                <a:gd name="T18" fmla="*/ 538 w 1604"/>
                <a:gd name="T19" fmla="*/ 3297 h 4339"/>
                <a:gd name="T20" fmla="*/ 779 w 1604"/>
                <a:gd name="T21" fmla="*/ 3372 h 4339"/>
                <a:gd name="T22" fmla="*/ 703 w 1604"/>
                <a:gd name="T23" fmla="*/ 2837 h 4339"/>
                <a:gd name="T24" fmla="*/ 771 w 1604"/>
                <a:gd name="T25" fmla="*/ 2740 h 4339"/>
                <a:gd name="T26" fmla="*/ 724 w 1604"/>
                <a:gd name="T27" fmla="*/ 2525 h 4339"/>
                <a:gd name="T28" fmla="*/ 552 w 1604"/>
                <a:gd name="T29" fmla="*/ 2313 h 4339"/>
                <a:gd name="T30" fmla="*/ 910 w 1604"/>
                <a:gd name="T31" fmla="*/ 1980 h 4339"/>
                <a:gd name="T32" fmla="*/ 824 w 1604"/>
                <a:gd name="T33" fmla="*/ 1720 h 4339"/>
                <a:gd name="T34" fmla="*/ 843 w 1604"/>
                <a:gd name="T35" fmla="*/ 1560 h 4339"/>
                <a:gd name="T36" fmla="*/ 703 w 1604"/>
                <a:gd name="T37" fmla="*/ 1238 h 4339"/>
                <a:gd name="T38" fmla="*/ 419 w 1604"/>
                <a:gd name="T39" fmla="*/ 1048 h 4339"/>
                <a:gd name="T40" fmla="*/ 374 w 1604"/>
                <a:gd name="T41" fmla="*/ 898 h 4339"/>
                <a:gd name="T42" fmla="*/ 374 w 1604"/>
                <a:gd name="T43" fmla="*/ 896 h 4339"/>
                <a:gd name="T44" fmla="*/ 508 w 1604"/>
                <a:gd name="T45" fmla="*/ 667 h 4339"/>
                <a:gd name="T46" fmla="*/ 848 w 1604"/>
                <a:gd name="T47" fmla="*/ 629 h 4339"/>
                <a:gd name="T48" fmla="*/ 914 w 1604"/>
                <a:gd name="T49" fmla="*/ 536 h 4339"/>
                <a:gd name="T50" fmla="*/ 848 w 1604"/>
                <a:gd name="T51" fmla="*/ 329 h 4339"/>
                <a:gd name="T52" fmla="*/ 934 w 1604"/>
                <a:gd name="T53" fmla="*/ 257 h 4339"/>
                <a:gd name="T54" fmla="*/ 1262 w 1604"/>
                <a:gd name="T55" fmla="*/ 145 h 4339"/>
                <a:gd name="T56" fmla="*/ 1447 w 1604"/>
                <a:gd name="T57" fmla="*/ 0 h 4339"/>
                <a:gd name="T58" fmla="*/ 1604 w 1604"/>
                <a:gd name="T59" fmla="*/ 0 h 4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4" h="4339">
                  <a:moveTo>
                    <a:pt x="0" y="4339"/>
                  </a:moveTo>
                  <a:lnTo>
                    <a:pt x="1" y="4339"/>
                  </a:lnTo>
                  <a:lnTo>
                    <a:pt x="127" y="4265"/>
                  </a:lnTo>
                  <a:lnTo>
                    <a:pt x="69" y="4136"/>
                  </a:lnTo>
                  <a:lnTo>
                    <a:pt x="189" y="4093"/>
                  </a:lnTo>
                  <a:lnTo>
                    <a:pt x="200" y="3958"/>
                  </a:lnTo>
                  <a:lnTo>
                    <a:pt x="289" y="3884"/>
                  </a:lnTo>
                  <a:lnTo>
                    <a:pt x="219" y="3798"/>
                  </a:lnTo>
                  <a:lnTo>
                    <a:pt x="514" y="3431"/>
                  </a:lnTo>
                  <a:lnTo>
                    <a:pt x="538" y="3297"/>
                  </a:lnTo>
                  <a:lnTo>
                    <a:pt x="779" y="3372"/>
                  </a:lnTo>
                  <a:lnTo>
                    <a:pt x="703" y="2837"/>
                  </a:lnTo>
                  <a:lnTo>
                    <a:pt x="771" y="2740"/>
                  </a:lnTo>
                  <a:lnTo>
                    <a:pt x="724" y="2525"/>
                  </a:lnTo>
                  <a:lnTo>
                    <a:pt x="552" y="2313"/>
                  </a:lnTo>
                  <a:lnTo>
                    <a:pt x="910" y="1980"/>
                  </a:lnTo>
                  <a:lnTo>
                    <a:pt x="824" y="1720"/>
                  </a:lnTo>
                  <a:lnTo>
                    <a:pt x="843" y="1560"/>
                  </a:lnTo>
                  <a:lnTo>
                    <a:pt x="703" y="1238"/>
                  </a:lnTo>
                  <a:lnTo>
                    <a:pt x="419" y="1048"/>
                  </a:lnTo>
                  <a:lnTo>
                    <a:pt x="374" y="898"/>
                  </a:lnTo>
                  <a:lnTo>
                    <a:pt x="374" y="896"/>
                  </a:lnTo>
                  <a:lnTo>
                    <a:pt x="508" y="667"/>
                  </a:lnTo>
                  <a:lnTo>
                    <a:pt x="848" y="629"/>
                  </a:lnTo>
                  <a:lnTo>
                    <a:pt x="914" y="536"/>
                  </a:lnTo>
                  <a:lnTo>
                    <a:pt x="848" y="329"/>
                  </a:lnTo>
                  <a:lnTo>
                    <a:pt x="934" y="257"/>
                  </a:lnTo>
                  <a:lnTo>
                    <a:pt x="1262" y="145"/>
                  </a:lnTo>
                  <a:lnTo>
                    <a:pt x="1447" y="0"/>
                  </a:lnTo>
                  <a:lnTo>
                    <a:pt x="1604"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4" name="Freeform 169"/>
            <p:cNvSpPr>
              <a:spLocks/>
            </p:cNvSpPr>
            <p:nvPr/>
          </p:nvSpPr>
          <p:spPr bwMode="auto">
            <a:xfrm>
              <a:off x="6287" y="5160"/>
              <a:ext cx="804" cy="608"/>
            </a:xfrm>
            <a:custGeom>
              <a:avLst/>
              <a:gdLst>
                <a:gd name="T0" fmla="*/ 0 w 1607"/>
                <a:gd name="T1" fmla="*/ 0 h 1217"/>
                <a:gd name="T2" fmla="*/ 224 w 1607"/>
                <a:gd name="T3" fmla="*/ 247 h 1217"/>
                <a:gd name="T4" fmla="*/ 469 w 1607"/>
                <a:gd name="T5" fmla="*/ 250 h 1217"/>
                <a:gd name="T6" fmla="*/ 581 w 1607"/>
                <a:gd name="T7" fmla="*/ 186 h 1217"/>
                <a:gd name="T8" fmla="*/ 750 w 1607"/>
                <a:gd name="T9" fmla="*/ 329 h 1217"/>
                <a:gd name="T10" fmla="*/ 979 w 1607"/>
                <a:gd name="T11" fmla="*/ 97 h 1217"/>
                <a:gd name="T12" fmla="*/ 1240 w 1607"/>
                <a:gd name="T13" fmla="*/ 619 h 1217"/>
                <a:gd name="T14" fmla="*/ 1543 w 1607"/>
                <a:gd name="T15" fmla="*/ 733 h 1217"/>
                <a:gd name="T16" fmla="*/ 1607 w 1607"/>
                <a:gd name="T17" fmla="*/ 826 h 1217"/>
                <a:gd name="T18" fmla="*/ 1588 w 1607"/>
                <a:gd name="T19" fmla="*/ 1038 h 1217"/>
                <a:gd name="T20" fmla="*/ 1445 w 1607"/>
                <a:gd name="T21" fmla="*/ 1217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7" h="1217">
                  <a:moveTo>
                    <a:pt x="0" y="0"/>
                  </a:moveTo>
                  <a:lnTo>
                    <a:pt x="224" y="247"/>
                  </a:lnTo>
                  <a:lnTo>
                    <a:pt x="469" y="250"/>
                  </a:lnTo>
                  <a:lnTo>
                    <a:pt x="581" y="186"/>
                  </a:lnTo>
                  <a:lnTo>
                    <a:pt x="750" y="329"/>
                  </a:lnTo>
                  <a:lnTo>
                    <a:pt x="979" y="97"/>
                  </a:lnTo>
                  <a:lnTo>
                    <a:pt x="1240" y="619"/>
                  </a:lnTo>
                  <a:lnTo>
                    <a:pt x="1543" y="733"/>
                  </a:lnTo>
                  <a:lnTo>
                    <a:pt x="1607" y="826"/>
                  </a:lnTo>
                  <a:lnTo>
                    <a:pt x="1588" y="1038"/>
                  </a:lnTo>
                  <a:lnTo>
                    <a:pt x="1445" y="1217"/>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5" name="Freeform 168"/>
            <p:cNvSpPr>
              <a:spLocks/>
            </p:cNvSpPr>
            <p:nvPr/>
          </p:nvSpPr>
          <p:spPr bwMode="auto">
            <a:xfrm>
              <a:off x="4761" y="5569"/>
              <a:ext cx="911" cy="124"/>
            </a:xfrm>
            <a:custGeom>
              <a:avLst/>
              <a:gdLst>
                <a:gd name="T0" fmla="*/ 0 w 1823"/>
                <a:gd name="T1" fmla="*/ 153 h 248"/>
                <a:gd name="T2" fmla="*/ 100 w 1823"/>
                <a:gd name="T3" fmla="*/ 196 h 248"/>
                <a:gd name="T4" fmla="*/ 324 w 1823"/>
                <a:gd name="T5" fmla="*/ 155 h 248"/>
                <a:gd name="T6" fmla="*/ 390 w 1823"/>
                <a:gd name="T7" fmla="*/ 248 h 248"/>
                <a:gd name="T8" fmla="*/ 498 w 1823"/>
                <a:gd name="T9" fmla="*/ 136 h 248"/>
                <a:gd name="T10" fmla="*/ 943 w 1823"/>
                <a:gd name="T11" fmla="*/ 96 h 248"/>
                <a:gd name="T12" fmla="*/ 1017 w 1823"/>
                <a:gd name="T13" fmla="*/ 0 h 248"/>
                <a:gd name="T14" fmla="*/ 1528 w 1823"/>
                <a:gd name="T15" fmla="*/ 103 h 248"/>
                <a:gd name="T16" fmla="*/ 1633 w 1823"/>
                <a:gd name="T17" fmla="*/ 74 h 248"/>
                <a:gd name="T18" fmla="*/ 1823 w 1823"/>
                <a:gd name="T19"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3" h="248">
                  <a:moveTo>
                    <a:pt x="0" y="153"/>
                  </a:moveTo>
                  <a:lnTo>
                    <a:pt x="100" y="196"/>
                  </a:lnTo>
                  <a:lnTo>
                    <a:pt x="324" y="155"/>
                  </a:lnTo>
                  <a:lnTo>
                    <a:pt x="390" y="248"/>
                  </a:lnTo>
                  <a:lnTo>
                    <a:pt x="498" y="136"/>
                  </a:lnTo>
                  <a:lnTo>
                    <a:pt x="943" y="96"/>
                  </a:lnTo>
                  <a:lnTo>
                    <a:pt x="1017" y="0"/>
                  </a:lnTo>
                  <a:lnTo>
                    <a:pt x="1528" y="103"/>
                  </a:lnTo>
                  <a:lnTo>
                    <a:pt x="1633" y="74"/>
                  </a:lnTo>
                  <a:lnTo>
                    <a:pt x="1823" y="79"/>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6" name="Freeform 167"/>
            <p:cNvSpPr>
              <a:spLocks/>
            </p:cNvSpPr>
            <p:nvPr/>
          </p:nvSpPr>
          <p:spPr bwMode="auto">
            <a:xfrm>
              <a:off x="4293" y="5640"/>
              <a:ext cx="468" cy="795"/>
            </a:xfrm>
            <a:custGeom>
              <a:avLst/>
              <a:gdLst>
                <a:gd name="T0" fmla="*/ 937 w 937"/>
                <a:gd name="T1" fmla="*/ 12 h 1590"/>
                <a:gd name="T2" fmla="*/ 902 w 937"/>
                <a:gd name="T3" fmla="*/ 0 h 1590"/>
                <a:gd name="T4" fmla="*/ 854 w 937"/>
                <a:gd name="T5" fmla="*/ 93 h 1590"/>
                <a:gd name="T6" fmla="*/ 726 w 937"/>
                <a:gd name="T7" fmla="*/ 60 h 1590"/>
                <a:gd name="T8" fmla="*/ 678 w 937"/>
                <a:gd name="T9" fmla="*/ 176 h 1590"/>
                <a:gd name="T10" fmla="*/ 459 w 937"/>
                <a:gd name="T11" fmla="*/ 281 h 1590"/>
                <a:gd name="T12" fmla="*/ 340 w 937"/>
                <a:gd name="T13" fmla="*/ 476 h 1590"/>
                <a:gd name="T14" fmla="*/ 335 w 937"/>
                <a:gd name="T15" fmla="*/ 808 h 1590"/>
                <a:gd name="T16" fmla="*/ 518 w 937"/>
                <a:gd name="T17" fmla="*/ 946 h 1590"/>
                <a:gd name="T18" fmla="*/ 492 w 937"/>
                <a:gd name="T19" fmla="*/ 1068 h 1590"/>
                <a:gd name="T20" fmla="*/ 392 w 937"/>
                <a:gd name="T21" fmla="*/ 1110 h 1590"/>
                <a:gd name="T22" fmla="*/ 237 w 937"/>
                <a:gd name="T23" fmla="*/ 1420 h 1590"/>
                <a:gd name="T24" fmla="*/ 130 w 937"/>
                <a:gd name="T25" fmla="*/ 1442 h 1590"/>
                <a:gd name="T26" fmla="*/ 0 w 937"/>
                <a:gd name="T27"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7" h="1590">
                  <a:moveTo>
                    <a:pt x="937" y="12"/>
                  </a:moveTo>
                  <a:lnTo>
                    <a:pt x="902" y="0"/>
                  </a:lnTo>
                  <a:lnTo>
                    <a:pt x="854" y="93"/>
                  </a:lnTo>
                  <a:lnTo>
                    <a:pt x="726" y="60"/>
                  </a:lnTo>
                  <a:lnTo>
                    <a:pt x="678" y="176"/>
                  </a:lnTo>
                  <a:lnTo>
                    <a:pt x="459" y="281"/>
                  </a:lnTo>
                  <a:lnTo>
                    <a:pt x="340" y="476"/>
                  </a:lnTo>
                  <a:lnTo>
                    <a:pt x="335" y="808"/>
                  </a:lnTo>
                  <a:lnTo>
                    <a:pt x="518" y="946"/>
                  </a:lnTo>
                  <a:lnTo>
                    <a:pt x="492" y="1068"/>
                  </a:lnTo>
                  <a:lnTo>
                    <a:pt x="392" y="1110"/>
                  </a:lnTo>
                  <a:lnTo>
                    <a:pt x="237" y="1420"/>
                  </a:lnTo>
                  <a:lnTo>
                    <a:pt x="130" y="1442"/>
                  </a:lnTo>
                  <a:lnTo>
                    <a:pt x="0" y="159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7" name="Freeform 166"/>
            <p:cNvSpPr>
              <a:spLocks/>
            </p:cNvSpPr>
            <p:nvPr/>
          </p:nvSpPr>
          <p:spPr bwMode="auto">
            <a:xfrm>
              <a:off x="8168" y="5531"/>
              <a:ext cx="620" cy="208"/>
            </a:xfrm>
            <a:custGeom>
              <a:avLst/>
              <a:gdLst>
                <a:gd name="T0" fmla="*/ 1240 w 1240"/>
                <a:gd name="T1" fmla="*/ 26 h 417"/>
                <a:gd name="T2" fmla="*/ 1059 w 1240"/>
                <a:gd name="T3" fmla="*/ 279 h 417"/>
                <a:gd name="T4" fmla="*/ 847 w 1240"/>
                <a:gd name="T5" fmla="*/ 403 h 417"/>
                <a:gd name="T6" fmla="*/ 697 w 1240"/>
                <a:gd name="T7" fmla="*/ 410 h 417"/>
                <a:gd name="T8" fmla="*/ 680 w 1240"/>
                <a:gd name="T9" fmla="*/ 305 h 417"/>
                <a:gd name="T10" fmla="*/ 552 w 1240"/>
                <a:gd name="T11" fmla="*/ 241 h 417"/>
                <a:gd name="T12" fmla="*/ 395 w 1240"/>
                <a:gd name="T13" fmla="*/ 410 h 417"/>
                <a:gd name="T14" fmla="*/ 281 w 1240"/>
                <a:gd name="T15" fmla="*/ 417 h 417"/>
                <a:gd name="T16" fmla="*/ 279 w 1240"/>
                <a:gd name="T17" fmla="*/ 302 h 417"/>
                <a:gd name="T18" fmla="*/ 166 w 1240"/>
                <a:gd name="T19" fmla="*/ 302 h 417"/>
                <a:gd name="T20" fmla="*/ 0 w 1240"/>
                <a:gd name="T2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0" h="417">
                  <a:moveTo>
                    <a:pt x="1240" y="26"/>
                  </a:moveTo>
                  <a:lnTo>
                    <a:pt x="1059" y="279"/>
                  </a:lnTo>
                  <a:lnTo>
                    <a:pt x="847" y="403"/>
                  </a:lnTo>
                  <a:lnTo>
                    <a:pt x="697" y="410"/>
                  </a:lnTo>
                  <a:lnTo>
                    <a:pt x="680" y="305"/>
                  </a:lnTo>
                  <a:lnTo>
                    <a:pt x="552" y="241"/>
                  </a:lnTo>
                  <a:lnTo>
                    <a:pt x="395" y="410"/>
                  </a:lnTo>
                  <a:lnTo>
                    <a:pt x="281" y="417"/>
                  </a:lnTo>
                  <a:lnTo>
                    <a:pt x="279" y="302"/>
                  </a:lnTo>
                  <a:lnTo>
                    <a:pt x="166" y="302"/>
                  </a:lnTo>
                  <a:lnTo>
                    <a:pt x="0"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8" name="Freeform 165"/>
            <p:cNvSpPr>
              <a:spLocks/>
            </p:cNvSpPr>
            <p:nvPr/>
          </p:nvSpPr>
          <p:spPr bwMode="auto">
            <a:xfrm>
              <a:off x="7010" y="5464"/>
              <a:ext cx="1158" cy="437"/>
            </a:xfrm>
            <a:custGeom>
              <a:avLst/>
              <a:gdLst>
                <a:gd name="T0" fmla="*/ 2316 w 2316"/>
                <a:gd name="T1" fmla="*/ 134 h 875"/>
                <a:gd name="T2" fmla="*/ 2128 w 2316"/>
                <a:gd name="T3" fmla="*/ 8 h 875"/>
                <a:gd name="T4" fmla="*/ 1919 w 2316"/>
                <a:gd name="T5" fmla="*/ 56 h 875"/>
                <a:gd name="T6" fmla="*/ 1692 w 2316"/>
                <a:gd name="T7" fmla="*/ 0 h 875"/>
                <a:gd name="T8" fmla="*/ 1464 w 2316"/>
                <a:gd name="T9" fmla="*/ 808 h 875"/>
                <a:gd name="T10" fmla="*/ 1243 w 2316"/>
                <a:gd name="T11" fmla="*/ 511 h 875"/>
                <a:gd name="T12" fmla="*/ 1181 w 2316"/>
                <a:gd name="T13" fmla="*/ 601 h 875"/>
                <a:gd name="T14" fmla="*/ 1083 w 2316"/>
                <a:gd name="T15" fmla="*/ 541 h 875"/>
                <a:gd name="T16" fmla="*/ 997 w 2316"/>
                <a:gd name="T17" fmla="*/ 606 h 875"/>
                <a:gd name="T18" fmla="*/ 914 w 2316"/>
                <a:gd name="T19" fmla="*/ 535 h 875"/>
                <a:gd name="T20" fmla="*/ 822 w 2316"/>
                <a:gd name="T21" fmla="*/ 610 h 875"/>
                <a:gd name="T22" fmla="*/ 810 w 2316"/>
                <a:gd name="T23" fmla="*/ 725 h 875"/>
                <a:gd name="T24" fmla="*/ 591 w 2316"/>
                <a:gd name="T25" fmla="*/ 875 h 875"/>
                <a:gd name="T26" fmla="*/ 509 w 2316"/>
                <a:gd name="T27" fmla="*/ 792 h 875"/>
                <a:gd name="T28" fmla="*/ 200 w 2316"/>
                <a:gd name="T29" fmla="*/ 849 h 875"/>
                <a:gd name="T30" fmla="*/ 0 w 2316"/>
                <a:gd name="T31" fmla="*/ 725 h 875"/>
                <a:gd name="T32" fmla="*/ 0 w 2316"/>
                <a:gd name="T33" fmla="*/ 608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6" h="875">
                  <a:moveTo>
                    <a:pt x="2316" y="134"/>
                  </a:moveTo>
                  <a:lnTo>
                    <a:pt x="2128" y="8"/>
                  </a:lnTo>
                  <a:lnTo>
                    <a:pt x="1919" y="56"/>
                  </a:lnTo>
                  <a:lnTo>
                    <a:pt x="1692" y="0"/>
                  </a:lnTo>
                  <a:lnTo>
                    <a:pt x="1464" y="808"/>
                  </a:lnTo>
                  <a:lnTo>
                    <a:pt x="1243" y="511"/>
                  </a:lnTo>
                  <a:lnTo>
                    <a:pt x="1181" y="601"/>
                  </a:lnTo>
                  <a:lnTo>
                    <a:pt x="1083" y="541"/>
                  </a:lnTo>
                  <a:lnTo>
                    <a:pt x="997" y="606"/>
                  </a:lnTo>
                  <a:lnTo>
                    <a:pt x="914" y="535"/>
                  </a:lnTo>
                  <a:lnTo>
                    <a:pt x="822" y="610"/>
                  </a:lnTo>
                  <a:lnTo>
                    <a:pt x="810" y="725"/>
                  </a:lnTo>
                  <a:lnTo>
                    <a:pt x="591" y="875"/>
                  </a:lnTo>
                  <a:lnTo>
                    <a:pt x="509" y="792"/>
                  </a:lnTo>
                  <a:lnTo>
                    <a:pt x="200" y="849"/>
                  </a:lnTo>
                  <a:lnTo>
                    <a:pt x="0" y="725"/>
                  </a:lnTo>
                  <a:lnTo>
                    <a:pt x="0" y="608"/>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39" name="Freeform 164"/>
            <p:cNvSpPr>
              <a:spLocks/>
            </p:cNvSpPr>
            <p:nvPr/>
          </p:nvSpPr>
          <p:spPr bwMode="auto">
            <a:xfrm>
              <a:off x="3388" y="7275"/>
              <a:ext cx="1578" cy="2552"/>
            </a:xfrm>
            <a:custGeom>
              <a:avLst/>
              <a:gdLst>
                <a:gd name="T0" fmla="*/ 3156 w 3156"/>
                <a:gd name="T1" fmla="*/ 0 h 5104"/>
                <a:gd name="T2" fmla="*/ 3129 w 3156"/>
                <a:gd name="T3" fmla="*/ 195 h 5104"/>
                <a:gd name="T4" fmla="*/ 3074 w 3156"/>
                <a:gd name="T5" fmla="*/ 400 h 5104"/>
                <a:gd name="T6" fmla="*/ 2899 w 3156"/>
                <a:gd name="T7" fmla="*/ 524 h 5104"/>
                <a:gd name="T8" fmla="*/ 2925 w 3156"/>
                <a:gd name="T9" fmla="*/ 664 h 5104"/>
                <a:gd name="T10" fmla="*/ 2689 w 3156"/>
                <a:gd name="T11" fmla="*/ 797 h 5104"/>
                <a:gd name="T12" fmla="*/ 2510 w 3156"/>
                <a:gd name="T13" fmla="*/ 1045 h 5104"/>
                <a:gd name="T14" fmla="*/ 2377 w 3156"/>
                <a:gd name="T15" fmla="*/ 1167 h 5104"/>
                <a:gd name="T16" fmla="*/ 2480 w 3156"/>
                <a:gd name="T17" fmla="*/ 1520 h 5104"/>
                <a:gd name="T18" fmla="*/ 2189 w 3156"/>
                <a:gd name="T19" fmla="*/ 1596 h 5104"/>
                <a:gd name="T20" fmla="*/ 2189 w 3156"/>
                <a:gd name="T21" fmla="*/ 1710 h 5104"/>
                <a:gd name="T22" fmla="*/ 2282 w 3156"/>
                <a:gd name="T23" fmla="*/ 1761 h 5104"/>
                <a:gd name="T24" fmla="*/ 2111 w 3156"/>
                <a:gd name="T25" fmla="*/ 1975 h 5104"/>
                <a:gd name="T26" fmla="*/ 2163 w 3156"/>
                <a:gd name="T27" fmla="*/ 2082 h 5104"/>
                <a:gd name="T28" fmla="*/ 2053 w 3156"/>
                <a:gd name="T29" fmla="*/ 2072 h 5104"/>
                <a:gd name="T30" fmla="*/ 1916 w 3156"/>
                <a:gd name="T31" fmla="*/ 2254 h 5104"/>
                <a:gd name="T32" fmla="*/ 1811 w 3156"/>
                <a:gd name="T33" fmla="*/ 2308 h 5104"/>
                <a:gd name="T34" fmla="*/ 1478 w 3156"/>
                <a:gd name="T35" fmla="*/ 2266 h 5104"/>
                <a:gd name="T36" fmla="*/ 1283 w 3156"/>
                <a:gd name="T37" fmla="*/ 2378 h 5104"/>
                <a:gd name="T38" fmla="*/ 963 w 3156"/>
                <a:gd name="T39" fmla="*/ 2351 h 5104"/>
                <a:gd name="T40" fmla="*/ 909 w 3156"/>
                <a:gd name="T41" fmla="*/ 2447 h 5104"/>
                <a:gd name="T42" fmla="*/ 764 w 3156"/>
                <a:gd name="T43" fmla="*/ 2423 h 5104"/>
                <a:gd name="T44" fmla="*/ 764 w 3156"/>
                <a:gd name="T45" fmla="*/ 2425 h 5104"/>
                <a:gd name="T46" fmla="*/ 752 w 3156"/>
                <a:gd name="T47" fmla="*/ 2537 h 5104"/>
                <a:gd name="T48" fmla="*/ 654 w 3156"/>
                <a:gd name="T49" fmla="*/ 2587 h 5104"/>
                <a:gd name="T50" fmla="*/ 628 w 3156"/>
                <a:gd name="T51" fmla="*/ 2471 h 5104"/>
                <a:gd name="T52" fmla="*/ 268 w 3156"/>
                <a:gd name="T53" fmla="*/ 2576 h 5104"/>
                <a:gd name="T54" fmla="*/ 287 w 3156"/>
                <a:gd name="T55" fmla="*/ 2823 h 5104"/>
                <a:gd name="T56" fmla="*/ 123 w 3156"/>
                <a:gd name="T57" fmla="*/ 3252 h 5104"/>
                <a:gd name="T58" fmla="*/ 183 w 3156"/>
                <a:gd name="T59" fmla="*/ 3357 h 5104"/>
                <a:gd name="T60" fmla="*/ 438 w 3156"/>
                <a:gd name="T61" fmla="*/ 3369 h 5104"/>
                <a:gd name="T62" fmla="*/ 440 w 3156"/>
                <a:gd name="T63" fmla="*/ 3371 h 5104"/>
                <a:gd name="T64" fmla="*/ 535 w 3156"/>
                <a:gd name="T65" fmla="*/ 3595 h 5104"/>
                <a:gd name="T66" fmla="*/ 480 w 3156"/>
                <a:gd name="T67" fmla="*/ 3702 h 5104"/>
                <a:gd name="T68" fmla="*/ 590 w 3156"/>
                <a:gd name="T69" fmla="*/ 3702 h 5104"/>
                <a:gd name="T70" fmla="*/ 609 w 3156"/>
                <a:gd name="T71" fmla="*/ 3981 h 5104"/>
                <a:gd name="T72" fmla="*/ 506 w 3156"/>
                <a:gd name="T73" fmla="*/ 4036 h 5104"/>
                <a:gd name="T74" fmla="*/ 537 w 3156"/>
                <a:gd name="T75" fmla="*/ 4156 h 5104"/>
                <a:gd name="T76" fmla="*/ 224 w 3156"/>
                <a:gd name="T77" fmla="*/ 4513 h 5104"/>
                <a:gd name="T78" fmla="*/ 240 w 3156"/>
                <a:gd name="T79" fmla="*/ 4629 h 5104"/>
                <a:gd name="T80" fmla="*/ 111 w 3156"/>
                <a:gd name="T81" fmla="*/ 4660 h 5104"/>
                <a:gd name="T82" fmla="*/ 49 w 3156"/>
                <a:gd name="T83" fmla="*/ 4768 h 5104"/>
                <a:gd name="T84" fmla="*/ 0 w 3156"/>
                <a:gd name="T85" fmla="*/ 5101 h 5104"/>
                <a:gd name="T86" fmla="*/ 0 w 3156"/>
                <a:gd name="T87" fmla="*/ 5104 h 5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56" h="5104">
                  <a:moveTo>
                    <a:pt x="3156" y="0"/>
                  </a:moveTo>
                  <a:lnTo>
                    <a:pt x="3129" y="195"/>
                  </a:lnTo>
                  <a:lnTo>
                    <a:pt x="3074" y="400"/>
                  </a:lnTo>
                  <a:lnTo>
                    <a:pt x="2899" y="524"/>
                  </a:lnTo>
                  <a:lnTo>
                    <a:pt x="2925" y="664"/>
                  </a:lnTo>
                  <a:lnTo>
                    <a:pt x="2689" y="797"/>
                  </a:lnTo>
                  <a:lnTo>
                    <a:pt x="2510" y="1045"/>
                  </a:lnTo>
                  <a:lnTo>
                    <a:pt x="2377" y="1167"/>
                  </a:lnTo>
                  <a:lnTo>
                    <a:pt x="2480" y="1520"/>
                  </a:lnTo>
                  <a:lnTo>
                    <a:pt x="2189" y="1596"/>
                  </a:lnTo>
                  <a:lnTo>
                    <a:pt x="2189" y="1710"/>
                  </a:lnTo>
                  <a:lnTo>
                    <a:pt x="2282" y="1761"/>
                  </a:lnTo>
                  <a:lnTo>
                    <a:pt x="2111" y="1975"/>
                  </a:lnTo>
                  <a:lnTo>
                    <a:pt x="2163" y="2082"/>
                  </a:lnTo>
                  <a:lnTo>
                    <a:pt x="2053" y="2072"/>
                  </a:lnTo>
                  <a:lnTo>
                    <a:pt x="1916" y="2254"/>
                  </a:lnTo>
                  <a:lnTo>
                    <a:pt x="1811" y="2308"/>
                  </a:lnTo>
                  <a:lnTo>
                    <a:pt x="1478" y="2266"/>
                  </a:lnTo>
                  <a:lnTo>
                    <a:pt x="1283" y="2378"/>
                  </a:lnTo>
                  <a:lnTo>
                    <a:pt x="963" y="2351"/>
                  </a:lnTo>
                  <a:lnTo>
                    <a:pt x="909" y="2447"/>
                  </a:lnTo>
                  <a:lnTo>
                    <a:pt x="764" y="2423"/>
                  </a:lnTo>
                  <a:lnTo>
                    <a:pt x="764" y="2425"/>
                  </a:lnTo>
                  <a:lnTo>
                    <a:pt x="752" y="2537"/>
                  </a:lnTo>
                  <a:lnTo>
                    <a:pt x="654" y="2587"/>
                  </a:lnTo>
                  <a:lnTo>
                    <a:pt x="628" y="2471"/>
                  </a:lnTo>
                  <a:lnTo>
                    <a:pt x="268" y="2576"/>
                  </a:lnTo>
                  <a:lnTo>
                    <a:pt x="287" y="2823"/>
                  </a:lnTo>
                  <a:lnTo>
                    <a:pt x="123" y="3252"/>
                  </a:lnTo>
                  <a:lnTo>
                    <a:pt x="183" y="3357"/>
                  </a:lnTo>
                  <a:lnTo>
                    <a:pt x="438" y="3369"/>
                  </a:lnTo>
                  <a:lnTo>
                    <a:pt x="440" y="3371"/>
                  </a:lnTo>
                  <a:lnTo>
                    <a:pt x="535" y="3595"/>
                  </a:lnTo>
                  <a:lnTo>
                    <a:pt x="480" y="3702"/>
                  </a:lnTo>
                  <a:lnTo>
                    <a:pt x="590" y="3702"/>
                  </a:lnTo>
                  <a:lnTo>
                    <a:pt x="609" y="3981"/>
                  </a:lnTo>
                  <a:lnTo>
                    <a:pt x="506" y="4036"/>
                  </a:lnTo>
                  <a:lnTo>
                    <a:pt x="537" y="4156"/>
                  </a:lnTo>
                  <a:lnTo>
                    <a:pt x="224" y="4513"/>
                  </a:lnTo>
                  <a:lnTo>
                    <a:pt x="240" y="4629"/>
                  </a:lnTo>
                  <a:lnTo>
                    <a:pt x="111" y="4660"/>
                  </a:lnTo>
                  <a:lnTo>
                    <a:pt x="49" y="4768"/>
                  </a:lnTo>
                  <a:lnTo>
                    <a:pt x="0" y="5101"/>
                  </a:lnTo>
                  <a:lnTo>
                    <a:pt x="0" y="5104"/>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0" name="Freeform 163"/>
            <p:cNvSpPr>
              <a:spLocks/>
            </p:cNvSpPr>
            <p:nvPr/>
          </p:nvSpPr>
          <p:spPr bwMode="auto">
            <a:xfrm>
              <a:off x="4966" y="7260"/>
              <a:ext cx="519" cy="117"/>
            </a:xfrm>
            <a:custGeom>
              <a:avLst/>
              <a:gdLst>
                <a:gd name="T0" fmla="*/ 1039 w 1039"/>
                <a:gd name="T1" fmla="*/ 138 h 235"/>
                <a:gd name="T2" fmla="*/ 776 w 1039"/>
                <a:gd name="T3" fmla="*/ 133 h 235"/>
                <a:gd name="T4" fmla="*/ 573 w 1039"/>
                <a:gd name="T5" fmla="*/ 235 h 235"/>
                <a:gd name="T6" fmla="*/ 313 w 1039"/>
                <a:gd name="T7" fmla="*/ 0 h 235"/>
                <a:gd name="T8" fmla="*/ 0 w 1039"/>
                <a:gd name="T9" fmla="*/ 29 h 235"/>
              </a:gdLst>
              <a:ahLst/>
              <a:cxnLst>
                <a:cxn ang="0">
                  <a:pos x="T0" y="T1"/>
                </a:cxn>
                <a:cxn ang="0">
                  <a:pos x="T2" y="T3"/>
                </a:cxn>
                <a:cxn ang="0">
                  <a:pos x="T4" y="T5"/>
                </a:cxn>
                <a:cxn ang="0">
                  <a:pos x="T6" y="T7"/>
                </a:cxn>
                <a:cxn ang="0">
                  <a:pos x="T8" y="T9"/>
                </a:cxn>
              </a:cxnLst>
              <a:rect l="0" t="0" r="r" b="b"/>
              <a:pathLst>
                <a:path w="1039" h="235">
                  <a:moveTo>
                    <a:pt x="1039" y="138"/>
                  </a:moveTo>
                  <a:lnTo>
                    <a:pt x="776" y="133"/>
                  </a:lnTo>
                  <a:lnTo>
                    <a:pt x="573" y="235"/>
                  </a:lnTo>
                  <a:lnTo>
                    <a:pt x="313" y="0"/>
                  </a:lnTo>
                  <a:lnTo>
                    <a:pt x="0" y="29"/>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1" name="Freeform 162"/>
            <p:cNvSpPr>
              <a:spLocks/>
            </p:cNvSpPr>
            <p:nvPr/>
          </p:nvSpPr>
          <p:spPr bwMode="auto">
            <a:xfrm>
              <a:off x="5485" y="7329"/>
              <a:ext cx="782" cy="430"/>
            </a:xfrm>
            <a:custGeom>
              <a:avLst/>
              <a:gdLst>
                <a:gd name="T0" fmla="*/ 1562 w 1562"/>
                <a:gd name="T1" fmla="*/ 787 h 860"/>
                <a:gd name="T2" fmla="*/ 1462 w 1562"/>
                <a:gd name="T3" fmla="*/ 589 h 860"/>
                <a:gd name="T4" fmla="*/ 1481 w 1562"/>
                <a:gd name="T5" fmla="*/ 472 h 860"/>
                <a:gd name="T6" fmla="*/ 1390 w 1562"/>
                <a:gd name="T7" fmla="*/ 412 h 860"/>
                <a:gd name="T8" fmla="*/ 1341 w 1562"/>
                <a:gd name="T9" fmla="*/ 248 h 860"/>
                <a:gd name="T10" fmla="*/ 1138 w 1562"/>
                <a:gd name="T11" fmla="*/ 95 h 860"/>
                <a:gd name="T12" fmla="*/ 955 w 1562"/>
                <a:gd name="T13" fmla="*/ 258 h 860"/>
                <a:gd name="T14" fmla="*/ 838 w 1562"/>
                <a:gd name="T15" fmla="*/ 607 h 860"/>
                <a:gd name="T16" fmla="*/ 689 w 1562"/>
                <a:gd name="T17" fmla="*/ 796 h 860"/>
                <a:gd name="T18" fmla="*/ 446 w 1562"/>
                <a:gd name="T19" fmla="*/ 736 h 860"/>
                <a:gd name="T20" fmla="*/ 243 w 1562"/>
                <a:gd name="T21" fmla="*/ 860 h 860"/>
                <a:gd name="T22" fmla="*/ 117 w 1562"/>
                <a:gd name="T23" fmla="*/ 667 h 860"/>
                <a:gd name="T24" fmla="*/ 184 w 1562"/>
                <a:gd name="T25" fmla="*/ 443 h 860"/>
                <a:gd name="T26" fmla="*/ 38 w 1562"/>
                <a:gd name="T27" fmla="*/ 212 h 860"/>
                <a:gd name="T28" fmla="*/ 0 w 1562"/>
                <a:gd name="T29"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2" h="860">
                  <a:moveTo>
                    <a:pt x="1562" y="787"/>
                  </a:moveTo>
                  <a:lnTo>
                    <a:pt x="1462" y="589"/>
                  </a:lnTo>
                  <a:lnTo>
                    <a:pt x="1481" y="472"/>
                  </a:lnTo>
                  <a:lnTo>
                    <a:pt x="1390" y="412"/>
                  </a:lnTo>
                  <a:lnTo>
                    <a:pt x="1341" y="248"/>
                  </a:lnTo>
                  <a:lnTo>
                    <a:pt x="1138" y="95"/>
                  </a:lnTo>
                  <a:lnTo>
                    <a:pt x="955" y="258"/>
                  </a:lnTo>
                  <a:lnTo>
                    <a:pt x="838" y="607"/>
                  </a:lnTo>
                  <a:lnTo>
                    <a:pt x="689" y="796"/>
                  </a:lnTo>
                  <a:lnTo>
                    <a:pt x="446" y="736"/>
                  </a:lnTo>
                  <a:lnTo>
                    <a:pt x="243" y="860"/>
                  </a:lnTo>
                  <a:lnTo>
                    <a:pt x="117" y="667"/>
                  </a:lnTo>
                  <a:lnTo>
                    <a:pt x="184" y="443"/>
                  </a:lnTo>
                  <a:lnTo>
                    <a:pt x="38" y="212"/>
                  </a:lnTo>
                  <a:lnTo>
                    <a:pt x="0"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2" name="Freeform 161"/>
            <p:cNvSpPr>
              <a:spLocks/>
            </p:cNvSpPr>
            <p:nvPr/>
          </p:nvSpPr>
          <p:spPr bwMode="auto">
            <a:xfrm>
              <a:off x="6267" y="7330"/>
              <a:ext cx="748" cy="393"/>
            </a:xfrm>
            <a:custGeom>
              <a:avLst/>
              <a:gdLst>
                <a:gd name="T0" fmla="*/ 1497 w 1497"/>
                <a:gd name="T1" fmla="*/ 530 h 785"/>
                <a:gd name="T2" fmla="*/ 1147 w 1497"/>
                <a:gd name="T3" fmla="*/ 232 h 785"/>
                <a:gd name="T4" fmla="*/ 1038 w 1497"/>
                <a:gd name="T5" fmla="*/ 222 h 785"/>
                <a:gd name="T6" fmla="*/ 1032 w 1497"/>
                <a:gd name="T7" fmla="*/ 334 h 785"/>
                <a:gd name="T8" fmla="*/ 783 w 1497"/>
                <a:gd name="T9" fmla="*/ 286 h 785"/>
                <a:gd name="T10" fmla="*/ 726 w 1497"/>
                <a:gd name="T11" fmla="*/ 65 h 785"/>
                <a:gd name="T12" fmla="*/ 638 w 1497"/>
                <a:gd name="T13" fmla="*/ 0 h 785"/>
                <a:gd name="T14" fmla="*/ 597 w 1497"/>
                <a:gd name="T15" fmla="*/ 39 h 785"/>
                <a:gd name="T16" fmla="*/ 336 w 1497"/>
                <a:gd name="T17" fmla="*/ 258 h 785"/>
                <a:gd name="T18" fmla="*/ 267 w 1497"/>
                <a:gd name="T19" fmla="*/ 170 h 785"/>
                <a:gd name="T20" fmla="*/ 0 w 1497"/>
                <a:gd name="T21"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7" h="785">
                  <a:moveTo>
                    <a:pt x="1497" y="530"/>
                  </a:moveTo>
                  <a:lnTo>
                    <a:pt x="1147" y="232"/>
                  </a:lnTo>
                  <a:lnTo>
                    <a:pt x="1038" y="222"/>
                  </a:lnTo>
                  <a:lnTo>
                    <a:pt x="1032" y="334"/>
                  </a:lnTo>
                  <a:lnTo>
                    <a:pt x="783" y="286"/>
                  </a:lnTo>
                  <a:lnTo>
                    <a:pt x="726" y="65"/>
                  </a:lnTo>
                  <a:lnTo>
                    <a:pt x="638" y="0"/>
                  </a:lnTo>
                  <a:lnTo>
                    <a:pt x="597" y="39"/>
                  </a:lnTo>
                  <a:lnTo>
                    <a:pt x="336" y="258"/>
                  </a:lnTo>
                  <a:lnTo>
                    <a:pt x="267" y="170"/>
                  </a:lnTo>
                  <a:lnTo>
                    <a:pt x="0" y="785"/>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3" name="Freeform 160"/>
            <p:cNvSpPr>
              <a:spLocks/>
            </p:cNvSpPr>
            <p:nvPr/>
          </p:nvSpPr>
          <p:spPr bwMode="auto">
            <a:xfrm>
              <a:off x="5151" y="7723"/>
              <a:ext cx="1526" cy="2470"/>
            </a:xfrm>
            <a:custGeom>
              <a:avLst/>
              <a:gdLst>
                <a:gd name="T0" fmla="*/ 154 w 3053"/>
                <a:gd name="T1" fmla="*/ 4940 h 4940"/>
                <a:gd name="T2" fmla="*/ 494 w 3053"/>
                <a:gd name="T3" fmla="*/ 4837 h 4940"/>
                <a:gd name="T4" fmla="*/ 545 w 3053"/>
                <a:gd name="T5" fmla="*/ 4737 h 4940"/>
                <a:gd name="T6" fmla="*/ 832 w 3053"/>
                <a:gd name="T7" fmla="*/ 4730 h 4940"/>
                <a:gd name="T8" fmla="*/ 644 w 3053"/>
                <a:gd name="T9" fmla="*/ 4511 h 4940"/>
                <a:gd name="T10" fmla="*/ 518 w 3053"/>
                <a:gd name="T11" fmla="*/ 4560 h 4940"/>
                <a:gd name="T12" fmla="*/ 387 w 3053"/>
                <a:gd name="T13" fmla="*/ 4503 h 4940"/>
                <a:gd name="T14" fmla="*/ 354 w 3053"/>
                <a:gd name="T15" fmla="*/ 4281 h 4940"/>
                <a:gd name="T16" fmla="*/ 480 w 3053"/>
                <a:gd name="T17" fmla="*/ 4256 h 4940"/>
                <a:gd name="T18" fmla="*/ 526 w 3053"/>
                <a:gd name="T19" fmla="*/ 4141 h 4940"/>
                <a:gd name="T20" fmla="*/ 432 w 3053"/>
                <a:gd name="T21" fmla="*/ 4044 h 4940"/>
                <a:gd name="T22" fmla="*/ 516 w 3053"/>
                <a:gd name="T23" fmla="*/ 3957 h 4940"/>
                <a:gd name="T24" fmla="*/ 509 w 3053"/>
                <a:gd name="T25" fmla="*/ 3836 h 4940"/>
                <a:gd name="T26" fmla="*/ 425 w 3053"/>
                <a:gd name="T27" fmla="*/ 3634 h 4940"/>
                <a:gd name="T28" fmla="*/ 88 w 3053"/>
                <a:gd name="T29" fmla="*/ 3484 h 4940"/>
                <a:gd name="T30" fmla="*/ 0 w 3053"/>
                <a:gd name="T31" fmla="*/ 3271 h 4940"/>
                <a:gd name="T32" fmla="*/ 328 w 3053"/>
                <a:gd name="T33" fmla="*/ 2885 h 4940"/>
                <a:gd name="T34" fmla="*/ 382 w 3053"/>
                <a:gd name="T35" fmla="*/ 2987 h 4940"/>
                <a:gd name="T36" fmla="*/ 585 w 3053"/>
                <a:gd name="T37" fmla="*/ 2919 h 4940"/>
                <a:gd name="T38" fmla="*/ 602 w 3053"/>
                <a:gd name="T39" fmla="*/ 2888 h 4940"/>
                <a:gd name="T40" fmla="*/ 671 w 3053"/>
                <a:gd name="T41" fmla="*/ 2978 h 4940"/>
                <a:gd name="T42" fmla="*/ 916 w 3053"/>
                <a:gd name="T43" fmla="*/ 3012 h 4940"/>
                <a:gd name="T44" fmla="*/ 958 w 3053"/>
                <a:gd name="T45" fmla="*/ 2885 h 4940"/>
                <a:gd name="T46" fmla="*/ 1070 w 3053"/>
                <a:gd name="T47" fmla="*/ 2864 h 4940"/>
                <a:gd name="T48" fmla="*/ 1532 w 3053"/>
                <a:gd name="T49" fmla="*/ 2919 h 4940"/>
                <a:gd name="T50" fmla="*/ 1663 w 3053"/>
                <a:gd name="T51" fmla="*/ 2840 h 4940"/>
                <a:gd name="T52" fmla="*/ 1698 w 3053"/>
                <a:gd name="T53" fmla="*/ 2723 h 4940"/>
                <a:gd name="T54" fmla="*/ 1670 w 3053"/>
                <a:gd name="T55" fmla="*/ 2351 h 4940"/>
                <a:gd name="T56" fmla="*/ 1904 w 3053"/>
                <a:gd name="T57" fmla="*/ 2433 h 4940"/>
                <a:gd name="T58" fmla="*/ 2168 w 3053"/>
                <a:gd name="T59" fmla="*/ 2265 h 4940"/>
                <a:gd name="T60" fmla="*/ 2387 w 3053"/>
                <a:gd name="T61" fmla="*/ 2270 h 4940"/>
                <a:gd name="T62" fmla="*/ 2394 w 3053"/>
                <a:gd name="T63" fmla="*/ 1930 h 4940"/>
                <a:gd name="T64" fmla="*/ 2636 w 3053"/>
                <a:gd name="T65" fmla="*/ 1980 h 4940"/>
                <a:gd name="T66" fmla="*/ 2751 w 3053"/>
                <a:gd name="T67" fmla="*/ 1775 h 4940"/>
                <a:gd name="T68" fmla="*/ 2898 w 3053"/>
                <a:gd name="T69" fmla="*/ 1736 h 4940"/>
                <a:gd name="T70" fmla="*/ 2884 w 3053"/>
                <a:gd name="T71" fmla="*/ 1679 h 4940"/>
                <a:gd name="T72" fmla="*/ 3053 w 3053"/>
                <a:gd name="T73" fmla="*/ 1475 h 4940"/>
                <a:gd name="T74" fmla="*/ 2727 w 3053"/>
                <a:gd name="T75" fmla="*/ 1317 h 4940"/>
                <a:gd name="T76" fmla="*/ 2834 w 3053"/>
                <a:gd name="T77" fmla="*/ 1272 h 4940"/>
                <a:gd name="T78" fmla="*/ 2912 w 3053"/>
                <a:gd name="T79" fmla="*/ 1122 h 4940"/>
                <a:gd name="T80" fmla="*/ 2548 w 3053"/>
                <a:gd name="T81" fmla="*/ 950 h 4940"/>
                <a:gd name="T82" fmla="*/ 2489 w 3053"/>
                <a:gd name="T83" fmla="*/ 855 h 4940"/>
                <a:gd name="T84" fmla="*/ 2510 w 3053"/>
                <a:gd name="T85" fmla="*/ 519 h 4940"/>
                <a:gd name="T86" fmla="*/ 2398 w 3053"/>
                <a:gd name="T87" fmla="*/ 178 h 4940"/>
                <a:gd name="T88" fmla="*/ 2232 w 3053"/>
                <a:gd name="T89" fmla="*/ 4 h 4940"/>
                <a:gd name="T90" fmla="*/ 2232 w 3053"/>
                <a:gd name="T91" fmla="*/ 0 h 4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53" h="4940">
                  <a:moveTo>
                    <a:pt x="154" y="4940"/>
                  </a:moveTo>
                  <a:lnTo>
                    <a:pt x="494" y="4837"/>
                  </a:lnTo>
                  <a:lnTo>
                    <a:pt x="545" y="4737"/>
                  </a:lnTo>
                  <a:lnTo>
                    <a:pt x="832" y="4730"/>
                  </a:lnTo>
                  <a:lnTo>
                    <a:pt x="644" y="4511"/>
                  </a:lnTo>
                  <a:lnTo>
                    <a:pt x="518" y="4560"/>
                  </a:lnTo>
                  <a:lnTo>
                    <a:pt x="387" y="4503"/>
                  </a:lnTo>
                  <a:lnTo>
                    <a:pt x="354" y="4281"/>
                  </a:lnTo>
                  <a:lnTo>
                    <a:pt x="480" y="4256"/>
                  </a:lnTo>
                  <a:lnTo>
                    <a:pt x="526" y="4141"/>
                  </a:lnTo>
                  <a:lnTo>
                    <a:pt x="432" y="4044"/>
                  </a:lnTo>
                  <a:lnTo>
                    <a:pt x="516" y="3957"/>
                  </a:lnTo>
                  <a:lnTo>
                    <a:pt x="509" y="3836"/>
                  </a:lnTo>
                  <a:lnTo>
                    <a:pt x="425" y="3634"/>
                  </a:lnTo>
                  <a:lnTo>
                    <a:pt x="88" y="3484"/>
                  </a:lnTo>
                  <a:lnTo>
                    <a:pt x="0" y="3271"/>
                  </a:lnTo>
                  <a:lnTo>
                    <a:pt x="328" y="2885"/>
                  </a:lnTo>
                  <a:lnTo>
                    <a:pt x="382" y="2987"/>
                  </a:lnTo>
                  <a:lnTo>
                    <a:pt x="585" y="2919"/>
                  </a:lnTo>
                  <a:lnTo>
                    <a:pt x="602" y="2888"/>
                  </a:lnTo>
                  <a:lnTo>
                    <a:pt x="671" y="2978"/>
                  </a:lnTo>
                  <a:lnTo>
                    <a:pt x="916" y="3012"/>
                  </a:lnTo>
                  <a:lnTo>
                    <a:pt x="958" y="2885"/>
                  </a:lnTo>
                  <a:lnTo>
                    <a:pt x="1070" y="2864"/>
                  </a:lnTo>
                  <a:lnTo>
                    <a:pt x="1532" y="2919"/>
                  </a:lnTo>
                  <a:lnTo>
                    <a:pt x="1663" y="2840"/>
                  </a:lnTo>
                  <a:lnTo>
                    <a:pt x="1698" y="2723"/>
                  </a:lnTo>
                  <a:lnTo>
                    <a:pt x="1670" y="2351"/>
                  </a:lnTo>
                  <a:lnTo>
                    <a:pt x="1904" y="2433"/>
                  </a:lnTo>
                  <a:lnTo>
                    <a:pt x="2168" y="2265"/>
                  </a:lnTo>
                  <a:lnTo>
                    <a:pt x="2387" y="2270"/>
                  </a:lnTo>
                  <a:lnTo>
                    <a:pt x="2394" y="1930"/>
                  </a:lnTo>
                  <a:lnTo>
                    <a:pt x="2636" y="1980"/>
                  </a:lnTo>
                  <a:lnTo>
                    <a:pt x="2751" y="1775"/>
                  </a:lnTo>
                  <a:lnTo>
                    <a:pt x="2898" y="1736"/>
                  </a:lnTo>
                  <a:lnTo>
                    <a:pt x="2884" y="1679"/>
                  </a:lnTo>
                  <a:lnTo>
                    <a:pt x="3053" y="1475"/>
                  </a:lnTo>
                  <a:lnTo>
                    <a:pt x="2727" y="1317"/>
                  </a:lnTo>
                  <a:lnTo>
                    <a:pt x="2834" y="1272"/>
                  </a:lnTo>
                  <a:lnTo>
                    <a:pt x="2912" y="1122"/>
                  </a:lnTo>
                  <a:lnTo>
                    <a:pt x="2548" y="950"/>
                  </a:lnTo>
                  <a:lnTo>
                    <a:pt x="2489" y="855"/>
                  </a:lnTo>
                  <a:lnTo>
                    <a:pt x="2510" y="519"/>
                  </a:lnTo>
                  <a:lnTo>
                    <a:pt x="2398" y="178"/>
                  </a:lnTo>
                  <a:lnTo>
                    <a:pt x="2232" y="4"/>
                  </a:lnTo>
                  <a:lnTo>
                    <a:pt x="2232"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4" name="Freeform 159"/>
            <p:cNvSpPr>
              <a:spLocks/>
            </p:cNvSpPr>
            <p:nvPr/>
          </p:nvSpPr>
          <p:spPr bwMode="auto">
            <a:xfrm>
              <a:off x="8098" y="4118"/>
              <a:ext cx="199" cy="1413"/>
            </a:xfrm>
            <a:custGeom>
              <a:avLst/>
              <a:gdLst>
                <a:gd name="T0" fmla="*/ 140 w 399"/>
                <a:gd name="T1" fmla="*/ 2826 h 2826"/>
                <a:gd name="T2" fmla="*/ 247 w 399"/>
                <a:gd name="T3" fmla="*/ 2785 h 2826"/>
                <a:gd name="T4" fmla="*/ 216 w 399"/>
                <a:gd name="T5" fmla="*/ 2580 h 2826"/>
                <a:gd name="T6" fmla="*/ 325 w 399"/>
                <a:gd name="T7" fmla="*/ 2387 h 2826"/>
                <a:gd name="T8" fmla="*/ 240 w 399"/>
                <a:gd name="T9" fmla="*/ 2051 h 2826"/>
                <a:gd name="T10" fmla="*/ 144 w 399"/>
                <a:gd name="T11" fmla="*/ 1989 h 2826"/>
                <a:gd name="T12" fmla="*/ 337 w 399"/>
                <a:gd name="T13" fmla="*/ 1844 h 2826"/>
                <a:gd name="T14" fmla="*/ 18 w 399"/>
                <a:gd name="T15" fmla="*/ 1675 h 2826"/>
                <a:gd name="T16" fmla="*/ 0 w 399"/>
                <a:gd name="T17" fmla="*/ 1560 h 2826"/>
                <a:gd name="T18" fmla="*/ 43 w 399"/>
                <a:gd name="T19" fmla="*/ 1401 h 2826"/>
                <a:gd name="T20" fmla="*/ 283 w 399"/>
                <a:gd name="T21" fmla="*/ 1141 h 2826"/>
                <a:gd name="T22" fmla="*/ 354 w 399"/>
                <a:gd name="T23" fmla="*/ 822 h 2826"/>
                <a:gd name="T24" fmla="*/ 399 w 399"/>
                <a:gd name="T25" fmla="*/ 770 h 2826"/>
                <a:gd name="T26" fmla="*/ 247 w 399"/>
                <a:gd name="T27" fmla="*/ 455 h 2826"/>
                <a:gd name="T28" fmla="*/ 145 w 399"/>
                <a:gd name="T29" fmla="*/ 398 h 2826"/>
                <a:gd name="T30" fmla="*/ 330 w 399"/>
                <a:gd name="T31" fmla="*/ 243 h 2826"/>
                <a:gd name="T32" fmla="*/ 321 w 399"/>
                <a:gd name="T33" fmla="*/ 119 h 2826"/>
                <a:gd name="T34" fmla="*/ 244 w 399"/>
                <a:gd name="T35" fmla="*/ 0 h 2826"/>
                <a:gd name="T36" fmla="*/ 137 w 399"/>
                <a:gd name="T37" fmla="*/ 64 h 2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9" h="2826">
                  <a:moveTo>
                    <a:pt x="140" y="2826"/>
                  </a:moveTo>
                  <a:lnTo>
                    <a:pt x="247" y="2785"/>
                  </a:lnTo>
                  <a:lnTo>
                    <a:pt x="216" y="2580"/>
                  </a:lnTo>
                  <a:lnTo>
                    <a:pt x="325" y="2387"/>
                  </a:lnTo>
                  <a:lnTo>
                    <a:pt x="240" y="2051"/>
                  </a:lnTo>
                  <a:lnTo>
                    <a:pt x="144" y="1989"/>
                  </a:lnTo>
                  <a:lnTo>
                    <a:pt x="337" y="1844"/>
                  </a:lnTo>
                  <a:lnTo>
                    <a:pt x="18" y="1675"/>
                  </a:lnTo>
                  <a:lnTo>
                    <a:pt x="0" y="1560"/>
                  </a:lnTo>
                  <a:lnTo>
                    <a:pt x="43" y="1401"/>
                  </a:lnTo>
                  <a:lnTo>
                    <a:pt x="283" y="1141"/>
                  </a:lnTo>
                  <a:lnTo>
                    <a:pt x="354" y="822"/>
                  </a:lnTo>
                  <a:lnTo>
                    <a:pt x="399" y="770"/>
                  </a:lnTo>
                  <a:lnTo>
                    <a:pt x="247" y="455"/>
                  </a:lnTo>
                  <a:lnTo>
                    <a:pt x="145" y="398"/>
                  </a:lnTo>
                  <a:lnTo>
                    <a:pt x="330" y="243"/>
                  </a:lnTo>
                  <a:lnTo>
                    <a:pt x="321" y="119"/>
                  </a:lnTo>
                  <a:lnTo>
                    <a:pt x="244" y="0"/>
                  </a:lnTo>
                  <a:lnTo>
                    <a:pt x="137" y="64"/>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5" name="Freeform 158"/>
            <p:cNvSpPr>
              <a:spLocks/>
            </p:cNvSpPr>
            <p:nvPr/>
          </p:nvSpPr>
          <p:spPr bwMode="auto">
            <a:xfrm>
              <a:off x="9337" y="3833"/>
              <a:ext cx="251" cy="370"/>
            </a:xfrm>
            <a:custGeom>
              <a:avLst/>
              <a:gdLst>
                <a:gd name="T0" fmla="*/ 502 w 502"/>
                <a:gd name="T1" fmla="*/ 741 h 741"/>
                <a:gd name="T2" fmla="*/ 421 w 502"/>
                <a:gd name="T3" fmla="*/ 537 h 741"/>
                <a:gd name="T4" fmla="*/ 312 w 502"/>
                <a:gd name="T5" fmla="*/ 543 h 741"/>
                <a:gd name="T6" fmla="*/ 295 w 502"/>
                <a:gd name="T7" fmla="*/ 195 h 741"/>
                <a:gd name="T8" fmla="*/ 0 w 502"/>
                <a:gd name="T9" fmla="*/ 0 h 741"/>
              </a:gdLst>
              <a:ahLst/>
              <a:cxnLst>
                <a:cxn ang="0">
                  <a:pos x="T0" y="T1"/>
                </a:cxn>
                <a:cxn ang="0">
                  <a:pos x="T2" y="T3"/>
                </a:cxn>
                <a:cxn ang="0">
                  <a:pos x="T4" y="T5"/>
                </a:cxn>
                <a:cxn ang="0">
                  <a:pos x="T6" y="T7"/>
                </a:cxn>
                <a:cxn ang="0">
                  <a:pos x="T8" y="T9"/>
                </a:cxn>
              </a:cxnLst>
              <a:rect l="0" t="0" r="r" b="b"/>
              <a:pathLst>
                <a:path w="502" h="741">
                  <a:moveTo>
                    <a:pt x="502" y="741"/>
                  </a:moveTo>
                  <a:lnTo>
                    <a:pt x="421" y="537"/>
                  </a:lnTo>
                  <a:lnTo>
                    <a:pt x="312" y="543"/>
                  </a:lnTo>
                  <a:lnTo>
                    <a:pt x="295" y="195"/>
                  </a:lnTo>
                  <a:lnTo>
                    <a:pt x="0"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6" name="Freeform 157"/>
            <p:cNvSpPr>
              <a:spLocks/>
            </p:cNvSpPr>
            <p:nvPr/>
          </p:nvSpPr>
          <p:spPr bwMode="auto">
            <a:xfrm>
              <a:off x="3561" y="9296"/>
              <a:ext cx="43" cy="52"/>
            </a:xfrm>
            <a:custGeom>
              <a:avLst/>
              <a:gdLst>
                <a:gd name="T0" fmla="*/ 85 w 86"/>
                <a:gd name="T1" fmla="*/ 0 h 105"/>
                <a:gd name="T2" fmla="*/ 86 w 86"/>
                <a:gd name="T3" fmla="*/ 105 h 105"/>
                <a:gd name="T4" fmla="*/ 0 w 86"/>
                <a:gd name="T5" fmla="*/ 43 h 105"/>
                <a:gd name="T6" fmla="*/ 85 w 86"/>
                <a:gd name="T7" fmla="*/ 0 h 105"/>
              </a:gdLst>
              <a:ahLst/>
              <a:cxnLst>
                <a:cxn ang="0">
                  <a:pos x="T0" y="T1"/>
                </a:cxn>
                <a:cxn ang="0">
                  <a:pos x="T2" y="T3"/>
                </a:cxn>
                <a:cxn ang="0">
                  <a:pos x="T4" y="T5"/>
                </a:cxn>
                <a:cxn ang="0">
                  <a:pos x="T6" y="T7"/>
                </a:cxn>
              </a:cxnLst>
              <a:rect l="0" t="0" r="r" b="b"/>
              <a:pathLst>
                <a:path w="86" h="105">
                  <a:moveTo>
                    <a:pt x="85" y="0"/>
                  </a:moveTo>
                  <a:lnTo>
                    <a:pt x="86" y="105"/>
                  </a:lnTo>
                  <a:lnTo>
                    <a:pt x="0" y="43"/>
                  </a:lnTo>
                  <a:lnTo>
                    <a:pt x="85"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7" name="Freeform 156"/>
            <p:cNvSpPr>
              <a:spLocks/>
            </p:cNvSpPr>
            <p:nvPr/>
          </p:nvSpPr>
          <p:spPr bwMode="auto">
            <a:xfrm>
              <a:off x="9337" y="2999"/>
              <a:ext cx="248" cy="834"/>
            </a:xfrm>
            <a:custGeom>
              <a:avLst/>
              <a:gdLst>
                <a:gd name="T0" fmla="*/ 345 w 495"/>
                <a:gd name="T1" fmla="*/ 0 h 1668"/>
                <a:gd name="T2" fmla="*/ 295 w 495"/>
                <a:gd name="T3" fmla="*/ 388 h 1668"/>
                <a:gd name="T4" fmla="*/ 495 w 495"/>
                <a:gd name="T5" fmla="*/ 476 h 1668"/>
                <a:gd name="T6" fmla="*/ 453 w 495"/>
                <a:gd name="T7" fmla="*/ 510 h 1668"/>
                <a:gd name="T8" fmla="*/ 293 w 495"/>
                <a:gd name="T9" fmla="*/ 1036 h 1668"/>
                <a:gd name="T10" fmla="*/ 110 w 495"/>
                <a:gd name="T11" fmla="*/ 1337 h 1668"/>
                <a:gd name="T12" fmla="*/ 107 w 495"/>
                <a:gd name="T13" fmla="*/ 1577 h 1668"/>
                <a:gd name="T14" fmla="*/ 0 w 495"/>
                <a:gd name="T15" fmla="*/ 1668 h 16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1668">
                  <a:moveTo>
                    <a:pt x="345" y="0"/>
                  </a:moveTo>
                  <a:lnTo>
                    <a:pt x="295" y="388"/>
                  </a:lnTo>
                  <a:lnTo>
                    <a:pt x="495" y="476"/>
                  </a:lnTo>
                  <a:lnTo>
                    <a:pt x="453" y="510"/>
                  </a:lnTo>
                  <a:lnTo>
                    <a:pt x="293" y="1036"/>
                  </a:lnTo>
                  <a:lnTo>
                    <a:pt x="110" y="1337"/>
                  </a:lnTo>
                  <a:lnTo>
                    <a:pt x="107" y="1577"/>
                  </a:lnTo>
                  <a:lnTo>
                    <a:pt x="0" y="1668"/>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8" name="Freeform 155"/>
            <p:cNvSpPr>
              <a:spLocks/>
            </p:cNvSpPr>
            <p:nvPr/>
          </p:nvSpPr>
          <p:spPr bwMode="auto">
            <a:xfrm>
              <a:off x="9356" y="2328"/>
              <a:ext cx="514" cy="671"/>
            </a:xfrm>
            <a:custGeom>
              <a:avLst/>
              <a:gdLst>
                <a:gd name="T0" fmla="*/ 1028 w 1028"/>
                <a:gd name="T1" fmla="*/ 10 h 1342"/>
                <a:gd name="T2" fmla="*/ 1026 w 1028"/>
                <a:gd name="T3" fmla="*/ 13 h 1342"/>
                <a:gd name="T4" fmla="*/ 974 w 1028"/>
                <a:gd name="T5" fmla="*/ 175 h 1342"/>
                <a:gd name="T6" fmla="*/ 921 w 1028"/>
                <a:gd name="T7" fmla="*/ 275 h 1342"/>
                <a:gd name="T8" fmla="*/ 572 w 1028"/>
                <a:gd name="T9" fmla="*/ 286 h 1342"/>
                <a:gd name="T10" fmla="*/ 224 w 1028"/>
                <a:gd name="T11" fmla="*/ 108 h 1342"/>
                <a:gd name="T12" fmla="*/ 189 w 1028"/>
                <a:gd name="T13" fmla="*/ 0 h 1342"/>
                <a:gd name="T14" fmla="*/ 0 w 1028"/>
                <a:gd name="T15" fmla="*/ 418 h 1342"/>
                <a:gd name="T16" fmla="*/ 212 w 1028"/>
                <a:gd name="T17" fmla="*/ 513 h 1342"/>
                <a:gd name="T18" fmla="*/ 148 w 1028"/>
                <a:gd name="T19" fmla="*/ 610 h 1342"/>
                <a:gd name="T20" fmla="*/ 238 w 1028"/>
                <a:gd name="T21" fmla="*/ 672 h 1342"/>
                <a:gd name="T22" fmla="*/ 291 w 1028"/>
                <a:gd name="T23" fmla="*/ 575 h 1342"/>
                <a:gd name="T24" fmla="*/ 401 w 1028"/>
                <a:gd name="T25" fmla="*/ 591 h 1342"/>
                <a:gd name="T26" fmla="*/ 571 w 1028"/>
                <a:gd name="T27" fmla="*/ 720 h 1342"/>
                <a:gd name="T28" fmla="*/ 455 w 1028"/>
                <a:gd name="T29" fmla="*/ 1237 h 1342"/>
                <a:gd name="T30" fmla="*/ 369 w 1028"/>
                <a:gd name="T31" fmla="*/ 1304 h 1342"/>
                <a:gd name="T32" fmla="*/ 234 w 1028"/>
                <a:gd name="T33" fmla="*/ 1292 h 1342"/>
                <a:gd name="T34" fmla="*/ 307 w 1028"/>
                <a:gd name="T35" fmla="*/ 1342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8" h="1342">
                  <a:moveTo>
                    <a:pt x="1028" y="10"/>
                  </a:moveTo>
                  <a:lnTo>
                    <a:pt x="1026" y="13"/>
                  </a:lnTo>
                  <a:lnTo>
                    <a:pt x="974" y="175"/>
                  </a:lnTo>
                  <a:lnTo>
                    <a:pt x="921" y="275"/>
                  </a:lnTo>
                  <a:lnTo>
                    <a:pt x="572" y="286"/>
                  </a:lnTo>
                  <a:lnTo>
                    <a:pt x="224" y="108"/>
                  </a:lnTo>
                  <a:lnTo>
                    <a:pt x="189" y="0"/>
                  </a:lnTo>
                  <a:lnTo>
                    <a:pt x="0" y="418"/>
                  </a:lnTo>
                  <a:lnTo>
                    <a:pt x="212" y="513"/>
                  </a:lnTo>
                  <a:lnTo>
                    <a:pt x="148" y="610"/>
                  </a:lnTo>
                  <a:lnTo>
                    <a:pt x="238" y="672"/>
                  </a:lnTo>
                  <a:lnTo>
                    <a:pt x="291" y="575"/>
                  </a:lnTo>
                  <a:lnTo>
                    <a:pt x="401" y="591"/>
                  </a:lnTo>
                  <a:lnTo>
                    <a:pt x="571" y="720"/>
                  </a:lnTo>
                  <a:lnTo>
                    <a:pt x="455" y="1237"/>
                  </a:lnTo>
                  <a:lnTo>
                    <a:pt x="369" y="1304"/>
                  </a:lnTo>
                  <a:lnTo>
                    <a:pt x="234" y="1292"/>
                  </a:lnTo>
                  <a:lnTo>
                    <a:pt x="307" y="1342"/>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49" name="Freeform 154"/>
            <p:cNvSpPr>
              <a:spLocks/>
            </p:cNvSpPr>
            <p:nvPr/>
          </p:nvSpPr>
          <p:spPr bwMode="auto">
            <a:xfrm>
              <a:off x="8560" y="3640"/>
              <a:ext cx="777" cy="206"/>
            </a:xfrm>
            <a:custGeom>
              <a:avLst/>
              <a:gdLst>
                <a:gd name="T0" fmla="*/ 1554 w 1554"/>
                <a:gd name="T1" fmla="*/ 386 h 412"/>
                <a:gd name="T2" fmla="*/ 1517 w 1554"/>
                <a:gd name="T3" fmla="*/ 412 h 412"/>
                <a:gd name="T4" fmla="*/ 1193 w 1554"/>
                <a:gd name="T5" fmla="*/ 155 h 412"/>
                <a:gd name="T6" fmla="*/ 997 w 1554"/>
                <a:gd name="T7" fmla="*/ 241 h 412"/>
                <a:gd name="T8" fmla="*/ 807 w 1554"/>
                <a:gd name="T9" fmla="*/ 100 h 412"/>
                <a:gd name="T10" fmla="*/ 586 w 1554"/>
                <a:gd name="T11" fmla="*/ 164 h 412"/>
                <a:gd name="T12" fmla="*/ 314 w 1554"/>
                <a:gd name="T13" fmla="*/ 0 h 412"/>
                <a:gd name="T14" fmla="*/ 0 w 1554"/>
                <a:gd name="T15" fmla="*/ 22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4" h="412">
                  <a:moveTo>
                    <a:pt x="1554" y="386"/>
                  </a:moveTo>
                  <a:lnTo>
                    <a:pt x="1517" y="412"/>
                  </a:lnTo>
                  <a:lnTo>
                    <a:pt x="1193" y="155"/>
                  </a:lnTo>
                  <a:lnTo>
                    <a:pt x="997" y="241"/>
                  </a:lnTo>
                  <a:lnTo>
                    <a:pt x="807" y="100"/>
                  </a:lnTo>
                  <a:lnTo>
                    <a:pt x="586" y="164"/>
                  </a:lnTo>
                  <a:lnTo>
                    <a:pt x="314" y="0"/>
                  </a:lnTo>
                  <a:lnTo>
                    <a:pt x="0" y="22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0" name="Freeform 153"/>
            <p:cNvSpPr>
              <a:spLocks/>
            </p:cNvSpPr>
            <p:nvPr/>
          </p:nvSpPr>
          <p:spPr bwMode="auto">
            <a:xfrm>
              <a:off x="6574" y="1755"/>
              <a:ext cx="1991" cy="2432"/>
            </a:xfrm>
            <a:custGeom>
              <a:avLst/>
              <a:gdLst>
                <a:gd name="T0" fmla="*/ 3016 w 3980"/>
                <a:gd name="T1" fmla="*/ 0 h 4864"/>
                <a:gd name="T2" fmla="*/ 2949 w 3980"/>
                <a:gd name="T3" fmla="*/ 48 h 4864"/>
                <a:gd name="T4" fmla="*/ 2868 w 3980"/>
                <a:gd name="T5" fmla="*/ 151 h 4864"/>
                <a:gd name="T6" fmla="*/ 2647 w 3980"/>
                <a:gd name="T7" fmla="*/ 71 h 4864"/>
                <a:gd name="T8" fmla="*/ 2573 w 3980"/>
                <a:gd name="T9" fmla="*/ 150 h 4864"/>
                <a:gd name="T10" fmla="*/ 2606 w 3980"/>
                <a:gd name="T11" fmla="*/ 487 h 4864"/>
                <a:gd name="T12" fmla="*/ 2483 w 3980"/>
                <a:gd name="T13" fmla="*/ 686 h 4864"/>
                <a:gd name="T14" fmla="*/ 2533 w 3980"/>
                <a:gd name="T15" fmla="*/ 782 h 4864"/>
                <a:gd name="T16" fmla="*/ 2373 w 3980"/>
                <a:gd name="T17" fmla="*/ 923 h 4864"/>
                <a:gd name="T18" fmla="*/ 2373 w 3980"/>
                <a:gd name="T19" fmla="*/ 925 h 4864"/>
                <a:gd name="T20" fmla="*/ 2458 w 3980"/>
                <a:gd name="T21" fmla="*/ 1275 h 4864"/>
                <a:gd name="T22" fmla="*/ 2420 w 3980"/>
                <a:gd name="T23" fmla="*/ 1432 h 4864"/>
                <a:gd name="T24" fmla="*/ 2520 w 3980"/>
                <a:gd name="T25" fmla="*/ 1483 h 4864"/>
                <a:gd name="T26" fmla="*/ 2497 w 3980"/>
                <a:gd name="T27" fmla="*/ 1637 h 4864"/>
                <a:gd name="T28" fmla="*/ 2378 w 3980"/>
                <a:gd name="T29" fmla="*/ 1676 h 4864"/>
                <a:gd name="T30" fmla="*/ 2333 w 3980"/>
                <a:gd name="T31" fmla="*/ 1904 h 4864"/>
                <a:gd name="T32" fmla="*/ 2458 w 3980"/>
                <a:gd name="T33" fmla="*/ 2080 h 4864"/>
                <a:gd name="T34" fmla="*/ 2476 w 3980"/>
                <a:gd name="T35" fmla="*/ 2238 h 4864"/>
                <a:gd name="T36" fmla="*/ 2608 w 3980"/>
                <a:gd name="T37" fmla="*/ 2438 h 4864"/>
                <a:gd name="T38" fmla="*/ 3263 w 3980"/>
                <a:gd name="T39" fmla="*/ 2839 h 4864"/>
                <a:gd name="T40" fmla="*/ 3170 w 3980"/>
                <a:gd name="T41" fmla="*/ 2933 h 4864"/>
                <a:gd name="T42" fmla="*/ 3667 w 3980"/>
                <a:gd name="T43" fmla="*/ 3301 h 4864"/>
                <a:gd name="T44" fmla="*/ 3598 w 3980"/>
                <a:gd name="T45" fmla="*/ 3630 h 4864"/>
                <a:gd name="T46" fmla="*/ 3810 w 3980"/>
                <a:gd name="T47" fmla="*/ 3811 h 4864"/>
                <a:gd name="T48" fmla="*/ 3818 w 3980"/>
                <a:gd name="T49" fmla="*/ 3934 h 4864"/>
                <a:gd name="T50" fmla="*/ 3922 w 3980"/>
                <a:gd name="T51" fmla="*/ 3892 h 4864"/>
                <a:gd name="T52" fmla="*/ 3972 w 3980"/>
                <a:gd name="T53" fmla="*/ 3989 h 4864"/>
                <a:gd name="T54" fmla="*/ 3972 w 3980"/>
                <a:gd name="T55" fmla="*/ 3990 h 4864"/>
                <a:gd name="T56" fmla="*/ 3980 w 3980"/>
                <a:gd name="T57" fmla="*/ 4047 h 4864"/>
                <a:gd name="T58" fmla="*/ 3892 w 3980"/>
                <a:gd name="T59" fmla="*/ 4171 h 4864"/>
                <a:gd name="T60" fmla="*/ 3782 w 3980"/>
                <a:gd name="T61" fmla="*/ 4156 h 4864"/>
                <a:gd name="T62" fmla="*/ 3701 w 3980"/>
                <a:gd name="T63" fmla="*/ 4251 h 4864"/>
                <a:gd name="T64" fmla="*/ 3689 w 3980"/>
                <a:gd name="T65" fmla="*/ 4573 h 4864"/>
                <a:gd name="T66" fmla="*/ 3570 w 3980"/>
                <a:gd name="T67" fmla="*/ 4612 h 4864"/>
                <a:gd name="T68" fmla="*/ 3484 w 3980"/>
                <a:gd name="T69" fmla="*/ 4544 h 4864"/>
                <a:gd name="T70" fmla="*/ 3230 w 3980"/>
                <a:gd name="T71" fmla="*/ 4693 h 4864"/>
                <a:gd name="T72" fmla="*/ 3184 w 3980"/>
                <a:gd name="T73" fmla="*/ 4790 h 4864"/>
                <a:gd name="T74" fmla="*/ 2997 w 3980"/>
                <a:gd name="T75" fmla="*/ 4864 h 4864"/>
                <a:gd name="T76" fmla="*/ 2997 w 3980"/>
                <a:gd name="T77" fmla="*/ 4754 h 4864"/>
                <a:gd name="T78" fmla="*/ 2882 w 3980"/>
                <a:gd name="T79" fmla="*/ 4693 h 4864"/>
                <a:gd name="T80" fmla="*/ 2525 w 3980"/>
                <a:gd name="T81" fmla="*/ 4616 h 4864"/>
                <a:gd name="T82" fmla="*/ 2435 w 3980"/>
                <a:gd name="T83" fmla="*/ 4430 h 4864"/>
                <a:gd name="T84" fmla="*/ 2544 w 3980"/>
                <a:gd name="T85" fmla="*/ 4337 h 4864"/>
                <a:gd name="T86" fmla="*/ 2504 w 3980"/>
                <a:gd name="T87" fmla="*/ 4218 h 4864"/>
                <a:gd name="T88" fmla="*/ 2435 w 3980"/>
                <a:gd name="T89" fmla="*/ 4132 h 4864"/>
                <a:gd name="T90" fmla="*/ 2321 w 3980"/>
                <a:gd name="T91" fmla="*/ 4121 h 4864"/>
                <a:gd name="T92" fmla="*/ 2335 w 3980"/>
                <a:gd name="T93" fmla="*/ 4009 h 4864"/>
                <a:gd name="T94" fmla="*/ 2235 w 3980"/>
                <a:gd name="T95" fmla="*/ 3970 h 4864"/>
                <a:gd name="T96" fmla="*/ 2214 w 3980"/>
                <a:gd name="T97" fmla="*/ 3865 h 4864"/>
                <a:gd name="T98" fmla="*/ 2076 w 3980"/>
                <a:gd name="T99" fmla="*/ 3837 h 4864"/>
                <a:gd name="T100" fmla="*/ 2076 w 3980"/>
                <a:gd name="T101" fmla="*/ 3839 h 4864"/>
                <a:gd name="T102" fmla="*/ 1928 w 3980"/>
                <a:gd name="T103" fmla="*/ 3818 h 4864"/>
                <a:gd name="T104" fmla="*/ 1747 w 3980"/>
                <a:gd name="T105" fmla="*/ 3970 h 4864"/>
                <a:gd name="T106" fmla="*/ 1509 w 3980"/>
                <a:gd name="T107" fmla="*/ 4006 h 4864"/>
                <a:gd name="T108" fmla="*/ 1423 w 3980"/>
                <a:gd name="T109" fmla="*/ 4082 h 4864"/>
                <a:gd name="T110" fmla="*/ 1311 w 3980"/>
                <a:gd name="T111" fmla="*/ 4028 h 4864"/>
                <a:gd name="T112" fmla="*/ 823 w 3980"/>
                <a:gd name="T113" fmla="*/ 4089 h 4864"/>
                <a:gd name="T114" fmla="*/ 628 w 3980"/>
                <a:gd name="T115" fmla="*/ 3667 h 4864"/>
                <a:gd name="T116" fmla="*/ 490 w 3980"/>
                <a:gd name="T117" fmla="*/ 3506 h 4864"/>
                <a:gd name="T118" fmla="*/ 412 w 3980"/>
                <a:gd name="T119" fmla="*/ 3592 h 4864"/>
                <a:gd name="T120" fmla="*/ 314 w 3980"/>
                <a:gd name="T121" fmla="*/ 3274 h 4864"/>
                <a:gd name="T122" fmla="*/ 141 w 3980"/>
                <a:gd name="T123" fmla="*/ 3057 h 4864"/>
                <a:gd name="T124" fmla="*/ 0 w 3980"/>
                <a:gd name="T125" fmla="*/ 3000 h 4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80" h="4864">
                  <a:moveTo>
                    <a:pt x="3016" y="0"/>
                  </a:moveTo>
                  <a:lnTo>
                    <a:pt x="2949" y="48"/>
                  </a:lnTo>
                  <a:lnTo>
                    <a:pt x="2868" y="151"/>
                  </a:lnTo>
                  <a:lnTo>
                    <a:pt x="2647" y="71"/>
                  </a:lnTo>
                  <a:lnTo>
                    <a:pt x="2573" y="150"/>
                  </a:lnTo>
                  <a:lnTo>
                    <a:pt x="2606" y="487"/>
                  </a:lnTo>
                  <a:lnTo>
                    <a:pt x="2483" y="686"/>
                  </a:lnTo>
                  <a:lnTo>
                    <a:pt x="2533" y="782"/>
                  </a:lnTo>
                  <a:lnTo>
                    <a:pt x="2373" y="923"/>
                  </a:lnTo>
                  <a:lnTo>
                    <a:pt x="2373" y="925"/>
                  </a:lnTo>
                  <a:lnTo>
                    <a:pt x="2458" y="1275"/>
                  </a:lnTo>
                  <a:lnTo>
                    <a:pt x="2420" y="1432"/>
                  </a:lnTo>
                  <a:lnTo>
                    <a:pt x="2520" y="1483"/>
                  </a:lnTo>
                  <a:lnTo>
                    <a:pt x="2497" y="1637"/>
                  </a:lnTo>
                  <a:lnTo>
                    <a:pt x="2378" y="1676"/>
                  </a:lnTo>
                  <a:lnTo>
                    <a:pt x="2333" y="1904"/>
                  </a:lnTo>
                  <a:lnTo>
                    <a:pt x="2458" y="2080"/>
                  </a:lnTo>
                  <a:lnTo>
                    <a:pt x="2476" y="2238"/>
                  </a:lnTo>
                  <a:lnTo>
                    <a:pt x="2608" y="2438"/>
                  </a:lnTo>
                  <a:lnTo>
                    <a:pt x="3263" y="2839"/>
                  </a:lnTo>
                  <a:lnTo>
                    <a:pt x="3170" y="2933"/>
                  </a:lnTo>
                  <a:lnTo>
                    <a:pt x="3667" y="3301"/>
                  </a:lnTo>
                  <a:lnTo>
                    <a:pt x="3598" y="3630"/>
                  </a:lnTo>
                  <a:lnTo>
                    <a:pt x="3810" y="3811"/>
                  </a:lnTo>
                  <a:lnTo>
                    <a:pt x="3818" y="3934"/>
                  </a:lnTo>
                  <a:lnTo>
                    <a:pt x="3922" y="3892"/>
                  </a:lnTo>
                  <a:lnTo>
                    <a:pt x="3972" y="3989"/>
                  </a:lnTo>
                  <a:lnTo>
                    <a:pt x="3972" y="3990"/>
                  </a:lnTo>
                  <a:lnTo>
                    <a:pt x="3980" y="4047"/>
                  </a:lnTo>
                  <a:lnTo>
                    <a:pt x="3892" y="4171"/>
                  </a:lnTo>
                  <a:lnTo>
                    <a:pt x="3782" y="4156"/>
                  </a:lnTo>
                  <a:lnTo>
                    <a:pt x="3701" y="4251"/>
                  </a:lnTo>
                  <a:lnTo>
                    <a:pt x="3689" y="4573"/>
                  </a:lnTo>
                  <a:lnTo>
                    <a:pt x="3570" y="4612"/>
                  </a:lnTo>
                  <a:lnTo>
                    <a:pt x="3484" y="4544"/>
                  </a:lnTo>
                  <a:lnTo>
                    <a:pt x="3230" y="4693"/>
                  </a:lnTo>
                  <a:lnTo>
                    <a:pt x="3184" y="4790"/>
                  </a:lnTo>
                  <a:lnTo>
                    <a:pt x="2997" y="4864"/>
                  </a:lnTo>
                  <a:lnTo>
                    <a:pt x="2997" y="4754"/>
                  </a:lnTo>
                  <a:lnTo>
                    <a:pt x="2882" y="4693"/>
                  </a:lnTo>
                  <a:lnTo>
                    <a:pt x="2525" y="4616"/>
                  </a:lnTo>
                  <a:lnTo>
                    <a:pt x="2435" y="4430"/>
                  </a:lnTo>
                  <a:lnTo>
                    <a:pt x="2544" y="4337"/>
                  </a:lnTo>
                  <a:lnTo>
                    <a:pt x="2504" y="4218"/>
                  </a:lnTo>
                  <a:lnTo>
                    <a:pt x="2435" y="4132"/>
                  </a:lnTo>
                  <a:lnTo>
                    <a:pt x="2321" y="4121"/>
                  </a:lnTo>
                  <a:lnTo>
                    <a:pt x="2335" y="4009"/>
                  </a:lnTo>
                  <a:lnTo>
                    <a:pt x="2235" y="3970"/>
                  </a:lnTo>
                  <a:lnTo>
                    <a:pt x="2214" y="3865"/>
                  </a:lnTo>
                  <a:lnTo>
                    <a:pt x="2076" y="3837"/>
                  </a:lnTo>
                  <a:lnTo>
                    <a:pt x="2076" y="3839"/>
                  </a:lnTo>
                  <a:lnTo>
                    <a:pt x="1928" y="3818"/>
                  </a:lnTo>
                  <a:lnTo>
                    <a:pt x="1747" y="3970"/>
                  </a:lnTo>
                  <a:lnTo>
                    <a:pt x="1509" y="4006"/>
                  </a:lnTo>
                  <a:lnTo>
                    <a:pt x="1423" y="4082"/>
                  </a:lnTo>
                  <a:lnTo>
                    <a:pt x="1311" y="4028"/>
                  </a:lnTo>
                  <a:lnTo>
                    <a:pt x="823" y="4089"/>
                  </a:lnTo>
                  <a:lnTo>
                    <a:pt x="628" y="3667"/>
                  </a:lnTo>
                  <a:lnTo>
                    <a:pt x="490" y="3506"/>
                  </a:lnTo>
                  <a:lnTo>
                    <a:pt x="412" y="3592"/>
                  </a:lnTo>
                  <a:lnTo>
                    <a:pt x="314" y="3274"/>
                  </a:lnTo>
                  <a:lnTo>
                    <a:pt x="141" y="3057"/>
                  </a:lnTo>
                  <a:lnTo>
                    <a:pt x="0" y="300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1" name="Freeform 152"/>
            <p:cNvSpPr>
              <a:spLocks/>
            </p:cNvSpPr>
            <p:nvPr/>
          </p:nvSpPr>
          <p:spPr bwMode="auto">
            <a:xfrm>
              <a:off x="6564" y="2703"/>
              <a:ext cx="117" cy="552"/>
            </a:xfrm>
            <a:custGeom>
              <a:avLst/>
              <a:gdLst>
                <a:gd name="T0" fmla="*/ 21 w 235"/>
                <a:gd name="T1" fmla="*/ 1103 h 1103"/>
                <a:gd name="T2" fmla="*/ 7 w 235"/>
                <a:gd name="T3" fmla="*/ 772 h 1103"/>
                <a:gd name="T4" fmla="*/ 119 w 235"/>
                <a:gd name="T5" fmla="*/ 743 h 1103"/>
                <a:gd name="T6" fmla="*/ 235 w 235"/>
                <a:gd name="T7" fmla="*/ 551 h 1103"/>
                <a:gd name="T8" fmla="*/ 135 w 235"/>
                <a:gd name="T9" fmla="*/ 486 h 1103"/>
                <a:gd name="T10" fmla="*/ 0 w 235"/>
                <a:gd name="T11" fmla="*/ 164 h 1103"/>
                <a:gd name="T12" fmla="*/ 100 w 235"/>
                <a:gd name="T13" fmla="*/ 77 h 1103"/>
                <a:gd name="T14" fmla="*/ 116 w 235"/>
                <a:gd name="T15" fmla="*/ 0 h 1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5" h="1103">
                  <a:moveTo>
                    <a:pt x="21" y="1103"/>
                  </a:moveTo>
                  <a:lnTo>
                    <a:pt x="7" y="772"/>
                  </a:lnTo>
                  <a:lnTo>
                    <a:pt x="119" y="743"/>
                  </a:lnTo>
                  <a:lnTo>
                    <a:pt x="235" y="551"/>
                  </a:lnTo>
                  <a:lnTo>
                    <a:pt x="135" y="486"/>
                  </a:lnTo>
                  <a:lnTo>
                    <a:pt x="0" y="164"/>
                  </a:lnTo>
                  <a:lnTo>
                    <a:pt x="100" y="77"/>
                  </a:lnTo>
                  <a:lnTo>
                    <a:pt x="116" y="0"/>
                  </a:lnTo>
                </a:path>
              </a:pathLst>
            </a:custGeom>
            <a:noFill/>
            <a:ln w="26670">
              <a:solidFill>
                <a:srgbClr val="666666"/>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2" name="Freeform 151"/>
            <p:cNvSpPr>
              <a:spLocks/>
            </p:cNvSpPr>
            <p:nvPr/>
          </p:nvSpPr>
          <p:spPr bwMode="auto">
            <a:xfrm>
              <a:off x="9111" y="9500"/>
              <a:ext cx="11" cy="15"/>
            </a:xfrm>
            <a:custGeom>
              <a:avLst/>
              <a:gdLst>
                <a:gd name="T0" fmla="*/ 17 w 21"/>
                <a:gd name="T1" fmla="*/ 0 h 29"/>
                <a:gd name="T2" fmla="*/ 14 w 21"/>
                <a:gd name="T3" fmla="*/ 0 h 29"/>
                <a:gd name="T4" fmla="*/ 10 w 21"/>
                <a:gd name="T5" fmla="*/ 0 h 29"/>
                <a:gd name="T6" fmla="*/ 7 w 21"/>
                <a:gd name="T7" fmla="*/ 2 h 29"/>
                <a:gd name="T8" fmla="*/ 3 w 21"/>
                <a:gd name="T9" fmla="*/ 4 h 29"/>
                <a:gd name="T10" fmla="*/ 2 w 21"/>
                <a:gd name="T11" fmla="*/ 4 h 29"/>
                <a:gd name="T12" fmla="*/ 2 w 21"/>
                <a:gd name="T13" fmla="*/ 5 h 29"/>
                <a:gd name="T14" fmla="*/ 0 w 21"/>
                <a:gd name="T15" fmla="*/ 10 h 29"/>
                <a:gd name="T16" fmla="*/ 0 w 21"/>
                <a:gd name="T17" fmla="*/ 16 h 29"/>
                <a:gd name="T18" fmla="*/ 0 w 21"/>
                <a:gd name="T19" fmla="*/ 23 h 29"/>
                <a:gd name="T20" fmla="*/ 3 w 21"/>
                <a:gd name="T21" fmla="*/ 26 h 29"/>
                <a:gd name="T22" fmla="*/ 8 w 21"/>
                <a:gd name="T23" fmla="*/ 29 h 29"/>
                <a:gd name="T24" fmla="*/ 14 w 21"/>
                <a:gd name="T25" fmla="*/ 29 h 29"/>
                <a:gd name="T26" fmla="*/ 15 w 21"/>
                <a:gd name="T27" fmla="*/ 29 h 29"/>
                <a:gd name="T28" fmla="*/ 17 w 21"/>
                <a:gd name="T29" fmla="*/ 29 h 29"/>
                <a:gd name="T30" fmla="*/ 21 w 21"/>
                <a:gd name="T31" fmla="*/ 29 h 29"/>
                <a:gd name="T32" fmla="*/ 21 w 21"/>
                <a:gd name="T33" fmla="*/ 28 h 29"/>
                <a:gd name="T34" fmla="*/ 21 w 21"/>
                <a:gd name="T35" fmla="*/ 24 h 29"/>
                <a:gd name="T36" fmla="*/ 17 w 21"/>
                <a:gd name="T37" fmla="*/ 26 h 29"/>
                <a:gd name="T38" fmla="*/ 14 w 21"/>
                <a:gd name="T39" fmla="*/ 26 h 29"/>
                <a:gd name="T40" fmla="*/ 10 w 21"/>
                <a:gd name="T41" fmla="*/ 24 h 29"/>
                <a:gd name="T42" fmla="*/ 7 w 21"/>
                <a:gd name="T43" fmla="*/ 23 h 29"/>
                <a:gd name="T44" fmla="*/ 5 w 21"/>
                <a:gd name="T45" fmla="*/ 19 h 29"/>
                <a:gd name="T46" fmla="*/ 5 w 21"/>
                <a:gd name="T47" fmla="*/ 16 h 29"/>
                <a:gd name="T48" fmla="*/ 5 w 21"/>
                <a:gd name="T49" fmla="*/ 10 h 29"/>
                <a:gd name="T50" fmla="*/ 5 w 21"/>
                <a:gd name="T51" fmla="*/ 7 h 29"/>
                <a:gd name="T52" fmla="*/ 7 w 21"/>
                <a:gd name="T53" fmla="*/ 7 h 29"/>
                <a:gd name="T54" fmla="*/ 10 w 21"/>
                <a:gd name="T55" fmla="*/ 5 h 29"/>
                <a:gd name="T56" fmla="*/ 14 w 21"/>
                <a:gd name="T57" fmla="*/ 4 h 29"/>
                <a:gd name="T58" fmla="*/ 17 w 21"/>
                <a:gd name="T59" fmla="*/ 4 h 29"/>
                <a:gd name="T60" fmla="*/ 21 w 21"/>
                <a:gd name="T61" fmla="*/ 5 h 29"/>
                <a:gd name="T62" fmla="*/ 21 w 21"/>
                <a:gd name="T63" fmla="*/ 2 h 29"/>
                <a:gd name="T64" fmla="*/ 17 w 21"/>
                <a:gd name="T6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9">
                  <a:moveTo>
                    <a:pt x="17" y="0"/>
                  </a:moveTo>
                  <a:lnTo>
                    <a:pt x="14" y="0"/>
                  </a:lnTo>
                  <a:lnTo>
                    <a:pt x="10" y="0"/>
                  </a:lnTo>
                  <a:lnTo>
                    <a:pt x="7" y="2"/>
                  </a:lnTo>
                  <a:lnTo>
                    <a:pt x="3" y="4"/>
                  </a:lnTo>
                  <a:lnTo>
                    <a:pt x="2" y="4"/>
                  </a:lnTo>
                  <a:lnTo>
                    <a:pt x="2" y="5"/>
                  </a:lnTo>
                  <a:lnTo>
                    <a:pt x="0" y="10"/>
                  </a:lnTo>
                  <a:lnTo>
                    <a:pt x="0" y="16"/>
                  </a:lnTo>
                  <a:lnTo>
                    <a:pt x="0" y="23"/>
                  </a:lnTo>
                  <a:lnTo>
                    <a:pt x="3" y="26"/>
                  </a:lnTo>
                  <a:lnTo>
                    <a:pt x="8" y="29"/>
                  </a:lnTo>
                  <a:lnTo>
                    <a:pt x="14" y="29"/>
                  </a:lnTo>
                  <a:lnTo>
                    <a:pt x="15" y="29"/>
                  </a:lnTo>
                  <a:lnTo>
                    <a:pt x="17" y="29"/>
                  </a:lnTo>
                  <a:lnTo>
                    <a:pt x="21" y="29"/>
                  </a:lnTo>
                  <a:lnTo>
                    <a:pt x="21" y="28"/>
                  </a:lnTo>
                  <a:lnTo>
                    <a:pt x="21" y="24"/>
                  </a:lnTo>
                  <a:lnTo>
                    <a:pt x="17" y="26"/>
                  </a:lnTo>
                  <a:lnTo>
                    <a:pt x="14" y="26"/>
                  </a:lnTo>
                  <a:lnTo>
                    <a:pt x="10" y="24"/>
                  </a:lnTo>
                  <a:lnTo>
                    <a:pt x="7" y="23"/>
                  </a:lnTo>
                  <a:lnTo>
                    <a:pt x="5" y="19"/>
                  </a:lnTo>
                  <a:lnTo>
                    <a:pt x="5" y="16"/>
                  </a:lnTo>
                  <a:lnTo>
                    <a:pt x="5" y="10"/>
                  </a:lnTo>
                  <a:lnTo>
                    <a:pt x="5" y="7"/>
                  </a:lnTo>
                  <a:lnTo>
                    <a:pt x="7" y="7"/>
                  </a:lnTo>
                  <a:lnTo>
                    <a:pt x="10" y="5"/>
                  </a:lnTo>
                  <a:lnTo>
                    <a:pt x="14" y="4"/>
                  </a:lnTo>
                  <a:lnTo>
                    <a:pt x="17" y="4"/>
                  </a:lnTo>
                  <a:lnTo>
                    <a:pt x="21" y="5"/>
                  </a:lnTo>
                  <a:lnTo>
                    <a:pt x="21" y="2"/>
                  </a:lnTo>
                  <a:lnTo>
                    <a:pt x="17"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3" name="Freeform 150"/>
            <p:cNvSpPr>
              <a:spLocks/>
            </p:cNvSpPr>
            <p:nvPr/>
          </p:nvSpPr>
          <p:spPr bwMode="auto">
            <a:xfrm>
              <a:off x="9126" y="9500"/>
              <a:ext cx="21" cy="15"/>
            </a:xfrm>
            <a:custGeom>
              <a:avLst/>
              <a:gdLst>
                <a:gd name="T0" fmla="*/ 14 w 42"/>
                <a:gd name="T1" fmla="*/ 4 h 29"/>
                <a:gd name="T2" fmla="*/ 16 w 42"/>
                <a:gd name="T3" fmla="*/ 5 h 29"/>
                <a:gd name="T4" fmla="*/ 17 w 42"/>
                <a:gd name="T5" fmla="*/ 7 h 29"/>
                <a:gd name="T6" fmla="*/ 17 w 42"/>
                <a:gd name="T7" fmla="*/ 10 h 29"/>
                <a:gd name="T8" fmla="*/ 17 w 42"/>
                <a:gd name="T9" fmla="*/ 29 h 29"/>
                <a:gd name="T10" fmla="*/ 23 w 42"/>
                <a:gd name="T11" fmla="*/ 29 h 29"/>
                <a:gd name="T12" fmla="*/ 23 w 42"/>
                <a:gd name="T13" fmla="*/ 9 h 29"/>
                <a:gd name="T14" fmla="*/ 26 w 42"/>
                <a:gd name="T15" fmla="*/ 5 h 29"/>
                <a:gd name="T16" fmla="*/ 31 w 42"/>
                <a:gd name="T17" fmla="*/ 4 h 29"/>
                <a:gd name="T18" fmla="*/ 33 w 42"/>
                <a:gd name="T19" fmla="*/ 4 h 29"/>
                <a:gd name="T20" fmla="*/ 35 w 42"/>
                <a:gd name="T21" fmla="*/ 5 h 29"/>
                <a:gd name="T22" fmla="*/ 36 w 42"/>
                <a:gd name="T23" fmla="*/ 7 h 29"/>
                <a:gd name="T24" fmla="*/ 36 w 42"/>
                <a:gd name="T25" fmla="*/ 10 h 29"/>
                <a:gd name="T26" fmla="*/ 36 w 42"/>
                <a:gd name="T27" fmla="*/ 29 h 29"/>
                <a:gd name="T28" fmla="*/ 42 w 42"/>
                <a:gd name="T29" fmla="*/ 29 h 29"/>
                <a:gd name="T30" fmla="*/ 42 w 42"/>
                <a:gd name="T31" fmla="*/ 10 h 29"/>
                <a:gd name="T32" fmla="*/ 42 w 42"/>
                <a:gd name="T33" fmla="*/ 5 h 29"/>
                <a:gd name="T34" fmla="*/ 38 w 42"/>
                <a:gd name="T35" fmla="*/ 2 h 29"/>
                <a:gd name="T36" fmla="*/ 35 w 42"/>
                <a:gd name="T37" fmla="*/ 0 h 29"/>
                <a:gd name="T38" fmla="*/ 31 w 42"/>
                <a:gd name="T39" fmla="*/ 0 h 29"/>
                <a:gd name="T40" fmla="*/ 26 w 42"/>
                <a:gd name="T41" fmla="*/ 2 h 29"/>
                <a:gd name="T42" fmla="*/ 23 w 42"/>
                <a:gd name="T43" fmla="*/ 5 h 29"/>
                <a:gd name="T44" fmla="*/ 19 w 42"/>
                <a:gd name="T45" fmla="*/ 2 h 29"/>
                <a:gd name="T46" fmla="*/ 14 w 42"/>
                <a:gd name="T47" fmla="*/ 0 h 29"/>
                <a:gd name="T48" fmla="*/ 11 w 42"/>
                <a:gd name="T49" fmla="*/ 0 h 29"/>
                <a:gd name="T50" fmla="*/ 7 w 42"/>
                <a:gd name="T51" fmla="*/ 0 h 29"/>
                <a:gd name="T52" fmla="*/ 5 w 42"/>
                <a:gd name="T53" fmla="*/ 0 h 29"/>
                <a:gd name="T54" fmla="*/ 5 w 42"/>
                <a:gd name="T55" fmla="*/ 2 h 29"/>
                <a:gd name="T56" fmla="*/ 4 w 42"/>
                <a:gd name="T57" fmla="*/ 5 h 29"/>
                <a:gd name="T58" fmla="*/ 4 w 42"/>
                <a:gd name="T59" fmla="*/ 0 h 29"/>
                <a:gd name="T60" fmla="*/ 0 w 42"/>
                <a:gd name="T61" fmla="*/ 0 h 29"/>
                <a:gd name="T62" fmla="*/ 0 w 42"/>
                <a:gd name="T63" fmla="*/ 29 h 29"/>
                <a:gd name="T64" fmla="*/ 4 w 42"/>
                <a:gd name="T65" fmla="*/ 29 h 29"/>
                <a:gd name="T66" fmla="*/ 4 w 42"/>
                <a:gd name="T67" fmla="*/ 9 h 29"/>
                <a:gd name="T68" fmla="*/ 7 w 42"/>
                <a:gd name="T69" fmla="*/ 5 h 29"/>
                <a:gd name="T70" fmla="*/ 12 w 42"/>
                <a:gd name="T71" fmla="*/ 4 h 29"/>
                <a:gd name="T72" fmla="*/ 14 w 42"/>
                <a:gd name="T7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9">
                  <a:moveTo>
                    <a:pt x="14" y="4"/>
                  </a:moveTo>
                  <a:lnTo>
                    <a:pt x="16" y="5"/>
                  </a:lnTo>
                  <a:lnTo>
                    <a:pt x="17" y="7"/>
                  </a:lnTo>
                  <a:lnTo>
                    <a:pt x="17" y="10"/>
                  </a:lnTo>
                  <a:lnTo>
                    <a:pt x="17" y="29"/>
                  </a:lnTo>
                  <a:lnTo>
                    <a:pt x="23" y="29"/>
                  </a:lnTo>
                  <a:lnTo>
                    <a:pt x="23" y="9"/>
                  </a:lnTo>
                  <a:lnTo>
                    <a:pt x="26" y="5"/>
                  </a:lnTo>
                  <a:lnTo>
                    <a:pt x="31" y="4"/>
                  </a:lnTo>
                  <a:lnTo>
                    <a:pt x="33" y="4"/>
                  </a:lnTo>
                  <a:lnTo>
                    <a:pt x="35" y="5"/>
                  </a:lnTo>
                  <a:lnTo>
                    <a:pt x="36" y="7"/>
                  </a:lnTo>
                  <a:lnTo>
                    <a:pt x="36" y="10"/>
                  </a:lnTo>
                  <a:lnTo>
                    <a:pt x="36" y="29"/>
                  </a:lnTo>
                  <a:lnTo>
                    <a:pt x="42" y="29"/>
                  </a:lnTo>
                  <a:lnTo>
                    <a:pt x="42" y="10"/>
                  </a:lnTo>
                  <a:lnTo>
                    <a:pt x="42" y="5"/>
                  </a:lnTo>
                  <a:lnTo>
                    <a:pt x="38" y="2"/>
                  </a:lnTo>
                  <a:lnTo>
                    <a:pt x="35" y="0"/>
                  </a:lnTo>
                  <a:lnTo>
                    <a:pt x="31" y="0"/>
                  </a:lnTo>
                  <a:lnTo>
                    <a:pt x="26" y="2"/>
                  </a:lnTo>
                  <a:lnTo>
                    <a:pt x="23" y="5"/>
                  </a:lnTo>
                  <a:lnTo>
                    <a:pt x="19" y="2"/>
                  </a:lnTo>
                  <a:lnTo>
                    <a:pt x="14" y="0"/>
                  </a:lnTo>
                  <a:lnTo>
                    <a:pt x="11" y="0"/>
                  </a:lnTo>
                  <a:lnTo>
                    <a:pt x="7" y="0"/>
                  </a:lnTo>
                  <a:lnTo>
                    <a:pt x="5" y="0"/>
                  </a:lnTo>
                  <a:lnTo>
                    <a:pt x="5" y="2"/>
                  </a:lnTo>
                  <a:lnTo>
                    <a:pt x="4" y="5"/>
                  </a:lnTo>
                  <a:lnTo>
                    <a:pt x="4" y="0"/>
                  </a:lnTo>
                  <a:lnTo>
                    <a:pt x="0" y="0"/>
                  </a:lnTo>
                  <a:lnTo>
                    <a:pt x="0" y="29"/>
                  </a:lnTo>
                  <a:lnTo>
                    <a:pt x="4" y="29"/>
                  </a:lnTo>
                  <a:lnTo>
                    <a:pt x="4" y="9"/>
                  </a:lnTo>
                  <a:lnTo>
                    <a:pt x="7" y="5"/>
                  </a:lnTo>
                  <a:lnTo>
                    <a:pt x="12" y="4"/>
                  </a:lnTo>
                  <a:lnTo>
                    <a:pt x="14"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4" name="Freeform 149"/>
            <p:cNvSpPr>
              <a:spLocks noEditPoints="1"/>
            </p:cNvSpPr>
            <p:nvPr/>
          </p:nvSpPr>
          <p:spPr bwMode="auto">
            <a:xfrm>
              <a:off x="9150" y="9500"/>
              <a:ext cx="12" cy="15"/>
            </a:xfrm>
            <a:custGeom>
              <a:avLst/>
              <a:gdLst>
                <a:gd name="T0" fmla="*/ 9 w 25"/>
                <a:gd name="T1" fmla="*/ 0 h 29"/>
                <a:gd name="T2" fmla="*/ 7 w 25"/>
                <a:gd name="T3" fmla="*/ 0 h 29"/>
                <a:gd name="T4" fmla="*/ 6 w 25"/>
                <a:gd name="T5" fmla="*/ 0 h 29"/>
                <a:gd name="T6" fmla="*/ 4 w 25"/>
                <a:gd name="T7" fmla="*/ 2 h 29"/>
                <a:gd name="T8" fmla="*/ 4 w 25"/>
                <a:gd name="T9" fmla="*/ 5 h 29"/>
                <a:gd name="T10" fmla="*/ 7 w 25"/>
                <a:gd name="T11" fmla="*/ 4 h 29"/>
                <a:gd name="T12" fmla="*/ 11 w 25"/>
                <a:gd name="T13" fmla="*/ 4 h 29"/>
                <a:gd name="T14" fmla="*/ 16 w 25"/>
                <a:gd name="T15" fmla="*/ 5 h 29"/>
                <a:gd name="T16" fmla="*/ 19 w 25"/>
                <a:gd name="T17" fmla="*/ 7 h 29"/>
                <a:gd name="T18" fmla="*/ 19 w 25"/>
                <a:gd name="T19" fmla="*/ 9 h 29"/>
                <a:gd name="T20" fmla="*/ 19 w 25"/>
                <a:gd name="T21" fmla="*/ 10 h 29"/>
                <a:gd name="T22" fmla="*/ 19 w 25"/>
                <a:gd name="T23" fmla="*/ 12 h 29"/>
                <a:gd name="T24" fmla="*/ 16 w 25"/>
                <a:gd name="T25" fmla="*/ 12 h 29"/>
                <a:gd name="T26" fmla="*/ 13 w 25"/>
                <a:gd name="T27" fmla="*/ 12 h 29"/>
                <a:gd name="T28" fmla="*/ 7 w 25"/>
                <a:gd name="T29" fmla="*/ 12 h 29"/>
                <a:gd name="T30" fmla="*/ 4 w 25"/>
                <a:gd name="T31" fmla="*/ 14 h 29"/>
                <a:gd name="T32" fmla="*/ 2 w 25"/>
                <a:gd name="T33" fmla="*/ 17 h 29"/>
                <a:gd name="T34" fmla="*/ 0 w 25"/>
                <a:gd name="T35" fmla="*/ 21 h 29"/>
                <a:gd name="T36" fmla="*/ 2 w 25"/>
                <a:gd name="T37" fmla="*/ 24 h 29"/>
                <a:gd name="T38" fmla="*/ 4 w 25"/>
                <a:gd name="T39" fmla="*/ 28 h 29"/>
                <a:gd name="T40" fmla="*/ 7 w 25"/>
                <a:gd name="T41" fmla="*/ 29 h 29"/>
                <a:gd name="T42" fmla="*/ 11 w 25"/>
                <a:gd name="T43" fmla="*/ 29 h 29"/>
                <a:gd name="T44" fmla="*/ 13 w 25"/>
                <a:gd name="T45" fmla="*/ 29 h 29"/>
                <a:gd name="T46" fmla="*/ 16 w 25"/>
                <a:gd name="T47" fmla="*/ 29 h 29"/>
                <a:gd name="T48" fmla="*/ 18 w 25"/>
                <a:gd name="T49" fmla="*/ 28 h 29"/>
                <a:gd name="T50" fmla="*/ 18 w 25"/>
                <a:gd name="T51" fmla="*/ 26 h 29"/>
                <a:gd name="T52" fmla="*/ 19 w 25"/>
                <a:gd name="T53" fmla="*/ 26 h 29"/>
                <a:gd name="T54" fmla="*/ 19 w 25"/>
                <a:gd name="T55" fmla="*/ 29 h 29"/>
                <a:gd name="T56" fmla="*/ 25 w 25"/>
                <a:gd name="T57" fmla="*/ 29 h 29"/>
                <a:gd name="T58" fmla="*/ 25 w 25"/>
                <a:gd name="T59" fmla="*/ 10 h 29"/>
                <a:gd name="T60" fmla="*/ 25 w 25"/>
                <a:gd name="T61" fmla="*/ 7 h 29"/>
                <a:gd name="T62" fmla="*/ 23 w 25"/>
                <a:gd name="T63" fmla="*/ 5 h 29"/>
                <a:gd name="T64" fmla="*/ 19 w 25"/>
                <a:gd name="T65" fmla="*/ 2 h 29"/>
                <a:gd name="T66" fmla="*/ 13 w 25"/>
                <a:gd name="T67" fmla="*/ 0 h 29"/>
                <a:gd name="T68" fmla="*/ 9 w 25"/>
                <a:gd name="T69" fmla="*/ 0 h 29"/>
                <a:gd name="T70" fmla="*/ 19 w 25"/>
                <a:gd name="T71" fmla="*/ 16 h 29"/>
                <a:gd name="T72" fmla="*/ 19 w 25"/>
                <a:gd name="T73" fmla="*/ 23 h 29"/>
                <a:gd name="T74" fmla="*/ 18 w 25"/>
                <a:gd name="T75" fmla="*/ 24 h 29"/>
                <a:gd name="T76" fmla="*/ 16 w 25"/>
                <a:gd name="T77" fmla="*/ 24 h 29"/>
                <a:gd name="T78" fmla="*/ 14 w 25"/>
                <a:gd name="T79" fmla="*/ 26 h 29"/>
                <a:gd name="T80" fmla="*/ 11 w 25"/>
                <a:gd name="T81" fmla="*/ 26 h 29"/>
                <a:gd name="T82" fmla="*/ 9 w 25"/>
                <a:gd name="T83" fmla="*/ 26 h 29"/>
                <a:gd name="T84" fmla="*/ 7 w 25"/>
                <a:gd name="T85" fmla="*/ 24 h 29"/>
                <a:gd name="T86" fmla="*/ 6 w 25"/>
                <a:gd name="T87" fmla="*/ 23 h 29"/>
                <a:gd name="T88" fmla="*/ 6 w 25"/>
                <a:gd name="T89" fmla="*/ 21 h 29"/>
                <a:gd name="T90" fmla="*/ 7 w 25"/>
                <a:gd name="T91" fmla="*/ 17 h 29"/>
                <a:gd name="T92" fmla="*/ 13 w 25"/>
                <a:gd name="T93" fmla="*/ 16 h 29"/>
                <a:gd name="T94" fmla="*/ 16 w 25"/>
                <a:gd name="T95" fmla="*/ 16 h 29"/>
                <a:gd name="T96" fmla="*/ 19 w 25"/>
                <a:gd name="T97"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 h="29">
                  <a:moveTo>
                    <a:pt x="9" y="0"/>
                  </a:moveTo>
                  <a:lnTo>
                    <a:pt x="7" y="0"/>
                  </a:lnTo>
                  <a:lnTo>
                    <a:pt x="6" y="0"/>
                  </a:lnTo>
                  <a:lnTo>
                    <a:pt x="4" y="2"/>
                  </a:lnTo>
                  <a:lnTo>
                    <a:pt x="4" y="5"/>
                  </a:lnTo>
                  <a:lnTo>
                    <a:pt x="7" y="4"/>
                  </a:lnTo>
                  <a:lnTo>
                    <a:pt x="11" y="4"/>
                  </a:lnTo>
                  <a:lnTo>
                    <a:pt x="16" y="5"/>
                  </a:lnTo>
                  <a:lnTo>
                    <a:pt x="19" y="7"/>
                  </a:lnTo>
                  <a:lnTo>
                    <a:pt x="19" y="9"/>
                  </a:lnTo>
                  <a:lnTo>
                    <a:pt x="19" y="10"/>
                  </a:lnTo>
                  <a:lnTo>
                    <a:pt x="19" y="12"/>
                  </a:lnTo>
                  <a:lnTo>
                    <a:pt x="16" y="12"/>
                  </a:lnTo>
                  <a:lnTo>
                    <a:pt x="13" y="12"/>
                  </a:lnTo>
                  <a:lnTo>
                    <a:pt x="7" y="12"/>
                  </a:lnTo>
                  <a:lnTo>
                    <a:pt x="4" y="14"/>
                  </a:lnTo>
                  <a:lnTo>
                    <a:pt x="2" y="17"/>
                  </a:lnTo>
                  <a:lnTo>
                    <a:pt x="0" y="21"/>
                  </a:lnTo>
                  <a:lnTo>
                    <a:pt x="2" y="24"/>
                  </a:lnTo>
                  <a:lnTo>
                    <a:pt x="4" y="28"/>
                  </a:lnTo>
                  <a:lnTo>
                    <a:pt x="7" y="29"/>
                  </a:lnTo>
                  <a:lnTo>
                    <a:pt x="11" y="29"/>
                  </a:lnTo>
                  <a:lnTo>
                    <a:pt x="13" y="29"/>
                  </a:lnTo>
                  <a:lnTo>
                    <a:pt x="16" y="29"/>
                  </a:lnTo>
                  <a:lnTo>
                    <a:pt x="18" y="28"/>
                  </a:lnTo>
                  <a:lnTo>
                    <a:pt x="18" y="26"/>
                  </a:lnTo>
                  <a:lnTo>
                    <a:pt x="19" y="26"/>
                  </a:lnTo>
                  <a:lnTo>
                    <a:pt x="19" y="29"/>
                  </a:lnTo>
                  <a:lnTo>
                    <a:pt x="25" y="29"/>
                  </a:lnTo>
                  <a:lnTo>
                    <a:pt x="25" y="10"/>
                  </a:lnTo>
                  <a:lnTo>
                    <a:pt x="25" y="7"/>
                  </a:lnTo>
                  <a:lnTo>
                    <a:pt x="23" y="5"/>
                  </a:lnTo>
                  <a:lnTo>
                    <a:pt x="19" y="2"/>
                  </a:lnTo>
                  <a:lnTo>
                    <a:pt x="13" y="0"/>
                  </a:lnTo>
                  <a:lnTo>
                    <a:pt x="9" y="0"/>
                  </a:lnTo>
                  <a:close/>
                  <a:moveTo>
                    <a:pt x="19" y="16"/>
                  </a:moveTo>
                  <a:lnTo>
                    <a:pt x="19" y="23"/>
                  </a:lnTo>
                  <a:lnTo>
                    <a:pt x="18" y="24"/>
                  </a:lnTo>
                  <a:lnTo>
                    <a:pt x="16" y="24"/>
                  </a:lnTo>
                  <a:lnTo>
                    <a:pt x="14" y="26"/>
                  </a:lnTo>
                  <a:lnTo>
                    <a:pt x="11" y="26"/>
                  </a:lnTo>
                  <a:lnTo>
                    <a:pt x="9" y="26"/>
                  </a:lnTo>
                  <a:lnTo>
                    <a:pt x="7" y="24"/>
                  </a:lnTo>
                  <a:lnTo>
                    <a:pt x="6" y="23"/>
                  </a:lnTo>
                  <a:lnTo>
                    <a:pt x="6" y="21"/>
                  </a:lnTo>
                  <a:lnTo>
                    <a:pt x="7" y="17"/>
                  </a:lnTo>
                  <a:lnTo>
                    <a:pt x="13" y="16"/>
                  </a:lnTo>
                  <a:lnTo>
                    <a:pt x="16" y="16"/>
                  </a:lnTo>
                  <a:lnTo>
                    <a:pt x="19" y="1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5" name="Freeform 148"/>
            <p:cNvSpPr>
              <a:spLocks noEditPoints="1"/>
            </p:cNvSpPr>
            <p:nvPr/>
          </p:nvSpPr>
          <p:spPr bwMode="auto">
            <a:xfrm>
              <a:off x="9167" y="9500"/>
              <a:ext cx="13" cy="22"/>
            </a:xfrm>
            <a:custGeom>
              <a:avLst/>
              <a:gdLst>
                <a:gd name="T0" fmla="*/ 24 w 26"/>
                <a:gd name="T1" fmla="*/ 9 h 43"/>
                <a:gd name="T2" fmla="*/ 23 w 26"/>
                <a:gd name="T3" fmla="*/ 4 h 43"/>
                <a:gd name="T4" fmla="*/ 17 w 26"/>
                <a:gd name="T5" fmla="*/ 0 h 43"/>
                <a:gd name="T6" fmla="*/ 12 w 26"/>
                <a:gd name="T7" fmla="*/ 0 h 43"/>
                <a:gd name="T8" fmla="*/ 11 w 26"/>
                <a:gd name="T9" fmla="*/ 0 h 43"/>
                <a:gd name="T10" fmla="*/ 7 w 26"/>
                <a:gd name="T11" fmla="*/ 2 h 43"/>
                <a:gd name="T12" fmla="*/ 5 w 26"/>
                <a:gd name="T13" fmla="*/ 2 h 43"/>
                <a:gd name="T14" fmla="*/ 5 w 26"/>
                <a:gd name="T15" fmla="*/ 4 h 43"/>
                <a:gd name="T16" fmla="*/ 4 w 26"/>
                <a:gd name="T17" fmla="*/ 4 h 43"/>
                <a:gd name="T18" fmla="*/ 4 w 26"/>
                <a:gd name="T19" fmla="*/ 0 h 43"/>
                <a:gd name="T20" fmla="*/ 0 w 26"/>
                <a:gd name="T21" fmla="*/ 0 h 43"/>
                <a:gd name="T22" fmla="*/ 0 w 26"/>
                <a:gd name="T23" fmla="*/ 43 h 43"/>
                <a:gd name="T24" fmla="*/ 5 w 26"/>
                <a:gd name="T25" fmla="*/ 43 h 43"/>
                <a:gd name="T26" fmla="*/ 5 w 26"/>
                <a:gd name="T27" fmla="*/ 26 h 43"/>
                <a:gd name="T28" fmla="*/ 9 w 26"/>
                <a:gd name="T29" fmla="*/ 29 h 43"/>
                <a:gd name="T30" fmla="*/ 12 w 26"/>
                <a:gd name="T31" fmla="*/ 29 h 43"/>
                <a:gd name="T32" fmla="*/ 16 w 26"/>
                <a:gd name="T33" fmla="*/ 29 h 43"/>
                <a:gd name="T34" fmla="*/ 17 w 26"/>
                <a:gd name="T35" fmla="*/ 29 h 43"/>
                <a:gd name="T36" fmla="*/ 21 w 26"/>
                <a:gd name="T37" fmla="*/ 28 h 43"/>
                <a:gd name="T38" fmla="*/ 23 w 26"/>
                <a:gd name="T39" fmla="*/ 24 h 43"/>
                <a:gd name="T40" fmla="*/ 24 w 26"/>
                <a:gd name="T41" fmla="*/ 21 h 43"/>
                <a:gd name="T42" fmla="*/ 26 w 26"/>
                <a:gd name="T43" fmla="*/ 14 h 43"/>
                <a:gd name="T44" fmla="*/ 24 w 26"/>
                <a:gd name="T45" fmla="*/ 9 h 43"/>
                <a:gd name="T46" fmla="*/ 12 w 26"/>
                <a:gd name="T47" fmla="*/ 4 h 43"/>
                <a:gd name="T48" fmla="*/ 16 w 26"/>
                <a:gd name="T49" fmla="*/ 5 h 43"/>
                <a:gd name="T50" fmla="*/ 17 w 26"/>
                <a:gd name="T51" fmla="*/ 7 h 43"/>
                <a:gd name="T52" fmla="*/ 19 w 26"/>
                <a:gd name="T53" fmla="*/ 10 h 43"/>
                <a:gd name="T54" fmla="*/ 21 w 26"/>
                <a:gd name="T55" fmla="*/ 14 h 43"/>
                <a:gd name="T56" fmla="*/ 19 w 26"/>
                <a:gd name="T57" fmla="*/ 21 h 43"/>
                <a:gd name="T58" fmla="*/ 17 w 26"/>
                <a:gd name="T59" fmla="*/ 24 h 43"/>
                <a:gd name="T60" fmla="*/ 14 w 26"/>
                <a:gd name="T61" fmla="*/ 26 h 43"/>
                <a:gd name="T62" fmla="*/ 12 w 26"/>
                <a:gd name="T63" fmla="*/ 26 h 43"/>
                <a:gd name="T64" fmla="*/ 9 w 26"/>
                <a:gd name="T65" fmla="*/ 24 h 43"/>
                <a:gd name="T66" fmla="*/ 7 w 26"/>
                <a:gd name="T67" fmla="*/ 24 h 43"/>
                <a:gd name="T68" fmla="*/ 5 w 26"/>
                <a:gd name="T69" fmla="*/ 23 h 43"/>
                <a:gd name="T70" fmla="*/ 5 w 26"/>
                <a:gd name="T71" fmla="*/ 7 h 43"/>
                <a:gd name="T72" fmla="*/ 7 w 26"/>
                <a:gd name="T73" fmla="*/ 5 h 43"/>
                <a:gd name="T74" fmla="*/ 7 w 26"/>
                <a:gd name="T75" fmla="*/ 4 h 43"/>
                <a:gd name="T76" fmla="*/ 9 w 26"/>
                <a:gd name="T77" fmla="*/ 4 h 43"/>
                <a:gd name="T78" fmla="*/ 12 w 26"/>
                <a:gd name="T7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24" y="9"/>
                  </a:moveTo>
                  <a:lnTo>
                    <a:pt x="23" y="4"/>
                  </a:lnTo>
                  <a:lnTo>
                    <a:pt x="17" y="0"/>
                  </a:lnTo>
                  <a:lnTo>
                    <a:pt x="12" y="0"/>
                  </a:lnTo>
                  <a:lnTo>
                    <a:pt x="11" y="0"/>
                  </a:lnTo>
                  <a:lnTo>
                    <a:pt x="7" y="2"/>
                  </a:lnTo>
                  <a:lnTo>
                    <a:pt x="5" y="2"/>
                  </a:lnTo>
                  <a:lnTo>
                    <a:pt x="5" y="4"/>
                  </a:lnTo>
                  <a:lnTo>
                    <a:pt x="4" y="4"/>
                  </a:lnTo>
                  <a:lnTo>
                    <a:pt x="4" y="0"/>
                  </a:lnTo>
                  <a:lnTo>
                    <a:pt x="0" y="0"/>
                  </a:lnTo>
                  <a:lnTo>
                    <a:pt x="0" y="43"/>
                  </a:lnTo>
                  <a:lnTo>
                    <a:pt x="5" y="43"/>
                  </a:lnTo>
                  <a:lnTo>
                    <a:pt x="5" y="26"/>
                  </a:lnTo>
                  <a:lnTo>
                    <a:pt x="9" y="29"/>
                  </a:lnTo>
                  <a:lnTo>
                    <a:pt x="12" y="29"/>
                  </a:lnTo>
                  <a:lnTo>
                    <a:pt x="16" y="29"/>
                  </a:lnTo>
                  <a:lnTo>
                    <a:pt x="17" y="29"/>
                  </a:lnTo>
                  <a:lnTo>
                    <a:pt x="21" y="28"/>
                  </a:lnTo>
                  <a:lnTo>
                    <a:pt x="23" y="24"/>
                  </a:lnTo>
                  <a:lnTo>
                    <a:pt x="24" y="21"/>
                  </a:lnTo>
                  <a:lnTo>
                    <a:pt x="26" y="14"/>
                  </a:lnTo>
                  <a:lnTo>
                    <a:pt x="24" y="9"/>
                  </a:lnTo>
                  <a:close/>
                  <a:moveTo>
                    <a:pt x="12" y="4"/>
                  </a:moveTo>
                  <a:lnTo>
                    <a:pt x="16" y="5"/>
                  </a:lnTo>
                  <a:lnTo>
                    <a:pt x="17" y="7"/>
                  </a:lnTo>
                  <a:lnTo>
                    <a:pt x="19" y="10"/>
                  </a:lnTo>
                  <a:lnTo>
                    <a:pt x="21" y="14"/>
                  </a:lnTo>
                  <a:lnTo>
                    <a:pt x="19" y="21"/>
                  </a:lnTo>
                  <a:lnTo>
                    <a:pt x="17" y="24"/>
                  </a:lnTo>
                  <a:lnTo>
                    <a:pt x="14" y="26"/>
                  </a:lnTo>
                  <a:lnTo>
                    <a:pt x="12" y="26"/>
                  </a:lnTo>
                  <a:lnTo>
                    <a:pt x="9" y="24"/>
                  </a:lnTo>
                  <a:lnTo>
                    <a:pt x="7" y="24"/>
                  </a:lnTo>
                  <a:lnTo>
                    <a:pt x="5" y="23"/>
                  </a:lnTo>
                  <a:lnTo>
                    <a:pt x="5" y="7"/>
                  </a:lnTo>
                  <a:lnTo>
                    <a:pt x="7" y="5"/>
                  </a:lnTo>
                  <a:lnTo>
                    <a:pt x="7" y="4"/>
                  </a:lnTo>
                  <a:lnTo>
                    <a:pt x="9" y="4"/>
                  </a:lnTo>
                  <a:lnTo>
                    <a:pt x="12"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6" name="Freeform 147"/>
            <p:cNvSpPr>
              <a:spLocks/>
            </p:cNvSpPr>
            <p:nvPr/>
          </p:nvSpPr>
          <p:spPr bwMode="auto">
            <a:xfrm>
              <a:off x="5654" y="2651"/>
              <a:ext cx="162" cy="101"/>
            </a:xfrm>
            <a:custGeom>
              <a:avLst/>
              <a:gdLst>
                <a:gd name="T0" fmla="*/ 100 w 322"/>
                <a:gd name="T1" fmla="*/ 0 h 201"/>
                <a:gd name="T2" fmla="*/ 0 w 322"/>
                <a:gd name="T3" fmla="*/ 65 h 201"/>
                <a:gd name="T4" fmla="*/ 119 w 322"/>
                <a:gd name="T5" fmla="*/ 201 h 201"/>
                <a:gd name="T6" fmla="*/ 322 w 322"/>
                <a:gd name="T7" fmla="*/ 198 h 201"/>
                <a:gd name="T8" fmla="*/ 253 w 322"/>
                <a:gd name="T9" fmla="*/ 126 h 201"/>
                <a:gd name="T10" fmla="*/ 253 w 322"/>
                <a:gd name="T11" fmla="*/ 124 h 201"/>
                <a:gd name="T12" fmla="*/ 224 w 322"/>
                <a:gd name="T13" fmla="*/ 19 h 201"/>
                <a:gd name="T14" fmla="*/ 100 w 322"/>
                <a:gd name="T15" fmla="*/ 0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201">
                  <a:moveTo>
                    <a:pt x="100" y="0"/>
                  </a:moveTo>
                  <a:lnTo>
                    <a:pt x="0" y="65"/>
                  </a:lnTo>
                  <a:lnTo>
                    <a:pt x="119" y="201"/>
                  </a:lnTo>
                  <a:lnTo>
                    <a:pt x="322" y="198"/>
                  </a:lnTo>
                  <a:lnTo>
                    <a:pt x="253" y="126"/>
                  </a:lnTo>
                  <a:lnTo>
                    <a:pt x="253" y="124"/>
                  </a:lnTo>
                  <a:lnTo>
                    <a:pt x="224" y="19"/>
                  </a:ln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7" name="Freeform 146"/>
            <p:cNvSpPr>
              <a:spLocks/>
            </p:cNvSpPr>
            <p:nvPr/>
          </p:nvSpPr>
          <p:spPr bwMode="auto">
            <a:xfrm>
              <a:off x="5654" y="2651"/>
              <a:ext cx="60" cy="101"/>
            </a:xfrm>
            <a:custGeom>
              <a:avLst/>
              <a:gdLst>
                <a:gd name="T0" fmla="*/ 100 w 119"/>
                <a:gd name="T1" fmla="*/ 0 h 201"/>
                <a:gd name="T2" fmla="*/ 0 w 119"/>
                <a:gd name="T3" fmla="*/ 65 h 201"/>
                <a:gd name="T4" fmla="*/ 119 w 119"/>
                <a:gd name="T5" fmla="*/ 201 h 201"/>
              </a:gdLst>
              <a:ahLst/>
              <a:cxnLst>
                <a:cxn ang="0">
                  <a:pos x="T0" y="T1"/>
                </a:cxn>
                <a:cxn ang="0">
                  <a:pos x="T2" y="T3"/>
                </a:cxn>
                <a:cxn ang="0">
                  <a:pos x="T4" y="T5"/>
                </a:cxn>
              </a:cxnLst>
              <a:rect l="0" t="0" r="r" b="b"/>
              <a:pathLst>
                <a:path w="119" h="201">
                  <a:moveTo>
                    <a:pt x="100" y="0"/>
                  </a:moveTo>
                  <a:lnTo>
                    <a:pt x="0" y="65"/>
                  </a:lnTo>
                  <a:lnTo>
                    <a:pt x="119" y="201"/>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8" name="Line 145"/>
            <p:cNvSpPr>
              <a:spLocks noChangeShapeType="1"/>
            </p:cNvSpPr>
            <p:nvPr/>
          </p:nvSpPr>
          <p:spPr bwMode="auto">
            <a:xfrm flipH="1">
              <a:off x="5704" y="2752"/>
              <a:ext cx="10" cy="79"/>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59" name="Freeform 144"/>
            <p:cNvSpPr>
              <a:spLocks/>
            </p:cNvSpPr>
            <p:nvPr/>
          </p:nvSpPr>
          <p:spPr bwMode="auto">
            <a:xfrm>
              <a:off x="5704" y="2651"/>
              <a:ext cx="77" cy="62"/>
            </a:xfrm>
            <a:custGeom>
              <a:avLst/>
              <a:gdLst>
                <a:gd name="T0" fmla="*/ 153 w 153"/>
                <a:gd name="T1" fmla="*/ 124 h 124"/>
                <a:gd name="T2" fmla="*/ 124 w 153"/>
                <a:gd name="T3" fmla="*/ 19 h 124"/>
                <a:gd name="T4" fmla="*/ 0 w 153"/>
                <a:gd name="T5" fmla="*/ 0 h 124"/>
              </a:gdLst>
              <a:ahLst/>
              <a:cxnLst>
                <a:cxn ang="0">
                  <a:pos x="T0" y="T1"/>
                </a:cxn>
                <a:cxn ang="0">
                  <a:pos x="T2" y="T3"/>
                </a:cxn>
                <a:cxn ang="0">
                  <a:pos x="T4" y="T5"/>
                </a:cxn>
              </a:cxnLst>
              <a:rect l="0" t="0" r="r" b="b"/>
              <a:pathLst>
                <a:path w="153" h="124">
                  <a:moveTo>
                    <a:pt x="153" y="124"/>
                  </a:moveTo>
                  <a:lnTo>
                    <a:pt x="124" y="19"/>
                  </a:lnTo>
                  <a:lnTo>
                    <a:pt x="0" y="0"/>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0" name="Line 143"/>
            <p:cNvSpPr>
              <a:spLocks noChangeShapeType="1"/>
            </p:cNvSpPr>
            <p:nvPr/>
          </p:nvSpPr>
          <p:spPr bwMode="auto">
            <a:xfrm>
              <a:off x="5781" y="2713"/>
              <a:ext cx="1" cy="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1" name="Freeform 142"/>
            <p:cNvSpPr>
              <a:spLocks/>
            </p:cNvSpPr>
            <p:nvPr/>
          </p:nvSpPr>
          <p:spPr bwMode="auto">
            <a:xfrm>
              <a:off x="5714" y="2714"/>
              <a:ext cx="102" cy="38"/>
            </a:xfrm>
            <a:custGeom>
              <a:avLst/>
              <a:gdLst>
                <a:gd name="T0" fmla="*/ 134 w 203"/>
                <a:gd name="T1" fmla="*/ 0 h 75"/>
                <a:gd name="T2" fmla="*/ 203 w 203"/>
                <a:gd name="T3" fmla="*/ 72 h 75"/>
                <a:gd name="T4" fmla="*/ 0 w 203"/>
                <a:gd name="T5" fmla="*/ 75 h 75"/>
              </a:gdLst>
              <a:ahLst/>
              <a:cxnLst>
                <a:cxn ang="0">
                  <a:pos x="T0" y="T1"/>
                </a:cxn>
                <a:cxn ang="0">
                  <a:pos x="T2" y="T3"/>
                </a:cxn>
                <a:cxn ang="0">
                  <a:pos x="T4" y="T5"/>
                </a:cxn>
              </a:cxnLst>
              <a:rect l="0" t="0" r="r" b="b"/>
              <a:pathLst>
                <a:path w="203" h="75">
                  <a:moveTo>
                    <a:pt x="134" y="0"/>
                  </a:moveTo>
                  <a:lnTo>
                    <a:pt x="203" y="72"/>
                  </a:lnTo>
                  <a:lnTo>
                    <a:pt x="0" y="75"/>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2" name="Line 141"/>
            <p:cNvSpPr>
              <a:spLocks noChangeShapeType="1"/>
            </p:cNvSpPr>
            <p:nvPr/>
          </p:nvSpPr>
          <p:spPr bwMode="auto">
            <a:xfrm flipH="1" flipV="1">
              <a:off x="5781" y="2714"/>
              <a:ext cx="138" cy="50"/>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3" name="Line 140"/>
            <p:cNvSpPr>
              <a:spLocks noChangeShapeType="1"/>
            </p:cNvSpPr>
            <p:nvPr/>
          </p:nvSpPr>
          <p:spPr bwMode="auto">
            <a:xfrm flipV="1">
              <a:off x="5781" y="2713"/>
              <a:ext cx="1" cy="1"/>
            </a:xfrm>
            <a:prstGeom prst="line">
              <a:avLst/>
            </a:prstGeom>
            <a:noFill/>
            <a:ln w="3175">
              <a:solidFill>
                <a:srgbClr val="CCCCCC"/>
              </a:solidFill>
              <a:round/>
              <a:headEnd/>
              <a:tailEnd/>
            </a:ln>
            <a:extLst>
              <a:ext uri="{909E8E84-426E-40DD-AFC4-6F175D3DCCD1}">
                <a14:hiddenFill xmlns:a14="http://schemas.microsoft.com/office/drawing/2010/main">
                  <a:no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4" name="Freeform 139"/>
            <p:cNvSpPr>
              <a:spLocks/>
            </p:cNvSpPr>
            <p:nvPr/>
          </p:nvSpPr>
          <p:spPr bwMode="auto">
            <a:xfrm>
              <a:off x="5680" y="2592"/>
              <a:ext cx="26" cy="59"/>
            </a:xfrm>
            <a:custGeom>
              <a:avLst/>
              <a:gdLst>
                <a:gd name="T0" fmla="*/ 0 w 52"/>
                <a:gd name="T1" fmla="*/ 0 h 117"/>
                <a:gd name="T2" fmla="*/ 52 w 52"/>
                <a:gd name="T3" fmla="*/ 75 h 117"/>
                <a:gd name="T4" fmla="*/ 49 w 52"/>
                <a:gd name="T5" fmla="*/ 117 h 117"/>
              </a:gdLst>
              <a:ahLst/>
              <a:cxnLst>
                <a:cxn ang="0">
                  <a:pos x="T0" y="T1"/>
                </a:cxn>
                <a:cxn ang="0">
                  <a:pos x="T2" y="T3"/>
                </a:cxn>
                <a:cxn ang="0">
                  <a:pos x="T4" y="T5"/>
                </a:cxn>
              </a:cxnLst>
              <a:rect l="0" t="0" r="r" b="b"/>
              <a:pathLst>
                <a:path w="52" h="117">
                  <a:moveTo>
                    <a:pt x="0" y="0"/>
                  </a:moveTo>
                  <a:lnTo>
                    <a:pt x="52" y="75"/>
                  </a:lnTo>
                  <a:lnTo>
                    <a:pt x="49" y="117"/>
                  </a:lnTo>
                </a:path>
              </a:pathLst>
            </a:custGeom>
            <a:noFill/>
            <a:ln w="3175">
              <a:solidFill>
                <a:srgbClr val="CCCCCC"/>
              </a:solidFill>
              <a:round/>
              <a:headEnd/>
              <a:tailEnd/>
            </a:ln>
            <a:extLst>
              <a:ext uri="{909E8E84-426E-40DD-AFC4-6F175D3DCCD1}">
                <a14:hiddenFill xmlns:a14="http://schemas.microsoft.com/office/drawing/2010/main">
                  <a:solidFill>
                    <a:srgbClr val="FFFFFF"/>
                  </a:solidFill>
                </a14:hiddenFill>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5" name="Freeform 136"/>
            <p:cNvSpPr>
              <a:spLocks/>
            </p:cNvSpPr>
            <p:nvPr/>
          </p:nvSpPr>
          <p:spPr bwMode="auto">
            <a:xfrm>
              <a:off x="8778" y="543"/>
              <a:ext cx="775" cy="482"/>
            </a:xfrm>
            <a:custGeom>
              <a:avLst/>
              <a:gdLst>
                <a:gd name="T0" fmla="*/ 1242 w 1551"/>
                <a:gd name="T1" fmla="*/ 446 h 964"/>
                <a:gd name="T2" fmla="*/ 1242 w 1551"/>
                <a:gd name="T3" fmla="*/ 310 h 964"/>
                <a:gd name="T4" fmla="*/ 1242 w 1551"/>
                <a:gd name="T5" fmla="*/ 301 h 964"/>
                <a:gd name="T6" fmla="*/ 1035 w 1551"/>
                <a:gd name="T7" fmla="*/ 103 h 964"/>
                <a:gd name="T8" fmla="*/ 823 w 1551"/>
                <a:gd name="T9" fmla="*/ 0 h 964"/>
                <a:gd name="T10" fmla="*/ 589 w 1551"/>
                <a:gd name="T11" fmla="*/ 0 h 964"/>
                <a:gd name="T12" fmla="*/ 589 w 1551"/>
                <a:gd name="T13" fmla="*/ 89 h 964"/>
                <a:gd name="T14" fmla="*/ 300 w 1551"/>
                <a:gd name="T15" fmla="*/ 294 h 964"/>
                <a:gd name="T16" fmla="*/ 119 w 1551"/>
                <a:gd name="T17" fmla="*/ 294 h 964"/>
                <a:gd name="T18" fmla="*/ 0 w 1551"/>
                <a:gd name="T19" fmla="*/ 446 h 964"/>
                <a:gd name="T20" fmla="*/ 6 w 1551"/>
                <a:gd name="T21" fmla="*/ 530 h 964"/>
                <a:gd name="T22" fmla="*/ 92 w 1551"/>
                <a:gd name="T23" fmla="*/ 599 h 964"/>
                <a:gd name="T24" fmla="*/ 273 w 1551"/>
                <a:gd name="T25" fmla="*/ 599 h 964"/>
                <a:gd name="T26" fmla="*/ 273 w 1551"/>
                <a:gd name="T27" fmla="*/ 665 h 964"/>
                <a:gd name="T28" fmla="*/ 480 w 1551"/>
                <a:gd name="T29" fmla="*/ 747 h 964"/>
                <a:gd name="T30" fmla="*/ 652 w 1551"/>
                <a:gd name="T31" fmla="*/ 920 h 964"/>
                <a:gd name="T32" fmla="*/ 833 w 1551"/>
                <a:gd name="T33" fmla="*/ 920 h 964"/>
                <a:gd name="T34" fmla="*/ 980 w 1551"/>
                <a:gd name="T35" fmla="*/ 920 h 964"/>
                <a:gd name="T36" fmla="*/ 980 w 1551"/>
                <a:gd name="T37" fmla="*/ 889 h 964"/>
                <a:gd name="T38" fmla="*/ 1192 w 1551"/>
                <a:gd name="T39" fmla="*/ 889 h 964"/>
                <a:gd name="T40" fmla="*/ 1211 w 1551"/>
                <a:gd name="T41" fmla="*/ 827 h 964"/>
                <a:gd name="T42" fmla="*/ 1406 w 1551"/>
                <a:gd name="T43" fmla="*/ 827 h 964"/>
                <a:gd name="T44" fmla="*/ 1503 w 1551"/>
                <a:gd name="T45" fmla="*/ 964 h 964"/>
                <a:gd name="T46" fmla="*/ 1551 w 1551"/>
                <a:gd name="T47" fmla="*/ 939 h 964"/>
                <a:gd name="T48" fmla="*/ 1551 w 1551"/>
                <a:gd name="T49" fmla="*/ 747 h 964"/>
                <a:gd name="T50" fmla="*/ 1394 w 1551"/>
                <a:gd name="T51" fmla="*/ 737 h 964"/>
                <a:gd name="T52" fmla="*/ 1173 w 1551"/>
                <a:gd name="T53" fmla="*/ 644 h 964"/>
                <a:gd name="T54" fmla="*/ 1242 w 1551"/>
                <a:gd name="T55" fmla="*/ 446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1" h="964">
                  <a:moveTo>
                    <a:pt x="1242" y="446"/>
                  </a:moveTo>
                  <a:lnTo>
                    <a:pt x="1242" y="310"/>
                  </a:lnTo>
                  <a:lnTo>
                    <a:pt x="1242" y="301"/>
                  </a:lnTo>
                  <a:lnTo>
                    <a:pt x="1035" y="103"/>
                  </a:lnTo>
                  <a:lnTo>
                    <a:pt x="823" y="0"/>
                  </a:lnTo>
                  <a:lnTo>
                    <a:pt x="589" y="0"/>
                  </a:lnTo>
                  <a:lnTo>
                    <a:pt x="589" y="89"/>
                  </a:lnTo>
                  <a:lnTo>
                    <a:pt x="300" y="294"/>
                  </a:lnTo>
                  <a:lnTo>
                    <a:pt x="119" y="294"/>
                  </a:lnTo>
                  <a:lnTo>
                    <a:pt x="0" y="446"/>
                  </a:lnTo>
                  <a:lnTo>
                    <a:pt x="6" y="530"/>
                  </a:lnTo>
                  <a:lnTo>
                    <a:pt x="92" y="599"/>
                  </a:lnTo>
                  <a:lnTo>
                    <a:pt x="273" y="599"/>
                  </a:lnTo>
                  <a:lnTo>
                    <a:pt x="273" y="665"/>
                  </a:lnTo>
                  <a:lnTo>
                    <a:pt x="480" y="747"/>
                  </a:lnTo>
                  <a:lnTo>
                    <a:pt x="652" y="920"/>
                  </a:lnTo>
                  <a:lnTo>
                    <a:pt x="833" y="920"/>
                  </a:lnTo>
                  <a:lnTo>
                    <a:pt x="980" y="920"/>
                  </a:lnTo>
                  <a:lnTo>
                    <a:pt x="980" y="889"/>
                  </a:lnTo>
                  <a:lnTo>
                    <a:pt x="1192" y="889"/>
                  </a:lnTo>
                  <a:lnTo>
                    <a:pt x="1211" y="827"/>
                  </a:lnTo>
                  <a:lnTo>
                    <a:pt x="1406" y="827"/>
                  </a:lnTo>
                  <a:lnTo>
                    <a:pt x="1503" y="964"/>
                  </a:lnTo>
                  <a:lnTo>
                    <a:pt x="1551" y="939"/>
                  </a:lnTo>
                  <a:lnTo>
                    <a:pt x="1551" y="747"/>
                  </a:lnTo>
                  <a:lnTo>
                    <a:pt x="1394" y="737"/>
                  </a:lnTo>
                  <a:lnTo>
                    <a:pt x="1173" y="644"/>
                  </a:lnTo>
                  <a:lnTo>
                    <a:pt x="1242" y="4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sp>
          <p:nvSpPr>
            <p:cNvPr id="66" name="Freeform 135"/>
            <p:cNvSpPr>
              <a:spLocks/>
            </p:cNvSpPr>
            <p:nvPr/>
          </p:nvSpPr>
          <p:spPr bwMode="auto">
            <a:xfrm>
              <a:off x="8465" y="328"/>
              <a:ext cx="729" cy="1145"/>
            </a:xfrm>
            <a:custGeom>
              <a:avLst/>
              <a:gdLst>
                <a:gd name="T0" fmla="*/ 1175 w 1459"/>
                <a:gd name="T1" fmla="*/ 9 h 2290"/>
                <a:gd name="T2" fmla="*/ 1175 w 1459"/>
                <a:gd name="T3" fmla="*/ 11 h 2290"/>
                <a:gd name="T4" fmla="*/ 1116 w 1459"/>
                <a:gd name="T5" fmla="*/ 85 h 2290"/>
                <a:gd name="T6" fmla="*/ 478 w 1459"/>
                <a:gd name="T7" fmla="*/ 435 h 2290"/>
                <a:gd name="T8" fmla="*/ 385 w 1459"/>
                <a:gd name="T9" fmla="*/ 535 h 2290"/>
                <a:gd name="T10" fmla="*/ 385 w 1459"/>
                <a:gd name="T11" fmla="*/ 721 h 2290"/>
                <a:gd name="T12" fmla="*/ 0 w 1459"/>
                <a:gd name="T13" fmla="*/ 790 h 2290"/>
                <a:gd name="T14" fmla="*/ 0 w 1459"/>
                <a:gd name="T15" fmla="*/ 924 h 2290"/>
                <a:gd name="T16" fmla="*/ 87 w 1459"/>
                <a:gd name="T17" fmla="*/ 1000 h 2290"/>
                <a:gd name="T18" fmla="*/ 59 w 1459"/>
                <a:gd name="T19" fmla="*/ 1181 h 2290"/>
                <a:gd name="T20" fmla="*/ 131 w 1459"/>
                <a:gd name="T21" fmla="*/ 1341 h 2290"/>
                <a:gd name="T22" fmla="*/ 516 w 1459"/>
                <a:gd name="T23" fmla="*/ 1596 h 2290"/>
                <a:gd name="T24" fmla="*/ 516 w 1459"/>
                <a:gd name="T25" fmla="*/ 1646 h 2290"/>
                <a:gd name="T26" fmla="*/ 1011 w 1459"/>
                <a:gd name="T27" fmla="*/ 1960 h 2290"/>
                <a:gd name="T28" fmla="*/ 918 w 1459"/>
                <a:gd name="T29" fmla="*/ 2072 h 2290"/>
                <a:gd name="T30" fmla="*/ 918 w 1459"/>
                <a:gd name="T31" fmla="*/ 2156 h 2290"/>
                <a:gd name="T32" fmla="*/ 1109 w 1459"/>
                <a:gd name="T33" fmla="*/ 2156 h 2290"/>
                <a:gd name="T34" fmla="*/ 1194 w 1459"/>
                <a:gd name="T35" fmla="*/ 2290 h 2290"/>
                <a:gd name="T36" fmla="*/ 1252 w 1459"/>
                <a:gd name="T37" fmla="*/ 2284 h 2290"/>
                <a:gd name="T38" fmla="*/ 1252 w 1459"/>
                <a:gd name="T39" fmla="*/ 2147 h 2290"/>
                <a:gd name="T40" fmla="*/ 1346 w 1459"/>
                <a:gd name="T41" fmla="*/ 2051 h 2290"/>
                <a:gd name="T42" fmla="*/ 1346 w 1459"/>
                <a:gd name="T43" fmla="*/ 1458 h 2290"/>
                <a:gd name="T44" fmla="*/ 1459 w 1459"/>
                <a:gd name="T45" fmla="*/ 1350 h 2290"/>
                <a:gd name="T46" fmla="*/ 1278 w 1459"/>
                <a:gd name="T47" fmla="*/ 1350 h 2290"/>
                <a:gd name="T48" fmla="*/ 1106 w 1459"/>
                <a:gd name="T49" fmla="*/ 1177 h 2290"/>
                <a:gd name="T50" fmla="*/ 899 w 1459"/>
                <a:gd name="T51" fmla="*/ 1095 h 2290"/>
                <a:gd name="T52" fmla="*/ 899 w 1459"/>
                <a:gd name="T53" fmla="*/ 1029 h 2290"/>
                <a:gd name="T54" fmla="*/ 718 w 1459"/>
                <a:gd name="T55" fmla="*/ 1029 h 2290"/>
                <a:gd name="T56" fmla="*/ 632 w 1459"/>
                <a:gd name="T57" fmla="*/ 960 h 2290"/>
                <a:gd name="T58" fmla="*/ 626 w 1459"/>
                <a:gd name="T59" fmla="*/ 876 h 2290"/>
                <a:gd name="T60" fmla="*/ 745 w 1459"/>
                <a:gd name="T61" fmla="*/ 724 h 2290"/>
                <a:gd name="T62" fmla="*/ 926 w 1459"/>
                <a:gd name="T63" fmla="*/ 724 h 2290"/>
                <a:gd name="T64" fmla="*/ 1215 w 1459"/>
                <a:gd name="T65" fmla="*/ 519 h 2290"/>
                <a:gd name="T66" fmla="*/ 1215 w 1459"/>
                <a:gd name="T67" fmla="*/ 430 h 2290"/>
                <a:gd name="T68" fmla="*/ 1215 w 1459"/>
                <a:gd name="T69" fmla="*/ 323 h 2290"/>
                <a:gd name="T70" fmla="*/ 1409 w 1459"/>
                <a:gd name="T71" fmla="*/ 137 h 2290"/>
                <a:gd name="T72" fmla="*/ 1409 w 1459"/>
                <a:gd name="T73" fmla="*/ 100 h 2290"/>
                <a:gd name="T74" fmla="*/ 1318 w 1459"/>
                <a:gd name="T75" fmla="*/ 0 h 2290"/>
                <a:gd name="T76" fmla="*/ 1175 w 1459"/>
                <a:gd name="T77" fmla="*/ 9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9" h="2290">
                  <a:moveTo>
                    <a:pt x="1175" y="9"/>
                  </a:moveTo>
                  <a:lnTo>
                    <a:pt x="1175" y="11"/>
                  </a:lnTo>
                  <a:lnTo>
                    <a:pt x="1116" y="85"/>
                  </a:lnTo>
                  <a:lnTo>
                    <a:pt x="478" y="435"/>
                  </a:lnTo>
                  <a:lnTo>
                    <a:pt x="385" y="535"/>
                  </a:lnTo>
                  <a:lnTo>
                    <a:pt x="385" y="721"/>
                  </a:lnTo>
                  <a:lnTo>
                    <a:pt x="0" y="790"/>
                  </a:lnTo>
                  <a:lnTo>
                    <a:pt x="0" y="924"/>
                  </a:lnTo>
                  <a:lnTo>
                    <a:pt x="87" y="1000"/>
                  </a:lnTo>
                  <a:lnTo>
                    <a:pt x="59" y="1181"/>
                  </a:lnTo>
                  <a:lnTo>
                    <a:pt x="131" y="1341"/>
                  </a:lnTo>
                  <a:lnTo>
                    <a:pt x="516" y="1596"/>
                  </a:lnTo>
                  <a:lnTo>
                    <a:pt x="516" y="1646"/>
                  </a:lnTo>
                  <a:lnTo>
                    <a:pt x="1011" y="1960"/>
                  </a:lnTo>
                  <a:lnTo>
                    <a:pt x="918" y="2072"/>
                  </a:lnTo>
                  <a:lnTo>
                    <a:pt x="918" y="2156"/>
                  </a:lnTo>
                  <a:lnTo>
                    <a:pt x="1109" y="2156"/>
                  </a:lnTo>
                  <a:lnTo>
                    <a:pt x="1194" y="2290"/>
                  </a:lnTo>
                  <a:lnTo>
                    <a:pt x="1252" y="2284"/>
                  </a:lnTo>
                  <a:lnTo>
                    <a:pt x="1252" y="2147"/>
                  </a:lnTo>
                  <a:lnTo>
                    <a:pt x="1346" y="2051"/>
                  </a:lnTo>
                  <a:lnTo>
                    <a:pt x="1346" y="1458"/>
                  </a:lnTo>
                  <a:lnTo>
                    <a:pt x="1459" y="1350"/>
                  </a:lnTo>
                  <a:lnTo>
                    <a:pt x="1278" y="1350"/>
                  </a:lnTo>
                  <a:lnTo>
                    <a:pt x="1106" y="1177"/>
                  </a:lnTo>
                  <a:lnTo>
                    <a:pt x="899" y="1095"/>
                  </a:lnTo>
                  <a:lnTo>
                    <a:pt x="899" y="1029"/>
                  </a:lnTo>
                  <a:lnTo>
                    <a:pt x="718" y="1029"/>
                  </a:lnTo>
                  <a:lnTo>
                    <a:pt x="632" y="960"/>
                  </a:lnTo>
                  <a:lnTo>
                    <a:pt x="626" y="876"/>
                  </a:lnTo>
                  <a:lnTo>
                    <a:pt x="745" y="724"/>
                  </a:lnTo>
                  <a:lnTo>
                    <a:pt x="926" y="724"/>
                  </a:lnTo>
                  <a:lnTo>
                    <a:pt x="1215" y="519"/>
                  </a:lnTo>
                  <a:lnTo>
                    <a:pt x="1215" y="430"/>
                  </a:lnTo>
                  <a:lnTo>
                    <a:pt x="1215" y="323"/>
                  </a:lnTo>
                  <a:lnTo>
                    <a:pt x="1409" y="137"/>
                  </a:lnTo>
                  <a:lnTo>
                    <a:pt x="1409" y="100"/>
                  </a:lnTo>
                  <a:lnTo>
                    <a:pt x="1318" y="0"/>
                  </a:lnTo>
                  <a:lnTo>
                    <a:pt x="117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2860" tIns="11430" rIns="22860" bIns="11430" numCol="1" anchor="t" anchorCtr="0" compatLnSpc="1">
              <a:prstTxWarp prst="textNoShape">
                <a:avLst/>
              </a:prstTxWarp>
            </a:bodyPr>
            <a:lstStyle/>
            <a:p>
              <a:pPr defTabSz="292100"/>
              <a:endParaRPr lang="fr-FR" sz="450">
                <a:latin typeface="Calibri" panose="020F0502020204030204"/>
              </a:endParaRPr>
            </a:p>
          </p:txBody>
        </p:sp>
      </p:grpSp>
      <p:sp>
        <p:nvSpPr>
          <p:cNvPr id="660" name="Ellipse 659"/>
          <p:cNvSpPr/>
          <p:nvPr/>
        </p:nvSpPr>
        <p:spPr>
          <a:xfrm>
            <a:off x="20460825" y="4402963"/>
            <a:ext cx="364169" cy="4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2" name="Connecteur droit avec flèche 661"/>
          <p:cNvCxnSpPr>
            <a:stCxn id="338" idx="29"/>
            <a:endCxn id="89" idx="1"/>
          </p:cNvCxnSpPr>
          <p:nvPr/>
        </p:nvCxnSpPr>
        <p:spPr>
          <a:xfrm>
            <a:off x="18146933" y="3487354"/>
            <a:ext cx="2282545" cy="11266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4" name="Connecteur droit avec flèche 663"/>
          <p:cNvCxnSpPr>
            <a:stCxn id="173" idx="7"/>
            <a:endCxn id="48" idx="16"/>
          </p:cNvCxnSpPr>
          <p:nvPr/>
        </p:nvCxnSpPr>
        <p:spPr>
          <a:xfrm flipV="1">
            <a:off x="17446631" y="4653666"/>
            <a:ext cx="3006478" cy="9922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7" name="Connecteur droit avec flèche 666"/>
          <p:cNvCxnSpPr>
            <a:stCxn id="30" idx="2"/>
          </p:cNvCxnSpPr>
          <p:nvPr/>
        </p:nvCxnSpPr>
        <p:spPr>
          <a:xfrm flipV="1">
            <a:off x="18397330" y="4806066"/>
            <a:ext cx="2208179" cy="171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9" name="Connecteur droit avec flèche 668"/>
          <p:cNvCxnSpPr>
            <a:stCxn id="434" idx="5"/>
            <a:endCxn id="415" idx="1"/>
          </p:cNvCxnSpPr>
          <p:nvPr/>
        </p:nvCxnSpPr>
        <p:spPr>
          <a:xfrm flipV="1">
            <a:off x="19778073" y="4988026"/>
            <a:ext cx="888360" cy="23931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2" name="Connecteur droit avec flèche 671"/>
          <p:cNvCxnSpPr>
            <a:stCxn id="358" idx="28"/>
            <a:endCxn id="47" idx="0"/>
          </p:cNvCxnSpPr>
          <p:nvPr/>
        </p:nvCxnSpPr>
        <p:spPr>
          <a:xfrm>
            <a:off x="15791348" y="4377009"/>
            <a:ext cx="4686251" cy="2975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75" name="Picture 8" descr="Crédit Mutuel Océan - Partenariats Privés - L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30056" y="11476077"/>
            <a:ext cx="2659057" cy="898579"/>
          </a:xfrm>
          <a:prstGeom prst="rect">
            <a:avLst/>
          </a:prstGeom>
          <a:noFill/>
          <a:extLst>
            <a:ext uri="{909E8E84-426E-40DD-AFC4-6F175D3DCCD1}">
              <a14:hiddenFill xmlns:a14="http://schemas.microsoft.com/office/drawing/2010/main">
                <a:solidFill>
                  <a:srgbClr val="FFFFFF"/>
                </a:solidFill>
              </a14:hiddenFill>
            </a:ext>
          </a:extLst>
        </p:spPr>
      </p:pic>
      <p:pic>
        <p:nvPicPr>
          <p:cNvPr id="676" name="Picture 7" descr="Cofidis">
            <a:hlinkClick r:id="rId4" tooltip="Cofidi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5140" y="3021264"/>
            <a:ext cx="1574820" cy="92494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678" name="Picture 10" descr="Banque Casino">
            <a:hlinkClick r:id="rId6" tooltip="Banque Casino"/>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69666" y="4113714"/>
            <a:ext cx="1291764" cy="105450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679" name="Picture 5" descr="BECM">
            <a:hlinkClick r:id="rId8" tooltip="BECM"/>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30356" y="6357581"/>
            <a:ext cx="2552808" cy="1148763"/>
          </a:xfrm>
          <a:prstGeom prst="rect">
            <a:avLst/>
          </a:prstGeom>
          <a:solidFill>
            <a:srgbClr val="FFFFFF">
              <a:shade val="85000"/>
            </a:srgbClr>
          </a:solidFill>
          <a:ln w="88900" cap="sq">
            <a:solidFill>
              <a:srgbClr val="FFFFFF"/>
            </a:solidFill>
            <a:miter lim="800000"/>
          </a:ln>
          <a:effectLst/>
          <a:extLst/>
        </p:spPr>
      </p:pic>
      <p:pic>
        <p:nvPicPr>
          <p:cNvPr id="680" name="Image 679"/>
          <p:cNvPicPr>
            <a:picLocks noChangeAspect="1"/>
          </p:cNvPicPr>
          <p:nvPr/>
        </p:nvPicPr>
        <p:blipFill>
          <a:blip r:embed="rId10"/>
          <a:stretch>
            <a:fillRect/>
          </a:stretch>
        </p:blipFill>
        <p:spPr>
          <a:xfrm>
            <a:off x="23117299" y="2256084"/>
            <a:ext cx="1305341" cy="687636"/>
          </a:xfrm>
          <a:prstGeom prst="rect">
            <a:avLst/>
          </a:prstGeom>
          <a:solidFill>
            <a:srgbClr val="FFFFFF">
              <a:shade val="85000"/>
            </a:srgbClr>
          </a:solidFill>
          <a:ln w="88900" cap="sq">
            <a:solidFill>
              <a:srgbClr val="FFFFFF"/>
            </a:solidFill>
            <a:miter lim="800000"/>
          </a:ln>
          <a:effectLst/>
        </p:spPr>
      </p:pic>
      <p:pic>
        <p:nvPicPr>
          <p:cNvPr id="681" name="Image 680"/>
          <p:cNvPicPr>
            <a:picLocks noChangeAspect="1"/>
          </p:cNvPicPr>
          <p:nvPr/>
        </p:nvPicPr>
        <p:blipFill>
          <a:blip r:embed="rId11"/>
          <a:stretch>
            <a:fillRect/>
          </a:stretch>
        </p:blipFill>
        <p:spPr>
          <a:xfrm>
            <a:off x="22261440" y="7557679"/>
            <a:ext cx="2099990" cy="719996"/>
          </a:xfrm>
          <a:prstGeom prst="rect">
            <a:avLst/>
          </a:prstGeom>
          <a:solidFill>
            <a:srgbClr val="FFFFFF">
              <a:shade val="85000"/>
            </a:srgbClr>
          </a:solidFill>
          <a:ln w="88900" cap="sq">
            <a:solidFill>
              <a:srgbClr val="FFFFFF"/>
            </a:solidFill>
            <a:miter lim="800000"/>
          </a:ln>
          <a:effectLst/>
        </p:spPr>
      </p:pic>
      <p:pic>
        <p:nvPicPr>
          <p:cNvPr id="682" name="Image 681"/>
          <p:cNvPicPr>
            <a:picLocks noChangeAspect="1"/>
          </p:cNvPicPr>
          <p:nvPr/>
        </p:nvPicPr>
        <p:blipFill>
          <a:blip r:embed="rId12"/>
          <a:stretch>
            <a:fillRect/>
          </a:stretch>
        </p:blipFill>
        <p:spPr>
          <a:xfrm>
            <a:off x="19132695" y="2059946"/>
            <a:ext cx="3553722" cy="683409"/>
          </a:xfrm>
          <a:prstGeom prst="rect">
            <a:avLst/>
          </a:prstGeom>
          <a:solidFill>
            <a:srgbClr val="FFFFFF">
              <a:shade val="85000"/>
            </a:srgbClr>
          </a:solidFill>
          <a:ln w="88900" cap="sq">
            <a:solidFill>
              <a:srgbClr val="FFFFFF"/>
            </a:solidFill>
            <a:miter lim="800000"/>
          </a:ln>
          <a:effectLst/>
        </p:spPr>
      </p:pic>
      <p:pic>
        <p:nvPicPr>
          <p:cNvPr id="683" name="Image 68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59872" y="10081224"/>
            <a:ext cx="3199424" cy="780518"/>
          </a:xfrm>
          <a:prstGeom prst="rect">
            <a:avLst/>
          </a:prstGeom>
        </p:spPr>
      </p:pic>
      <p:pic>
        <p:nvPicPr>
          <p:cNvPr id="684" name="Picture 10" descr="Crédit Mutuel Anjou : services, tarifs, ouverture de compt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49" t="23258" r="-849" b="34102"/>
          <a:stretch/>
        </p:blipFill>
        <p:spPr bwMode="auto">
          <a:xfrm>
            <a:off x="20528634" y="8635038"/>
            <a:ext cx="3261901" cy="831851"/>
          </a:xfrm>
          <a:prstGeom prst="rect">
            <a:avLst/>
          </a:prstGeom>
          <a:noFill/>
          <a:extLst>
            <a:ext uri="{909E8E84-426E-40DD-AFC4-6F175D3DCCD1}">
              <a14:hiddenFill xmlns:a14="http://schemas.microsoft.com/office/drawing/2010/main">
                <a:solidFill>
                  <a:srgbClr val="FFFFFF"/>
                </a:solidFill>
              </a14:hiddenFill>
            </a:ext>
          </a:extLst>
        </p:spPr>
      </p:pic>
      <p:sp>
        <p:nvSpPr>
          <p:cNvPr id="685" name="ZoneTexte 684"/>
          <p:cNvSpPr txBox="1"/>
          <p:nvPr/>
        </p:nvSpPr>
        <p:spPr>
          <a:xfrm>
            <a:off x="15423291" y="6422407"/>
            <a:ext cx="3232868" cy="1947565"/>
          </a:xfrm>
          <a:prstGeom prst="ellipse">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r>
              <a:rPr lang="fr-FR" sz="2800" dirty="0" smtClean="0"/>
              <a:t>La France </a:t>
            </a:r>
          </a:p>
          <a:p>
            <a:r>
              <a:rPr lang="fr-FR" sz="2800" dirty="0" smtClean="0"/>
              <a:t>Crédit Mutuel </a:t>
            </a:r>
          </a:p>
          <a:p>
            <a:r>
              <a:rPr lang="fr-FR" sz="2800" dirty="0" smtClean="0"/>
              <a:t>à Strasbourg</a:t>
            </a:r>
            <a:endParaRPr lang="fr-FR" sz="2800" dirty="0"/>
          </a:p>
        </p:txBody>
      </p:sp>
      <p:pic>
        <p:nvPicPr>
          <p:cNvPr id="686" name="Image 685"/>
          <p:cNvPicPr>
            <a:picLocks noChangeAspect="1"/>
          </p:cNvPicPr>
          <p:nvPr/>
        </p:nvPicPr>
        <p:blipFill>
          <a:blip r:embed="rId15"/>
          <a:stretch>
            <a:fillRect/>
          </a:stretch>
        </p:blipFill>
        <p:spPr>
          <a:xfrm>
            <a:off x="23072635" y="5291274"/>
            <a:ext cx="1203106" cy="1040391"/>
          </a:xfrm>
          <a:prstGeom prst="rect">
            <a:avLst/>
          </a:prstGeom>
        </p:spPr>
      </p:pic>
      <p:sp>
        <p:nvSpPr>
          <p:cNvPr id="687" name="Ellipse 686"/>
          <p:cNvSpPr/>
          <p:nvPr/>
        </p:nvSpPr>
        <p:spPr>
          <a:xfrm>
            <a:off x="135015" y="2160683"/>
            <a:ext cx="3845859" cy="3845859"/>
          </a:xfrm>
          <a:prstGeom prst="ellipse">
            <a:avLst/>
          </a:prstGeom>
          <a:solidFill>
            <a:srgbClr val="586BFB"/>
          </a:solidFill>
          <a:ln w="12700" cap="flat">
            <a:solidFill>
              <a:srgbClr val="6072FA"/>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rmAutofit/>
          </a:bodyPr>
          <a:lstStyle/>
          <a:p>
            <a:pPr algn="ctr"/>
            <a:r>
              <a:rPr lang="fr-FR" sz="4800" b="1" dirty="0" smtClean="0">
                <a:solidFill>
                  <a:schemeClr val="bg1"/>
                </a:solidFill>
                <a:ea typeface="Swis721 BT Roman" charset="0"/>
                <a:cs typeface="Swis721 BT Roman" charset="0"/>
              </a:rPr>
              <a:t>1500 Sportifs</a:t>
            </a:r>
            <a:endParaRPr lang="fr-FR" sz="4800" b="1" dirty="0">
              <a:solidFill>
                <a:schemeClr val="bg1"/>
              </a:solidFill>
              <a:ea typeface="Swis721 BT Roman" charset="0"/>
              <a:cs typeface="Swis721 BT Roman" charset="0"/>
            </a:endParaRPr>
          </a:p>
        </p:txBody>
      </p:sp>
      <p:sp>
        <p:nvSpPr>
          <p:cNvPr id="688" name="Ellipse 687"/>
          <p:cNvSpPr/>
          <p:nvPr/>
        </p:nvSpPr>
        <p:spPr>
          <a:xfrm>
            <a:off x="2037550" y="5511587"/>
            <a:ext cx="3845859" cy="3845859"/>
          </a:xfrm>
          <a:prstGeom prst="ellipse">
            <a:avLst/>
          </a:prstGeom>
          <a:solidFill>
            <a:srgbClr val="F5C65B"/>
          </a:solidFill>
          <a:ln w="12700" cap="flat">
            <a:solidFill>
              <a:srgbClr val="F6CB66"/>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rmAutofit fontScale="92500"/>
          </a:bodyPr>
          <a:lstStyle/>
          <a:p>
            <a:r>
              <a:rPr lang="fr-FR" sz="3600" b="1" dirty="0" smtClean="0">
                <a:solidFill>
                  <a:schemeClr val="bg1"/>
                </a:solidFill>
                <a:ea typeface="Swis721 BT Roman" charset="0"/>
                <a:cs typeface="Swis721 BT Roman" charset="0"/>
              </a:rPr>
              <a:t>Un événement avec la ville de STRASBOURG</a:t>
            </a:r>
          </a:p>
        </p:txBody>
      </p:sp>
      <p:sp>
        <p:nvSpPr>
          <p:cNvPr id="689" name="Ellipse 688"/>
          <p:cNvSpPr/>
          <p:nvPr/>
        </p:nvSpPr>
        <p:spPr>
          <a:xfrm>
            <a:off x="3940085" y="2229199"/>
            <a:ext cx="3845859" cy="3845859"/>
          </a:xfrm>
          <a:prstGeom prst="ellipse">
            <a:avLst/>
          </a:prstGeom>
          <a:solidFill>
            <a:srgbClr val="464A56"/>
          </a:solidFill>
          <a:ln w="12700" cap="flat">
            <a:solidFill>
              <a:srgbClr val="4F545F"/>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rmAutofit/>
          </a:bodyPr>
          <a:lstStyle/>
          <a:p>
            <a:r>
              <a:rPr lang="fr-FR" sz="4800" b="1" dirty="0" smtClean="0">
                <a:solidFill>
                  <a:schemeClr val="bg1"/>
                </a:solidFill>
                <a:ea typeface="Swis721 BT Roman" charset="0"/>
                <a:cs typeface="Swis721 BT Roman" charset="0"/>
              </a:rPr>
              <a:t>Tous les sports possibles</a:t>
            </a:r>
            <a:endParaRPr lang="fr-FR" sz="4800" b="1" dirty="0">
              <a:solidFill>
                <a:schemeClr val="bg1"/>
              </a:solidFill>
              <a:ea typeface="Swis721 BT Roman" charset="0"/>
              <a:cs typeface="Swis721 BT Roman" charset="0"/>
            </a:endParaRPr>
          </a:p>
        </p:txBody>
      </p:sp>
      <p:sp>
        <p:nvSpPr>
          <p:cNvPr id="690" name="Ellipse 689"/>
          <p:cNvSpPr/>
          <p:nvPr/>
        </p:nvSpPr>
        <p:spPr>
          <a:xfrm>
            <a:off x="7704819" y="2328388"/>
            <a:ext cx="3845859" cy="3845859"/>
          </a:xfrm>
          <a:prstGeom prst="ellipse">
            <a:avLst/>
          </a:prstGeom>
          <a:solidFill>
            <a:srgbClr val="E73334"/>
          </a:solidFill>
          <a:ln w="12700" cap="flat">
            <a:solidFill>
              <a:srgbClr val="E6303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rmAutofit fontScale="92500" lnSpcReduction="10000"/>
          </a:bodyPr>
          <a:lstStyle/>
          <a:p>
            <a:pPr algn="ctr"/>
            <a:r>
              <a:rPr lang="fr-FR" sz="4000" b="1" dirty="0" smtClean="0">
                <a:solidFill>
                  <a:schemeClr val="bg1"/>
                </a:solidFill>
                <a:latin typeface="+mj-lt"/>
                <a:ea typeface="Swis721 BT Roman" charset="0"/>
                <a:cs typeface="Swis721 BT Roman" charset="0"/>
              </a:rPr>
              <a:t>Toutes les entreprises Crédit Mutuel</a:t>
            </a:r>
          </a:p>
          <a:p>
            <a:pPr algn="ctr"/>
            <a:r>
              <a:rPr lang="fr-FR" sz="4000" b="1" dirty="0" smtClean="0">
                <a:solidFill>
                  <a:schemeClr val="bg1"/>
                </a:solidFill>
                <a:latin typeface="+mj-lt"/>
                <a:ea typeface="Swis721 BT Roman" charset="0"/>
                <a:cs typeface="Swis721 BT Roman" charset="0"/>
              </a:rPr>
              <a:t>France</a:t>
            </a:r>
            <a:endParaRPr lang="fr-FR" sz="4000" b="1" dirty="0">
              <a:solidFill>
                <a:schemeClr val="bg1"/>
              </a:solidFill>
              <a:ea typeface="Swis721 BT Roman" charset="0"/>
              <a:cs typeface="Swis721 BT Roman" charset="0"/>
            </a:endParaRPr>
          </a:p>
        </p:txBody>
      </p:sp>
      <p:sp>
        <p:nvSpPr>
          <p:cNvPr id="691" name="Ellipse 690"/>
          <p:cNvSpPr/>
          <p:nvPr/>
        </p:nvSpPr>
        <p:spPr>
          <a:xfrm>
            <a:off x="5848360" y="5621030"/>
            <a:ext cx="3845859" cy="3845859"/>
          </a:xfrm>
          <a:prstGeom prst="ellipse">
            <a:avLst/>
          </a:prstGeom>
          <a:solidFill>
            <a:srgbClr val="43C918"/>
          </a:solidFill>
          <a:ln w="12700" cap="flat">
            <a:solidFill>
              <a:srgbClr val="89DE7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rmAutofit/>
          </a:bodyPr>
          <a:lstStyle/>
          <a:p>
            <a:r>
              <a:rPr lang="fr-FR" sz="4800" b="1" dirty="0" smtClean="0">
                <a:solidFill>
                  <a:schemeClr val="bg1"/>
                </a:solidFill>
                <a:ea typeface="Swis721 BT Roman" charset="0"/>
                <a:cs typeface="Swis721 BT Roman" charset="0"/>
              </a:rPr>
              <a:t>Ascension 2023</a:t>
            </a:r>
          </a:p>
        </p:txBody>
      </p:sp>
      <p:pic>
        <p:nvPicPr>
          <p:cNvPr id="692" name="Image 691"/>
          <p:cNvPicPr>
            <a:picLocks noChangeAspect="1"/>
          </p:cNvPicPr>
          <p:nvPr/>
        </p:nvPicPr>
        <p:blipFill rotWithShape="1">
          <a:blip r:embed="rId16"/>
          <a:srcRect b="2137"/>
          <a:stretch/>
        </p:blipFill>
        <p:spPr>
          <a:xfrm>
            <a:off x="378543" y="10839587"/>
            <a:ext cx="3344232" cy="2635991"/>
          </a:xfrm>
          <a:prstGeom prst="rect">
            <a:avLst/>
          </a:prstGeom>
        </p:spPr>
      </p:pic>
      <p:sp>
        <p:nvSpPr>
          <p:cNvPr id="693" name="Arrondir un rectangle avec un coin du même côté 692"/>
          <p:cNvSpPr/>
          <p:nvPr/>
        </p:nvSpPr>
        <p:spPr>
          <a:xfrm>
            <a:off x="4993016" y="10804583"/>
            <a:ext cx="8939662" cy="890208"/>
          </a:xfrm>
          <a:prstGeom prst="round2Same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lvl="0"/>
            <a:r>
              <a:rPr lang="fr-FR" sz="4800" b="1" dirty="0" smtClean="0">
                <a:ln w="22225">
                  <a:solidFill>
                    <a:schemeClr val="accent2"/>
                  </a:solidFill>
                  <a:prstDash val="solid"/>
                </a:ln>
                <a:solidFill>
                  <a:schemeClr val="accent2">
                    <a:lumMod val="40000"/>
                    <a:lumOff val="60000"/>
                  </a:schemeClr>
                </a:solidFill>
                <a:latin typeface="+mj-lt"/>
                <a:ea typeface="Swis721 BT Roman" charset="0"/>
                <a:cs typeface="Swis721 BT Roman" charset="0"/>
              </a:rPr>
              <a:t>Un projet </a:t>
            </a:r>
            <a:r>
              <a:rPr lang="fr-FR" sz="4800" b="1" dirty="0" err="1" smtClean="0">
                <a:ln w="22225">
                  <a:solidFill>
                    <a:schemeClr val="accent2"/>
                  </a:solidFill>
                  <a:prstDash val="solid"/>
                </a:ln>
                <a:solidFill>
                  <a:schemeClr val="accent2">
                    <a:lumMod val="40000"/>
                    <a:lumOff val="60000"/>
                  </a:schemeClr>
                </a:solidFill>
                <a:latin typeface="+mj-lt"/>
                <a:ea typeface="Swis721 BT Roman" charset="0"/>
                <a:cs typeface="Swis721 BT Roman" charset="0"/>
              </a:rPr>
              <a:t>co</a:t>
            </a:r>
            <a:r>
              <a:rPr lang="fr-FR" sz="4800" b="1" dirty="0" smtClean="0">
                <a:ln w="22225">
                  <a:solidFill>
                    <a:schemeClr val="accent2"/>
                  </a:solidFill>
                  <a:prstDash val="solid"/>
                </a:ln>
                <a:solidFill>
                  <a:schemeClr val="accent2">
                    <a:lumMod val="40000"/>
                    <a:lumOff val="60000"/>
                  </a:schemeClr>
                </a:solidFill>
                <a:latin typeface="+mj-lt"/>
                <a:ea typeface="Swis721 BT Roman" charset="0"/>
                <a:cs typeface="Swis721 BT Roman" charset="0"/>
              </a:rPr>
              <a:t> piloté </a:t>
            </a:r>
            <a:r>
              <a:rPr lang="fr-FR" sz="4800" b="1" dirty="0" smtClean="0">
                <a:ln w="22225">
                  <a:solidFill>
                    <a:schemeClr val="accent2"/>
                  </a:solidFill>
                  <a:prstDash val="solid"/>
                </a:ln>
                <a:solidFill>
                  <a:schemeClr val="accent2">
                    <a:lumMod val="40000"/>
                    <a:lumOff val="60000"/>
                  </a:schemeClr>
                </a:solidFill>
                <a:latin typeface="+mj-lt"/>
              </a:rPr>
              <a:t>par</a:t>
            </a:r>
            <a:endParaRPr lang="fr-FR" sz="4800" b="1" dirty="0">
              <a:ln w="22225">
                <a:solidFill>
                  <a:schemeClr val="accent2"/>
                </a:solidFill>
                <a:prstDash val="solid"/>
              </a:ln>
              <a:solidFill>
                <a:schemeClr val="accent2">
                  <a:lumMod val="40000"/>
                  <a:lumOff val="60000"/>
                </a:schemeClr>
              </a:solidFill>
            </a:endParaRPr>
          </a:p>
        </p:txBody>
      </p:sp>
      <p:pic>
        <p:nvPicPr>
          <p:cNvPr id="694" name="Image 693"/>
          <p:cNvPicPr>
            <a:picLocks noChangeAspect="1"/>
          </p:cNvPicPr>
          <p:nvPr/>
        </p:nvPicPr>
        <p:blipFill>
          <a:blip r:embed="rId12"/>
          <a:stretch>
            <a:fillRect/>
          </a:stretch>
        </p:blipFill>
        <p:spPr>
          <a:xfrm>
            <a:off x="4993016" y="11891361"/>
            <a:ext cx="3553722" cy="683409"/>
          </a:xfrm>
          <a:prstGeom prst="rect">
            <a:avLst/>
          </a:prstGeom>
          <a:solidFill>
            <a:srgbClr val="FFFFFF">
              <a:shade val="85000"/>
            </a:srgbClr>
          </a:solidFill>
          <a:ln w="88900" cap="sq">
            <a:solidFill>
              <a:srgbClr val="FFFFFF"/>
            </a:solidFill>
            <a:miter lim="800000"/>
          </a:ln>
          <a:effectLst/>
        </p:spPr>
      </p:pic>
      <p:pic>
        <p:nvPicPr>
          <p:cNvPr id="695" name="Image 69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04379" y="11595261"/>
            <a:ext cx="2916936" cy="2017776"/>
          </a:xfrm>
          <a:prstGeom prst="rect">
            <a:avLst/>
          </a:prstGeom>
        </p:spPr>
      </p:pic>
      <p:pic>
        <p:nvPicPr>
          <p:cNvPr id="697" name="Image 696"/>
          <p:cNvPicPr>
            <a:picLocks noChangeAspect="1"/>
          </p:cNvPicPr>
          <p:nvPr/>
        </p:nvPicPr>
        <p:blipFill>
          <a:blip r:embed="rId18"/>
          <a:stretch>
            <a:fillRect/>
          </a:stretch>
        </p:blipFill>
        <p:spPr>
          <a:xfrm>
            <a:off x="10601801" y="11750956"/>
            <a:ext cx="2930770" cy="781539"/>
          </a:xfrm>
          <a:prstGeom prst="rect">
            <a:avLst/>
          </a:prstGeom>
        </p:spPr>
      </p:pic>
      <p:sp>
        <p:nvSpPr>
          <p:cNvPr id="698" name="ZoneTexte 697"/>
          <p:cNvSpPr txBox="1"/>
          <p:nvPr/>
        </p:nvSpPr>
        <p:spPr>
          <a:xfrm>
            <a:off x="21634345" y="12613804"/>
            <a:ext cx="627095"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r>
              <a:rPr lang="fr-FR" dirty="0" smtClean="0"/>
              <a:t>…</a:t>
            </a:r>
            <a:endParaRPr lang="fr-FR" dirty="0"/>
          </a:p>
        </p:txBody>
      </p:sp>
      <p:pic>
        <p:nvPicPr>
          <p:cNvPr id="700" name="Image 699"/>
          <p:cNvPicPr>
            <a:picLocks noChangeAspect="1"/>
          </p:cNvPicPr>
          <p:nvPr/>
        </p:nvPicPr>
        <p:blipFill>
          <a:blip r:embed="rId19"/>
          <a:stretch>
            <a:fillRect/>
          </a:stretch>
        </p:blipFill>
        <p:spPr>
          <a:xfrm>
            <a:off x="11009945" y="12533919"/>
            <a:ext cx="1818397" cy="1219794"/>
          </a:xfrm>
          <a:prstGeom prst="rect">
            <a:avLst/>
          </a:prstGeom>
        </p:spPr>
      </p:pic>
    </p:spTree>
    <p:extLst>
      <p:ext uri="{BB962C8B-B14F-4D97-AF65-F5344CB8AC3E}">
        <p14:creationId xmlns:p14="http://schemas.microsoft.com/office/powerpoint/2010/main" val="2317159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4013" y="0"/>
            <a:ext cx="21031200" cy="2651126"/>
          </a:xfrm>
        </p:spPr>
        <p:txBody>
          <a:bodyPr/>
          <a:lstStyle/>
          <a:p>
            <a:r>
              <a:rPr lang="fr-FR" dirty="0" smtClean="0"/>
              <a:t>Ouverture de l’AG</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884123783"/>
              </p:ext>
            </p:extLst>
          </p:nvPr>
        </p:nvGraphicFramePr>
        <p:xfrm>
          <a:off x="1105499" y="3351056"/>
          <a:ext cx="18142621" cy="935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p:cNvSpPr>
            <a:spLocks noGrp="1"/>
          </p:cNvSpPr>
          <p:nvPr>
            <p:ph type="sldNum" sz="quarter" idx="12"/>
          </p:nvPr>
        </p:nvSpPr>
        <p:spPr/>
        <p:txBody>
          <a:bodyPr/>
          <a:lstStyle/>
          <a:p>
            <a:fld id="{86CB4B4D-7CA3-9044-876B-883B54F8677D}" type="slidenum">
              <a:rPr lang="fr-FR" smtClean="0"/>
              <a:pPr/>
              <a:t>8</a:t>
            </a:fld>
            <a:endParaRPr lang="fr-FR" dirty="0"/>
          </a:p>
        </p:txBody>
      </p:sp>
      <p:sp>
        <p:nvSpPr>
          <p:cNvPr id="3" name="Rectangle 2"/>
          <p:cNvSpPr/>
          <p:nvPr/>
        </p:nvSpPr>
        <p:spPr>
          <a:xfrm>
            <a:off x="830246" y="2265165"/>
            <a:ext cx="6995826" cy="923330"/>
          </a:xfrm>
          <a:prstGeom prst="rect">
            <a:avLst/>
          </a:prstGeom>
        </p:spPr>
        <p:txBody>
          <a:bodyPr wrap="none">
            <a:spAutoFit/>
          </a:bodyPr>
          <a:lstStyle/>
          <a:p>
            <a:pPr lvl="0"/>
            <a:r>
              <a:rPr lang="fr-FR" sz="5400" b="1" dirty="0">
                <a:solidFill>
                  <a:srgbClr val="0E4195"/>
                </a:solidFill>
              </a:rPr>
              <a:t>Le bureau de l’ AG </a:t>
            </a:r>
            <a:r>
              <a:rPr lang="fr-FR" sz="5400" b="1" dirty="0" smtClean="0">
                <a:solidFill>
                  <a:srgbClr val="0E4195"/>
                </a:solidFill>
              </a:rPr>
              <a:t>2020</a:t>
            </a:r>
            <a:endParaRPr lang="fr-FR" sz="5400" b="1" dirty="0">
              <a:solidFill>
                <a:srgbClr val="0E4195"/>
              </a:solidFill>
            </a:endParaRPr>
          </a:p>
        </p:txBody>
      </p:sp>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7996" y="9875004"/>
            <a:ext cx="3857625" cy="1143000"/>
          </a:xfrm>
          <a:prstGeom prst="rect">
            <a:avLst/>
          </a:prstGeom>
        </p:spPr>
      </p:pic>
      <p:sp>
        <p:nvSpPr>
          <p:cNvPr id="7" name="ZoneTexte 6"/>
          <p:cNvSpPr txBox="1"/>
          <p:nvPr/>
        </p:nvSpPr>
        <p:spPr>
          <a:xfrm>
            <a:off x="11159613" y="9926678"/>
            <a:ext cx="6652260" cy="110799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6500" b="1" dirty="0" smtClean="0">
                <a:latin typeface="Helvetica Neue"/>
              </a:rPr>
              <a:t>Scrutateurs</a:t>
            </a:r>
            <a:endParaRPr lang="fr-FR" sz="6500" b="1" dirty="0">
              <a:latin typeface="Helvetica Neue"/>
            </a:endParaRPr>
          </a:p>
        </p:txBody>
      </p:sp>
    </p:spTree>
    <p:extLst>
      <p:ext uri="{BB962C8B-B14F-4D97-AF65-F5344CB8AC3E}">
        <p14:creationId xmlns:p14="http://schemas.microsoft.com/office/powerpoint/2010/main" val="15723954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RAPPORT Moral</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80</a:t>
            </a:fld>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605119" y="4438753"/>
            <a:ext cx="9220200" cy="6915150"/>
          </a:xfrm>
          <a:prstGeom prst="rect">
            <a:avLst/>
          </a:prstGeom>
        </p:spPr>
      </p:pic>
    </p:spTree>
    <p:extLst>
      <p:ext uri="{BB962C8B-B14F-4D97-AF65-F5344CB8AC3E}">
        <p14:creationId xmlns:p14="http://schemas.microsoft.com/office/powerpoint/2010/main" val="5120672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Membre 2019/2020</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581140939"/>
              </p:ext>
            </p:extLst>
          </p:nvPr>
        </p:nvGraphicFramePr>
        <p:xfrm>
          <a:off x="2908773" y="2736851"/>
          <a:ext cx="5051426" cy="2223135"/>
        </p:xfrm>
        <a:graphic>
          <a:graphicData uri="http://schemas.openxmlformats.org/drawingml/2006/table">
            <a:tbl>
              <a:tblPr firstCol="1" lastRow="1" bandRow="1">
                <a:tableStyleId>{18603FDC-E32A-4AB5-989C-0864C3EAD2B8}</a:tableStyleId>
              </a:tblPr>
              <a:tblGrid>
                <a:gridCol w="2443163">
                  <a:extLst>
                    <a:ext uri="{9D8B030D-6E8A-4147-A177-3AD203B41FA5}">
                      <a16:colId xmlns:a16="http://schemas.microsoft.com/office/drawing/2014/main" val="20000"/>
                    </a:ext>
                  </a:extLst>
                </a:gridCol>
                <a:gridCol w="1395413">
                  <a:extLst>
                    <a:ext uri="{9D8B030D-6E8A-4147-A177-3AD203B41FA5}">
                      <a16:colId xmlns:a16="http://schemas.microsoft.com/office/drawing/2014/main" val="20001"/>
                    </a:ext>
                  </a:extLst>
                </a:gridCol>
                <a:gridCol w="1212850">
                  <a:extLst>
                    <a:ext uri="{9D8B030D-6E8A-4147-A177-3AD203B41FA5}">
                      <a16:colId xmlns:a16="http://schemas.microsoft.com/office/drawing/2014/main" val="20002"/>
                    </a:ext>
                  </a:extLst>
                </a:gridCol>
              </a:tblGrid>
              <a:tr h="190500">
                <a:tc>
                  <a:txBody>
                    <a:bodyPr/>
                    <a:lstStyle/>
                    <a:p>
                      <a:pPr algn="l" fontAlgn="b"/>
                      <a:r>
                        <a:rPr lang="fr-FR" sz="4800" u="none" strike="noStrike" dirty="0">
                          <a:effectLst/>
                        </a:rPr>
                        <a:t>Féminin</a:t>
                      </a:r>
                      <a:endParaRPr lang="fr-FR" sz="4800" b="0" i="0" u="none" strike="noStrike" dirty="0">
                        <a:effectLst/>
                        <a:latin typeface="Calibri" panose="020F0502020204030204" pitchFamily="34" charset="0"/>
                      </a:endParaRPr>
                    </a:p>
                  </a:txBody>
                  <a:tcPr marL="9525" marR="9525" marT="9525" marB="0" anchor="b"/>
                </a:tc>
                <a:tc>
                  <a:txBody>
                    <a:bodyPr/>
                    <a:lstStyle/>
                    <a:p>
                      <a:pPr algn="ctr" fontAlgn="b"/>
                      <a:r>
                        <a:rPr lang="fr-FR" sz="4800" u="none" strike="noStrike">
                          <a:effectLst/>
                        </a:rPr>
                        <a:t>699</a:t>
                      </a:r>
                      <a:endParaRPr lang="fr-FR" sz="4800" b="0" i="0" u="none" strike="noStrike">
                        <a:effectLst/>
                        <a:latin typeface="Calibri" panose="020F0502020204030204" pitchFamily="34" charset="0"/>
                      </a:endParaRPr>
                    </a:p>
                  </a:txBody>
                  <a:tcPr marL="9525" marR="9525" marT="9525" marB="0" anchor="b"/>
                </a:tc>
                <a:tc>
                  <a:txBody>
                    <a:bodyPr/>
                    <a:lstStyle/>
                    <a:p>
                      <a:pPr algn="ctr" fontAlgn="b"/>
                      <a:r>
                        <a:rPr lang="fr-FR" sz="4800" u="none" strike="noStrike" dirty="0">
                          <a:effectLst/>
                        </a:rPr>
                        <a:t>41%</a:t>
                      </a:r>
                      <a:endParaRPr lang="fr-FR" sz="48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4800" u="none" strike="noStrike">
                          <a:effectLst/>
                        </a:rPr>
                        <a:t>Masculin</a:t>
                      </a:r>
                      <a:endParaRPr lang="fr-FR" sz="4800" b="0" i="0" u="none" strike="noStrike">
                        <a:effectLst/>
                        <a:latin typeface="Calibri" panose="020F0502020204030204" pitchFamily="34" charset="0"/>
                      </a:endParaRPr>
                    </a:p>
                  </a:txBody>
                  <a:tcPr marL="9525" marR="9525" marT="9525" marB="0" anchor="b"/>
                </a:tc>
                <a:tc>
                  <a:txBody>
                    <a:bodyPr/>
                    <a:lstStyle/>
                    <a:p>
                      <a:pPr algn="ctr" fontAlgn="b"/>
                      <a:r>
                        <a:rPr lang="fr-FR" sz="4800" u="none" strike="noStrike">
                          <a:effectLst/>
                        </a:rPr>
                        <a:t>998</a:t>
                      </a:r>
                      <a:endParaRPr lang="fr-FR" sz="4800" b="0" i="0" u="none" strike="noStrike">
                        <a:effectLst/>
                        <a:latin typeface="Calibri" panose="020F0502020204030204" pitchFamily="34" charset="0"/>
                      </a:endParaRPr>
                    </a:p>
                  </a:txBody>
                  <a:tcPr marL="9525" marR="9525" marT="9525" marB="0" anchor="b"/>
                </a:tc>
                <a:tc>
                  <a:txBody>
                    <a:bodyPr/>
                    <a:lstStyle/>
                    <a:p>
                      <a:pPr algn="ctr" fontAlgn="b"/>
                      <a:r>
                        <a:rPr lang="fr-FR" sz="4800" u="none" strike="noStrike">
                          <a:effectLst/>
                        </a:rPr>
                        <a:t>59%</a:t>
                      </a:r>
                      <a:endParaRPr lang="fr-FR" sz="48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4800" u="none" strike="noStrike">
                          <a:effectLst/>
                        </a:rPr>
                        <a:t>Total </a:t>
                      </a:r>
                      <a:endParaRPr lang="fr-FR" sz="4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4800" u="none" strike="noStrike" dirty="0">
                          <a:effectLst/>
                        </a:rPr>
                        <a:t>1697</a:t>
                      </a:r>
                      <a:endParaRPr lang="fr-FR" sz="4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fr-FR" sz="48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sp>
        <p:nvSpPr>
          <p:cNvPr id="4" name="Espace réservé du numéro de diapositive 3"/>
          <p:cNvSpPr>
            <a:spLocks noGrp="1"/>
          </p:cNvSpPr>
          <p:nvPr>
            <p:ph type="sldNum" sz="quarter" idx="12"/>
          </p:nvPr>
        </p:nvSpPr>
        <p:spPr/>
        <p:txBody>
          <a:bodyPr/>
          <a:lstStyle/>
          <a:p>
            <a:fld id="{86CB4B4D-7CA3-9044-876B-883B54F8677D}" type="slidenum">
              <a:rPr lang="fr-FR" smtClean="0"/>
              <a:pPr/>
              <a:t>81</a:t>
            </a:fld>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819805297"/>
              </p:ext>
            </p:extLst>
          </p:nvPr>
        </p:nvGraphicFramePr>
        <p:xfrm>
          <a:off x="15546443" y="372171"/>
          <a:ext cx="4610989" cy="13277850"/>
        </p:xfrm>
        <a:graphic>
          <a:graphicData uri="http://schemas.openxmlformats.org/drawingml/2006/table">
            <a:tbl>
              <a:tblPr bandRow="1">
                <a:tableStyleId>{BDBED569-4797-4DF1-A0F4-6AAB3CD982D8}</a:tableStyleId>
              </a:tblPr>
              <a:tblGrid>
                <a:gridCol w="4039489">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tblGrid>
              <a:tr h="190500">
                <a:tc>
                  <a:txBody>
                    <a:bodyPr/>
                    <a:lstStyle/>
                    <a:p>
                      <a:pPr algn="l" fontAlgn="b"/>
                      <a:r>
                        <a:rPr lang="fr-FR" sz="2500" u="none" strike="noStrike" dirty="0">
                          <a:effectLst/>
                        </a:rPr>
                        <a:t> SALLE ASCM</a:t>
                      </a:r>
                      <a:endParaRPr lang="fr-FR" sz="2500" b="0" i="0" u="none" strike="noStrike" dirty="0">
                        <a:effectLst/>
                        <a:latin typeface="Calibri" panose="020F0502020204030204" pitchFamily="34" charset="0"/>
                      </a:endParaRPr>
                    </a:p>
                  </a:txBody>
                  <a:tcPr marL="9525" marR="9525" marT="9525" marB="0" anchor="b"/>
                </a:tc>
                <a:tc>
                  <a:txBody>
                    <a:bodyPr/>
                    <a:lstStyle/>
                    <a:p>
                      <a:pPr algn="r" fontAlgn="b"/>
                      <a:r>
                        <a:rPr lang="fr-FR" sz="2500" u="none" strike="noStrike">
                          <a:effectLst/>
                        </a:rPr>
                        <a:t>482</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2500" u="none" strike="noStrike">
                          <a:effectLst/>
                        </a:rPr>
                        <a:t> SALLE ACCES VESTIAIRE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dirty="0">
                          <a:effectLst/>
                        </a:rPr>
                        <a:t>163</a:t>
                      </a:r>
                      <a:endParaRPr lang="fr-FR" sz="25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2500" u="none" strike="noStrike">
                          <a:effectLst/>
                        </a:rPr>
                        <a:t>COURSE À PIED</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114</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2500" u="none" strike="noStrike">
                          <a:effectLst/>
                        </a:rPr>
                        <a:t>MONTAGNE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113</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2500" u="none" strike="noStrike">
                          <a:effectLst/>
                        </a:rPr>
                        <a:t>FOOTBALL</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72</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2500" u="none" strike="noStrike">
                          <a:effectLst/>
                        </a:rPr>
                        <a:t>VOLLEY</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68</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fr-FR" sz="2500" u="none" strike="noStrike">
                          <a:effectLst/>
                        </a:rPr>
                        <a:t>TENNIS</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61</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fr-FR" sz="2500" u="none" strike="noStrike">
                          <a:effectLst/>
                        </a:rPr>
                        <a:t>SKI</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dirty="0">
                          <a:effectLst/>
                        </a:rPr>
                        <a:t>60</a:t>
                      </a:r>
                      <a:endParaRPr lang="fr-FR" sz="25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fr-FR" sz="2500" u="none" strike="noStrike">
                          <a:effectLst/>
                        </a:rPr>
                        <a:t>GOLF</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60</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0500">
                <a:tc>
                  <a:txBody>
                    <a:bodyPr/>
                    <a:lstStyle/>
                    <a:p>
                      <a:pPr algn="l" fontAlgn="b"/>
                      <a:r>
                        <a:rPr lang="fr-FR" sz="2500" u="none" strike="noStrike">
                          <a:effectLst/>
                        </a:rPr>
                        <a:t>PADEL</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49</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fr-FR" sz="2500" u="none" strike="noStrike">
                          <a:effectLst/>
                        </a:rPr>
                        <a:t>BADMINTON</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49</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fr-FR" sz="2500" u="none" strike="noStrike">
                          <a:effectLst/>
                        </a:rPr>
                        <a:t>NATATION</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39</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0500">
                <a:tc>
                  <a:txBody>
                    <a:bodyPr/>
                    <a:lstStyle/>
                    <a:p>
                      <a:pPr algn="l" fontAlgn="b"/>
                      <a:r>
                        <a:rPr lang="fr-FR" sz="2500" u="none" strike="noStrike">
                          <a:effectLst/>
                        </a:rPr>
                        <a:t>CYCLO</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38</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190500">
                <a:tc>
                  <a:txBody>
                    <a:bodyPr/>
                    <a:lstStyle/>
                    <a:p>
                      <a:pPr algn="l" fontAlgn="b"/>
                      <a:r>
                        <a:rPr lang="fr-FR" sz="2500" u="none" strike="noStrike">
                          <a:effectLst/>
                        </a:rPr>
                        <a:t>FITNESS EGERIE HAUTEPIERRE </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37</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190500">
                <a:tc>
                  <a:txBody>
                    <a:bodyPr/>
                    <a:lstStyle/>
                    <a:p>
                      <a:pPr algn="l" fontAlgn="b"/>
                      <a:r>
                        <a:rPr lang="fr-FR" sz="2500" u="none" strike="noStrike">
                          <a:effectLst/>
                        </a:rPr>
                        <a:t>DANSE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32</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r h="190500">
                <a:tc>
                  <a:txBody>
                    <a:bodyPr/>
                    <a:lstStyle/>
                    <a:p>
                      <a:pPr algn="l" fontAlgn="b"/>
                      <a:r>
                        <a:rPr lang="fr-FR" sz="2500" u="none" strike="noStrike">
                          <a:effectLst/>
                        </a:rPr>
                        <a:t>TENNIS DE TABLE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30</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5"/>
                  </a:ext>
                </a:extLst>
              </a:tr>
              <a:tr h="190500">
                <a:tc>
                  <a:txBody>
                    <a:bodyPr/>
                    <a:lstStyle/>
                    <a:p>
                      <a:pPr algn="l" fontAlgn="b"/>
                      <a:r>
                        <a:rPr lang="fr-FR" sz="2500" u="none" strike="noStrike">
                          <a:effectLst/>
                        </a:rPr>
                        <a:t>RUGBY A 5</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dirty="0">
                          <a:effectLst/>
                        </a:rPr>
                        <a:t>28</a:t>
                      </a:r>
                      <a:endParaRPr lang="fr-FR" sz="25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16"/>
                  </a:ext>
                </a:extLst>
              </a:tr>
              <a:tr h="190500">
                <a:tc>
                  <a:txBody>
                    <a:bodyPr/>
                    <a:lstStyle/>
                    <a:p>
                      <a:pPr algn="l" fontAlgn="b"/>
                      <a:r>
                        <a:rPr lang="fr-FR" sz="2500" u="none" strike="noStrike">
                          <a:effectLst/>
                        </a:rPr>
                        <a:t>BASKET</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27</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7"/>
                  </a:ext>
                </a:extLst>
              </a:tr>
              <a:tr h="190500">
                <a:tc>
                  <a:txBody>
                    <a:bodyPr/>
                    <a:lstStyle/>
                    <a:p>
                      <a:pPr algn="l" fontAlgn="b"/>
                      <a:r>
                        <a:rPr lang="fr-FR" sz="2500" u="none" strike="noStrike">
                          <a:effectLst/>
                        </a:rPr>
                        <a:t>AIKIDO</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25</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8"/>
                  </a:ext>
                </a:extLst>
              </a:tr>
              <a:tr h="190500">
                <a:tc>
                  <a:txBody>
                    <a:bodyPr/>
                    <a:lstStyle/>
                    <a:p>
                      <a:pPr algn="l" fontAlgn="b"/>
                      <a:r>
                        <a:rPr lang="fr-FR" sz="2500" u="none" strike="noStrike">
                          <a:effectLst/>
                        </a:rPr>
                        <a:t>TIR</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18</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9"/>
                  </a:ext>
                </a:extLst>
              </a:tr>
              <a:tr h="190500">
                <a:tc>
                  <a:txBody>
                    <a:bodyPr/>
                    <a:lstStyle/>
                    <a:p>
                      <a:pPr algn="l" fontAlgn="b"/>
                      <a:r>
                        <a:rPr lang="fr-FR" sz="2500" u="none" strike="noStrike" dirty="0">
                          <a:effectLst/>
                        </a:rPr>
                        <a:t>PRET-VELO</a:t>
                      </a:r>
                      <a:endParaRPr lang="fr-FR" sz="2500" b="0" i="0" u="none" strike="noStrike" dirty="0">
                        <a:effectLst/>
                        <a:latin typeface="Calibri" panose="020F0502020204030204" pitchFamily="34" charset="0"/>
                      </a:endParaRPr>
                    </a:p>
                  </a:txBody>
                  <a:tcPr marL="9525" marR="9525" marT="9525" marB="0" anchor="b"/>
                </a:tc>
                <a:tc>
                  <a:txBody>
                    <a:bodyPr/>
                    <a:lstStyle/>
                    <a:p>
                      <a:pPr algn="r" fontAlgn="b"/>
                      <a:r>
                        <a:rPr lang="fr-FR" sz="2500" u="none" strike="noStrike">
                          <a:effectLst/>
                        </a:rPr>
                        <a:t>17</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0"/>
                  </a:ext>
                </a:extLst>
              </a:tr>
              <a:tr h="190500">
                <a:tc>
                  <a:txBody>
                    <a:bodyPr/>
                    <a:lstStyle/>
                    <a:p>
                      <a:pPr algn="l" fontAlgn="b"/>
                      <a:r>
                        <a:rPr lang="fr-FR" sz="2500" u="none" strike="noStrike">
                          <a:effectLst/>
                        </a:rPr>
                        <a:t>PETANQUE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16</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1"/>
                  </a:ext>
                </a:extLst>
              </a:tr>
              <a:tr h="190500">
                <a:tc>
                  <a:txBody>
                    <a:bodyPr/>
                    <a:lstStyle/>
                    <a:p>
                      <a:pPr algn="l" fontAlgn="b"/>
                      <a:r>
                        <a:rPr lang="fr-FR" sz="2500" u="none" strike="noStrike">
                          <a:effectLst/>
                        </a:rPr>
                        <a:t>SQUASH</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16</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2"/>
                  </a:ext>
                </a:extLst>
              </a:tr>
              <a:tr h="190500">
                <a:tc>
                  <a:txBody>
                    <a:bodyPr/>
                    <a:lstStyle/>
                    <a:p>
                      <a:pPr algn="l" fontAlgn="b"/>
                      <a:r>
                        <a:rPr lang="fr-FR" sz="2500" u="none" strike="noStrike">
                          <a:effectLst/>
                        </a:rPr>
                        <a:t>HANDBALL</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14</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3"/>
                  </a:ext>
                </a:extLst>
              </a:tr>
              <a:tr h="190500">
                <a:tc>
                  <a:txBody>
                    <a:bodyPr/>
                    <a:lstStyle/>
                    <a:p>
                      <a:pPr algn="l" fontAlgn="b"/>
                      <a:r>
                        <a:rPr lang="fr-FR" sz="2500" u="none" strike="noStrike">
                          <a:effectLst/>
                        </a:rPr>
                        <a:t>FOOT EN SALLE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13</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4"/>
                  </a:ext>
                </a:extLst>
              </a:tr>
              <a:tr h="190500">
                <a:tc>
                  <a:txBody>
                    <a:bodyPr/>
                    <a:lstStyle/>
                    <a:p>
                      <a:pPr algn="l" fontAlgn="b"/>
                      <a:r>
                        <a:rPr lang="fr-FR" sz="2500" u="none" strike="noStrike">
                          <a:effectLst/>
                        </a:rPr>
                        <a:t>ULTIMATE FRISBEE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11</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5"/>
                  </a:ext>
                </a:extLst>
              </a:tr>
              <a:tr h="190500">
                <a:tc>
                  <a:txBody>
                    <a:bodyPr/>
                    <a:lstStyle/>
                    <a:p>
                      <a:pPr algn="l" fontAlgn="b"/>
                      <a:r>
                        <a:rPr lang="fr-FR" sz="2500" u="none" strike="noStrike">
                          <a:effectLst/>
                        </a:rPr>
                        <a:t>FOOTBALL CMM</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9</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6"/>
                  </a:ext>
                </a:extLst>
              </a:tr>
              <a:tr h="190500">
                <a:tc>
                  <a:txBody>
                    <a:bodyPr/>
                    <a:lstStyle/>
                    <a:p>
                      <a:pPr algn="l" fontAlgn="b"/>
                      <a:r>
                        <a:rPr lang="fr-FR" sz="2500" u="none" strike="noStrike">
                          <a:effectLst/>
                        </a:rPr>
                        <a:t>ECHECS</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9</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7"/>
                  </a:ext>
                </a:extLst>
              </a:tr>
              <a:tr h="190500">
                <a:tc>
                  <a:txBody>
                    <a:bodyPr/>
                    <a:lstStyle/>
                    <a:p>
                      <a:pPr algn="l" fontAlgn="b"/>
                      <a:r>
                        <a:rPr lang="fr-FR" sz="2500" u="none" strike="noStrike">
                          <a:effectLst/>
                        </a:rPr>
                        <a:t>BOWLING</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7</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8"/>
                  </a:ext>
                </a:extLst>
              </a:tr>
              <a:tr h="190500">
                <a:tc>
                  <a:txBody>
                    <a:bodyPr/>
                    <a:lstStyle/>
                    <a:p>
                      <a:pPr algn="l" fontAlgn="b"/>
                      <a:r>
                        <a:rPr lang="fr-FR" sz="2500" u="none" strike="noStrike">
                          <a:effectLst/>
                        </a:rPr>
                        <a:t>CARDIO-BOXE PANZA</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6</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29"/>
                  </a:ext>
                </a:extLst>
              </a:tr>
              <a:tr h="190500">
                <a:tc>
                  <a:txBody>
                    <a:bodyPr/>
                    <a:lstStyle/>
                    <a:p>
                      <a:pPr algn="l" fontAlgn="b"/>
                      <a:r>
                        <a:rPr lang="fr-FR" sz="2500" u="none" strike="noStrike">
                          <a:effectLst/>
                        </a:rPr>
                        <a:t>YOGA HORS SALLE</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5</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30"/>
                  </a:ext>
                </a:extLst>
              </a:tr>
              <a:tr h="190500">
                <a:tc>
                  <a:txBody>
                    <a:bodyPr/>
                    <a:lstStyle/>
                    <a:p>
                      <a:pPr algn="l" fontAlgn="b"/>
                      <a:r>
                        <a:rPr lang="fr-FR" sz="2500" u="none" strike="noStrike">
                          <a:effectLst/>
                        </a:rPr>
                        <a:t>AVIRON</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5</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31"/>
                  </a:ext>
                </a:extLst>
              </a:tr>
              <a:tr h="190500">
                <a:tc>
                  <a:txBody>
                    <a:bodyPr/>
                    <a:lstStyle/>
                    <a:p>
                      <a:pPr algn="l" fontAlgn="b"/>
                      <a:r>
                        <a:rPr lang="fr-FR" sz="2500" u="none" strike="noStrike">
                          <a:effectLst/>
                        </a:rPr>
                        <a:t>EQUITATION</a:t>
                      </a:r>
                      <a:endParaRPr lang="fr-FR" sz="2500" b="0" i="0" u="none" strike="noStrike">
                        <a:effectLst/>
                        <a:latin typeface="Calibri" panose="020F0502020204030204" pitchFamily="34" charset="0"/>
                      </a:endParaRPr>
                    </a:p>
                  </a:txBody>
                  <a:tcPr marL="9525" marR="9525" marT="9525" marB="0" anchor="b"/>
                </a:tc>
                <a:tc>
                  <a:txBody>
                    <a:bodyPr/>
                    <a:lstStyle/>
                    <a:p>
                      <a:pPr algn="r" fontAlgn="b"/>
                      <a:r>
                        <a:rPr lang="fr-FR" sz="2500" u="none" strike="noStrike">
                          <a:effectLst/>
                        </a:rPr>
                        <a:t>3</a:t>
                      </a:r>
                      <a:endParaRPr lang="fr-FR" sz="25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32"/>
                  </a:ext>
                </a:extLst>
              </a:tr>
              <a:tr h="190500">
                <a:tc>
                  <a:txBody>
                    <a:bodyPr/>
                    <a:lstStyle/>
                    <a:p>
                      <a:pPr algn="l" fontAlgn="b"/>
                      <a:r>
                        <a:rPr lang="fr-FR" sz="2500" u="none" strike="noStrike" dirty="0">
                          <a:effectLst/>
                        </a:rPr>
                        <a:t>CANOE</a:t>
                      </a:r>
                      <a:endParaRPr lang="fr-FR" sz="2500" b="0" i="0" u="none" strike="noStrike" dirty="0">
                        <a:effectLst/>
                        <a:latin typeface="Calibri" panose="020F0502020204030204" pitchFamily="34" charset="0"/>
                      </a:endParaRPr>
                    </a:p>
                  </a:txBody>
                  <a:tcPr marL="9525" marR="9525" marT="9525" marB="0" anchor="b"/>
                </a:tc>
                <a:tc>
                  <a:txBody>
                    <a:bodyPr/>
                    <a:lstStyle/>
                    <a:p>
                      <a:pPr algn="r" fontAlgn="b"/>
                      <a:r>
                        <a:rPr lang="fr-FR" sz="2500" u="none" strike="noStrike" dirty="0">
                          <a:effectLst/>
                        </a:rPr>
                        <a:t>1</a:t>
                      </a:r>
                      <a:endParaRPr lang="fr-FR" sz="25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33"/>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3632431017"/>
              </p:ext>
            </p:extLst>
          </p:nvPr>
        </p:nvGraphicFramePr>
        <p:xfrm>
          <a:off x="986311" y="8048161"/>
          <a:ext cx="6973888" cy="3348990"/>
        </p:xfrm>
        <a:graphic>
          <a:graphicData uri="http://schemas.openxmlformats.org/drawingml/2006/table">
            <a:tbl>
              <a:tblPr firstCol="1" bandRow="1">
                <a:tableStyleId>{BDBED569-4797-4DF1-A0F4-6AAB3CD982D8}</a:tableStyleId>
              </a:tblPr>
              <a:tblGrid>
                <a:gridCol w="6156325">
                  <a:extLst>
                    <a:ext uri="{9D8B030D-6E8A-4147-A177-3AD203B41FA5}">
                      <a16:colId xmlns:a16="http://schemas.microsoft.com/office/drawing/2014/main" val="20000"/>
                    </a:ext>
                  </a:extLst>
                </a:gridCol>
                <a:gridCol w="817563">
                  <a:extLst>
                    <a:ext uri="{9D8B030D-6E8A-4147-A177-3AD203B41FA5}">
                      <a16:colId xmlns:a16="http://schemas.microsoft.com/office/drawing/2014/main" val="20001"/>
                    </a:ext>
                  </a:extLst>
                </a:gridCol>
              </a:tblGrid>
              <a:tr h="190500">
                <a:tc>
                  <a:txBody>
                    <a:bodyPr/>
                    <a:lstStyle/>
                    <a:p>
                      <a:pPr algn="l" fontAlgn="b"/>
                      <a:r>
                        <a:rPr lang="fr-FR" sz="3600" u="none" strike="noStrike" dirty="0">
                          <a:effectLst/>
                        </a:rPr>
                        <a:t>Compétition</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447</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a:effectLst/>
                        </a:rPr>
                        <a:t>Loisir</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768</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3600" u="none" strike="noStrike">
                          <a:effectLst/>
                        </a:rPr>
                        <a:t>Salle (1 créneau)</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160</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3600" u="none" strike="noStrike">
                          <a:effectLst/>
                        </a:rPr>
                        <a:t>Salle (1 TPS)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27</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3600" u="none" strike="noStrike">
                          <a:effectLst/>
                        </a:rPr>
                        <a:t>Salle (multi-créneau avec 1 TPS)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18</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3600" u="none" strike="noStrike" dirty="0">
                          <a:effectLst/>
                        </a:rPr>
                        <a:t>Salle (multi-créneau)</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277</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3248920663"/>
              </p:ext>
            </p:extLst>
          </p:nvPr>
        </p:nvGraphicFramePr>
        <p:xfrm>
          <a:off x="3267866" y="5666826"/>
          <a:ext cx="4222751" cy="1674495"/>
        </p:xfrm>
        <a:graphic>
          <a:graphicData uri="http://schemas.openxmlformats.org/drawingml/2006/table">
            <a:tbl>
              <a:tblPr firstCol="1" bandRow="1">
                <a:tableStyleId>{BDBED569-4797-4DF1-A0F4-6AAB3CD982D8}</a:tableStyleId>
              </a:tblPr>
              <a:tblGrid>
                <a:gridCol w="3173413">
                  <a:extLst>
                    <a:ext uri="{9D8B030D-6E8A-4147-A177-3AD203B41FA5}">
                      <a16:colId xmlns:a16="http://schemas.microsoft.com/office/drawing/2014/main" val="20000"/>
                    </a:ext>
                  </a:extLst>
                </a:gridCol>
                <a:gridCol w="1049338">
                  <a:extLst>
                    <a:ext uri="{9D8B030D-6E8A-4147-A177-3AD203B41FA5}">
                      <a16:colId xmlns:a16="http://schemas.microsoft.com/office/drawing/2014/main" val="20001"/>
                    </a:ext>
                  </a:extLst>
                </a:gridCol>
              </a:tblGrid>
              <a:tr h="190500">
                <a:tc>
                  <a:txBody>
                    <a:bodyPr/>
                    <a:lstStyle/>
                    <a:p>
                      <a:pPr algn="l" fontAlgn="b"/>
                      <a:r>
                        <a:rPr lang="fr-FR" sz="3600" u="none" strike="noStrike">
                          <a:effectLst/>
                        </a:rPr>
                        <a:t>Sport Principal</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1292</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a:effectLst/>
                        </a:rPr>
                        <a:t>Deuxième Sport</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283</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3600" u="none" strike="noStrike">
                          <a:effectLst/>
                        </a:rPr>
                        <a:t>Autres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122</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4092267809"/>
              </p:ext>
            </p:extLst>
          </p:nvPr>
        </p:nvGraphicFramePr>
        <p:xfrm>
          <a:off x="10617255" y="792016"/>
          <a:ext cx="4459606" cy="7256145"/>
        </p:xfrm>
        <a:graphic>
          <a:graphicData uri="http://schemas.openxmlformats.org/drawingml/2006/table">
            <a:tbl>
              <a:tblPr firstCol="1" bandRow="1">
                <a:tableStyleId>{E8B1032C-EA38-4F05-BA0D-38AFFFC7BED3}</a:tableStyleId>
              </a:tblPr>
              <a:tblGrid>
                <a:gridCol w="3642043">
                  <a:extLst>
                    <a:ext uri="{9D8B030D-6E8A-4147-A177-3AD203B41FA5}">
                      <a16:colId xmlns:a16="http://schemas.microsoft.com/office/drawing/2014/main" val="20000"/>
                    </a:ext>
                  </a:extLst>
                </a:gridCol>
                <a:gridCol w="817563">
                  <a:extLst>
                    <a:ext uri="{9D8B030D-6E8A-4147-A177-3AD203B41FA5}">
                      <a16:colId xmlns:a16="http://schemas.microsoft.com/office/drawing/2014/main" val="20001"/>
                    </a:ext>
                  </a:extLst>
                </a:gridCol>
              </a:tblGrid>
              <a:tr h="190500">
                <a:tc>
                  <a:txBody>
                    <a:bodyPr/>
                    <a:lstStyle/>
                    <a:p>
                      <a:pPr algn="l" fontAlgn="b"/>
                      <a:r>
                        <a:rPr lang="fr-FR" sz="3600" u="none" strike="noStrike" dirty="0">
                          <a:effectLst/>
                        </a:rPr>
                        <a:t>CE EI/EID/EIP</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590</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a:effectLst/>
                        </a:rPr>
                        <a:t>CE CFdeCM</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381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3600" u="none" strike="noStrike">
                          <a:effectLst/>
                        </a:rPr>
                        <a:t>CE ACM</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254</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3600" u="none" strike="noStrike">
                          <a:effectLst/>
                        </a:rPr>
                        <a:t>Autre CE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186</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3600" u="none" strike="noStrike">
                          <a:effectLst/>
                        </a:rPr>
                        <a:t>CE CCS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81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3600" u="none" strike="noStrike">
                          <a:effectLst/>
                        </a:rPr>
                        <a:t>CE CICES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71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fr-FR" sz="3600" u="none" strike="noStrike">
                          <a:effectLst/>
                        </a:rPr>
                        <a:t>CE TITRE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33</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fr-FR" sz="3600" u="none" strike="noStrike">
                          <a:effectLst/>
                        </a:rPr>
                        <a:t>CE CCM HORS EMS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33</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fr-FR" sz="3600" u="none" strike="noStrike" dirty="0">
                          <a:effectLst/>
                        </a:rPr>
                        <a:t>CE CICIDF</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31</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0500">
                <a:tc>
                  <a:txBody>
                    <a:bodyPr/>
                    <a:lstStyle/>
                    <a:p>
                      <a:pPr algn="l" fontAlgn="b"/>
                      <a:r>
                        <a:rPr lang="fr-FR" sz="3600" u="none" strike="noStrike">
                          <a:effectLst/>
                        </a:rPr>
                        <a:t>CE CCM EMS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15</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fr-FR" sz="3600" u="none" strike="noStrike">
                          <a:effectLst/>
                        </a:rPr>
                        <a:t>CE EPS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8</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fr-FR" sz="3600" u="none" strike="noStrike">
                          <a:effectLst/>
                        </a:rPr>
                        <a:t>CE EIS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5</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0500">
                <a:tc>
                  <a:txBody>
                    <a:bodyPr/>
                    <a:lstStyle/>
                    <a:p>
                      <a:pPr algn="l" fontAlgn="b"/>
                      <a:r>
                        <a:rPr lang="fr-FR" sz="3600" u="none" strike="noStrike" dirty="0">
                          <a:effectLst/>
                        </a:rPr>
                        <a:t>CE CCM CMM</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4</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5854884"/>
              </p:ext>
            </p:extLst>
          </p:nvPr>
        </p:nvGraphicFramePr>
        <p:xfrm>
          <a:off x="8782042" y="8817274"/>
          <a:ext cx="6294819" cy="3907155"/>
        </p:xfrm>
        <a:graphic>
          <a:graphicData uri="http://schemas.openxmlformats.org/drawingml/2006/table">
            <a:tbl>
              <a:tblPr firstCol="1" bandRow="1">
                <a:tableStyleId>{5DA37D80-6434-44D0-A028-1B22A696006F}</a:tableStyleId>
              </a:tblPr>
              <a:tblGrid>
                <a:gridCol w="5245481">
                  <a:extLst>
                    <a:ext uri="{9D8B030D-6E8A-4147-A177-3AD203B41FA5}">
                      <a16:colId xmlns:a16="http://schemas.microsoft.com/office/drawing/2014/main" val="20000"/>
                    </a:ext>
                  </a:extLst>
                </a:gridCol>
                <a:gridCol w="1049338">
                  <a:extLst>
                    <a:ext uri="{9D8B030D-6E8A-4147-A177-3AD203B41FA5}">
                      <a16:colId xmlns:a16="http://schemas.microsoft.com/office/drawing/2014/main" val="20001"/>
                    </a:ext>
                  </a:extLst>
                </a:gridCol>
              </a:tblGrid>
              <a:tr h="190500">
                <a:tc>
                  <a:txBody>
                    <a:bodyPr/>
                    <a:lstStyle/>
                    <a:p>
                      <a:pPr algn="l" fontAlgn="b"/>
                      <a:r>
                        <a:rPr lang="fr-FR" sz="3600" u="none" strike="noStrike" dirty="0">
                          <a:effectLst/>
                        </a:rPr>
                        <a:t>Conjoint</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56</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a:effectLst/>
                        </a:rPr>
                        <a:t>Enfant</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22</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3600" u="none" strike="noStrike">
                          <a:effectLst/>
                        </a:rPr>
                        <a:t>Externe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144</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3600" u="none" strike="noStrike">
                          <a:effectLst/>
                        </a:rPr>
                        <a:t>Non subventionné</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179</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3600" u="none" strike="noStrike">
                          <a:effectLst/>
                        </a:rPr>
                        <a:t>Retraité</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46</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3600" u="none" strike="noStrike">
                          <a:effectLst/>
                        </a:rPr>
                        <a:t>Subvention non demandée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103</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fr-FR" sz="3600" u="none" strike="noStrike">
                          <a:effectLst/>
                        </a:rPr>
                        <a:t>Subventionné</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1144</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482778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Inscription 2020/2021</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82</a:t>
            </a:fld>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849190479"/>
              </p:ext>
            </p:extLst>
          </p:nvPr>
        </p:nvGraphicFramePr>
        <p:xfrm>
          <a:off x="126280" y="2949787"/>
          <a:ext cx="5045773" cy="3095625"/>
        </p:xfrm>
        <a:graphic>
          <a:graphicData uri="http://schemas.openxmlformats.org/drawingml/2006/table">
            <a:tbl>
              <a:tblPr firstCol="1" bandRow="1">
                <a:tableStyleId>{BDBED569-4797-4DF1-A0F4-6AAB3CD982D8}</a:tableStyleId>
              </a:tblPr>
              <a:tblGrid>
                <a:gridCol w="3129661">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1011237">
                  <a:extLst>
                    <a:ext uri="{9D8B030D-6E8A-4147-A177-3AD203B41FA5}">
                      <a16:colId xmlns:a16="http://schemas.microsoft.com/office/drawing/2014/main" val="20002"/>
                    </a:ext>
                  </a:extLst>
                </a:gridCol>
              </a:tblGrid>
              <a:tr h="190500">
                <a:tc>
                  <a:txBody>
                    <a:bodyPr/>
                    <a:lstStyle/>
                    <a:p>
                      <a:pPr algn="l" fontAlgn="b"/>
                      <a:r>
                        <a:rPr lang="fr-FR" sz="4000" u="none" strike="noStrike" dirty="0">
                          <a:effectLst/>
                        </a:rPr>
                        <a:t>Incomplète</a:t>
                      </a:r>
                      <a:endParaRPr lang="fr-FR" sz="4000" b="0" i="0" u="none" strike="noStrike" dirty="0">
                        <a:effectLst/>
                        <a:latin typeface="Calibri" panose="020F0502020204030204" pitchFamily="34" charset="0"/>
                      </a:endParaRPr>
                    </a:p>
                  </a:txBody>
                  <a:tcPr marL="9525" marR="9525" marT="9525" marB="0" anchor="b"/>
                </a:tc>
                <a:tc>
                  <a:txBody>
                    <a:bodyPr/>
                    <a:lstStyle/>
                    <a:p>
                      <a:pPr algn="r" fontAlgn="b"/>
                      <a:r>
                        <a:rPr lang="fr-FR" sz="4000" u="none" strike="noStrike">
                          <a:effectLst/>
                        </a:rPr>
                        <a:t>151</a:t>
                      </a:r>
                      <a:endParaRPr lang="fr-FR" sz="4000" b="0" i="0" u="none" strike="noStrike">
                        <a:effectLst/>
                        <a:latin typeface="Calibri" panose="020F0502020204030204" pitchFamily="34" charset="0"/>
                      </a:endParaRPr>
                    </a:p>
                  </a:txBody>
                  <a:tcPr marL="9525" marR="9525" marT="9525" marB="0" anchor="b"/>
                </a:tc>
                <a:tc>
                  <a:txBody>
                    <a:bodyPr/>
                    <a:lstStyle/>
                    <a:p>
                      <a:pPr algn="r" fontAlgn="b"/>
                      <a:r>
                        <a:rPr lang="fr-FR" sz="4000" u="none" strike="noStrike">
                          <a:effectLst/>
                        </a:rPr>
                        <a:t>24%</a:t>
                      </a:r>
                      <a:endParaRPr lang="fr-FR" sz="4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4000" u="none" strike="noStrike">
                          <a:effectLst/>
                        </a:rPr>
                        <a:t>Non transmise</a:t>
                      </a:r>
                      <a:endParaRPr lang="fr-FR" sz="4000" b="0" i="0" u="none" strike="noStrike">
                        <a:effectLst/>
                        <a:latin typeface="Calibri" panose="020F0502020204030204" pitchFamily="34" charset="0"/>
                      </a:endParaRPr>
                    </a:p>
                  </a:txBody>
                  <a:tcPr marL="9525" marR="9525" marT="9525" marB="0" anchor="b"/>
                </a:tc>
                <a:tc>
                  <a:txBody>
                    <a:bodyPr/>
                    <a:lstStyle/>
                    <a:p>
                      <a:pPr algn="r" fontAlgn="b"/>
                      <a:r>
                        <a:rPr lang="fr-FR" sz="4000" u="none" strike="noStrike">
                          <a:effectLst/>
                        </a:rPr>
                        <a:t>57</a:t>
                      </a:r>
                      <a:endParaRPr lang="fr-FR" sz="4000" b="0" i="0" u="none" strike="noStrike">
                        <a:effectLst/>
                        <a:latin typeface="Calibri" panose="020F0502020204030204" pitchFamily="34" charset="0"/>
                      </a:endParaRPr>
                    </a:p>
                  </a:txBody>
                  <a:tcPr marL="9525" marR="9525" marT="9525" marB="0" anchor="b"/>
                </a:tc>
                <a:tc>
                  <a:txBody>
                    <a:bodyPr/>
                    <a:lstStyle/>
                    <a:p>
                      <a:pPr algn="r" fontAlgn="b"/>
                      <a:r>
                        <a:rPr lang="fr-FR" sz="4000" u="none" strike="noStrike">
                          <a:effectLst/>
                        </a:rPr>
                        <a:t>9%</a:t>
                      </a:r>
                      <a:endParaRPr lang="fr-FR" sz="4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4000" u="none" strike="noStrike">
                          <a:effectLst/>
                        </a:rPr>
                        <a:t>Transmise</a:t>
                      </a:r>
                      <a:endParaRPr lang="fr-FR" sz="4000" b="0" i="0" u="none" strike="noStrike">
                        <a:effectLst/>
                        <a:latin typeface="Calibri" panose="020F0502020204030204" pitchFamily="34" charset="0"/>
                      </a:endParaRPr>
                    </a:p>
                  </a:txBody>
                  <a:tcPr marL="9525" marR="9525" marT="9525" marB="0" anchor="b"/>
                </a:tc>
                <a:tc>
                  <a:txBody>
                    <a:bodyPr/>
                    <a:lstStyle/>
                    <a:p>
                      <a:pPr algn="r" fontAlgn="b"/>
                      <a:r>
                        <a:rPr lang="fr-FR" sz="4000" u="none" strike="noStrike">
                          <a:effectLst/>
                        </a:rPr>
                        <a:t>102</a:t>
                      </a:r>
                      <a:endParaRPr lang="fr-FR" sz="4000" b="0" i="0" u="none" strike="noStrike">
                        <a:effectLst/>
                        <a:latin typeface="Calibri" panose="020F0502020204030204" pitchFamily="34" charset="0"/>
                      </a:endParaRPr>
                    </a:p>
                  </a:txBody>
                  <a:tcPr marL="9525" marR="9525" marT="9525" marB="0" anchor="b"/>
                </a:tc>
                <a:tc>
                  <a:txBody>
                    <a:bodyPr/>
                    <a:lstStyle/>
                    <a:p>
                      <a:pPr algn="r" fontAlgn="b"/>
                      <a:r>
                        <a:rPr lang="fr-FR" sz="4000" u="none" strike="noStrike">
                          <a:effectLst/>
                        </a:rPr>
                        <a:t>17%</a:t>
                      </a:r>
                      <a:endParaRPr lang="fr-FR" sz="4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4000" u="none" strike="noStrike">
                          <a:effectLst/>
                        </a:rPr>
                        <a:t>Validée</a:t>
                      </a:r>
                      <a:endParaRPr lang="fr-FR" sz="4000" b="0" i="0" u="none" strike="noStrike">
                        <a:effectLst/>
                        <a:latin typeface="Calibri" panose="020F0502020204030204" pitchFamily="34" charset="0"/>
                      </a:endParaRPr>
                    </a:p>
                  </a:txBody>
                  <a:tcPr marL="9525" marR="9525" marT="9525" marB="0" anchor="b"/>
                </a:tc>
                <a:tc>
                  <a:txBody>
                    <a:bodyPr/>
                    <a:lstStyle/>
                    <a:p>
                      <a:pPr algn="r" fontAlgn="b"/>
                      <a:r>
                        <a:rPr lang="fr-FR" sz="4000" u="none" strike="noStrike">
                          <a:effectLst/>
                        </a:rPr>
                        <a:t>307</a:t>
                      </a:r>
                      <a:endParaRPr lang="fr-FR" sz="4000" b="0" i="0" u="none" strike="noStrike">
                        <a:effectLst/>
                        <a:latin typeface="Calibri" panose="020F0502020204030204" pitchFamily="34" charset="0"/>
                      </a:endParaRPr>
                    </a:p>
                  </a:txBody>
                  <a:tcPr marL="9525" marR="9525" marT="9525" marB="0" anchor="b"/>
                </a:tc>
                <a:tc>
                  <a:txBody>
                    <a:bodyPr/>
                    <a:lstStyle/>
                    <a:p>
                      <a:pPr algn="r" fontAlgn="b"/>
                      <a:r>
                        <a:rPr lang="fr-FR" sz="4000" u="none" strike="noStrike">
                          <a:effectLst/>
                        </a:rPr>
                        <a:t>50%</a:t>
                      </a:r>
                      <a:endParaRPr lang="fr-FR" sz="4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0">
                <a:tc>
                  <a:txBody>
                    <a:bodyPr/>
                    <a:lstStyle/>
                    <a:p>
                      <a:pPr algn="l" fontAlgn="b"/>
                      <a:r>
                        <a:rPr lang="fr-FR" sz="4000" u="none" strike="noStrike" dirty="0">
                          <a:effectLst/>
                        </a:rPr>
                        <a:t>Total </a:t>
                      </a:r>
                      <a:endParaRPr lang="fr-FR" sz="40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4000" u="none" strike="noStrike" dirty="0">
                          <a:effectLst/>
                        </a:rPr>
                        <a:t>617</a:t>
                      </a:r>
                      <a:endParaRPr lang="fr-FR" sz="40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fr-FR" sz="40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bl>
          </a:graphicData>
        </a:graphic>
      </p:graphicFrame>
      <p:graphicFrame>
        <p:nvGraphicFramePr>
          <p:cNvPr id="12" name="Espace réservé du contenu 11"/>
          <p:cNvGraphicFramePr>
            <a:graphicFrameLocks noGrp="1"/>
          </p:cNvGraphicFramePr>
          <p:nvPr>
            <p:ph idx="1"/>
            <p:extLst>
              <p:ext uri="{D42A27DB-BD31-4B8C-83A1-F6EECF244321}">
                <p14:modId xmlns:p14="http://schemas.microsoft.com/office/powerpoint/2010/main" val="2648668310"/>
              </p:ext>
            </p:extLst>
          </p:nvPr>
        </p:nvGraphicFramePr>
        <p:xfrm>
          <a:off x="6344063" y="2291253"/>
          <a:ext cx="4167145" cy="1744958"/>
        </p:xfrm>
        <a:graphic>
          <a:graphicData uri="http://schemas.openxmlformats.org/drawingml/2006/table">
            <a:tbl>
              <a:tblPr firstCol="1" bandRow="1">
                <a:tableStyleId>{5DA37D80-6434-44D0-A028-1B22A696006F}</a:tableStyleId>
              </a:tblPr>
              <a:tblGrid>
                <a:gridCol w="2121114">
                  <a:extLst>
                    <a:ext uri="{9D8B030D-6E8A-4147-A177-3AD203B41FA5}">
                      <a16:colId xmlns:a16="http://schemas.microsoft.com/office/drawing/2014/main" val="20000"/>
                    </a:ext>
                  </a:extLst>
                </a:gridCol>
                <a:gridCol w="966703">
                  <a:extLst>
                    <a:ext uri="{9D8B030D-6E8A-4147-A177-3AD203B41FA5}">
                      <a16:colId xmlns:a16="http://schemas.microsoft.com/office/drawing/2014/main" val="20001"/>
                    </a:ext>
                  </a:extLst>
                </a:gridCol>
                <a:gridCol w="1079328">
                  <a:extLst>
                    <a:ext uri="{9D8B030D-6E8A-4147-A177-3AD203B41FA5}">
                      <a16:colId xmlns:a16="http://schemas.microsoft.com/office/drawing/2014/main" val="20002"/>
                    </a:ext>
                  </a:extLst>
                </a:gridCol>
              </a:tblGrid>
              <a:tr h="872479">
                <a:tc>
                  <a:txBody>
                    <a:bodyPr/>
                    <a:lstStyle/>
                    <a:p>
                      <a:pPr algn="l" fontAlgn="b"/>
                      <a:r>
                        <a:rPr lang="fr-FR" sz="4400" u="none" strike="noStrike" dirty="0">
                          <a:effectLst/>
                        </a:rPr>
                        <a:t>Féminin</a:t>
                      </a:r>
                      <a:endParaRPr lang="fr-FR" sz="4400" b="0" i="0" u="none" strike="noStrike" dirty="0">
                        <a:effectLst/>
                        <a:latin typeface="Calibri" panose="020F0502020204030204" pitchFamily="34" charset="0"/>
                      </a:endParaRPr>
                    </a:p>
                  </a:txBody>
                  <a:tcPr marL="9525" marR="9525" marT="9525" marB="0" anchor="b"/>
                </a:tc>
                <a:tc>
                  <a:txBody>
                    <a:bodyPr/>
                    <a:lstStyle/>
                    <a:p>
                      <a:pPr algn="r" fontAlgn="b"/>
                      <a:r>
                        <a:rPr lang="fr-FR" sz="4400" u="none" strike="noStrike" dirty="0">
                          <a:effectLst/>
                        </a:rPr>
                        <a:t>176</a:t>
                      </a:r>
                      <a:endParaRPr lang="fr-FR" sz="4400" b="0" i="0" u="none" strike="noStrike" dirty="0">
                        <a:effectLst/>
                        <a:latin typeface="Calibri" panose="020F0502020204030204" pitchFamily="34" charset="0"/>
                      </a:endParaRPr>
                    </a:p>
                  </a:txBody>
                  <a:tcPr marL="9525" marR="9525" marT="9525" marB="0" anchor="b"/>
                </a:tc>
                <a:tc>
                  <a:txBody>
                    <a:bodyPr/>
                    <a:lstStyle/>
                    <a:p>
                      <a:pPr algn="r" fontAlgn="b"/>
                      <a:r>
                        <a:rPr lang="fr-FR" sz="4400" u="none" strike="noStrike">
                          <a:effectLst/>
                        </a:rPr>
                        <a:t>29%</a:t>
                      </a:r>
                      <a:endParaRPr lang="fr-FR" sz="44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872479">
                <a:tc>
                  <a:txBody>
                    <a:bodyPr/>
                    <a:lstStyle/>
                    <a:p>
                      <a:pPr algn="l" fontAlgn="b"/>
                      <a:r>
                        <a:rPr lang="fr-FR" sz="4400" u="none" strike="noStrike">
                          <a:effectLst/>
                        </a:rPr>
                        <a:t>Masculin</a:t>
                      </a:r>
                      <a:endParaRPr lang="fr-FR" sz="4400" b="0" i="0" u="none" strike="noStrike">
                        <a:effectLst/>
                        <a:latin typeface="Calibri" panose="020F0502020204030204" pitchFamily="34" charset="0"/>
                      </a:endParaRPr>
                    </a:p>
                  </a:txBody>
                  <a:tcPr marL="9525" marR="9525" marT="9525" marB="0" anchor="b"/>
                </a:tc>
                <a:tc>
                  <a:txBody>
                    <a:bodyPr/>
                    <a:lstStyle/>
                    <a:p>
                      <a:pPr algn="r" fontAlgn="b"/>
                      <a:r>
                        <a:rPr lang="fr-FR" sz="4400" u="none" strike="noStrike" dirty="0">
                          <a:effectLst/>
                        </a:rPr>
                        <a:t>441</a:t>
                      </a:r>
                      <a:endParaRPr lang="fr-FR" sz="4400" b="0" i="0" u="none" strike="noStrike" dirty="0">
                        <a:effectLst/>
                        <a:latin typeface="Calibri" panose="020F0502020204030204" pitchFamily="34" charset="0"/>
                      </a:endParaRPr>
                    </a:p>
                  </a:txBody>
                  <a:tcPr marL="9525" marR="9525" marT="9525" marB="0" anchor="b"/>
                </a:tc>
                <a:tc>
                  <a:txBody>
                    <a:bodyPr/>
                    <a:lstStyle/>
                    <a:p>
                      <a:pPr algn="r" fontAlgn="b"/>
                      <a:r>
                        <a:rPr lang="fr-FR" sz="4400" u="none" strike="noStrike" dirty="0">
                          <a:effectLst/>
                        </a:rPr>
                        <a:t>71%</a:t>
                      </a:r>
                      <a:endParaRPr lang="fr-FR" sz="44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2236003808"/>
              </p:ext>
            </p:extLst>
          </p:nvPr>
        </p:nvGraphicFramePr>
        <p:xfrm>
          <a:off x="16456326" y="1672929"/>
          <a:ext cx="4337114" cy="11633835"/>
        </p:xfrm>
        <a:graphic>
          <a:graphicData uri="http://schemas.openxmlformats.org/drawingml/2006/table">
            <a:tbl>
              <a:tblPr firstCol="1" bandRow="1">
                <a:tableStyleId>{2D5ABB26-0587-4C30-8999-92F81FD0307C}</a:tableStyleId>
              </a:tblPr>
              <a:tblGrid>
                <a:gridCol w="3888282">
                  <a:extLst>
                    <a:ext uri="{9D8B030D-6E8A-4147-A177-3AD203B41FA5}">
                      <a16:colId xmlns:a16="http://schemas.microsoft.com/office/drawing/2014/main" val="20000"/>
                    </a:ext>
                  </a:extLst>
                </a:gridCol>
                <a:gridCol w="448832">
                  <a:extLst>
                    <a:ext uri="{9D8B030D-6E8A-4147-A177-3AD203B41FA5}">
                      <a16:colId xmlns:a16="http://schemas.microsoft.com/office/drawing/2014/main" val="20001"/>
                    </a:ext>
                  </a:extLst>
                </a:gridCol>
              </a:tblGrid>
              <a:tr h="190500">
                <a:tc>
                  <a:txBody>
                    <a:bodyPr/>
                    <a:lstStyle/>
                    <a:p>
                      <a:pPr algn="l" fontAlgn="b"/>
                      <a:r>
                        <a:rPr lang="fr-FR" sz="2400" u="none" strike="noStrike" dirty="0">
                          <a:effectLst/>
                        </a:rPr>
                        <a:t>COURSE À PIED</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51</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0"/>
                  </a:ext>
                </a:extLst>
              </a:tr>
              <a:tr h="190500">
                <a:tc>
                  <a:txBody>
                    <a:bodyPr/>
                    <a:lstStyle/>
                    <a:p>
                      <a:pPr algn="l" fontAlgn="b"/>
                      <a:r>
                        <a:rPr lang="fr-FR" sz="2400" u="none" strike="noStrike" dirty="0">
                          <a:effectLst/>
                        </a:rPr>
                        <a:t> SALLE ASCM</a:t>
                      </a:r>
                      <a:endParaRPr lang="fr-FR" sz="2400" b="0" i="0" u="none" strike="noStrike" dirty="0">
                        <a:effectLst/>
                        <a:latin typeface="Calibri" panose="020F0502020204030204" pitchFamily="34" charset="0"/>
                      </a:endParaRPr>
                    </a:p>
                  </a:txBody>
                  <a:tcPr marL="9525" marR="9525" marT="9525" marB="0" anchor="b">
                    <a:solidFill>
                      <a:srgbClr val="FF9999"/>
                    </a:solidFill>
                  </a:tcPr>
                </a:tc>
                <a:tc>
                  <a:txBody>
                    <a:bodyPr/>
                    <a:lstStyle/>
                    <a:p>
                      <a:pPr algn="r" fontAlgn="b"/>
                      <a:r>
                        <a:rPr lang="fr-FR" sz="2400" u="none" strike="noStrike" dirty="0">
                          <a:effectLst/>
                        </a:rPr>
                        <a:t>49</a:t>
                      </a:r>
                      <a:endParaRPr lang="fr-FR" sz="2400" b="0" i="0" u="none" strike="noStrike" dirty="0">
                        <a:effectLst/>
                        <a:latin typeface="Calibri" panose="020F0502020204030204" pitchFamily="34" charset="0"/>
                      </a:endParaRPr>
                    </a:p>
                  </a:txBody>
                  <a:tcPr marL="9525" marR="9525" marT="9525" marB="0" anchor="b">
                    <a:solidFill>
                      <a:srgbClr val="FF9999"/>
                    </a:solidFill>
                  </a:tcPr>
                </a:tc>
                <a:extLst>
                  <a:ext uri="{0D108BD9-81ED-4DB2-BD59-A6C34878D82A}">
                    <a16:rowId xmlns:a16="http://schemas.microsoft.com/office/drawing/2014/main" val="10001"/>
                  </a:ext>
                </a:extLst>
              </a:tr>
              <a:tr h="190500">
                <a:tc>
                  <a:txBody>
                    <a:bodyPr/>
                    <a:lstStyle/>
                    <a:p>
                      <a:pPr algn="l" fontAlgn="b"/>
                      <a:r>
                        <a:rPr lang="fr-FR" sz="2400" u="none" strike="noStrike" dirty="0">
                          <a:effectLst/>
                        </a:rPr>
                        <a:t>MONTAGNE</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48</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2"/>
                  </a:ext>
                </a:extLst>
              </a:tr>
              <a:tr h="190500">
                <a:tc>
                  <a:txBody>
                    <a:bodyPr/>
                    <a:lstStyle/>
                    <a:p>
                      <a:pPr algn="l" fontAlgn="b"/>
                      <a:r>
                        <a:rPr lang="fr-FR" sz="2400" u="none" strike="noStrike" dirty="0">
                          <a:effectLst/>
                        </a:rPr>
                        <a:t>VOLLEY</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43</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3"/>
                  </a:ext>
                </a:extLst>
              </a:tr>
              <a:tr h="190500">
                <a:tc>
                  <a:txBody>
                    <a:bodyPr/>
                    <a:lstStyle/>
                    <a:p>
                      <a:pPr algn="l" fontAlgn="b"/>
                      <a:r>
                        <a:rPr lang="fr-FR" sz="2400" u="none" strike="noStrike">
                          <a:effectLst/>
                        </a:rPr>
                        <a:t>GOLF</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41</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4"/>
                  </a:ext>
                </a:extLst>
              </a:tr>
              <a:tr h="190500">
                <a:tc>
                  <a:txBody>
                    <a:bodyPr/>
                    <a:lstStyle/>
                    <a:p>
                      <a:pPr algn="l" fontAlgn="b"/>
                      <a:r>
                        <a:rPr lang="fr-FR" sz="2400" u="none" strike="noStrike" dirty="0">
                          <a:effectLst/>
                        </a:rPr>
                        <a:t>TENNIS</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a:effectLst/>
                        </a:rPr>
                        <a:t>37</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5"/>
                  </a:ext>
                </a:extLst>
              </a:tr>
              <a:tr h="190500">
                <a:tc>
                  <a:txBody>
                    <a:bodyPr/>
                    <a:lstStyle/>
                    <a:p>
                      <a:pPr algn="l" fontAlgn="b"/>
                      <a:r>
                        <a:rPr lang="fr-FR" sz="2400" u="none" strike="noStrike">
                          <a:effectLst/>
                        </a:rPr>
                        <a:t>PADEL</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35</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6"/>
                  </a:ext>
                </a:extLst>
              </a:tr>
              <a:tr h="190500">
                <a:tc>
                  <a:txBody>
                    <a:bodyPr/>
                    <a:lstStyle/>
                    <a:p>
                      <a:pPr algn="l" fontAlgn="b"/>
                      <a:r>
                        <a:rPr lang="fr-FR" sz="2400" u="none" strike="noStrike">
                          <a:effectLst/>
                        </a:rPr>
                        <a:t>FOOTBALL</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32</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7"/>
                  </a:ext>
                </a:extLst>
              </a:tr>
              <a:tr h="190500">
                <a:tc>
                  <a:txBody>
                    <a:bodyPr/>
                    <a:lstStyle/>
                    <a:p>
                      <a:pPr algn="l" fontAlgn="b"/>
                      <a:r>
                        <a:rPr lang="fr-FR" sz="2400" u="none" strike="noStrike" dirty="0">
                          <a:effectLst/>
                        </a:rPr>
                        <a:t> SALLE ACCES VESTIAIRE</a:t>
                      </a:r>
                      <a:endParaRPr lang="fr-FR" sz="2400" b="0" i="0" u="none" strike="noStrike" dirty="0">
                        <a:effectLst/>
                        <a:latin typeface="Calibri" panose="020F0502020204030204" pitchFamily="34" charset="0"/>
                      </a:endParaRPr>
                    </a:p>
                  </a:txBody>
                  <a:tcPr marL="9525" marR="9525" marT="9525" marB="0" anchor="b">
                    <a:solidFill>
                      <a:srgbClr val="FF9999"/>
                    </a:solidFill>
                  </a:tcPr>
                </a:tc>
                <a:tc>
                  <a:txBody>
                    <a:bodyPr/>
                    <a:lstStyle/>
                    <a:p>
                      <a:pPr algn="r" fontAlgn="b"/>
                      <a:r>
                        <a:rPr lang="fr-FR" sz="2400" u="none" strike="noStrike" dirty="0">
                          <a:effectLst/>
                        </a:rPr>
                        <a:t>31</a:t>
                      </a:r>
                      <a:endParaRPr lang="fr-FR" sz="2400" b="0" i="0" u="none" strike="noStrike" dirty="0">
                        <a:effectLst/>
                        <a:latin typeface="Calibri" panose="020F0502020204030204" pitchFamily="34" charset="0"/>
                      </a:endParaRPr>
                    </a:p>
                  </a:txBody>
                  <a:tcPr marL="9525" marR="9525" marT="9525" marB="0" anchor="b">
                    <a:solidFill>
                      <a:srgbClr val="FF9999"/>
                    </a:solidFill>
                  </a:tcPr>
                </a:tc>
                <a:extLst>
                  <a:ext uri="{0D108BD9-81ED-4DB2-BD59-A6C34878D82A}">
                    <a16:rowId xmlns:a16="http://schemas.microsoft.com/office/drawing/2014/main" val="10008"/>
                  </a:ext>
                </a:extLst>
              </a:tr>
              <a:tr h="190500">
                <a:tc>
                  <a:txBody>
                    <a:bodyPr/>
                    <a:lstStyle/>
                    <a:p>
                      <a:pPr algn="l" fontAlgn="b"/>
                      <a:r>
                        <a:rPr lang="fr-FR" sz="2400" u="none" strike="noStrike" dirty="0">
                          <a:effectLst/>
                        </a:rPr>
                        <a:t>CYCLO</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a:effectLst/>
                        </a:rPr>
                        <a:t>27</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09"/>
                  </a:ext>
                </a:extLst>
              </a:tr>
              <a:tr h="190500">
                <a:tc>
                  <a:txBody>
                    <a:bodyPr/>
                    <a:lstStyle/>
                    <a:p>
                      <a:pPr algn="l" fontAlgn="b"/>
                      <a:r>
                        <a:rPr lang="fr-FR" sz="2400" u="none" strike="noStrike">
                          <a:effectLst/>
                        </a:rPr>
                        <a:t>BADMINTON</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24</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10"/>
                  </a:ext>
                </a:extLst>
              </a:tr>
              <a:tr h="190500">
                <a:tc>
                  <a:txBody>
                    <a:bodyPr/>
                    <a:lstStyle/>
                    <a:p>
                      <a:pPr algn="l" fontAlgn="b"/>
                      <a:r>
                        <a:rPr lang="fr-FR" sz="2400" u="none" strike="noStrike">
                          <a:effectLst/>
                        </a:rPr>
                        <a:t>TENNIS DE TABLE</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19</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11"/>
                  </a:ext>
                </a:extLst>
              </a:tr>
              <a:tr h="190500">
                <a:tc>
                  <a:txBody>
                    <a:bodyPr/>
                    <a:lstStyle/>
                    <a:p>
                      <a:pPr algn="l" fontAlgn="b"/>
                      <a:r>
                        <a:rPr lang="fr-FR" sz="2400" u="none" strike="noStrike">
                          <a:effectLst/>
                        </a:rPr>
                        <a:t>TIR</a:t>
                      </a:r>
                      <a:endParaRPr lang="fr-FR" sz="2400" b="0" i="0" u="none" strike="noStrike">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fr-FR" sz="2400" u="none" strike="noStrike" dirty="0">
                          <a:effectLst/>
                        </a:rPr>
                        <a:t>18</a:t>
                      </a:r>
                      <a:endParaRPr lang="fr-FR" sz="2400" b="0" i="0" u="none" strike="noStrike" dirty="0">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2"/>
                  </a:ext>
                </a:extLst>
              </a:tr>
              <a:tr h="190500">
                <a:tc>
                  <a:txBody>
                    <a:bodyPr/>
                    <a:lstStyle/>
                    <a:p>
                      <a:pPr algn="l" fontAlgn="b"/>
                      <a:r>
                        <a:rPr lang="fr-FR" sz="2400" u="none" strike="noStrike" dirty="0">
                          <a:effectLst/>
                        </a:rPr>
                        <a:t>NATATION</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18</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13"/>
                  </a:ext>
                </a:extLst>
              </a:tr>
              <a:tr h="190500">
                <a:tc>
                  <a:txBody>
                    <a:bodyPr/>
                    <a:lstStyle/>
                    <a:p>
                      <a:pPr algn="l" fontAlgn="b"/>
                      <a:r>
                        <a:rPr lang="fr-FR" sz="2400" u="none" strike="noStrike">
                          <a:effectLst/>
                        </a:rPr>
                        <a:t>SQUASH</a:t>
                      </a:r>
                      <a:endParaRPr lang="fr-FR" sz="2400" b="0" i="0" u="none" strike="noStrike">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fr-FR" sz="2400" u="none" strike="noStrike" dirty="0">
                          <a:effectLst/>
                        </a:rPr>
                        <a:t>16</a:t>
                      </a:r>
                      <a:endParaRPr lang="fr-FR" sz="2400" b="0" i="0" u="none" strike="noStrike" dirty="0">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4"/>
                  </a:ext>
                </a:extLst>
              </a:tr>
              <a:tr h="190500">
                <a:tc>
                  <a:txBody>
                    <a:bodyPr/>
                    <a:lstStyle/>
                    <a:p>
                      <a:pPr algn="l" fontAlgn="b"/>
                      <a:r>
                        <a:rPr lang="fr-FR" sz="2400" u="none" strike="noStrike">
                          <a:effectLst/>
                        </a:rPr>
                        <a:t>RUGBY A 5</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16</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15"/>
                  </a:ext>
                </a:extLst>
              </a:tr>
              <a:tr h="190500">
                <a:tc>
                  <a:txBody>
                    <a:bodyPr/>
                    <a:lstStyle/>
                    <a:p>
                      <a:pPr algn="l" fontAlgn="b"/>
                      <a:r>
                        <a:rPr lang="fr-FR" sz="2400" u="none" strike="noStrike">
                          <a:effectLst/>
                        </a:rPr>
                        <a:t>AIKIDO</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14</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16"/>
                  </a:ext>
                </a:extLst>
              </a:tr>
              <a:tr h="190500">
                <a:tc>
                  <a:txBody>
                    <a:bodyPr/>
                    <a:lstStyle/>
                    <a:p>
                      <a:pPr algn="l" fontAlgn="b"/>
                      <a:r>
                        <a:rPr lang="fr-FR" sz="2400" u="none" strike="noStrike">
                          <a:effectLst/>
                        </a:rPr>
                        <a:t>SKI</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14</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17"/>
                  </a:ext>
                </a:extLst>
              </a:tr>
              <a:tr h="190500">
                <a:tc>
                  <a:txBody>
                    <a:bodyPr/>
                    <a:lstStyle/>
                    <a:p>
                      <a:pPr algn="l" fontAlgn="b"/>
                      <a:r>
                        <a:rPr lang="fr-FR" sz="2400" u="none" strike="noStrike" dirty="0">
                          <a:effectLst/>
                        </a:rPr>
                        <a:t>HANDBALL</a:t>
                      </a:r>
                      <a:endParaRPr lang="fr-FR" sz="2400" b="0" i="0" u="none" strike="noStrike" dirty="0">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fr-FR" sz="2400" u="none" strike="noStrike" dirty="0">
                          <a:effectLst/>
                        </a:rPr>
                        <a:t>13</a:t>
                      </a:r>
                      <a:endParaRPr lang="fr-FR" sz="2400" b="0" i="0" u="none" strike="noStrike" dirty="0">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8"/>
                  </a:ext>
                </a:extLst>
              </a:tr>
              <a:tr h="190500">
                <a:tc>
                  <a:txBody>
                    <a:bodyPr/>
                    <a:lstStyle/>
                    <a:p>
                      <a:pPr algn="l" fontAlgn="b"/>
                      <a:r>
                        <a:rPr lang="fr-FR" sz="2400" u="none" strike="noStrike">
                          <a:effectLst/>
                        </a:rPr>
                        <a:t>FOOTBALL CMM</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12</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19"/>
                  </a:ext>
                </a:extLst>
              </a:tr>
              <a:tr h="190500">
                <a:tc>
                  <a:txBody>
                    <a:bodyPr/>
                    <a:lstStyle/>
                    <a:p>
                      <a:pPr algn="l" fontAlgn="b"/>
                      <a:r>
                        <a:rPr lang="fr-FR" sz="2400" u="none" strike="noStrike" dirty="0">
                          <a:effectLst/>
                        </a:rPr>
                        <a:t>FITNESS EGERIE HAUTEPIERRE </a:t>
                      </a:r>
                      <a:endParaRPr lang="fr-FR" sz="2400" b="0" i="0" u="none" strike="noStrike" dirty="0">
                        <a:effectLst/>
                        <a:latin typeface="Calibri" panose="020F0502020204030204" pitchFamily="34" charset="0"/>
                      </a:endParaRPr>
                    </a:p>
                  </a:txBody>
                  <a:tcPr marL="9525" marR="9525" marT="9525" marB="0" anchor="b">
                    <a:solidFill>
                      <a:srgbClr val="FF9999"/>
                    </a:solidFill>
                  </a:tcPr>
                </a:tc>
                <a:tc>
                  <a:txBody>
                    <a:bodyPr/>
                    <a:lstStyle/>
                    <a:p>
                      <a:pPr algn="r" fontAlgn="b"/>
                      <a:r>
                        <a:rPr lang="fr-FR" sz="2400" u="none" strike="noStrike" dirty="0">
                          <a:effectLst/>
                        </a:rPr>
                        <a:t>12</a:t>
                      </a:r>
                      <a:endParaRPr lang="fr-FR" sz="2400" b="0" i="0" u="none" strike="noStrike" dirty="0">
                        <a:effectLst/>
                        <a:latin typeface="Calibri" panose="020F0502020204030204" pitchFamily="34" charset="0"/>
                      </a:endParaRPr>
                    </a:p>
                  </a:txBody>
                  <a:tcPr marL="9525" marR="9525" marT="9525" marB="0" anchor="b">
                    <a:solidFill>
                      <a:srgbClr val="FF9999"/>
                    </a:solidFill>
                  </a:tcPr>
                </a:tc>
                <a:extLst>
                  <a:ext uri="{0D108BD9-81ED-4DB2-BD59-A6C34878D82A}">
                    <a16:rowId xmlns:a16="http://schemas.microsoft.com/office/drawing/2014/main" val="10020"/>
                  </a:ext>
                </a:extLst>
              </a:tr>
              <a:tr h="190500">
                <a:tc>
                  <a:txBody>
                    <a:bodyPr/>
                    <a:lstStyle/>
                    <a:p>
                      <a:pPr algn="l" fontAlgn="b"/>
                      <a:r>
                        <a:rPr lang="fr-FR" sz="2400" u="none" strike="noStrike" dirty="0">
                          <a:effectLst/>
                        </a:rPr>
                        <a:t>BASKET</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8</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21"/>
                  </a:ext>
                </a:extLst>
              </a:tr>
              <a:tr h="190500">
                <a:tc>
                  <a:txBody>
                    <a:bodyPr/>
                    <a:lstStyle/>
                    <a:p>
                      <a:pPr algn="l" fontAlgn="b"/>
                      <a:r>
                        <a:rPr lang="fr-FR" sz="2400" u="none" strike="noStrike" dirty="0">
                          <a:effectLst/>
                        </a:rPr>
                        <a:t>BOWLING</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6</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22"/>
                  </a:ext>
                </a:extLst>
              </a:tr>
              <a:tr h="190500">
                <a:tc>
                  <a:txBody>
                    <a:bodyPr/>
                    <a:lstStyle/>
                    <a:p>
                      <a:pPr algn="l" fontAlgn="b"/>
                      <a:r>
                        <a:rPr lang="fr-FR" sz="2400" u="none" strike="noStrike" dirty="0">
                          <a:effectLst/>
                        </a:rPr>
                        <a:t>ECHECS</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5</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23"/>
                  </a:ext>
                </a:extLst>
              </a:tr>
              <a:tr h="190500">
                <a:tc>
                  <a:txBody>
                    <a:bodyPr/>
                    <a:lstStyle/>
                    <a:p>
                      <a:pPr algn="l" fontAlgn="b"/>
                      <a:r>
                        <a:rPr lang="fr-FR" sz="2400" u="none" strike="noStrike" dirty="0">
                          <a:effectLst/>
                        </a:rPr>
                        <a:t>CARDIO-BOXE PANZA</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a:effectLst/>
                        </a:rPr>
                        <a:t>5</a:t>
                      </a:r>
                      <a:endParaRPr lang="fr-FR" sz="2400" b="0" i="0" u="none" strike="noStrike">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24"/>
                  </a:ext>
                </a:extLst>
              </a:tr>
              <a:tr h="190500">
                <a:tc>
                  <a:txBody>
                    <a:bodyPr/>
                    <a:lstStyle/>
                    <a:p>
                      <a:pPr algn="l" fontAlgn="b"/>
                      <a:r>
                        <a:rPr lang="fr-FR" sz="2400" u="none" strike="noStrike" dirty="0">
                          <a:effectLst/>
                        </a:rPr>
                        <a:t>PETANQUE</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5</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25"/>
                  </a:ext>
                </a:extLst>
              </a:tr>
              <a:tr h="190500">
                <a:tc>
                  <a:txBody>
                    <a:bodyPr/>
                    <a:lstStyle/>
                    <a:p>
                      <a:pPr algn="l" fontAlgn="b"/>
                      <a:r>
                        <a:rPr lang="fr-FR" sz="2400" u="none" strike="noStrike">
                          <a:effectLst/>
                        </a:rPr>
                        <a:t>FOOT EN SALLE</a:t>
                      </a:r>
                      <a:endParaRPr lang="fr-FR" sz="2400" b="0" i="0" u="none" strike="noStrike">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fr-FR" sz="2400" u="none" strike="noStrike" dirty="0">
                          <a:effectLst/>
                        </a:rPr>
                        <a:t>5</a:t>
                      </a:r>
                      <a:endParaRPr lang="fr-FR" sz="2400" b="0" i="0" u="none" strike="noStrike" dirty="0">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26"/>
                  </a:ext>
                </a:extLst>
              </a:tr>
              <a:tr h="190500">
                <a:tc>
                  <a:txBody>
                    <a:bodyPr/>
                    <a:lstStyle/>
                    <a:p>
                      <a:pPr algn="l" fontAlgn="b"/>
                      <a:r>
                        <a:rPr lang="fr-FR" sz="2400" u="none" strike="noStrike" dirty="0">
                          <a:effectLst/>
                        </a:rPr>
                        <a:t>AVIRON</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4</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28"/>
                  </a:ext>
                </a:extLst>
              </a:tr>
              <a:tr h="190500">
                <a:tc>
                  <a:txBody>
                    <a:bodyPr/>
                    <a:lstStyle/>
                    <a:p>
                      <a:pPr algn="l" fontAlgn="b"/>
                      <a:r>
                        <a:rPr lang="fr-FR" sz="2400" u="none" strike="noStrike" dirty="0">
                          <a:effectLst/>
                        </a:rPr>
                        <a:t>ULTIMATE FRISBEE</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fr-FR" sz="2400" u="none" strike="noStrike" dirty="0">
                          <a:effectLst/>
                        </a:rPr>
                        <a:t>1</a:t>
                      </a:r>
                      <a:endParaRPr lang="fr-FR" sz="2400" b="0" i="0" u="none" strike="noStrike" dirty="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30"/>
                  </a:ext>
                </a:extLst>
              </a:tr>
              <a:tr h="190500">
                <a:tc>
                  <a:txBody>
                    <a:bodyPr/>
                    <a:lstStyle/>
                    <a:p>
                      <a:pPr algn="l" fontAlgn="b"/>
                      <a:r>
                        <a:rPr lang="fr-FR" sz="2400" u="none" strike="noStrike" dirty="0">
                          <a:effectLst/>
                        </a:rPr>
                        <a:t>YOGA HORS SALLE</a:t>
                      </a:r>
                      <a:endParaRPr lang="fr-FR" sz="2400" b="0" i="0" u="none" strike="noStrike" dirty="0">
                        <a:effectLst/>
                        <a:latin typeface="Calibri" panose="020F0502020204030204" pitchFamily="34" charset="0"/>
                      </a:endParaRPr>
                    </a:p>
                  </a:txBody>
                  <a:tcPr marL="9525" marR="9525" marT="9525" marB="0" anchor="b">
                    <a:solidFill>
                      <a:srgbClr val="FF9999"/>
                    </a:solidFill>
                  </a:tcPr>
                </a:tc>
                <a:tc>
                  <a:txBody>
                    <a:bodyPr/>
                    <a:lstStyle/>
                    <a:p>
                      <a:pPr algn="r" fontAlgn="b"/>
                      <a:r>
                        <a:rPr lang="fr-FR" sz="2400" u="none" strike="noStrike" dirty="0">
                          <a:effectLst/>
                        </a:rPr>
                        <a:t>1</a:t>
                      </a:r>
                      <a:endParaRPr lang="fr-FR" sz="2400" b="0" i="0" u="none" strike="noStrike" dirty="0">
                        <a:effectLst/>
                        <a:latin typeface="Calibri" panose="020F0502020204030204" pitchFamily="34" charset="0"/>
                      </a:endParaRPr>
                    </a:p>
                  </a:txBody>
                  <a:tcPr marL="9525" marR="9525" marT="9525" marB="0" anchor="b">
                    <a:solidFill>
                      <a:srgbClr val="FF9999"/>
                    </a:solidFill>
                  </a:tcPr>
                </a:tc>
                <a:extLst>
                  <a:ext uri="{0D108BD9-81ED-4DB2-BD59-A6C34878D82A}">
                    <a16:rowId xmlns:a16="http://schemas.microsoft.com/office/drawing/2014/main" val="10031"/>
                  </a:ext>
                </a:extLst>
              </a:tr>
              <a:tr h="190500">
                <a:tc>
                  <a:txBody>
                    <a:bodyPr/>
                    <a:lstStyle/>
                    <a:p>
                      <a:pPr algn="l" fontAlgn="b"/>
                      <a:r>
                        <a:rPr lang="fr-FR" sz="2400" u="none" strike="noStrike" dirty="0">
                          <a:effectLst/>
                        </a:rPr>
                        <a:t>EQUITATION</a:t>
                      </a:r>
                      <a:endParaRPr lang="fr-FR" sz="2400" b="0" i="0" u="none" strike="noStrike" dirty="0">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fr-FR" sz="2400" u="none" strike="noStrike" dirty="0">
                          <a:effectLst/>
                        </a:rPr>
                        <a:t>1</a:t>
                      </a:r>
                      <a:endParaRPr lang="fr-FR" sz="2400" b="0" i="0" u="none" strike="noStrike" dirty="0">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33"/>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1316883626"/>
              </p:ext>
            </p:extLst>
          </p:nvPr>
        </p:nvGraphicFramePr>
        <p:xfrm>
          <a:off x="1273415" y="9728835"/>
          <a:ext cx="6833553" cy="2790825"/>
        </p:xfrm>
        <a:graphic>
          <a:graphicData uri="http://schemas.openxmlformats.org/drawingml/2006/table">
            <a:tbl>
              <a:tblPr>
                <a:tableStyleId>{775DCB02-9BB8-47FD-8907-85C794F793BA}</a:tableStyleId>
              </a:tblPr>
              <a:tblGrid>
                <a:gridCol w="6015990">
                  <a:extLst>
                    <a:ext uri="{9D8B030D-6E8A-4147-A177-3AD203B41FA5}">
                      <a16:colId xmlns:a16="http://schemas.microsoft.com/office/drawing/2014/main" val="20000"/>
                    </a:ext>
                  </a:extLst>
                </a:gridCol>
                <a:gridCol w="817563">
                  <a:extLst>
                    <a:ext uri="{9D8B030D-6E8A-4147-A177-3AD203B41FA5}">
                      <a16:colId xmlns:a16="http://schemas.microsoft.com/office/drawing/2014/main" val="20001"/>
                    </a:ext>
                  </a:extLst>
                </a:gridCol>
              </a:tblGrid>
              <a:tr h="190500">
                <a:tc>
                  <a:txBody>
                    <a:bodyPr/>
                    <a:lstStyle/>
                    <a:p>
                      <a:pPr algn="l" fontAlgn="b"/>
                      <a:r>
                        <a:rPr lang="fr-FR" sz="3600" u="none" strike="noStrike" dirty="0">
                          <a:effectLst/>
                        </a:rPr>
                        <a:t>Compétition</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281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dirty="0">
                          <a:effectLst/>
                        </a:rPr>
                        <a:t>Loisir</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287</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3600" u="none" strike="noStrike" dirty="0">
                          <a:effectLst/>
                        </a:rPr>
                        <a:t>Salle (1 créneau)</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16</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3600" u="none" strike="noStrike" dirty="0">
                          <a:effectLst/>
                        </a:rPr>
                        <a:t>Salle (multi-créneau avec 1 TPS)</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3</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3600" u="none" strike="noStrike" dirty="0">
                          <a:effectLst/>
                        </a:rPr>
                        <a:t>Salle (multi-créneau)</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30</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bl>
          </a:graphicData>
        </a:graphic>
      </p:graphicFrame>
      <p:graphicFrame>
        <p:nvGraphicFramePr>
          <p:cNvPr id="15" name="Tableau 14"/>
          <p:cNvGraphicFramePr>
            <a:graphicFrameLocks noGrp="1"/>
          </p:cNvGraphicFramePr>
          <p:nvPr>
            <p:extLst>
              <p:ext uri="{D42A27DB-BD31-4B8C-83A1-F6EECF244321}">
                <p14:modId xmlns:p14="http://schemas.microsoft.com/office/powerpoint/2010/main" val="1529911872"/>
              </p:ext>
            </p:extLst>
          </p:nvPr>
        </p:nvGraphicFramePr>
        <p:xfrm>
          <a:off x="11686092" y="817309"/>
          <a:ext cx="4459606" cy="7814310"/>
        </p:xfrm>
        <a:graphic>
          <a:graphicData uri="http://schemas.openxmlformats.org/drawingml/2006/table">
            <a:tbl>
              <a:tblPr>
                <a:tableStyleId>{35758FB7-9AC5-4552-8A53-C91805E547FA}</a:tableStyleId>
              </a:tblPr>
              <a:tblGrid>
                <a:gridCol w="3642043">
                  <a:extLst>
                    <a:ext uri="{9D8B030D-6E8A-4147-A177-3AD203B41FA5}">
                      <a16:colId xmlns:a16="http://schemas.microsoft.com/office/drawing/2014/main" val="20000"/>
                    </a:ext>
                  </a:extLst>
                </a:gridCol>
                <a:gridCol w="817563">
                  <a:extLst>
                    <a:ext uri="{9D8B030D-6E8A-4147-A177-3AD203B41FA5}">
                      <a16:colId xmlns:a16="http://schemas.microsoft.com/office/drawing/2014/main" val="20001"/>
                    </a:ext>
                  </a:extLst>
                </a:gridCol>
              </a:tblGrid>
              <a:tr h="190500">
                <a:tc>
                  <a:txBody>
                    <a:bodyPr/>
                    <a:lstStyle/>
                    <a:p>
                      <a:pPr algn="l" fontAlgn="b"/>
                      <a:r>
                        <a:rPr lang="fr-FR" sz="3600" u="none" strike="noStrike" dirty="0">
                          <a:effectLst/>
                        </a:rPr>
                        <a:t>CE EI/EID/EIP</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257</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a:effectLst/>
                        </a:rPr>
                        <a:t>CE CFdeCM</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107</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3600" u="none" strike="noStrike">
                          <a:effectLst/>
                        </a:rPr>
                        <a:t>CE ACM</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74</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3600" u="none" strike="noStrike">
                          <a:effectLst/>
                        </a:rPr>
                        <a:t>Autre CE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65</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3600" u="none" strike="noStrike">
                          <a:effectLst/>
                        </a:rPr>
                        <a:t>CE CCS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31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3600" u="none" strike="noStrike">
                          <a:effectLst/>
                        </a:rPr>
                        <a:t>CE CICES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21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fr-FR" sz="3600" u="none" strike="noStrike">
                          <a:effectLst/>
                        </a:rPr>
                        <a:t>CE CCM HORS EMS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16</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fr-FR" sz="3600" u="none" strike="noStrike">
                          <a:effectLst/>
                        </a:rPr>
                        <a:t>CE TITRE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12</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fr-FR" sz="3600" u="none" strike="noStrike">
                          <a:effectLst/>
                        </a:rPr>
                        <a:t>CE CCM EMS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8</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0500">
                <a:tc>
                  <a:txBody>
                    <a:bodyPr/>
                    <a:lstStyle/>
                    <a:p>
                      <a:pPr algn="l" fontAlgn="b"/>
                      <a:r>
                        <a:rPr lang="fr-FR" sz="3600" u="none" strike="noStrike" dirty="0">
                          <a:effectLst/>
                        </a:rPr>
                        <a:t>CE CCM CMM</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7</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fr-FR" sz="3600" u="none" strike="noStrike">
                          <a:effectLst/>
                        </a:rPr>
                        <a:t>CE CICIDF</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7</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fr-FR" sz="3600" u="none" strike="noStrike">
                          <a:effectLst/>
                        </a:rPr>
                        <a:t>CE EPS</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6</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0500">
                <a:tc>
                  <a:txBody>
                    <a:bodyPr/>
                    <a:lstStyle/>
                    <a:p>
                      <a:pPr algn="l" fontAlgn="b"/>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4</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190500">
                <a:tc>
                  <a:txBody>
                    <a:bodyPr/>
                    <a:lstStyle/>
                    <a:p>
                      <a:pPr algn="l" fontAlgn="b"/>
                      <a:r>
                        <a:rPr lang="fr-FR" sz="3600" u="none" strike="noStrike" dirty="0">
                          <a:effectLst/>
                        </a:rPr>
                        <a:t>CE EIS</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2</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bl>
          </a:graphicData>
        </a:graphic>
      </p:graphicFrame>
      <p:graphicFrame>
        <p:nvGraphicFramePr>
          <p:cNvPr id="16" name="Tableau 15"/>
          <p:cNvGraphicFramePr>
            <a:graphicFrameLocks noGrp="1"/>
          </p:cNvGraphicFramePr>
          <p:nvPr>
            <p:extLst>
              <p:ext uri="{D42A27DB-BD31-4B8C-83A1-F6EECF244321}">
                <p14:modId xmlns:p14="http://schemas.microsoft.com/office/powerpoint/2010/main" val="2226446317"/>
              </p:ext>
            </p:extLst>
          </p:nvPr>
        </p:nvGraphicFramePr>
        <p:xfrm>
          <a:off x="10205082" y="9170671"/>
          <a:ext cx="5940616" cy="3907155"/>
        </p:xfrm>
        <a:graphic>
          <a:graphicData uri="http://schemas.openxmlformats.org/drawingml/2006/table">
            <a:tbl>
              <a:tblPr>
                <a:tableStyleId>{35758FB7-9AC5-4552-8A53-C91805E547FA}</a:tableStyleId>
              </a:tblPr>
              <a:tblGrid>
                <a:gridCol w="5123053">
                  <a:extLst>
                    <a:ext uri="{9D8B030D-6E8A-4147-A177-3AD203B41FA5}">
                      <a16:colId xmlns:a16="http://schemas.microsoft.com/office/drawing/2014/main" val="20000"/>
                    </a:ext>
                  </a:extLst>
                </a:gridCol>
                <a:gridCol w="817563">
                  <a:extLst>
                    <a:ext uri="{9D8B030D-6E8A-4147-A177-3AD203B41FA5}">
                      <a16:colId xmlns:a16="http://schemas.microsoft.com/office/drawing/2014/main" val="20001"/>
                    </a:ext>
                  </a:extLst>
                </a:gridCol>
              </a:tblGrid>
              <a:tr h="190500">
                <a:tc>
                  <a:txBody>
                    <a:bodyPr/>
                    <a:lstStyle/>
                    <a:p>
                      <a:pPr algn="l" fontAlgn="b"/>
                      <a:r>
                        <a:rPr lang="fr-FR" sz="3600" u="none" strike="noStrike" dirty="0">
                          <a:effectLst/>
                        </a:rPr>
                        <a:t>Subventionné</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a:effectLst/>
                        </a:rPr>
                        <a:t>414</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a:effectLst/>
                        </a:rPr>
                        <a:t>Non subventionné</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65</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3600" u="none" strike="noStrike">
                          <a:effectLst/>
                        </a:rPr>
                        <a:t>Externe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51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3600" u="none" strike="noStrike">
                          <a:effectLst/>
                        </a:rPr>
                        <a:t>Subvention non demandée</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31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3600" u="none" strike="noStrike">
                          <a:effectLst/>
                        </a:rPr>
                        <a:t>Conjoint</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24</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3600" u="none" strike="noStrike">
                          <a:effectLst/>
                        </a:rPr>
                        <a:t>Retraité</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19</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fr-FR" sz="3600" u="none" strike="noStrike" dirty="0">
                          <a:effectLst/>
                        </a:rPr>
                        <a:t>Enfant</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9</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4201193835"/>
              </p:ext>
            </p:extLst>
          </p:nvPr>
        </p:nvGraphicFramePr>
        <p:xfrm>
          <a:off x="6152463" y="4370917"/>
          <a:ext cx="4556092" cy="1674495"/>
        </p:xfrm>
        <a:graphic>
          <a:graphicData uri="http://schemas.openxmlformats.org/drawingml/2006/table">
            <a:tbl>
              <a:tblPr firstCol="1" bandRow="1">
                <a:tableStyleId>{18603FDC-E32A-4AB5-989C-0864C3EAD2B8}</a:tableStyleId>
              </a:tblPr>
              <a:tblGrid>
                <a:gridCol w="3097213">
                  <a:extLst>
                    <a:ext uri="{9D8B030D-6E8A-4147-A177-3AD203B41FA5}">
                      <a16:colId xmlns:a16="http://schemas.microsoft.com/office/drawing/2014/main" val="20000"/>
                    </a:ext>
                  </a:extLst>
                </a:gridCol>
                <a:gridCol w="1458879">
                  <a:extLst>
                    <a:ext uri="{9D8B030D-6E8A-4147-A177-3AD203B41FA5}">
                      <a16:colId xmlns:a16="http://schemas.microsoft.com/office/drawing/2014/main" val="20001"/>
                    </a:ext>
                  </a:extLst>
                </a:gridCol>
              </a:tblGrid>
              <a:tr h="190500">
                <a:tc>
                  <a:txBody>
                    <a:bodyPr/>
                    <a:lstStyle/>
                    <a:p>
                      <a:pPr algn="l" fontAlgn="b"/>
                      <a:r>
                        <a:rPr lang="fr-FR" sz="3600" u="none" strike="noStrike" dirty="0">
                          <a:effectLst/>
                        </a:rPr>
                        <a:t>Autres</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37</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3600" u="none" strike="noStrike">
                          <a:effectLst/>
                        </a:rPr>
                        <a:t>Deuxième Sport</a:t>
                      </a:r>
                      <a:endParaRPr lang="fr-FR" sz="3600" b="0" i="0" u="none" strike="noStrike">
                        <a:effectLst/>
                        <a:latin typeface="Calibri" panose="020F0502020204030204" pitchFamily="34" charset="0"/>
                      </a:endParaRPr>
                    </a:p>
                  </a:txBody>
                  <a:tcPr marL="9525" marR="9525" marT="9525" marB="0" anchor="b"/>
                </a:tc>
                <a:tc>
                  <a:txBody>
                    <a:bodyPr/>
                    <a:lstStyle/>
                    <a:p>
                      <a:pPr algn="r" fontAlgn="b"/>
                      <a:r>
                        <a:rPr lang="fr-FR" sz="3600" u="none" strike="noStrike">
                          <a:effectLst/>
                        </a:rPr>
                        <a:t>91</a:t>
                      </a:r>
                      <a:endParaRPr lang="fr-FR" sz="36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0">
                <a:tc>
                  <a:txBody>
                    <a:bodyPr/>
                    <a:lstStyle/>
                    <a:p>
                      <a:pPr algn="l" fontAlgn="b"/>
                      <a:r>
                        <a:rPr lang="fr-FR" sz="3600" u="none" strike="noStrike" dirty="0">
                          <a:effectLst/>
                        </a:rPr>
                        <a:t>Sport Principal</a:t>
                      </a:r>
                      <a:endParaRPr lang="fr-FR" sz="3600" b="0" i="0" u="none" strike="noStrike" dirty="0">
                        <a:effectLst/>
                        <a:latin typeface="Calibri" panose="020F0502020204030204" pitchFamily="34" charset="0"/>
                      </a:endParaRPr>
                    </a:p>
                  </a:txBody>
                  <a:tcPr marL="9525" marR="9525" marT="9525" marB="0" anchor="b"/>
                </a:tc>
                <a:tc>
                  <a:txBody>
                    <a:bodyPr/>
                    <a:lstStyle/>
                    <a:p>
                      <a:pPr algn="r" fontAlgn="b"/>
                      <a:r>
                        <a:rPr lang="fr-FR" sz="3600" u="none" strike="noStrike" dirty="0">
                          <a:effectLst/>
                        </a:rPr>
                        <a:t>489</a:t>
                      </a:r>
                      <a:endParaRPr lang="fr-FR" sz="36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sp>
        <p:nvSpPr>
          <p:cNvPr id="6" name="Rectangle avec flèche vers le haut 5"/>
          <p:cNvSpPr/>
          <p:nvPr/>
        </p:nvSpPr>
        <p:spPr>
          <a:xfrm>
            <a:off x="2529899" y="6257947"/>
            <a:ext cx="2211580" cy="1737043"/>
          </a:xfrm>
          <a:prstGeom prst="up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dirty="0" smtClean="0"/>
              <a:t>-64 %</a:t>
            </a:r>
            <a:endParaRPr lang="fr-FR" sz="6000" dirty="0"/>
          </a:p>
        </p:txBody>
      </p:sp>
      <p:sp>
        <p:nvSpPr>
          <p:cNvPr id="17" name="Rectangle avec flèche vers le haut 16"/>
          <p:cNvSpPr/>
          <p:nvPr/>
        </p:nvSpPr>
        <p:spPr>
          <a:xfrm>
            <a:off x="8525003" y="6129738"/>
            <a:ext cx="2211580" cy="1737043"/>
          </a:xfrm>
          <a:prstGeom prst="up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dirty="0" smtClean="0"/>
              <a:t>-62 %</a:t>
            </a:r>
            <a:endParaRPr lang="fr-FR" sz="6000" dirty="0"/>
          </a:p>
        </p:txBody>
      </p:sp>
      <p:sp>
        <p:nvSpPr>
          <p:cNvPr id="7" name="ZoneTexte 6"/>
          <p:cNvSpPr txBox="1"/>
          <p:nvPr/>
        </p:nvSpPr>
        <p:spPr>
          <a:xfrm>
            <a:off x="20996534" y="6038627"/>
            <a:ext cx="3387466" cy="17543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wrap="none" rtlCol="0" fromWordArt="1">
            <a:spAutoFit/>
          </a:bodyPr>
          <a:lstStyle/>
          <a:p>
            <a:r>
              <a:rPr lang="fr-FR"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22 sections</a:t>
            </a:r>
          </a:p>
          <a:p>
            <a:r>
              <a:rPr lang="fr-FR"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Actives</a:t>
            </a:r>
            <a:endParaRPr lang="fr-FR"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2004739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smtClean="0"/>
              <a:t>Equipement – Quoi de neuf ? </a:t>
            </a:r>
            <a:endParaRPr lang="fr-FR" dirty="0"/>
          </a:p>
        </p:txBody>
      </p:sp>
      <p:sp>
        <p:nvSpPr>
          <p:cNvPr id="7" name="Espace réservé du contenu 6"/>
          <p:cNvSpPr>
            <a:spLocks noGrp="1"/>
          </p:cNvSpPr>
          <p:nvPr>
            <p:ph idx="1"/>
          </p:nvPr>
        </p:nvSpPr>
        <p:spPr>
          <a:xfrm>
            <a:off x="378542" y="2062706"/>
            <a:ext cx="23673354" cy="1839012"/>
          </a:xfrm>
        </p:spPr>
        <p:txBody>
          <a:bodyPr/>
          <a:lstStyle/>
          <a:p>
            <a:r>
              <a:rPr lang="fr-FR" dirty="0" smtClean="0"/>
              <a:t>Les équipements ont été renouvelés en 2019 mais, en raison de la crise sanitaire, les distributions ont été reportées en septembre 2020. </a:t>
            </a:r>
            <a:endParaRPr lang="fr-FR" dirty="0"/>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83</a:t>
            </a:fld>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54" y="3939519"/>
            <a:ext cx="12820407" cy="9110501"/>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3496" y="3803989"/>
            <a:ext cx="10058400" cy="565785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22436" y="3901718"/>
            <a:ext cx="1174376" cy="1174376"/>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777177" y="7392144"/>
            <a:ext cx="7212519" cy="5409389"/>
          </a:xfrm>
          <a:prstGeom prst="rect">
            <a:avLst/>
          </a:prstGeom>
        </p:spPr>
      </p:pic>
    </p:spTree>
    <p:extLst>
      <p:ext uri="{BB962C8B-B14F-4D97-AF65-F5344CB8AC3E}">
        <p14:creationId xmlns:p14="http://schemas.microsoft.com/office/powerpoint/2010/main" val="30966830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78542" y="85725"/>
            <a:ext cx="22072896" cy="2651126"/>
          </a:xfrm>
        </p:spPr>
        <p:txBody>
          <a:bodyPr>
            <a:normAutofit/>
          </a:bodyPr>
          <a:lstStyle/>
          <a:p>
            <a:r>
              <a:rPr lang="fr-FR" dirty="0" smtClean="0"/>
              <a:t>Equipement – tout est neuf ..enfin presque! </a:t>
            </a:r>
            <a:endParaRPr lang="fr-FR" dirty="0"/>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84</a:t>
            </a:fld>
            <a:endParaRPr lang="fr-FR"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2436" y="5588210"/>
            <a:ext cx="1174376" cy="1174376"/>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43093" y="3472772"/>
            <a:ext cx="10972800" cy="822960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783080" y="3394951"/>
            <a:ext cx="10972800" cy="8229601"/>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84051" y="3996713"/>
            <a:ext cx="10272409" cy="7704307"/>
          </a:xfrm>
          <a:prstGeom prst="rect">
            <a:avLst/>
          </a:prstGeom>
        </p:spPr>
      </p:pic>
    </p:spTree>
    <p:extLst>
      <p:ext uri="{BB962C8B-B14F-4D97-AF65-F5344CB8AC3E}">
        <p14:creationId xmlns:p14="http://schemas.microsoft.com/office/powerpoint/2010/main" val="5377967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284328" y="181261"/>
            <a:ext cx="21031200" cy="1954862"/>
          </a:xfrm>
        </p:spPr>
        <p:txBody>
          <a:bodyPr/>
          <a:lstStyle/>
          <a:p>
            <a:r>
              <a:rPr lang="fr-FR" dirty="0" smtClean="0"/>
              <a:t>Le site ASCM : en hausse !</a:t>
            </a:r>
            <a:endParaRPr lang="fr-FR" dirty="0"/>
          </a:p>
        </p:txBody>
      </p:sp>
      <p:sp>
        <p:nvSpPr>
          <p:cNvPr id="6" name="Espace réservé du numéro de diapositive 5"/>
          <p:cNvSpPr>
            <a:spLocks noGrp="1"/>
          </p:cNvSpPr>
          <p:nvPr>
            <p:ph type="sldNum" sz="quarter" idx="12"/>
          </p:nvPr>
        </p:nvSpPr>
        <p:spPr/>
        <p:txBody>
          <a:bodyPr/>
          <a:lstStyle/>
          <a:p>
            <a:fld id="{401DF347-C6E7-9F43-B3A7-D98FA26113C1}" type="slidenum">
              <a:rPr lang="fr-FR" smtClean="0"/>
              <a:t>85</a:t>
            </a:fld>
            <a:endParaRPr lang="fr-FR" dirty="0"/>
          </a:p>
        </p:txBody>
      </p:sp>
      <p:sp>
        <p:nvSpPr>
          <p:cNvPr id="3" name="ZoneTexte 2"/>
          <p:cNvSpPr txBox="1"/>
          <p:nvPr/>
        </p:nvSpPr>
        <p:spPr>
          <a:xfrm>
            <a:off x="14923376" y="12432152"/>
            <a:ext cx="7939995" cy="1077218"/>
          </a:xfrm>
          <a:prstGeom prst="rect">
            <a:avLst/>
          </a:prstGeom>
          <a:ln/>
        </p:spPr>
        <p:style>
          <a:lnRef idx="2">
            <a:schemeClr val="accent1"/>
          </a:lnRef>
          <a:fillRef idx="1">
            <a:schemeClr val="lt1"/>
          </a:fillRef>
          <a:effectRef idx="0">
            <a:schemeClr val="accent1"/>
          </a:effectRef>
          <a:fontRef idx="minor">
            <a:schemeClr val="dk1"/>
          </a:fontRef>
        </p:style>
        <p:txBody>
          <a:bodyPr wrap="none" rtlCol="0" fromWordArt="1">
            <a:spAutoFit/>
          </a:bodyPr>
          <a:lstStyle/>
          <a:p>
            <a:r>
              <a:rPr lang="fr-FR" sz="6400" dirty="0" smtClean="0">
                <a:hlinkClick r:id="rId3"/>
              </a:rPr>
              <a:t>www.ascreditmutuel.fr</a:t>
            </a:r>
            <a:endParaRPr lang="fr-FR" sz="6400" dirty="0"/>
          </a:p>
        </p:txBody>
      </p:sp>
      <p:pic>
        <p:nvPicPr>
          <p:cNvPr id="2" name="Image 1"/>
          <p:cNvPicPr>
            <a:picLocks noChangeAspect="1"/>
          </p:cNvPicPr>
          <p:nvPr/>
        </p:nvPicPr>
        <p:blipFill>
          <a:blip r:embed="rId4"/>
          <a:stretch>
            <a:fillRect/>
          </a:stretch>
        </p:blipFill>
        <p:spPr>
          <a:xfrm>
            <a:off x="284328" y="3151786"/>
            <a:ext cx="14506534" cy="9888415"/>
          </a:xfrm>
          <a:prstGeom prst="rect">
            <a:avLst/>
          </a:prstGeom>
        </p:spPr>
      </p:pic>
      <p:sp>
        <p:nvSpPr>
          <p:cNvPr id="4" name="ZoneTexte 3"/>
          <p:cNvSpPr txBox="1"/>
          <p:nvPr/>
        </p:nvSpPr>
        <p:spPr>
          <a:xfrm>
            <a:off x="15973316" y="3276332"/>
            <a:ext cx="6751470" cy="218521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105 990 </a:t>
            </a:r>
            <a:r>
              <a:rPr lang="fr-FR" dirty="0" smtClean="0">
                <a:solidFill>
                  <a:srgbClr val="0E4195"/>
                </a:solidFill>
              </a:rPr>
              <a:t>vues</a:t>
            </a:r>
          </a:p>
          <a:p>
            <a:pPr algn="r"/>
            <a:r>
              <a:rPr lang="fr-FR" sz="4000" i="1" dirty="0" smtClean="0">
                <a:solidFill>
                  <a:schemeClr val="tx1"/>
                </a:solidFill>
              </a:rPr>
              <a:t>Vs </a:t>
            </a:r>
            <a:r>
              <a:rPr lang="fr-FR" sz="4000" i="1" dirty="0">
                <a:solidFill>
                  <a:schemeClr val="tx1"/>
                </a:solidFill>
              </a:rPr>
              <a:t>84 </a:t>
            </a:r>
            <a:r>
              <a:rPr lang="fr-FR" sz="4000" i="1" dirty="0" smtClean="0">
                <a:solidFill>
                  <a:schemeClr val="tx1"/>
                </a:solidFill>
              </a:rPr>
              <a:t>958 en 2019</a:t>
            </a:r>
            <a:endParaRPr lang="fr-FR" sz="4000" i="1" dirty="0">
              <a:solidFill>
                <a:schemeClr val="tx1"/>
              </a:solidFill>
            </a:endParaRPr>
          </a:p>
        </p:txBody>
      </p:sp>
      <p:sp>
        <p:nvSpPr>
          <p:cNvPr id="10" name="ZoneTexte 9"/>
          <p:cNvSpPr txBox="1"/>
          <p:nvPr/>
        </p:nvSpPr>
        <p:spPr>
          <a:xfrm>
            <a:off x="16111901" y="5400019"/>
            <a:ext cx="6751470" cy="301621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10 443 </a:t>
            </a:r>
            <a:r>
              <a:rPr lang="fr-FR" dirty="0" smtClean="0">
                <a:solidFill>
                  <a:srgbClr val="0E4195"/>
                </a:solidFill>
              </a:rPr>
              <a:t>visiteurs</a:t>
            </a:r>
          </a:p>
          <a:p>
            <a:pPr algn="r"/>
            <a:r>
              <a:rPr lang="fr-FR" sz="4000" i="1" dirty="0">
                <a:solidFill>
                  <a:schemeClr val="tx1"/>
                </a:solidFill>
              </a:rPr>
              <a:t>Vs </a:t>
            </a:r>
            <a:r>
              <a:rPr lang="fr-FR" sz="4000" i="1" dirty="0" smtClean="0">
                <a:solidFill>
                  <a:schemeClr val="tx1"/>
                </a:solidFill>
              </a:rPr>
              <a:t>9760 en </a:t>
            </a:r>
            <a:r>
              <a:rPr lang="fr-FR" sz="4000" i="1" dirty="0">
                <a:solidFill>
                  <a:schemeClr val="tx1"/>
                </a:solidFill>
              </a:rPr>
              <a:t>2019</a:t>
            </a:r>
          </a:p>
          <a:p>
            <a:endParaRPr lang="fr-FR" dirty="0">
              <a:solidFill>
                <a:srgbClr val="0E4195"/>
              </a:solidFill>
            </a:endParaRPr>
          </a:p>
        </p:txBody>
      </p:sp>
      <p:sp>
        <p:nvSpPr>
          <p:cNvPr id="11" name="ZoneTexte 10"/>
          <p:cNvSpPr txBox="1"/>
          <p:nvPr/>
        </p:nvSpPr>
        <p:spPr>
          <a:xfrm>
            <a:off x="16250486" y="7668628"/>
            <a:ext cx="6751470" cy="2954655"/>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244</a:t>
            </a:r>
            <a:r>
              <a:rPr lang="fr-FR" sz="9600" dirty="0" smtClean="0">
                <a:solidFill>
                  <a:srgbClr val="0E4195"/>
                </a:solidFill>
              </a:rPr>
              <a:t> </a:t>
            </a:r>
            <a:r>
              <a:rPr lang="fr-FR" dirty="0" smtClean="0">
                <a:solidFill>
                  <a:srgbClr val="0E4195"/>
                </a:solidFill>
              </a:rPr>
              <a:t>articles publiés</a:t>
            </a:r>
          </a:p>
          <a:p>
            <a:pPr algn="r"/>
            <a:r>
              <a:rPr lang="fr-FR" sz="4000" i="1" dirty="0">
                <a:solidFill>
                  <a:schemeClr val="tx1"/>
                </a:solidFill>
              </a:rPr>
              <a:t>Vs </a:t>
            </a:r>
            <a:r>
              <a:rPr lang="fr-FR" sz="4000" i="1" dirty="0" smtClean="0">
                <a:solidFill>
                  <a:schemeClr val="tx1"/>
                </a:solidFill>
              </a:rPr>
              <a:t>325 </a:t>
            </a:r>
            <a:r>
              <a:rPr lang="fr-FR" sz="4000" i="1" dirty="0">
                <a:solidFill>
                  <a:schemeClr val="tx1"/>
                </a:solidFill>
              </a:rPr>
              <a:t>en 2019</a:t>
            </a:r>
          </a:p>
          <a:p>
            <a:endParaRPr lang="fr-FR" dirty="0">
              <a:solidFill>
                <a:srgbClr val="0E4195"/>
              </a:solidFill>
            </a:endParaRPr>
          </a:p>
        </p:txBody>
      </p:sp>
      <p:sp>
        <p:nvSpPr>
          <p:cNvPr id="12" name="ZoneTexte 11"/>
          <p:cNvSpPr txBox="1"/>
          <p:nvPr/>
        </p:nvSpPr>
        <p:spPr>
          <a:xfrm>
            <a:off x="15189761" y="2540878"/>
            <a:ext cx="3760391" cy="92333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a:r>
              <a:rPr lang="fr-FR" sz="5400" dirty="0" smtClean="0">
                <a:solidFill>
                  <a:srgbClr val="0E4195"/>
                </a:solidFill>
              </a:rPr>
              <a:t>2019 c’est …</a:t>
            </a:r>
            <a:endParaRPr lang="fr-FR" sz="5400" dirty="0">
              <a:solidFill>
                <a:srgbClr val="0E4195"/>
              </a:solidFill>
            </a:endParaRPr>
          </a:p>
        </p:txBody>
      </p:sp>
      <p:sp>
        <p:nvSpPr>
          <p:cNvPr id="13" name="ZoneTexte 12"/>
          <p:cNvSpPr txBox="1"/>
          <p:nvPr/>
        </p:nvSpPr>
        <p:spPr>
          <a:xfrm>
            <a:off x="15574417" y="9695055"/>
            <a:ext cx="6751470" cy="2954655"/>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37</a:t>
            </a:r>
            <a:r>
              <a:rPr lang="fr-FR" sz="9600" dirty="0" smtClean="0">
                <a:solidFill>
                  <a:srgbClr val="0E4195"/>
                </a:solidFill>
              </a:rPr>
              <a:t> </a:t>
            </a:r>
            <a:r>
              <a:rPr lang="fr-FR" dirty="0" smtClean="0">
                <a:solidFill>
                  <a:srgbClr val="0E4195"/>
                </a:solidFill>
              </a:rPr>
              <a:t>auteurs</a:t>
            </a:r>
          </a:p>
          <a:p>
            <a:pPr algn="r"/>
            <a:r>
              <a:rPr lang="fr-FR" sz="4000" i="1" dirty="0">
                <a:solidFill>
                  <a:schemeClr val="tx1"/>
                </a:solidFill>
              </a:rPr>
              <a:t>Vs 325 en 2019</a:t>
            </a:r>
          </a:p>
          <a:p>
            <a:endParaRPr lang="fr-FR" dirty="0">
              <a:solidFill>
                <a:srgbClr val="0E4195"/>
              </a:solidFill>
            </a:endParaRPr>
          </a:p>
        </p:txBody>
      </p:sp>
    </p:spTree>
    <p:extLst>
      <p:ext uri="{BB962C8B-B14F-4D97-AF65-F5344CB8AC3E}">
        <p14:creationId xmlns:p14="http://schemas.microsoft.com/office/powerpoint/2010/main" val="24670558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Notre site SPORT une nouvelle procédure d’inscription</a:t>
            </a:r>
            <a:endParaRPr lang="fr-FR" dirty="0"/>
          </a:p>
        </p:txBody>
      </p:sp>
      <p:sp>
        <p:nvSpPr>
          <p:cNvPr id="8" name="Espace réservé du contenu 7"/>
          <p:cNvSpPr>
            <a:spLocks noGrp="1"/>
          </p:cNvSpPr>
          <p:nvPr>
            <p:ph idx="1"/>
          </p:nvPr>
        </p:nvSpPr>
        <p:spPr>
          <a:xfrm>
            <a:off x="378542" y="2948141"/>
            <a:ext cx="6749089" cy="9352014"/>
          </a:xfrm>
        </p:spPr>
        <p:txBody>
          <a:bodyPr/>
          <a:lstStyle/>
          <a:p>
            <a:r>
              <a:rPr lang="fr-FR" dirty="0" smtClean="0"/>
              <a:t>Plus simple</a:t>
            </a:r>
          </a:p>
          <a:p>
            <a:r>
              <a:rPr lang="fr-FR" dirty="0" smtClean="0"/>
              <a:t>Plus souple</a:t>
            </a:r>
          </a:p>
          <a:p>
            <a:r>
              <a:rPr lang="fr-FR" dirty="0" smtClean="0"/>
              <a:t>Moins lourde à gérer</a:t>
            </a:r>
          </a:p>
          <a:p>
            <a:endParaRPr lang="fr-FR" dirty="0"/>
          </a:p>
          <a:p>
            <a:r>
              <a:rPr lang="fr-FR" dirty="0" smtClean="0"/>
              <a:t>Merci </a:t>
            </a:r>
          </a:p>
          <a:p>
            <a:r>
              <a:rPr lang="fr-FR" dirty="0" smtClean="0"/>
              <a:t>Cédric MICHEL !</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86</a:t>
            </a:fld>
            <a:endParaRPr lang="fr-FR" dirty="0"/>
          </a:p>
        </p:txBody>
      </p:sp>
      <p:pic>
        <p:nvPicPr>
          <p:cNvPr id="6" name="Image 5"/>
          <p:cNvPicPr>
            <a:picLocks noChangeAspect="1"/>
          </p:cNvPicPr>
          <p:nvPr/>
        </p:nvPicPr>
        <p:blipFill>
          <a:blip r:embed="rId2"/>
          <a:stretch>
            <a:fillRect/>
          </a:stretch>
        </p:blipFill>
        <p:spPr>
          <a:xfrm>
            <a:off x="7127631" y="2900173"/>
            <a:ext cx="17129916" cy="9399982"/>
          </a:xfrm>
          <a:prstGeom prst="rect">
            <a:avLst/>
          </a:prstGeom>
        </p:spPr>
      </p:pic>
    </p:spTree>
    <p:extLst>
      <p:ext uri="{BB962C8B-B14F-4D97-AF65-F5344CB8AC3E}">
        <p14:creationId xmlns:p14="http://schemas.microsoft.com/office/powerpoint/2010/main" val="1143248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Gazette</a:t>
            </a:r>
            <a:endParaRPr lang="fr-FR" dirty="0"/>
          </a:p>
        </p:txBody>
      </p:sp>
      <p:sp>
        <p:nvSpPr>
          <p:cNvPr id="3" name="Espace réservé du contenu 2"/>
          <p:cNvSpPr>
            <a:spLocks noGrp="1"/>
          </p:cNvSpPr>
          <p:nvPr>
            <p:ph idx="1"/>
          </p:nvPr>
        </p:nvSpPr>
        <p:spPr>
          <a:xfrm>
            <a:off x="2171700" y="3296540"/>
            <a:ext cx="7674065" cy="8702676"/>
          </a:xfrm>
        </p:spPr>
        <p:txBody>
          <a:bodyPr>
            <a:normAutofit/>
          </a:bodyPr>
          <a:lstStyle/>
          <a:p>
            <a:r>
              <a:rPr lang="fr-FR" dirty="0" smtClean="0"/>
              <a:t>L’édition 2019-2020 est en cours un peu épuré en lien avec l’actualité épurée aussi !</a:t>
            </a:r>
          </a:p>
          <a:p>
            <a:r>
              <a:rPr lang="fr-FR" dirty="0" smtClean="0"/>
              <a:t>Elle sera disponible fin d’année !</a:t>
            </a:r>
          </a:p>
          <a:p>
            <a:r>
              <a:rPr lang="fr-FR" dirty="0" smtClean="0"/>
              <a:t>… Toujours sous la conduite de Virginie !</a:t>
            </a:r>
          </a:p>
          <a:p>
            <a:endParaRPr lang="fr-FR" dirty="0"/>
          </a:p>
        </p:txBody>
      </p:sp>
      <p:sp>
        <p:nvSpPr>
          <p:cNvPr id="4" name="Espace réservé du numéro de diapositive 3"/>
          <p:cNvSpPr>
            <a:spLocks noGrp="1"/>
          </p:cNvSpPr>
          <p:nvPr>
            <p:ph type="sldNum" sz="quarter" idx="12"/>
          </p:nvPr>
        </p:nvSpPr>
        <p:spPr/>
        <p:txBody>
          <a:bodyPr/>
          <a:lstStyle/>
          <a:p>
            <a:pPr>
              <a:defRPr/>
            </a:pPr>
            <a:fld id="{624D18DD-0A91-4BE4-9698-B7577E207BB3}" type="slidenum">
              <a:rPr lang="fr-FR" smtClean="0"/>
              <a:pPr>
                <a:defRPr/>
              </a:pPr>
              <a:t>87</a:t>
            </a:fld>
            <a:endParaRPr lang="fr-FR"/>
          </a:p>
        </p:txBody>
      </p:sp>
      <p:pic>
        <p:nvPicPr>
          <p:cNvPr id="5" name="Image 4"/>
          <p:cNvPicPr>
            <a:picLocks noChangeAspect="1"/>
          </p:cNvPicPr>
          <p:nvPr/>
        </p:nvPicPr>
        <p:blipFill>
          <a:blip r:embed="rId3"/>
          <a:stretch>
            <a:fillRect/>
          </a:stretch>
        </p:blipFill>
        <p:spPr>
          <a:xfrm>
            <a:off x="10149290" y="2736851"/>
            <a:ext cx="6719814" cy="9447660"/>
          </a:xfrm>
          <a:prstGeom prst="rect">
            <a:avLst/>
          </a:prstGeom>
        </p:spPr>
      </p:pic>
      <p:pic>
        <p:nvPicPr>
          <p:cNvPr id="9" name="Image 8"/>
          <p:cNvPicPr>
            <a:picLocks noChangeAspect="1"/>
          </p:cNvPicPr>
          <p:nvPr/>
        </p:nvPicPr>
        <p:blipFill>
          <a:blip r:embed="rId4"/>
          <a:stretch>
            <a:fillRect/>
          </a:stretch>
        </p:blipFill>
        <p:spPr>
          <a:xfrm>
            <a:off x="17172629" y="3111245"/>
            <a:ext cx="6030271" cy="8548880"/>
          </a:xfrm>
          <a:prstGeom prst="rect">
            <a:avLst/>
          </a:prstGeom>
        </p:spPr>
      </p:pic>
    </p:spTree>
    <p:extLst>
      <p:ext uri="{BB962C8B-B14F-4D97-AF65-F5344CB8AC3E}">
        <p14:creationId xmlns:p14="http://schemas.microsoft.com/office/powerpoint/2010/main" val="13949548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Conclusion</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88</a:t>
            </a:fld>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030" y="2736851"/>
            <a:ext cx="6134100" cy="9201150"/>
          </a:xfrm>
          <a:prstGeom prst="rect">
            <a:avLst/>
          </a:prstGeom>
        </p:spPr>
      </p:pic>
    </p:spTree>
    <p:extLst>
      <p:ext uri="{BB962C8B-B14F-4D97-AF65-F5344CB8AC3E}">
        <p14:creationId xmlns:p14="http://schemas.microsoft.com/office/powerpoint/2010/main" val="34772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9</a:t>
            </a:fld>
            <a:endParaRPr lang="fr-FR" dirty="0"/>
          </a:p>
        </p:txBody>
      </p:sp>
      <p:sp>
        <p:nvSpPr>
          <p:cNvPr id="6" name="Titre 2"/>
          <p:cNvSpPr txBox="1">
            <a:spLocks/>
          </p:cNvSpPr>
          <p:nvPr/>
        </p:nvSpPr>
        <p:spPr>
          <a:xfrm>
            <a:off x="10091634" y="9948949"/>
            <a:ext cx="11015766" cy="348264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Approbation du PV</a:t>
            </a:r>
          </a:p>
          <a:p>
            <a:r>
              <a:rPr lang="fr-FR" dirty="0"/>
              <a:t>d</a:t>
            </a:r>
            <a:r>
              <a:rPr lang="fr-FR" dirty="0" smtClean="0"/>
              <a:t>e l’AG 2019</a:t>
            </a:r>
            <a:endParaRPr lang="fr-FR" dirty="0"/>
          </a:p>
        </p:txBody>
      </p:sp>
    </p:spTree>
    <p:extLst>
      <p:ext uri="{BB962C8B-B14F-4D97-AF65-F5344CB8AC3E}">
        <p14:creationId xmlns:p14="http://schemas.microsoft.com/office/powerpoint/2010/main" val="187393021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ascmcic">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bg1"/>
          </a:solidFill>
        </a:ln>
      </a:spPr>
      <a:bodyPr wrap="none" fromWordArt="1"/>
      <a:lstStyle>
        <a:defPPr>
          <a:defRPr dirty="0"/>
        </a:defPPr>
      </a:lstStyle>
      <a:style>
        <a:lnRef idx="2">
          <a:schemeClr val="accent3"/>
        </a:lnRef>
        <a:fillRef idx="1">
          <a:schemeClr val="lt1"/>
        </a:fillRef>
        <a:effectRef idx="0">
          <a:schemeClr val="accent3"/>
        </a:effectRef>
        <a:fontRef idx="minor">
          <a:schemeClr val="dk1"/>
        </a:fontRef>
      </a:style>
    </a:txDef>
  </a:objectDefaults>
  <a:extraClrSchemeLst/>
  <a:extLst>
    <a:ext uri="{05A4C25C-085E-4340-85A3-A5531E510DB2}">
      <thm15:themeFamily xmlns:thm15="http://schemas.microsoft.com/office/thememl/2012/main" name="ASCMCIC modèle" id="{49D7B384-6BD9-3342-9FD0-F7A689C77D62}" vid="{9308A1E9-AF0E-3142-9E67-DC390A7CECF5}"/>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89f53b73-895a-4074-befe-06049b1b5a84" Revision="1" Stencil="System.MyShapes" StencilVersion="1.0"/>
</Control>
</file>

<file path=customXml/item2.xml><?xml version="1.0" encoding="utf-8"?>
<Control xmlns="http://schemas.microsoft.com/VisualStudio/2011/storyboarding/control">
  <Id Name="89f53b73-895a-4074-befe-06049b1b5a84" Revision="1" Stencil="System.MyShapes" StencilVersion="1.0"/>
</Control>
</file>

<file path=customXml/itemProps1.xml><?xml version="1.0" encoding="utf-8"?>
<ds:datastoreItem xmlns:ds="http://schemas.openxmlformats.org/officeDocument/2006/customXml" ds:itemID="{47819B72-8B74-4530-9296-6FFD5F60EDF6}">
  <ds:schemaRefs>
    <ds:schemaRef ds:uri="http://schemas.microsoft.com/VisualStudio/2011/storyboarding/control"/>
  </ds:schemaRefs>
</ds:datastoreItem>
</file>

<file path=customXml/itemProps2.xml><?xml version="1.0" encoding="utf-8"?>
<ds:datastoreItem xmlns:ds="http://schemas.openxmlformats.org/officeDocument/2006/customXml" ds:itemID="{E5D0A825-DF9A-49AC-8FEB-68D4B491FB88}">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AG ASCMCIC 2017</Template>
  <TotalTime>0</TotalTime>
  <Words>4244</Words>
  <Application>Microsoft Office PowerPoint</Application>
  <PresentationFormat>Personnalisé</PresentationFormat>
  <Paragraphs>1437</Paragraphs>
  <Slides>88</Slides>
  <Notes>68</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88</vt:i4>
      </vt:variant>
    </vt:vector>
  </HeadingPairs>
  <TitlesOfParts>
    <vt:vector size="106" baseType="lpstr">
      <vt:lpstr>Arial</vt:lpstr>
      <vt:lpstr>Arial Black</vt:lpstr>
      <vt:lpstr>Calibri</vt:lpstr>
      <vt:lpstr>Calibri Light</vt:lpstr>
      <vt:lpstr>Helvetica Light</vt:lpstr>
      <vt:lpstr>Helvetica Neue</vt:lpstr>
      <vt:lpstr>Helvetica Neue Condensed</vt:lpstr>
      <vt:lpstr>Helvetica Neue Light</vt:lpstr>
      <vt:lpstr>Helvetica Neue Medium</vt:lpstr>
      <vt:lpstr>Helvetica Neue Thin</vt:lpstr>
      <vt:lpstr>Helvetica Neue UltraLight</vt:lpstr>
      <vt:lpstr>Segoe Script</vt:lpstr>
      <vt:lpstr>Swis721 BT Roman</vt:lpstr>
      <vt:lpstr>Times New Roman</vt:lpstr>
      <vt:lpstr>Ubuntu</vt:lpstr>
      <vt:lpstr>Wingdings</vt:lpstr>
      <vt:lpstr>ascmcic</vt:lpstr>
      <vt:lpstr>Worksheet</vt:lpstr>
      <vt:lpstr>Assemblée Générale  ASCM n°2  </vt:lpstr>
      <vt:lpstr>Connectez-vous à Sparkup  </vt:lpstr>
      <vt:lpstr>Ouverture de l’Assemblée Générale </vt:lpstr>
      <vt:lpstr>Ordre du jour </vt:lpstr>
      <vt:lpstr>Une organisation inédite</vt:lpstr>
      <vt:lpstr>Nos invités d’honneur présents</vt:lpstr>
      <vt:lpstr>Présentation PowerPoint</vt:lpstr>
      <vt:lpstr>Ouverture de l’AG</vt:lpstr>
      <vt:lpstr>Présentation PowerPoint</vt:lpstr>
      <vt:lpstr>Approbation du PV de l’AG 2019</vt:lpstr>
      <vt:lpstr>Présentation PowerPoint</vt:lpstr>
      <vt:lpstr>AIKIDO</vt:lpstr>
      <vt:lpstr>AVIRON</vt:lpstr>
      <vt:lpstr>BADMINTON</vt:lpstr>
      <vt:lpstr>BASKET</vt:lpstr>
      <vt:lpstr>BOWLING</vt:lpstr>
      <vt:lpstr>CARDIO BOXE</vt:lpstr>
      <vt:lpstr>Course à pied </vt:lpstr>
      <vt:lpstr>CYCLO</vt:lpstr>
      <vt:lpstr>DANSE &amp; SALSA</vt:lpstr>
      <vt:lpstr>ECHECS</vt:lpstr>
      <vt:lpstr>EQUITATION</vt:lpstr>
      <vt:lpstr>ESCRIME</vt:lpstr>
      <vt:lpstr>FITNESS</vt:lpstr>
      <vt:lpstr>FOOTBALL</vt:lpstr>
      <vt:lpstr>FUTSAL</vt:lpstr>
      <vt:lpstr>GOLF</vt:lpstr>
      <vt:lpstr>HANDBALL</vt:lpstr>
      <vt:lpstr>MONTAGNE</vt:lpstr>
      <vt:lpstr>NATATION</vt:lpstr>
      <vt:lpstr>PADEL</vt:lpstr>
      <vt:lpstr>PETANQUE</vt:lpstr>
      <vt:lpstr>RUGBY A 5</vt:lpstr>
      <vt:lpstr>SALLES DE SPORT</vt:lpstr>
      <vt:lpstr>SQUASH</vt:lpstr>
      <vt:lpstr>SKI</vt:lpstr>
      <vt:lpstr>TAEKWONDO</vt:lpstr>
      <vt:lpstr>TENNIS</vt:lpstr>
      <vt:lpstr>TENNIS DE TABLE</vt:lpstr>
      <vt:lpstr>TIR</vt:lpstr>
      <vt:lpstr>ULTIMATE</vt:lpstr>
      <vt:lpstr>VOLLEY</vt:lpstr>
      <vt:lpstr>YOGA (hors salle) </vt:lpstr>
      <vt:lpstr>Les changements dans le comité</vt:lpstr>
      <vt:lpstr>Rapport financier</vt:lpstr>
      <vt:lpstr>Rapport financier 1/3</vt:lpstr>
      <vt:lpstr>Rapport financier 2/3</vt:lpstr>
      <vt:lpstr>Présentation PowerPoint</vt:lpstr>
      <vt:lpstr>Rapport des réviseurs aux comptes</vt:lpstr>
      <vt:lpstr>Approbation des comptes de l’exercice 2019/2020  et décharge au comité</vt:lpstr>
      <vt:lpstr>Désignation des réviseurs aux comptes  pour l’exercice 2020/2021</vt:lpstr>
      <vt:lpstr>Election du comité et du bureau</vt:lpstr>
      <vt:lpstr>Un départ marquant </vt:lpstr>
      <vt:lpstr>Election du bureau</vt:lpstr>
      <vt:lpstr>Election du comité</vt:lpstr>
      <vt:lpstr>Présentation PowerPoint</vt:lpstr>
      <vt:lpstr>Les événements</vt:lpstr>
      <vt:lpstr>Présentation PowerPoint</vt:lpstr>
      <vt:lpstr>Présentation PowerPoint</vt:lpstr>
      <vt:lpstr>Le Run’Entreprise</vt:lpstr>
      <vt:lpstr>Le Run’Entreprise : un sacré palmarès</vt:lpstr>
      <vt:lpstr>Le Run’Entreprise</vt:lpstr>
      <vt:lpstr>Notre 1ère Run’Entreprise 2020</vt:lpstr>
      <vt:lpstr>Le Trail’Entreprise</vt:lpstr>
      <vt:lpstr>La STRASBOURGEOISE</vt:lpstr>
      <vt:lpstr>L’ Ekiden</vt:lpstr>
      <vt:lpstr>Lauriers 2019: 3e victoire consécutive!</vt:lpstr>
      <vt:lpstr>Les événements</vt:lpstr>
      <vt:lpstr>Présentation PowerPoint</vt:lpstr>
      <vt:lpstr>Présentation PowerPoint</vt:lpstr>
      <vt:lpstr>Les lauriers 2020, une année tronquée</vt:lpstr>
      <vt:lpstr>Les lauriers 2021, les incertitudes persistent</vt:lpstr>
      <vt:lpstr>AU BOULOT A VELO</vt:lpstr>
      <vt:lpstr>AU BOULOT A VELO</vt:lpstr>
      <vt:lpstr>AU BOULOT A VELO</vt:lpstr>
      <vt:lpstr>Présentation PowerPoint</vt:lpstr>
      <vt:lpstr>Présentation PowerPoint</vt:lpstr>
      <vt:lpstr>LES RENCONTRES SPORTIVES CREDIT MUTUEL </vt:lpstr>
      <vt:lpstr>Un projet d’entreprise sportive</vt:lpstr>
      <vt:lpstr>Présentation PowerPoint</vt:lpstr>
      <vt:lpstr>Membre 2019/2020</vt:lpstr>
      <vt:lpstr>Inscription 2020/2021</vt:lpstr>
      <vt:lpstr>Equipement – Quoi de neuf ? </vt:lpstr>
      <vt:lpstr>Equipement – tout est neuf ..enfin presque! </vt:lpstr>
      <vt:lpstr>Le site ASCM : en hausse !</vt:lpstr>
      <vt:lpstr>Notre site SPORT une nouvelle procédure d’inscription</vt:lpstr>
      <vt:lpstr>Gazette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2016-06-17T12:29:48Z</dcterms:created>
  <dcterms:modified xsi:type="dcterms:W3CDTF">2023-07-17T12:22:31Z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\\uf11-a02\ASCM BUREAU\Assemblée Générale\2020\AG ASCM -2 octobre 2020_V3.pptx</vt:lpwstr>
  </property>
</Properties>
</file>