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8" r:id="rId3"/>
  </p:sldMasterIdLst>
  <p:notesMasterIdLst>
    <p:notesMasterId r:id="rId96"/>
  </p:notesMasterIdLst>
  <p:handoutMasterIdLst>
    <p:handoutMasterId r:id="rId97"/>
  </p:handoutMasterIdLst>
  <p:sldIdLst>
    <p:sldId id="256" r:id="rId4"/>
    <p:sldId id="668" r:id="rId5"/>
    <p:sldId id="567" r:id="rId6"/>
    <p:sldId id="570" r:id="rId7"/>
    <p:sldId id="666" r:id="rId8"/>
    <p:sldId id="664" r:id="rId9"/>
    <p:sldId id="572" r:id="rId10"/>
    <p:sldId id="665" r:id="rId11"/>
    <p:sldId id="611" r:id="rId12"/>
    <p:sldId id="610" r:id="rId13"/>
    <p:sldId id="612" r:id="rId14"/>
    <p:sldId id="571" r:id="rId15"/>
    <p:sldId id="576" r:id="rId16"/>
    <p:sldId id="614" r:id="rId17"/>
    <p:sldId id="615" r:id="rId18"/>
    <p:sldId id="616" r:id="rId19"/>
    <p:sldId id="617" r:id="rId20"/>
    <p:sldId id="618" r:id="rId21"/>
    <p:sldId id="619" r:id="rId22"/>
    <p:sldId id="620" r:id="rId23"/>
    <p:sldId id="621" r:id="rId24"/>
    <p:sldId id="622" r:id="rId25"/>
    <p:sldId id="623" r:id="rId26"/>
    <p:sldId id="624" r:id="rId27"/>
    <p:sldId id="625" r:id="rId28"/>
    <p:sldId id="626" r:id="rId29"/>
    <p:sldId id="627" r:id="rId30"/>
    <p:sldId id="628" r:id="rId31"/>
    <p:sldId id="629" r:id="rId32"/>
    <p:sldId id="630" r:id="rId33"/>
    <p:sldId id="631" r:id="rId34"/>
    <p:sldId id="632" r:id="rId35"/>
    <p:sldId id="633" r:id="rId36"/>
    <p:sldId id="634" r:id="rId37"/>
    <p:sldId id="635" r:id="rId38"/>
    <p:sldId id="636" r:id="rId39"/>
    <p:sldId id="637" r:id="rId40"/>
    <p:sldId id="638" r:id="rId41"/>
    <p:sldId id="639" r:id="rId42"/>
    <p:sldId id="640" r:id="rId43"/>
    <p:sldId id="641" r:id="rId44"/>
    <p:sldId id="642" r:id="rId45"/>
    <p:sldId id="643" r:id="rId46"/>
    <p:sldId id="644" r:id="rId47"/>
    <p:sldId id="645" r:id="rId48"/>
    <p:sldId id="646" r:id="rId49"/>
    <p:sldId id="592" r:id="rId50"/>
    <p:sldId id="654" r:id="rId51"/>
    <p:sldId id="655" r:id="rId52"/>
    <p:sldId id="656" r:id="rId53"/>
    <p:sldId id="596" r:id="rId54"/>
    <p:sldId id="597" r:id="rId55"/>
    <p:sldId id="598" r:id="rId56"/>
    <p:sldId id="600" r:id="rId57"/>
    <p:sldId id="606" r:id="rId58"/>
    <p:sldId id="647" r:id="rId59"/>
    <p:sldId id="648" r:id="rId60"/>
    <p:sldId id="649" r:id="rId61"/>
    <p:sldId id="650" r:id="rId62"/>
    <p:sldId id="366" r:id="rId63"/>
    <p:sldId id="660" r:id="rId64"/>
    <p:sldId id="477" r:id="rId65"/>
    <p:sldId id="528" r:id="rId66"/>
    <p:sldId id="514" r:id="rId67"/>
    <p:sldId id="565" r:id="rId68"/>
    <p:sldId id="566" r:id="rId69"/>
    <p:sldId id="573" r:id="rId70"/>
    <p:sldId id="574" r:id="rId71"/>
    <p:sldId id="662" r:id="rId72"/>
    <p:sldId id="608" r:id="rId73"/>
    <p:sldId id="581" r:id="rId74"/>
    <p:sldId id="659" r:id="rId75"/>
    <p:sldId id="508" r:id="rId76"/>
    <p:sldId id="517" r:id="rId77"/>
    <p:sldId id="651" r:id="rId78"/>
    <p:sldId id="585" r:id="rId79"/>
    <p:sldId id="604" r:id="rId80"/>
    <p:sldId id="582" r:id="rId81"/>
    <p:sldId id="583" r:id="rId82"/>
    <p:sldId id="663" r:id="rId83"/>
    <p:sldId id="661" r:id="rId84"/>
    <p:sldId id="577" r:id="rId85"/>
    <p:sldId id="578" r:id="rId86"/>
    <p:sldId id="587" r:id="rId87"/>
    <p:sldId id="657" r:id="rId88"/>
    <p:sldId id="588" r:id="rId89"/>
    <p:sldId id="586" r:id="rId90"/>
    <p:sldId id="667" r:id="rId91"/>
    <p:sldId id="653" r:id="rId92"/>
    <p:sldId id="580" r:id="rId93"/>
    <p:sldId id="579" r:id="rId94"/>
    <p:sldId id="669" r:id="rId95"/>
  </p:sldIdLst>
  <p:sldSz cx="24384000" cy="13716000"/>
  <p:notesSz cx="9928225" cy="67976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297" userDrawn="1">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E4195"/>
    <a:srgbClr val="FFCC00"/>
    <a:srgbClr val="CC00CC"/>
    <a:srgbClr val="FF9933"/>
    <a:srgbClr val="70AD47"/>
    <a:srgbClr val="82BAE8"/>
    <a:srgbClr val="FF9999"/>
    <a:srgbClr val="E7473D"/>
    <a:srgbClr val="FFFF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2847" autoAdjust="0"/>
  </p:normalViewPr>
  <p:slideViewPr>
    <p:cSldViewPr snapToGrid="0" snapToObjects="1">
      <p:cViewPr varScale="1">
        <p:scale>
          <a:sx n="48" d="100"/>
          <a:sy n="48" d="100"/>
        </p:scale>
        <p:origin x="216" y="72"/>
      </p:cViewPr>
      <p:guideLst>
        <p:guide orient="horz" pos="4297"/>
        <p:guide pos="7680"/>
      </p:guideLst>
    </p:cSldViewPr>
  </p:slideViewPr>
  <p:notesTextViewPr>
    <p:cViewPr>
      <p:scale>
        <a:sx n="3" d="2"/>
        <a:sy n="3" d="2"/>
      </p:scale>
      <p:origin x="0" y="0"/>
    </p:cViewPr>
  </p:notesTextViewPr>
  <p:sorterViewPr>
    <p:cViewPr>
      <p:scale>
        <a:sx n="30" d="100"/>
        <a:sy n="30" d="100"/>
      </p:scale>
      <p:origin x="0" y="-132"/>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4" Type="http://schemas.openxmlformats.org/officeDocument/2006/relationships/image" Target="../media/image26.png"/></Relationships>
</file>

<file path=ppt/diagrams/_rels/data10.xml.rels><?xml version="1.0" encoding="UTF-8" standalone="yes"?>
<Relationships xmlns="http://schemas.openxmlformats.org/package/2006/relationships"><Relationship Id="rId1" Type="http://schemas.openxmlformats.org/officeDocument/2006/relationships/image" Target="../media/image254.png"/></Relationships>
</file>

<file path=ppt/diagrams/_rels/data1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image" Target="../media/image267.png"/></Relationships>
</file>

<file path=ppt/diagrams/_rels/data8.xml.rels><?xml version="1.0" encoding="UTF-8" standalone="yes"?>
<Relationships xmlns="http://schemas.openxmlformats.org/package/2006/relationships"><Relationship Id="rId1" Type="http://schemas.openxmlformats.org/officeDocument/2006/relationships/image" Target="../media/image25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 Id="rId4" Type="http://schemas.openxmlformats.org/officeDocument/2006/relationships/image" Target="../media/image26.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54.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image" Target="../media/image26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53.jp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4C2D4-6D19-4008-89F2-3051EA8073FC}" type="doc">
      <dgm:prSet loTypeId="urn:microsoft.com/office/officeart/2008/layout/AccentedPicture" loCatId="picture" qsTypeId="urn:microsoft.com/office/officeart/2005/8/quickstyle/3d1" qsCatId="3D" csTypeId="urn:microsoft.com/office/officeart/2005/8/colors/accent5_1" csCatId="accent5" phldr="1"/>
      <dgm:spPr/>
      <dgm:t>
        <a:bodyPr/>
        <a:lstStyle/>
        <a:p>
          <a:endParaRPr lang="fr-FR"/>
        </a:p>
      </dgm:t>
    </dgm:pt>
    <dgm:pt modelId="{1A2FD0E3-424F-4E44-9C08-8406399BB84C}">
      <dgm:prSet phldrT="[Texte]"/>
      <dgm:spPr/>
      <dgm:t>
        <a:bodyPr/>
        <a:lstStyle/>
        <a:p>
          <a:r>
            <a:rPr lang="fr-FR" dirty="0" smtClean="0">
              <a:latin typeface="Helvetica Neue"/>
            </a:rPr>
            <a:t>Président  Jacques Guerrini</a:t>
          </a:r>
          <a:endParaRPr lang="fr-FR" dirty="0">
            <a:latin typeface="Helvetica Neue"/>
          </a:endParaRPr>
        </a:p>
      </dgm:t>
    </dgm:pt>
    <dgm:pt modelId="{6C3FD981-AAB6-42C0-908C-CEBBA4D4379E}" type="parTrans" cxnId="{6E1F4302-C8DD-4E43-9494-A073526341C0}">
      <dgm:prSet/>
      <dgm:spPr/>
      <dgm:t>
        <a:bodyPr/>
        <a:lstStyle/>
        <a:p>
          <a:endParaRPr lang="fr-FR"/>
        </a:p>
      </dgm:t>
    </dgm:pt>
    <dgm:pt modelId="{643D5350-959C-4A33-BC5B-98E13B5DA2E6}" type="sibTrans" cxnId="{6E1F4302-C8DD-4E43-9494-A073526341C0}">
      <dgm:prSet/>
      <dgm:spPr/>
      <dgm:t>
        <a:bodyPr/>
        <a:lstStyle/>
        <a:p>
          <a:endParaRPr lang="fr-FR"/>
        </a:p>
      </dgm:t>
    </dgm:pt>
    <dgm:pt modelId="{7B1860CD-FB31-470A-9D34-AB477239DF81}">
      <dgm:prSet phldrT="[Texte]"/>
      <dgm:spPr/>
      <dgm:t>
        <a:bodyPr/>
        <a:lstStyle/>
        <a:p>
          <a:r>
            <a:rPr lang="fr-FR" dirty="0" smtClean="0">
              <a:latin typeface="Helvetica Neue"/>
            </a:rPr>
            <a:t>Secrétaire  Virginie Soudier</a:t>
          </a:r>
          <a:endParaRPr lang="fr-FR" dirty="0">
            <a:latin typeface="Helvetica Neue"/>
          </a:endParaRPr>
        </a:p>
      </dgm:t>
    </dgm:pt>
    <dgm:pt modelId="{6EE9AE59-9575-4FA2-A959-31DF7BEC0650}" type="parTrans" cxnId="{8D3A6D5F-20AA-4003-B458-33507BE535DD}">
      <dgm:prSet/>
      <dgm:spPr/>
      <dgm:t>
        <a:bodyPr/>
        <a:lstStyle/>
        <a:p>
          <a:endParaRPr lang="fr-FR"/>
        </a:p>
      </dgm:t>
    </dgm:pt>
    <dgm:pt modelId="{1A6D8D5D-5575-4365-979C-ED41E1D2CDF5}" type="sibTrans" cxnId="{8D3A6D5F-20AA-4003-B458-33507BE535DD}">
      <dgm:prSet/>
      <dgm:spPr/>
      <dgm:t>
        <a:bodyPr/>
        <a:lstStyle/>
        <a:p>
          <a:endParaRPr lang="fr-FR"/>
        </a:p>
      </dgm:t>
    </dgm:pt>
    <dgm:pt modelId="{94FD2F44-24EC-46E7-9793-987090F8138A}">
      <dgm:prSet phldrT="[Texte]"/>
      <dgm:spPr/>
      <dgm:t>
        <a:bodyPr/>
        <a:lstStyle/>
        <a:p>
          <a:r>
            <a:rPr lang="fr-FR" dirty="0" smtClean="0">
              <a:latin typeface="Helvetica Neue"/>
            </a:rPr>
            <a:t>Scrutateur</a:t>
          </a:r>
          <a:endParaRPr lang="fr-FR" dirty="0">
            <a:latin typeface="Helvetica Neue"/>
          </a:endParaRPr>
        </a:p>
      </dgm:t>
    </dgm:pt>
    <dgm:pt modelId="{BF77924F-8320-416D-ADEB-067AE79B57BF}" type="parTrans" cxnId="{B2FF9172-9D88-4BAE-9CBB-11F9653559FC}">
      <dgm:prSet/>
      <dgm:spPr/>
      <dgm:t>
        <a:bodyPr/>
        <a:lstStyle/>
        <a:p>
          <a:endParaRPr lang="fr-FR"/>
        </a:p>
      </dgm:t>
    </dgm:pt>
    <dgm:pt modelId="{93F2C3F6-96BE-4D0A-82DB-A974A6DFDFD6}" type="sibTrans" cxnId="{B2FF9172-9D88-4BAE-9CBB-11F9653559FC}">
      <dgm:prSet/>
      <dgm:spPr/>
      <dgm:t>
        <a:bodyPr/>
        <a:lstStyle/>
        <a:p>
          <a:endParaRPr lang="fr-FR"/>
        </a:p>
      </dgm:t>
    </dgm:pt>
    <dgm:pt modelId="{091AAB68-3A6E-49D7-825C-673C629784A2}">
      <dgm:prSet phldrT="[Texte]"/>
      <dgm:spPr/>
      <dgm:t>
        <a:bodyPr/>
        <a:lstStyle/>
        <a:p>
          <a:r>
            <a:rPr lang="fr-FR" dirty="0" smtClean="0">
              <a:latin typeface="Helvetica Neue"/>
            </a:rPr>
            <a:t>Scrutateur</a:t>
          </a:r>
          <a:endParaRPr lang="fr-FR" dirty="0">
            <a:latin typeface="Helvetica Neue"/>
          </a:endParaRPr>
        </a:p>
      </dgm:t>
    </dgm:pt>
    <dgm:pt modelId="{AA2CD072-0CF5-4583-A099-4CDDD62CF42A}" type="parTrans" cxnId="{96E65CAD-2FA2-4CED-8C5F-E3212B94BC2D}">
      <dgm:prSet/>
      <dgm:spPr/>
      <dgm:t>
        <a:bodyPr/>
        <a:lstStyle/>
        <a:p>
          <a:endParaRPr lang="fr-FR"/>
        </a:p>
      </dgm:t>
    </dgm:pt>
    <dgm:pt modelId="{EA919165-C906-4402-A0E2-32AECB8E4699}" type="sibTrans" cxnId="{96E65CAD-2FA2-4CED-8C5F-E3212B94BC2D}">
      <dgm:prSet/>
      <dgm:spPr/>
      <dgm:t>
        <a:bodyPr/>
        <a:lstStyle/>
        <a:p>
          <a:endParaRPr lang="fr-FR"/>
        </a:p>
      </dgm:t>
    </dgm:pt>
    <dgm:pt modelId="{67D5C484-076A-4C77-99D1-8C909184AB47}">
      <dgm:prSet phldrT="[Texte]" custT="1"/>
      <dgm:spPr/>
      <dgm:t>
        <a:bodyPr/>
        <a:lstStyle/>
        <a:p>
          <a:endParaRPr lang="fr-FR" sz="4000" b="1" dirty="0">
            <a:solidFill>
              <a:srgbClr val="0E4195"/>
            </a:solidFill>
          </a:endParaRPr>
        </a:p>
      </dgm:t>
    </dgm:pt>
    <dgm:pt modelId="{30CA7B0C-12B8-4828-93D2-4291F36111CE}" type="sibTrans" cxnId="{E25A35A2-D9B6-46F4-BDF6-1223A0DEBCA0}">
      <dgm:prSet/>
      <dgm:spPr>
        <a:blipFill rotWithShape="1">
          <a:blip xmlns:r="http://schemas.openxmlformats.org/officeDocument/2006/relationships" r:embed="rId1"/>
          <a:stretch>
            <a:fillRect/>
          </a:stretch>
        </a:blipFill>
      </dgm:spPr>
      <dgm:t>
        <a:bodyPr/>
        <a:lstStyle/>
        <a:p>
          <a:endParaRPr lang="fr-FR"/>
        </a:p>
      </dgm:t>
    </dgm:pt>
    <dgm:pt modelId="{BF37D1F4-3BA5-4D52-889B-6D4F65AE5BBC}" type="parTrans" cxnId="{E25A35A2-D9B6-46F4-BDF6-1223A0DEBCA0}">
      <dgm:prSet/>
      <dgm:spPr/>
      <dgm:t>
        <a:bodyPr/>
        <a:lstStyle/>
        <a:p>
          <a:endParaRPr lang="fr-FR"/>
        </a:p>
      </dgm:t>
    </dgm:pt>
    <dgm:pt modelId="{8D0F59C8-7BE7-43E6-9540-423E932EBEB1}" type="pres">
      <dgm:prSet presAssocID="{4E04C2D4-6D19-4008-89F2-3051EA8073FC}" presName="Name0" presStyleCnt="0">
        <dgm:presLayoutVars>
          <dgm:dir/>
        </dgm:presLayoutVars>
      </dgm:prSet>
      <dgm:spPr/>
      <dgm:t>
        <a:bodyPr/>
        <a:lstStyle/>
        <a:p>
          <a:endParaRPr lang="fr-FR"/>
        </a:p>
      </dgm:t>
    </dgm:pt>
    <dgm:pt modelId="{B2778E7C-9919-4247-A417-575DCCD07E35}" type="pres">
      <dgm:prSet presAssocID="{30CA7B0C-12B8-4828-93D2-4291F36111CE}" presName="picture_1" presStyleLbl="bgImgPlace1" presStyleIdx="0" presStyleCnt="1" custLinFactNeighborX="-23710" custLinFactNeighborY="-1306"/>
      <dgm:spPr/>
      <dgm:t>
        <a:bodyPr/>
        <a:lstStyle/>
        <a:p>
          <a:endParaRPr lang="fr-FR"/>
        </a:p>
      </dgm:t>
    </dgm:pt>
    <dgm:pt modelId="{1F879DFF-DD29-4EE3-AC5D-BB43D7A6D9C3}" type="pres">
      <dgm:prSet presAssocID="{67D5C484-076A-4C77-99D1-8C909184AB47}" presName="text_1" presStyleLbl="node1" presStyleIdx="0" presStyleCnt="0" custScaleX="228367" custScaleY="34218" custLinFactY="-25390" custLinFactNeighborX="-46045" custLinFactNeighborY="-100000">
        <dgm:presLayoutVars>
          <dgm:bulletEnabled val="1"/>
        </dgm:presLayoutVars>
      </dgm:prSet>
      <dgm:spPr/>
      <dgm:t>
        <a:bodyPr/>
        <a:lstStyle/>
        <a:p>
          <a:endParaRPr lang="fr-FR"/>
        </a:p>
      </dgm:t>
    </dgm:pt>
    <dgm:pt modelId="{55DE7CD9-8478-4D59-A247-E399B12368CA}" type="pres">
      <dgm:prSet presAssocID="{4E04C2D4-6D19-4008-89F2-3051EA8073FC}" presName="linV" presStyleCnt="0"/>
      <dgm:spPr/>
    </dgm:pt>
    <dgm:pt modelId="{3A7AF760-66E3-4DBF-963F-2467C7CDF5B9}" type="pres">
      <dgm:prSet presAssocID="{1A2FD0E3-424F-4E44-9C08-8406399BB84C}" presName="pair" presStyleCnt="0"/>
      <dgm:spPr/>
    </dgm:pt>
    <dgm:pt modelId="{A9FFD4C0-D3CC-49A6-BE87-D7BF621A9614}" type="pres">
      <dgm:prSet presAssocID="{1A2FD0E3-424F-4E44-9C08-8406399BB84C}" presName="spaceH" presStyleLbl="node1" presStyleIdx="0" presStyleCnt="0"/>
      <dgm:spPr/>
    </dgm:pt>
    <dgm:pt modelId="{841E7A86-3D54-4980-ACE3-0E65FA4B6613}" type="pres">
      <dgm:prSet presAssocID="{1A2FD0E3-424F-4E44-9C08-8406399BB84C}" presName="desPictures" presStyleLbl="alignImgPlace1" presStyleIdx="0" presStyleCnt="4"/>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934" r="-24934"/>
          </a:stretch>
        </a:blipFill>
      </dgm:spPr>
    </dgm:pt>
    <dgm:pt modelId="{78422054-E3D4-4B5E-BF7E-226CEF19F56A}" type="pres">
      <dgm:prSet presAssocID="{1A2FD0E3-424F-4E44-9C08-8406399BB84C}" presName="desTextWrapper" presStyleCnt="0"/>
      <dgm:spPr/>
    </dgm:pt>
    <dgm:pt modelId="{A3077AF7-53CD-43A5-BB54-F5C45B016C3E}" type="pres">
      <dgm:prSet presAssocID="{1A2FD0E3-424F-4E44-9C08-8406399BB84C}" presName="desText" presStyleLbl="revTx" presStyleIdx="0" presStyleCnt="4">
        <dgm:presLayoutVars>
          <dgm:bulletEnabled val="1"/>
        </dgm:presLayoutVars>
      </dgm:prSet>
      <dgm:spPr/>
      <dgm:t>
        <a:bodyPr/>
        <a:lstStyle/>
        <a:p>
          <a:endParaRPr lang="fr-FR"/>
        </a:p>
      </dgm:t>
    </dgm:pt>
    <dgm:pt modelId="{8436B620-C7FD-4014-B4C6-E57211556BDD}" type="pres">
      <dgm:prSet presAssocID="{643D5350-959C-4A33-BC5B-98E13B5DA2E6}" presName="spaceV" presStyleCnt="0"/>
      <dgm:spPr/>
    </dgm:pt>
    <dgm:pt modelId="{78C050D1-4940-49E8-B483-971B00880271}" type="pres">
      <dgm:prSet presAssocID="{7B1860CD-FB31-470A-9D34-AB477239DF81}" presName="pair" presStyleCnt="0"/>
      <dgm:spPr/>
    </dgm:pt>
    <dgm:pt modelId="{92731BF6-04A1-4FEA-BA4C-C891021EAE06}" type="pres">
      <dgm:prSet presAssocID="{7B1860CD-FB31-470A-9D34-AB477239DF81}" presName="spaceH" presStyleLbl="node1" presStyleIdx="0" presStyleCnt="0"/>
      <dgm:spPr/>
    </dgm:pt>
    <dgm:pt modelId="{3E811E8C-21B6-44E4-9F81-D70AF94B12A4}" type="pres">
      <dgm:prSet presAssocID="{7B1860CD-FB31-470A-9D34-AB477239DF81}" presName="desPictures" presStyleLbl="alignImgPlace1" presStyleIdx="1" presStyleCnt="4" custAng="54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95B43B59-5149-4081-BEB2-AC02C8465114}" type="pres">
      <dgm:prSet presAssocID="{7B1860CD-FB31-470A-9D34-AB477239DF81}" presName="desTextWrapper" presStyleCnt="0"/>
      <dgm:spPr/>
    </dgm:pt>
    <dgm:pt modelId="{AEA249C5-208B-4BDA-9133-1DCA151DFE4F}" type="pres">
      <dgm:prSet presAssocID="{7B1860CD-FB31-470A-9D34-AB477239DF81}" presName="desText" presStyleLbl="revTx" presStyleIdx="1" presStyleCnt="4">
        <dgm:presLayoutVars>
          <dgm:bulletEnabled val="1"/>
        </dgm:presLayoutVars>
      </dgm:prSet>
      <dgm:spPr/>
      <dgm:t>
        <a:bodyPr/>
        <a:lstStyle/>
        <a:p>
          <a:endParaRPr lang="fr-FR"/>
        </a:p>
      </dgm:t>
    </dgm:pt>
    <dgm:pt modelId="{8FB73E25-683B-43B7-B94D-A328926F7B80}" type="pres">
      <dgm:prSet presAssocID="{1A6D8D5D-5575-4365-979C-ED41E1D2CDF5}" presName="spaceV" presStyleCnt="0"/>
      <dgm:spPr/>
    </dgm:pt>
    <dgm:pt modelId="{DFBD77C0-698C-4035-BEFE-E08F24E14625}" type="pres">
      <dgm:prSet presAssocID="{94FD2F44-24EC-46E7-9793-987090F8138A}" presName="pair" presStyleCnt="0"/>
      <dgm:spPr/>
    </dgm:pt>
    <dgm:pt modelId="{9CF93E41-C455-4761-A28A-D1F5D0840D43}" type="pres">
      <dgm:prSet presAssocID="{94FD2F44-24EC-46E7-9793-987090F8138A}" presName="spaceH" presStyleLbl="node1" presStyleIdx="0" presStyleCnt="0"/>
      <dgm:spPr/>
    </dgm:pt>
    <dgm:pt modelId="{F570B4F8-DEEA-4AF6-98E8-EB76CC362BCC}" type="pres">
      <dgm:prSet presAssocID="{94FD2F44-24EC-46E7-9793-987090F8138A}" presName="desPictures" presStyleLbl="alignImgPlace1" presStyleIdx="2" presStyleCnt="4"/>
      <dgm:spPr>
        <a:blipFill rotWithShape="1">
          <a:blip xmlns:r="http://schemas.openxmlformats.org/officeDocument/2006/relationships" r:embed="rId4"/>
          <a:stretch>
            <a:fillRect/>
          </a:stretch>
        </a:blipFill>
      </dgm:spPr>
      <dgm:t>
        <a:bodyPr/>
        <a:lstStyle/>
        <a:p>
          <a:endParaRPr lang="fr-FR"/>
        </a:p>
      </dgm:t>
    </dgm:pt>
    <dgm:pt modelId="{5AD24D46-E21F-4B34-B5EA-E0C703908FDC}" type="pres">
      <dgm:prSet presAssocID="{94FD2F44-24EC-46E7-9793-987090F8138A}" presName="desTextWrapper" presStyleCnt="0"/>
      <dgm:spPr/>
    </dgm:pt>
    <dgm:pt modelId="{A315FE99-2C0B-4AFF-9AF0-CE897243CD84}" type="pres">
      <dgm:prSet presAssocID="{94FD2F44-24EC-46E7-9793-987090F8138A}" presName="desText" presStyleLbl="revTx" presStyleIdx="2" presStyleCnt="4">
        <dgm:presLayoutVars>
          <dgm:bulletEnabled val="1"/>
        </dgm:presLayoutVars>
      </dgm:prSet>
      <dgm:spPr/>
      <dgm:t>
        <a:bodyPr/>
        <a:lstStyle/>
        <a:p>
          <a:endParaRPr lang="fr-FR"/>
        </a:p>
      </dgm:t>
    </dgm:pt>
    <dgm:pt modelId="{255120B2-9C2E-4E51-9F10-5F328B87D9EA}" type="pres">
      <dgm:prSet presAssocID="{93F2C3F6-96BE-4D0A-82DB-A974A6DFDFD6}" presName="spaceV" presStyleCnt="0"/>
      <dgm:spPr/>
    </dgm:pt>
    <dgm:pt modelId="{AC1B6A42-6C76-4012-8848-4DD79B38AC9A}" type="pres">
      <dgm:prSet presAssocID="{091AAB68-3A6E-49D7-825C-673C629784A2}" presName="pair" presStyleCnt="0"/>
      <dgm:spPr/>
    </dgm:pt>
    <dgm:pt modelId="{29C7E027-639B-449B-A532-9820882E17E1}" type="pres">
      <dgm:prSet presAssocID="{091AAB68-3A6E-49D7-825C-673C629784A2}" presName="spaceH" presStyleLbl="node1" presStyleIdx="0" presStyleCnt="0"/>
      <dgm:spPr/>
    </dgm:pt>
    <dgm:pt modelId="{05A54A6C-8098-46AC-8EFB-856039FC612A}" type="pres">
      <dgm:prSet presAssocID="{091AAB68-3A6E-49D7-825C-673C629784A2}" presName="desPictures" presStyleLbl="alignImgPlace1" presStyleIdx="3" presStyleCnt="4"/>
      <dgm:spPr>
        <a:blipFill rotWithShape="1">
          <a:blip xmlns:r="http://schemas.openxmlformats.org/officeDocument/2006/relationships" r:embed="rId4"/>
          <a:stretch>
            <a:fillRect/>
          </a:stretch>
        </a:blipFill>
      </dgm:spPr>
      <dgm:t>
        <a:bodyPr/>
        <a:lstStyle/>
        <a:p>
          <a:endParaRPr lang="fr-FR"/>
        </a:p>
      </dgm:t>
    </dgm:pt>
    <dgm:pt modelId="{8B9A1EA6-5EF0-493F-BEE7-22D92E660D8F}" type="pres">
      <dgm:prSet presAssocID="{091AAB68-3A6E-49D7-825C-673C629784A2}" presName="desTextWrapper" presStyleCnt="0"/>
      <dgm:spPr/>
    </dgm:pt>
    <dgm:pt modelId="{D7872957-C0E5-4A51-B689-48F8D1F117F7}" type="pres">
      <dgm:prSet presAssocID="{091AAB68-3A6E-49D7-825C-673C629784A2}" presName="desText" presStyleLbl="revTx" presStyleIdx="3" presStyleCnt="4">
        <dgm:presLayoutVars>
          <dgm:bulletEnabled val="1"/>
        </dgm:presLayoutVars>
      </dgm:prSet>
      <dgm:spPr/>
      <dgm:t>
        <a:bodyPr/>
        <a:lstStyle/>
        <a:p>
          <a:endParaRPr lang="fr-FR"/>
        </a:p>
      </dgm:t>
    </dgm:pt>
    <dgm:pt modelId="{DD78ACAD-4E0A-4C54-B522-6950A5CC6915}" type="pres">
      <dgm:prSet presAssocID="{4E04C2D4-6D19-4008-89F2-3051EA8073FC}" presName="maxNode" presStyleCnt="0"/>
      <dgm:spPr/>
    </dgm:pt>
    <dgm:pt modelId="{E4B17E91-B73F-4D4D-AA4E-38F2E61750D0}" type="pres">
      <dgm:prSet presAssocID="{4E04C2D4-6D19-4008-89F2-3051EA8073FC}" presName="Name33" presStyleCnt="0"/>
      <dgm:spPr/>
    </dgm:pt>
  </dgm:ptLst>
  <dgm:cxnLst>
    <dgm:cxn modelId="{006492ED-94B4-4B2B-B255-B0C0A1DDEFCE}" type="presOf" srcId="{4E04C2D4-6D19-4008-89F2-3051EA8073FC}" destId="{8D0F59C8-7BE7-43E6-9540-423E932EBEB1}" srcOrd="0" destOrd="0" presId="urn:microsoft.com/office/officeart/2008/layout/AccentedPicture"/>
    <dgm:cxn modelId="{9CA592C5-14AF-403B-9B52-BF7920CBB837}" type="presOf" srcId="{67D5C484-076A-4C77-99D1-8C909184AB47}" destId="{1F879DFF-DD29-4EE3-AC5D-BB43D7A6D9C3}" srcOrd="0" destOrd="0" presId="urn:microsoft.com/office/officeart/2008/layout/AccentedPicture"/>
    <dgm:cxn modelId="{96E65CAD-2FA2-4CED-8C5F-E3212B94BC2D}" srcId="{4E04C2D4-6D19-4008-89F2-3051EA8073FC}" destId="{091AAB68-3A6E-49D7-825C-673C629784A2}" srcOrd="4" destOrd="0" parTransId="{AA2CD072-0CF5-4583-A099-4CDDD62CF42A}" sibTransId="{EA919165-C906-4402-A0E2-32AECB8E4699}"/>
    <dgm:cxn modelId="{8D3A6D5F-20AA-4003-B458-33507BE535DD}" srcId="{4E04C2D4-6D19-4008-89F2-3051EA8073FC}" destId="{7B1860CD-FB31-470A-9D34-AB477239DF81}" srcOrd="2" destOrd="0" parTransId="{6EE9AE59-9575-4FA2-A959-31DF7BEC0650}" sibTransId="{1A6D8D5D-5575-4365-979C-ED41E1D2CDF5}"/>
    <dgm:cxn modelId="{6E1F4302-C8DD-4E43-9494-A073526341C0}" srcId="{4E04C2D4-6D19-4008-89F2-3051EA8073FC}" destId="{1A2FD0E3-424F-4E44-9C08-8406399BB84C}" srcOrd="1" destOrd="0" parTransId="{6C3FD981-AAB6-42C0-908C-CEBBA4D4379E}" sibTransId="{643D5350-959C-4A33-BC5B-98E13B5DA2E6}"/>
    <dgm:cxn modelId="{22C7E3F6-70FD-4087-BA16-F52973BC1D12}" type="presOf" srcId="{30CA7B0C-12B8-4828-93D2-4291F36111CE}" destId="{B2778E7C-9919-4247-A417-575DCCD07E35}" srcOrd="0" destOrd="0" presId="urn:microsoft.com/office/officeart/2008/layout/AccentedPicture"/>
    <dgm:cxn modelId="{9177ED3B-F152-44E7-B515-FC230D88013C}" type="presOf" srcId="{1A2FD0E3-424F-4E44-9C08-8406399BB84C}" destId="{A3077AF7-53CD-43A5-BB54-F5C45B016C3E}" srcOrd="0" destOrd="0" presId="urn:microsoft.com/office/officeart/2008/layout/AccentedPicture"/>
    <dgm:cxn modelId="{B2FF9172-9D88-4BAE-9CBB-11F9653559FC}" srcId="{4E04C2D4-6D19-4008-89F2-3051EA8073FC}" destId="{94FD2F44-24EC-46E7-9793-987090F8138A}" srcOrd="3" destOrd="0" parTransId="{BF77924F-8320-416D-ADEB-067AE79B57BF}" sibTransId="{93F2C3F6-96BE-4D0A-82DB-A974A6DFDFD6}"/>
    <dgm:cxn modelId="{E25A35A2-D9B6-46F4-BDF6-1223A0DEBCA0}" srcId="{4E04C2D4-6D19-4008-89F2-3051EA8073FC}" destId="{67D5C484-076A-4C77-99D1-8C909184AB47}" srcOrd="0" destOrd="0" parTransId="{BF37D1F4-3BA5-4D52-889B-6D4F65AE5BBC}" sibTransId="{30CA7B0C-12B8-4828-93D2-4291F36111CE}"/>
    <dgm:cxn modelId="{BF133FBC-50B3-45C7-8E1E-DE08B681BD21}" type="presOf" srcId="{94FD2F44-24EC-46E7-9793-987090F8138A}" destId="{A315FE99-2C0B-4AFF-9AF0-CE897243CD84}" srcOrd="0" destOrd="0" presId="urn:microsoft.com/office/officeart/2008/layout/AccentedPicture"/>
    <dgm:cxn modelId="{A82609FF-E496-48CF-9C8C-90B6C07481C4}" type="presOf" srcId="{7B1860CD-FB31-470A-9D34-AB477239DF81}" destId="{AEA249C5-208B-4BDA-9133-1DCA151DFE4F}" srcOrd="0" destOrd="0" presId="urn:microsoft.com/office/officeart/2008/layout/AccentedPicture"/>
    <dgm:cxn modelId="{BDAE95F8-F4C2-465B-A594-BA9FE43320DC}" type="presOf" srcId="{091AAB68-3A6E-49D7-825C-673C629784A2}" destId="{D7872957-C0E5-4A51-B689-48F8D1F117F7}" srcOrd="0" destOrd="0" presId="urn:microsoft.com/office/officeart/2008/layout/AccentedPicture"/>
    <dgm:cxn modelId="{BF87D05E-C863-4AD6-8524-08D1E435DF22}" type="presParOf" srcId="{8D0F59C8-7BE7-43E6-9540-423E932EBEB1}" destId="{B2778E7C-9919-4247-A417-575DCCD07E35}" srcOrd="0" destOrd="0" presId="urn:microsoft.com/office/officeart/2008/layout/AccentedPicture"/>
    <dgm:cxn modelId="{CC5B9A3D-3763-44B5-A35D-64ED92E9C8F1}" type="presParOf" srcId="{8D0F59C8-7BE7-43E6-9540-423E932EBEB1}" destId="{1F879DFF-DD29-4EE3-AC5D-BB43D7A6D9C3}" srcOrd="1" destOrd="0" presId="urn:microsoft.com/office/officeart/2008/layout/AccentedPicture"/>
    <dgm:cxn modelId="{89C0D67F-1F55-49EE-8641-EC184583C202}" type="presParOf" srcId="{8D0F59C8-7BE7-43E6-9540-423E932EBEB1}" destId="{55DE7CD9-8478-4D59-A247-E399B12368CA}" srcOrd="2" destOrd="0" presId="urn:microsoft.com/office/officeart/2008/layout/AccentedPicture"/>
    <dgm:cxn modelId="{C1C9A404-3C16-4190-9995-020BA8DF4097}" type="presParOf" srcId="{55DE7CD9-8478-4D59-A247-E399B12368CA}" destId="{3A7AF760-66E3-4DBF-963F-2467C7CDF5B9}" srcOrd="0" destOrd="0" presId="urn:microsoft.com/office/officeart/2008/layout/AccentedPicture"/>
    <dgm:cxn modelId="{BCFEB85E-BA93-4A9B-9204-13F1C76C1B7E}" type="presParOf" srcId="{3A7AF760-66E3-4DBF-963F-2467C7CDF5B9}" destId="{A9FFD4C0-D3CC-49A6-BE87-D7BF621A9614}" srcOrd="0" destOrd="0" presId="urn:microsoft.com/office/officeart/2008/layout/AccentedPicture"/>
    <dgm:cxn modelId="{F117B325-EEAF-4E6D-AD35-26FC2F06FE04}" type="presParOf" srcId="{3A7AF760-66E3-4DBF-963F-2467C7CDF5B9}" destId="{841E7A86-3D54-4980-ACE3-0E65FA4B6613}" srcOrd="1" destOrd="0" presId="urn:microsoft.com/office/officeart/2008/layout/AccentedPicture"/>
    <dgm:cxn modelId="{52B15432-D20A-438C-A6B6-944164BA9E64}" type="presParOf" srcId="{3A7AF760-66E3-4DBF-963F-2467C7CDF5B9}" destId="{78422054-E3D4-4B5E-BF7E-226CEF19F56A}" srcOrd="2" destOrd="0" presId="urn:microsoft.com/office/officeart/2008/layout/AccentedPicture"/>
    <dgm:cxn modelId="{97E64012-25D5-4480-8BE2-7E8FAB7BBD30}" type="presParOf" srcId="{78422054-E3D4-4B5E-BF7E-226CEF19F56A}" destId="{A3077AF7-53CD-43A5-BB54-F5C45B016C3E}" srcOrd="0" destOrd="0" presId="urn:microsoft.com/office/officeart/2008/layout/AccentedPicture"/>
    <dgm:cxn modelId="{9BC03B1E-C333-41BC-ADF1-9E901660DE67}" type="presParOf" srcId="{55DE7CD9-8478-4D59-A247-E399B12368CA}" destId="{8436B620-C7FD-4014-B4C6-E57211556BDD}" srcOrd="1" destOrd="0" presId="urn:microsoft.com/office/officeart/2008/layout/AccentedPicture"/>
    <dgm:cxn modelId="{8EDF484F-BD0A-4F9F-B03F-6242DC5A1E1F}" type="presParOf" srcId="{55DE7CD9-8478-4D59-A247-E399B12368CA}" destId="{78C050D1-4940-49E8-B483-971B00880271}" srcOrd="2" destOrd="0" presId="urn:microsoft.com/office/officeart/2008/layout/AccentedPicture"/>
    <dgm:cxn modelId="{CD9A45C1-2DF9-4287-A2D9-70F6F45DEC0F}" type="presParOf" srcId="{78C050D1-4940-49E8-B483-971B00880271}" destId="{92731BF6-04A1-4FEA-BA4C-C891021EAE06}" srcOrd="0" destOrd="0" presId="urn:microsoft.com/office/officeart/2008/layout/AccentedPicture"/>
    <dgm:cxn modelId="{B5E014B2-E649-43B9-AB88-054FDEA18801}" type="presParOf" srcId="{78C050D1-4940-49E8-B483-971B00880271}" destId="{3E811E8C-21B6-44E4-9F81-D70AF94B12A4}" srcOrd="1" destOrd="0" presId="urn:microsoft.com/office/officeart/2008/layout/AccentedPicture"/>
    <dgm:cxn modelId="{B1FE750C-95E1-4E51-9FDB-4D3F400EE6DA}" type="presParOf" srcId="{78C050D1-4940-49E8-B483-971B00880271}" destId="{95B43B59-5149-4081-BEB2-AC02C8465114}" srcOrd="2" destOrd="0" presId="urn:microsoft.com/office/officeart/2008/layout/AccentedPicture"/>
    <dgm:cxn modelId="{E03BE6A0-D3E4-4173-889B-E630B193F829}" type="presParOf" srcId="{95B43B59-5149-4081-BEB2-AC02C8465114}" destId="{AEA249C5-208B-4BDA-9133-1DCA151DFE4F}" srcOrd="0" destOrd="0" presId="urn:microsoft.com/office/officeart/2008/layout/AccentedPicture"/>
    <dgm:cxn modelId="{F3281676-7680-46E2-987D-0066CA86309F}" type="presParOf" srcId="{55DE7CD9-8478-4D59-A247-E399B12368CA}" destId="{8FB73E25-683B-43B7-B94D-A328926F7B80}" srcOrd="3" destOrd="0" presId="urn:microsoft.com/office/officeart/2008/layout/AccentedPicture"/>
    <dgm:cxn modelId="{D902A78D-C70E-44B1-B6D3-426AA537E97D}" type="presParOf" srcId="{55DE7CD9-8478-4D59-A247-E399B12368CA}" destId="{DFBD77C0-698C-4035-BEFE-E08F24E14625}" srcOrd="4" destOrd="0" presId="urn:microsoft.com/office/officeart/2008/layout/AccentedPicture"/>
    <dgm:cxn modelId="{D6D1179F-B4B5-45A2-BBF1-1A5B2A2DEA86}" type="presParOf" srcId="{DFBD77C0-698C-4035-BEFE-E08F24E14625}" destId="{9CF93E41-C455-4761-A28A-D1F5D0840D43}" srcOrd="0" destOrd="0" presId="urn:microsoft.com/office/officeart/2008/layout/AccentedPicture"/>
    <dgm:cxn modelId="{4506937A-A3F4-47E0-98E2-44B0FD078F19}" type="presParOf" srcId="{DFBD77C0-698C-4035-BEFE-E08F24E14625}" destId="{F570B4F8-DEEA-4AF6-98E8-EB76CC362BCC}" srcOrd="1" destOrd="0" presId="urn:microsoft.com/office/officeart/2008/layout/AccentedPicture"/>
    <dgm:cxn modelId="{D304A852-1323-4B35-9161-6D87CAD964B3}" type="presParOf" srcId="{DFBD77C0-698C-4035-BEFE-E08F24E14625}" destId="{5AD24D46-E21F-4B34-B5EA-E0C703908FDC}" srcOrd="2" destOrd="0" presId="urn:microsoft.com/office/officeart/2008/layout/AccentedPicture"/>
    <dgm:cxn modelId="{23A741FD-D2DD-4281-A364-E109885BCC9B}" type="presParOf" srcId="{5AD24D46-E21F-4B34-B5EA-E0C703908FDC}" destId="{A315FE99-2C0B-4AFF-9AF0-CE897243CD84}" srcOrd="0" destOrd="0" presId="urn:microsoft.com/office/officeart/2008/layout/AccentedPicture"/>
    <dgm:cxn modelId="{F16F7BE2-3B7E-4659-B26E-B9869FBD9A08}" type="presParOf" srcId="{55DE7CD9-8478-4D59-A247-E399B12368CA}" destId="{255120B2-9C2E-4E51-9F10-5F328B87D9EA}" srcOrd="5" destOrd="0" presId="urn:microsoft.com/office/officeart/2008/layout/AccentedPicture"/>
    <dgm:cxn modelId="{7F25019B-25AA-4C7A-AFD2-F698D3C18955}" type="presParOf" srcId="{55DE7CD9-8478-4D59-A247-E399B12368CA}" destId="{AC1B6A42-6C76-4012-8848-4DD79B38AC9A}" srcOrd="6" destOrd="0" presId="urn:microsoft.com/office/officeart/2008/layout/AccentedPicture"/>
    <dgm:cxn modelId="{64BC1339-C852-43C0-B2D3-3FFFCE6A2D12}" type="presParOf" srcId="{AC1B6A42-6C76-4012-8848-4DD79B38AC9A}" destId="{29C7E027-639B-449B-A532-9820882E17E1}" srcOrd="0" destOrd="0" presId="urn:microsoft.com/office/officeart/2008/layout/AccentedPicture"/>
    <dgm:cxn modelId="{ABC5921B-13B1-4407-8AD2-638512DA1E32}" type="presParOf" srcId="{AC1B6A42-6C76-4012-8848-4DD79B38AC9A}" destId="{05A54A6C-8098-46AC-8EFB-856039FC612A}" srcOrd="1" destOrd="0" presId="urn:microsoft.com/office/officeart/2008/layout/AccentedPicture"/>
    <dgm:cxn modelId="{1FE4020A-1C12-496F-A948-0E9F7E7317C8}" type="presParOf" srcId="{AC1B6A42-6C76-4012-8848-4DD79B38AC9A}" destId="{8B9A1EA6-5EF0-493F-BEE7-22D92E660D8F}" srcOrd="2" destOrd="0" presId="urn:microsoft.com/office/officeart/2008/layout/AccentedPicture"/>
    <dgm:cxn modelId="{921A011F-D3B5-4DE3-BDCF-302FFABF1655}" type="presParOf" srcId="{8B9A1EA6-5EF0-493F-BEE7-22D92E660D8F}" destId="{D7872957-C0E5-4A51-B689-48F8D1F117F7}" srcOrd="0" destOrd="0" presId="urn:microsoft.com/office/officeart/2008/layout/AccentedPicture"/>
    <dgm:cxn modelId="{55BC6758-3431-4832-83EF-BF77DA0A3210}" type="presParOf" srcId="{8D0F59C8-7BE7-43E6-9540-423E932EBEB1}" destId="{DD78ACAD-4E0A-4C54-B522-6950A5CC6915}" srcOrd="3" destOrd="0" presId="urn:microsoft.com/office/officeart/2008/layout/AccentedPicture"/>
    <dgm:cxn modelId="{156F4BC6-B14B-455E-9865-450D4E7CDB4A}" type="presParOf" srcId="{DD78ACAD-4E0A-4C54-B522-6950A5CC6915}" destId="{E4B17E91-B73F-4D4D-AA4E-38F2E61750D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310034-FD09-4978-A95A-C4BF57EC1CA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FR"/>
        </a:p>
      </dgm:t>
    </dgm:pt>
    <dgm:pt modelId="{03CF0D43-2B6E-4F13-AC76-1C08495E1FDE}">
      <dgm:prSet phldrT="[Texte]" phldr="1"/>
      <dgm:spPr/>
      <dgm:t>
        <a:bodyPr/>
        <a:lstStyle/>
        <a:p>
          <a:endParaRPr lang="fr-FR" dirty="0"/>
        </a:p>
      </dgm:t>
    </dgm:pt>
    <dgm:pt modelId="{E4C1BA60-0954-429D-8B76-E5FCD8682F80}" type="sibTrans" cxnId="{06B18139-60AD-4AC0-B629-F3586A54E4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fr-FR"/>
        </a:p>
      </dgm:t>
    </dgm:pt>
    <dgm:pt modelId="{8B7D7EAA-6A8B-40B4-A29B-ECF23567096F}" type="parTrans" cxnId="{06B18139-60AD-4AC0-B629-F3586A54E471}">
      <dgm:prSet/>
      <dgm:spPr/>
      <dgm:t>
        <a:bodyPr/>
        <a:lstStyle/>
        <a:p>
          <a:endParaRPr lang="fr-FR"/>
        </a:p>
      </dgm:t>
    </dgm:pt>
    <dgm:pt modelId="{229FADC5-04DD-4E75-9F77-7EE81C78092B}" type="pres">
      <dgm:prSet presAssocID="{67310034-FD09-4978-A95A-C4BF57EC1CA1}" presName="Name0" presStyleCnt="0">
        <dgm:presLayoutVars>
          <dgm:dir/>
        </dgm:presLayoutVars>
      </dgm:prSet>
      <dgm:spPr/>
      <dgm:t>
        <a:bodyPr/>
        <a:lstStyle/>
        <a:p>
          <a:endParaRPr lang="fr-FR"/>
        </a:p>
      </dgm:t>
    </dgm:pt>
    <dgm:pt modelId="{72147FA3-86BC-4735-AC45-99119EC65D5C}" type="pres">
      <dgm:prSet presAssocID="{E4C1BA60-0954-429D-8B76-E5FCD8682F80}" presName="picture_1" presStyleLbl="bgImgPlace1" presStyleIdx="0" presStyleCnt="1" custScaleX="152751" custScaleY="71429" custLinFactNeighborX="-23529" custLinFactNeighborY="6719"/>
      <dgm:spPr/>
      <dgm:t>
        <a:bodyPr/>
        <a:lstStyle/>
        <a:p>
          <a:endParaRPr lang="fr-FR"/>
        </a:p>
      </dgm:t>
    </dgm:pt>
    <dgm:pt modelId="{BBD5C8AA-65A7-4288-8B14-66A1B1B9C473}" type="pres">
      <dgm:prSet presAssocID="{03CF0D43-2B6E-4F13-AC76-1C08495E1FDE}" presName="text_1" presStyleLbl="node1" presStyleIdx="0" presStyleCnt="0">
        <dgm:presLayoutVars>
          <dgm:bulletEnabled val="1"/>
        </dgm:presLayoutVars>
      </dgm:prSet>
      <dgm:spPr/>
      <dgm:t>
        <a:bodyPr/>
        <a:lstStyle/>
        <a:p>
          <a:endParaRPr lang="fr-FR"/>
        </a:p>
      </dgm:t>
    </dgm:pt>
    <dgm:pt modelId="{92F08EFC-4A35-4B96-AAE8-82C0782E9AEE}" type="pres">
      <dgm:prSet presAssocID="{67310034-FD09-4978-A95A-C4BF57EC1CA1}" presName="maxNode" presStyleCnt="0"/>
      <dgm:spPr/>
      <dgm:t>
        <a:bodyPr/>
        <a:lstStyle/>
        <a:p>
          <a:endParaRPr lang="fr-FR"/>
        </a:p>
      </dgm:t>
    </dgm:pt>
    <dgm:pt modelId="{56561A0F-7F08-44D3-896C-CD840EE04FE5}" type="pres">
      <dgm:prSet presAssocID="{67310034-FD09-4978-A95A-C4BF57EC1CA1}" presName="Name33" presStyleCnt="0"/>
      <dgm:spPr/>
      <dgm:t>
        <a:bodyPr/>
        <a:lstStyle/>
        <a:p>
          <a:endParaRPr lang="fr-FR"/>
        </a:p>
      </dgm:t>
    </dgm:pt>
  </dgm:ptLst>
  <dgm:cxnLst>
    <dgm:cxn modelId="{E17C26EC-7F45-4874-BFD2-A2C60F0CEC90}" type="presOf" srcId="{03CF0D43-2B6E-4F13-AC76-1C08495E1FDE}" destId="{BBD5C8AA-65A7-4288-8B14-66A1B1B9C473}" srcOrd="0" destOrd="0" presId="urn:microsoft.com/office/officeart/2008/layout/AccentedPicture"/>
    <dgm:cxn modelId="{55BE0920-F6CC-448A-81C4-AE684CCC8132}" type="presOf" srcId="{E4C1BA60-0954-429D-8B76-E5FCD8682F80}" destId="{72147FA3-86BC-4735-AC45-99119EC65D5C}" srcOrd="0" destOrd="0" presId="urn:microsoft.com/office/officeart/2008/layout/AccentedPicture"/>
    <dgm:cxn modelId="{06B18139-60AD-4AC0-B629-F3586A54E471}" srcId="{67310034-FD09-4978-A95A-C4BF57EC1CA1}" destId="{03CF0D43-2B6E-4F13-AC76-1C08495E1FDE}" srcOrd="0" destOrd="0" parTransId="{8B7D7EAA-6A8B-40B4-A29B-ECF23567096F}" sibTransId="{E4C1BA60-0954-429D-8B76-E5FCD8682F80}"/>
    <dgm:cxn modelId="{A42C09C8-4ADA-464F-B2D5-D2418679C737}" type="presOf" srcId="{67310034-FD09-4978-A95A-C4BF57EC1CA1}" destId="{229FADC5-04DD-4E75-9F77-7EE81C78092B}" srcOrd="0" destOrd="0" presId="urn:microsoft.com/office/officeart/2008/layout/AccentedPicture"/>
    <dgm:cxn modelId="{868184A3-B4CE-49B7-8211-3379B7E8AD1B}" type="presParOf" srcId="{229FADC5-04DD-4E75-9F77-7EE81C78092B}" destId="{72147FA3-86BC-4735-AC45-99119EC65D5C}" srcOrd="0" destOrd="0" presId="urn:microsoft.com/office/officeart/2008/layout/AccentedPicture"/>
    <dgm:cxn modelId="{A2534C07-FCD6-44E8-B2CE-F394E98C1280}" type="presParOf" srcId="{229FADC5-04DD-4E75-9F77-7EE81C78092B}" destId="{BBD5C8AA-65A7-4288-8B14-66A1B1B9C473}" srcOrd="1" destOrd="0" presId="urn:microsoft.com/office/officeart/2008/layout/AccentedPicture"/>
    <dgm:cxn modelId="{097A7A0F-6649-4C41-9308-A140F6566961}" type="presParOf" srcId="{229FADC5-04DD-4E75-9F77-7EE81C78092B}" destId="{92F08EFC-4A35-4B96-AAE8-82C0782E9AEE}" srcOrd="2" destOrd="0" presId="urn:microsoft.com/office/officeart/2008/layout/AccentedPicture"/>
    <dgm:cxn modelId="{8A495FE8-D362-48A0-B84E-50121DC1ED71}" type="presParOf" srcId="{92F08EFC-4A35-4B96-AAE8-82C0782E9AEE}" destId="{56561A0F-7F08-44D3-896C-CD840EE04FE5}"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2B479E-B3A2-4318-A2C4-4920BC93D0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6A920629-8624-4558-BF12-040E5792CBCC}">
      <dgm:prSet phldrT="[Texte]" custT="1"/>
      <dgm:spPr/>
      <dgm:t>
        <a:bodyPr/>
        <a:lstStyle/>
        <a:p>
          <a:r>
            <a:rPr lang="fr-FR" sz="2900" dirty="0" smtClean="0"/>
            <a:t>Tours</a:t>
          </a:r>
          <a:endParaRPr lang="fr-FR" sz="2900" dirty="0"/>
        </a:p>
      </dgm:t>
    </dgm:pt>
    <dgm:pt modelId="{421703E9-588F-4562-9891-3EF55CAABC6F}" type="parTrans" cxnId="{FEDF90FE-1AA4-4776-8F67-73459D111EEB}">
      <dgm:prSet/>
      <dgm:spPr/>
      <dgm:t>
        <a:bodyPr/>
        <a:lstStyle/>
        <a:p>
          <a:endParaRPr lang="fr-FR"/>
        </a:p>
      </dgm:t>
    </dgm:pt>
    <dgm:pt modelId="{F373C1BE-3BA6-4C1A-A9F2-D7A1CECC1359}" type="sibTrans" cxnId="{FEDF90FE-1AA4-4776-8F67-73459D111EEB}">
      <dgm:prSet/>
      <dgm:spPr/>
      <dgm:t>
        <a:bodyPr/>
        <a:lstStyle/>
        <a:p>
          <a:endParaRPr lang="fr-FR"/>
        </a:p>
      </dgm:t>
    </dgm:pt>
    <dgm:pt modelId="{D4DC5249-1867-40D2-ACEE-56437B097FA1}">
      <dgm:prSet phldrT="[Texte]" custT="1"/>
      <dgm:spPr/>
      <dgm:t>
        <a:bodyPr/>
        <a:lstStyle/>
        <a:p>
          <a:r>
            <a:rPr lang="fr-FR" sz="2900" dirty="0" smtClean="0"/>
            <a:t>Du 20 au 24 mai 2020</a:t>
          </a:r>
          <a:endParaRPr lang="fr-FR" sz="2900" dirty="0"/>
        </a:p>
      </dgm:t>
    </dgm:pt>
    <dgm:pt modelId="{30DB9635-BB9F-4403-8556-F202327651FA}" type="parTrans" cxnId="{75DCFE2D-FE6D-4CD8-A1B2-5873E215C93B}">
      <dgm:prSet/>
      <dgm:spPr/>
      <dgm:t>
        <a:bodyPr/>
        <a:lstStyle/>
        <a:p>
          <a:endParaRPr lang="fr-FR"/>
        </a:p>
      </dgm:t>
    </dgm:pt>
    <dgm:pt modelId="{3967E402-9D51-486D-B165-7AE58019A9ED}" type="sibTrans" cxnId="{75DCFE2D-FE6D-4CD8-A1B2-5873E215C93B}">
      <dgm:prSet/>
      <dgm:spPr/>
      <dgm:t>
        <a:bodyPr/>
        <a:lstStyle/>
        <a:p>
          <a:endParaRPr lang="fr-FR"/>
        </a:p>
      </dgm:t>
    </dgm:pt>
    <dgm:pt modelId="{CF911773-80FC-4053-8D76-F48977D2823D}">
      <dgm:prSet phldrT="[Texte]" custT="1"/>
      <dgm:spPr/>
      <dgm:t>
        <a:bodyPr/>
        <a:lstStyle/>
        <a:p>
          <a:r>
            <a:rPr lang="fr-FR" sz="2900" dirty="0" smtClean="0"/>
            <a:t>194 € incluant le voyage en bus, hébergement</a:t>
          </a:r>
          <a:br>
            <a:rPr lang="fr-FR" sz="2900" dirty="0" smtClean="0"/>
          </a:br>
          <a:r>
            <a:rPr lang="fr-FR" sz="2900" dirty="0" smtClean="0"/>
            <a:t>4 nuits en mobil home et inscription aux jeux</a:t>
          </a:r>
          <a:endParaRPr lang="fr-FR" sz="2900" dirty="0"/>
        </a:p>
      </dgm:t>
    </dgm:pt>
    <dgm:pt modelId="{BFCC991F-1BD5-45B8-BEAE-61F30C570599}" type="parTrans" cxnId="{BB9923E4-EF55-4A1E-94D8-F74A8E591420}">
      <dgm:prSet/>
      <dgm:spPr/>
      <dgm:t>
        <a:bodyPr/>
        <a:lstStyle/>
        <a:p>
          <a:endParaRPr lang="fr-FR"/>
        </a:p>
      </dgm:t>
    </dgm:pt>
    <dgm:pt modelId="{7E76DD0F-7C20-4D05-8296-9250F152BFD8}" type="sibTrans" cxnId="{BB9923E4-EF55-4A1E-94D8-F74A8E591420}">
      <dgm:prSet/>
      <dgm:spPr/>
      <dgm:t>
        <a:bodyPr/>
        <a:lstStyle/>
        <a:p>
          <a:endParaRPr lang="fr-FR"/>
        </a:p>
      </dgm:t>
    </dgm:pt>
    <dgm:pt modelId="{1E6F818C-29D0-4408-9E53-1012395D8F4E}">
      <dgm:prSet custT="1"/>
      <dgm:spPr/>
      <dgm:t>
        <a:bodyPr/>
        <a:lstStyle/>
        <a:p>
          <a:r>
            <a:rPr lang="fr-FR" sz="2900" dirty="0" smtClean="0"/>
            <a:t>26 disciplines sportives et la course hors STADE</a:t>
          </a:r>
          <a:endParaRPr lang="fr-FR" sz="2900" dirty="0"/>
        </a:p>
      </dgm:t>
    </dgm:pt>
    <dgm:pt modelId="{71BE96A5-AB5A-4F6F-9E28-098C493F22EA}" type="parTrans" cxnId="{BB257265-97C4-40DE-9171-5ED8F1834786}">
      <dgm:prSet/>
      <dgm:spPr/>
      <dgm:t>
        <a:bodyPr/>
        <a:lstStyle/>
        <a:p>
          <a:endParaRPr lang="fr-FR"/>
        </a:p>
      </dgm:t>
    </dgm:pt>
    <dgm:pt modelId="{78840DC3-88FD-41D5-93F6-AC407C45C81C}" type="sibTrans" cxnId="{BB257265-97C4-40DE-9171-5ED8F1834786}">
      <dgm:prSet/>
      <dgm:spPr/>
      <dgm:t>
        <a:bodyPr/>
        <a:lstStyle/>
        <a:p>
          <a:endParaRPr lang="fr-FR"/>
        </a:p>
      </dgm:t>
    </dgm:pt>
    <dgm:pt modelId="{DD6A3996-0FB1-4E3A-A1F0-C6492CAEDE99}">
      <dgm:prSet custT="1"/>
      <dgm:spPr/>
      <dgm:t>
        <a:bodyPr/>
        <a:lstStyle/>
        <a:p>
          <a:r>
            <a:rPr lang="fr-FR" sz="2900" dirty="0" smtClean="0"/>
            <a:t>Via SPORT : EVT-JNSE TOURS 2020 </a:t>
          </a:r>
          <a:endParaRPr lang="fr-FR" sz="2900" dirty="0"/>
        </a:p>
      </dgm:t>
    </dgm:pt>
    <dgm:pt modelId="{138840C2-89B9-4DE4-8990-C00AEF544CF0}" type="sibTrans" cxnId="{C1DE6304-7277-4466-AF07-7C4E0CA72DB7}">
      <dgm:prSet/>
      <dgm:spPr/>
      <dgm:t>
        <a:bodyPr/>
        <a:lstStyle/>
        <a:p>
          <a:endParaRPr lang="fr-FR"/>
        </a:p>
      </dgm:t>
    </dgm:pt>
    <dgm:pt modelId="{8B2D8F17-E1F6-4381-AF89-9632FAE6ED1C}" type="parTrans" cxnId="{C1DE6304-7277-4466-AF07-7C4E0CA72DB7}">
      <dgm:prSet/>
      <dgm:spPr/>
      <dgm:t>
        <a:bodyPr/>
        <a:lstStyle/>
        <a:p>
          <a:endParaRPr lang="fr-FR"/>
        </a:p>
      </dgm:t>
    </dgm:pt>
    <dgm:pt modelId="{3B91126F-E50B-4DD9-AB42-C149BA681748}" type="pres">
      <dgm:prSet presAssocID="{B92B479E-B3A2-4318-A2C4-4920BC93D0F1}" presName="Name0" presStyleCnt="0">
        <dgm:presLayoutVars>
          <dgm:chMax val="7"/>
          <dgm:chPref val="7"/>
          <dgm:dir/>
        </dgm:presLayoutVars>
      </dgm:prSet>
      <dgm:spPr/>
      <dgm:t>
        <a:bodyPr/>
        <a:lstStyle/>
        <a:p>
          <a:endParaRPr lang="fr-FR"/>
        </a:p>
      </dgm:t>
    </dgm:pt>
    <dgm:pt modelId="{12EBE149-4D39-4D48-B2BC-5D8BAE446C42}" type="pres">
      <dgm:prSet presAssocID="{B92B479E-B3A2-4318-A2C4-4920BC93D0F1}" presName="Name1" presStyleCnt="0"/>
      <dgm:spPr/>
    </dgm:pt>
    <dgm:pt modelId="{41AE28D2-42DA-47E2-A098-E67112C65746}" type="pres">
      <dgm:prSet presAssocID="{B92B479E-B3A2-4318-A2C4-4920BC93D0F1}" presName="cycle" presStyleCnt="0"/>
      <dgm:spPr/>
    </dgm:pt>
    <dgm:pt modelId="{2DCC52BF-30BC-4C42-8D23-6B83B6FA905B}" type="pres">
      <dgm:prSet presAssocID="{B92B479E-B3A2-4318-A2C4-4920BC93D0F1}" presName="srcNode" presStyleLbl="node1" presStyleIdx="0" presStyleCnt="5"/>
      <dgm:spPr/>
    </dgm:pt>
    <dgm:pt modelId="{9AC21549-86F8-4A25-95D4-4F93654466FF}" type="pres">
      <dgm:prSet presAssocID="{B92B479E-B3A2-4318-A2C4-4920BC93D0F1}" presName="conn" presStyleLbl="parChTrans1D2" presStyleIdx="0" presStyleCnt="1"/>
      <dgm:spPr/>
      <dgm:t>
        <a:bodyPr/>
        <a:lstStyle/>
        <a:p>
          <a:endParaRPr lang="fr-FR"/>
        </a:p>
      </dgm:t>
    </dgm:pt>
    <dgm:pt modelId="{9FEB77A4-434B-471D-A46D-16383CFA052F}" type="pres">
      <dgm:prSet presAssocID="{B92B479E-B3A2-4318-A2C4-4920BC93D0F1}" presName="extraNode" presStyleLbl="node1" presStyleIdx="0" presStyleCnt="5"/>
      <dgm:spPr/>
    </dgm:pt>
    <dgm:pt modelId="{006B68EB-DA84-4139-9CF2-1E79CF6929D9}" type="pres">
      <dgm:prSet presAssocID="{B92B479E-B3A2-4318-A2C4-4920BC93D0F1}" presName="dstNode" presStyleLbl="node1" presStyleIdx="0" presStyleCnt="5"/>
      <dgm:spPr/>
    </dgm:pt>
    <dgm:pt modelId="{C1CC5783-DD77-4D91-B886-4E54C8498DA5}" type="pres">
      <dgm:prSet presAssocID="{6A920629-8624-4558-BF12-040E5792CBCC}" presName="text_1" presStyleLbl="node1" presStyleIdx="0" presStyleCnt="5">
        <dgm:presLayoutVars>
          <dgm:bulletEnabled val="1"/>
        </dgm:presLayoutVars>
      </dgm:prSet>
      <dgm:spPr/>
      <dgm:t>
        <a:bodyPr/>
        <a:lstStyle/>
        <a:p>
          <a:endParaRPr lang="fr-FR"/>
        </a:p>
      </dgm:t>
    </dgm:pt>
    <dgm:pt modelId="{F1711BD0-7EC6-4115-9D5D-1D1E69A32F6A}" type="pres">
      <dgm:prSet presAssocID="{6A920629-8624-4558-BF12-040E5792CBCC}" presName="accent_1" presStyleCnt="0"/>
      <dgm:spPr/>
    </dgm:pt>
    <dgm:pt modelId="{F94D5612-9974-4323-905F-8CB411FB46B5}" type="pres">
      <dgm:prSet presAssocID="{6A920629-8624-4558-BF12-040E5792CBCC}" presName="accentRepeatNode" presStyleLbl="solidFgAcc1" presStyleIdx="0" presStyleCnt="5"/>
      <dgm:spPr/>
    </dgm:pt>
    <dgm:pt modelId="{F44FCA02-2498-4E1B-B746-3C502DCA367A}" type="pres">
      <dgm:prSet presAssocID="{D4DC5249-1867-40D2-ACEE-56437B097FA1}" presName="text_2" presStyleLbl="node1" presStyleIdx="1" presStyleCnt="5">
        <dgm:presLayoutVars>
          <dgm:bulletEnabled val="1"/>
        </dgm:presLayoutVars>
      </dgm:prSet>
      <dgm:spPr/>
      <dgm:t>
        <a:bodyPr/>
        <a:lstStyle/>
        <a:p>
          <a:endParaRPr lang="fr-FR"/>
        </a:p>
      </dgm:t>
    </dgm:pt>
    <dgm:pt modelId="{13FE1B66-2253-451C-813F-39E87C35F0F8}" type="pres">
      <dgm:prSet presAssocID="{D4DC5249-1867-40D2-ACEE-56437B097FA1}" presName="accent_2" presStyleCnt="0"/>
      <dgm:spPr/>
    </dgm:pt>
    <dgm:pt modelId="{3ACD522F-A1FB-4BA5-BE7E-0ED588080B25}" type="pres">
      <dgm:prSet presAssocID="{D4DC5249-1867-40D2-ACEE-56437B097FA1}" presName="accentRepeatNode" presStyleLbl="solidFgAcc1" presStyleIdx="1" presStyleCnt="5"/>
      <dgm:spPr/>
    </dgm:pt>
    <dgm:pt modelId="{5A7C8AFB-6E2A-4F3D-9733-BC5676ED7997}" type="pres">
      <dgm:prSet presAssocID="{CF911773-80FC-4053-8D76-F48977D2823D}" presName="text_3" presStyleLbl="node1" presStyleIdx="2" presStyleCnt="5">
        <dgm:presLayoutVars>
          <dgm:bulletEnabled val="1"/>
        </dgm:presLayoutVars>
      </dgm:prSet>
      <dgm:spPr/>
      <dgm:t>
        <a:bodyPr/>
        <a:lstStyle/>
        <a:p>
          <a:endParaRPr lang="fr-FR"/>
        </a:p>
      </dgm:t>
    </dgm:pt>
    <dgm:pt modelId="{6B472C39-0970-46B9-A057-00E0E07BF9F0}" type="pres">
      <dgm:prSet presAssocID="{CF911773-80FC-4053-8D76-F48977D2823D}" presName="accent_3" presStyleCnt="0"/>
      <dgm:spPr/>
    </dgm:pt>
    <dgm:pt modelId="{0F3C576C-45A4-4A78-8534-D92C2BDDFDA6}" type="pres">
      <dgm:prSet presAssocID="{CF911773-80FC-4053-8D76-F48977D2823D}" presName="accentRepeatNode" presStyleLbl="solidFgAcc1" presStyleIdx="2" presStyleCnt="5"/>
      <dgm:spPr/>
    </dgm:pt>
    <dgm:pt modelId="{325DD1E4-5DF9-491F-8C98-699BE97E1D78}" type="pres">
      <dgm:prSet presAssocID="{1E6F818C-29D0-4408-9E53-1012395D8F4E}" presName="text_4" presStyleLbl="node1" presStyleIdx="3" presStyleCnt="5">
        <dgm:presLayoutVars>
          <dgm:bulletEnabled val="1"/>
        </dgm:presLayoutVars>
      </dgm:prSet>
      <dgm:spPr/>
      <dgm:t>
        <a:bodyPr/>
        <a:lstStyle/>
        <a:p>
          <a:endParaRPr lang="fr-FR"/>
        </a:p>
      </dgm:t>
    </dgm:pt>
    <dgm:pt modelId="{F481C165-37BB-4971-99B2-94FB39F878F9}" type="pres">
      <dgm:prSet presAssocID="{1E6F818C-29D0-4408-9E53-1012395D8F4E}" presName="accent_4" presStyleCnt="0"/>
      <dgm:spPr/>
    </dgm:pt>
    <dgm:pt modelId="{F7B0FD85-76C4-463B-B0AD-4B9586A4F069}" type="pres">
      <dgm:prSet presAssocID="{1E6F818C-29D0-4408-9E53-1012395D8F4E}" presName="accentRepeatNode" presStyleLbl="solidFgAcc1" presStyleIdx="3" presStyleCnt="5"/>
      <dgm:spPr/>
    </dgm:pt>
    <dgm:pt modelId="{3CE0EA14-98B7-4104-9628-9E322BBF4D94}" type="pres">
      <dgm:prSet presAssocID="{DD6A3996-0FB1-4E3A-A1F0-C6492CAEDE99}" presName="text_5" presStyleLbl="node1" presStyleIdx="4" presStyleCnt="5">
        <dgm:presLayoutVars>
          <dgm:bulletEnabled val="1"/>
        </dgm:presLayoutVars>
      </dgm:prSet>
      <dgm:spPr/>
      <dgm:t>
        <a:bodyPr/>
        <a:lstStyle/>
        <a:p>
          <a:endParaRPr lang="fr-FR"/>
        </a:p>
      </dgm:t>
    </dgm:pt>
    <dgm:pt modelId="{0CCF4052-50A3-4F5E-9836-058306286FC1}" type="pres">
      <dgm:prSet presAssocID="{DD6A3996-0FB1-4E3A-A1F0-C6492CAEDE99}" presName="accent_5" presStyleCnt="0"/>
      <dgm:spPr/>
    </dgm:pt>
    <dgm:pt modelId="{6EE1FBDC-90F9-4BB0-8ADC-0F922D445093}" type="pres">
      <dgm:prSet presAssocID="{DD6A3996-0FB1-4E3A-A1F0-C6492CAEDE99}" presName="accentRepeatNode" presStyleLbl="solidFgAcc1" presStyleIdx="4" presStyleCnt="5"/>
      <dgm:spPr/>
    </dgm:pt>
  </dgm:ptLst>
  <dgm:cxnLst>
    <dgm:cxn modelId="{BB9923E4-EF55-4A1E-94D8-F74A8E591420}" srcId="{B92B479E-B3A2-4318-A2C4-4920BC93D0F1}" destId="{CF911773-80FC-4053-8D76-F48977D2823D}" srcOrd="2" destOrd="0" parTransId="{BFCC991F-1BD5-45B8-BEAE-61F30C570599}" sibTransId="{7E76DD0F-7C20-4D05-8296-9250F152BFD8}"/>
    <dgm:cxn modelId="{3DAD2F9A-26AC-430B-ACCB-4B4431E01857}" type="presOf" srcId="{F373C1BE-3BA6-4C1A-A9F2-D7A1CECC1359}" destId="{9AC21549-86F8-4A25-95D4-4F93654466FF}" srcOrd="0" destOrd="0" presId="urn:microsoft.com/office/officeart/2008/layout/VerticalCurvedList"/>
    <dgm:cxn modelId="{2FD4C4E6-5FFC-4DB1-AB01-90BDB9C44DBE}" type="presOf" srcId="{1E6F818C-29D0-4408-9E53-1012395D8F4E}" destId="{325DD1E4-5DF9-491F-8C98-699BE97E1D78}" srcOrd="0" destOrd="0" presId="urn:microsoft.com/office/officeart/2008/layout/VerticalCurvedList"/>
    <dgm:cxn modelId="{C1DE6304-7277-4466-AF07-7C4E0CA72DB7}" srcId="{B92B479E-B3A2-4318-A2C4-4920BC93D0F1}" destId="{DD6A3996-0FB1-4E3A-A1F0-C6492CAEDE99}" srcOrd="4" destOrd="0" parTransId="{8B2D8F17-E1F6-4381-AF89-9632FAE6ED1C}" sibTransId="{138840C2-89B9-4DE4-8990-C00AEF544CF0}"/>
    <dgm:cxn modelId="{D4212BCD-20A5-4BB9-9A59-1FDE20A8045E}" type="presOf" srcId="{DD6A3996-0FB1-4E3A-A1F0-C6492CAEDE99}" destId="{3CE0EA14-98B7-4104-9628-9E322BBF4D94}" srcOrd="0" destOrd="0" presId="urn:microsoft.com/office/officeart/2008/layout/VerticalCurvedList"/>
    <dgm:cxn modelId="{A68BD53C-DA38-4EF3-A375-8EFA2092B713}" type="presOf" srcId="{CF911773-80FC-4053-8D76-F48977D2823D}" destId="{5A7C8AFB-6E2A-4F3D-9733-BC5676ED7997}" srcOrd="0" destOrd="0" presId="urn:microsoft.com/office/officeart/2008/layout/VerticalCurvedList"/>
    <dgm:cxn modelId="{CD74A9A5-7E64-45E1-904D-83AC51F750CB}" type="presOf" srcId="{D4DC5249-1867-40D2-ACEE-56437B097FA1}" destId="{F44FCA02-2498-4E1B-B746-3C502DCA367A}" srcOrd="0" destOrd="0" presId="urn:microsoft.com/office/officeart/2008/layout/VerticalCurvedList"/>
    <dgm:cxn modelId="{FCD396D4-99F8-43F2-B652-79DFF73510AB}" type="presOf" srcId="{B92B479E-B3A2-4318-A2C4-4920BC93D0F1}" destId="{3B91126F-E50B-4DD9-AB42-C149BA681748}" srcOrd="0" destOrd="0" presId="urn:microsoft.com/office/officeart/2008/layout/VerticalCurvedList"/>
    <dgm:cxn modelId="{BB257265-97C4-40DE-9171-5ED8F1834786}" srcId="{B92B479E-B3A2-4318-A2C4-4920BC93D0F1}" destId="{1E6F818C-29D0-4408-9E53-1012395D8F4E}" srcOrd="3" destOrd="0" parTransId="{71BE96A5-AB5A-4F6F-9E28-098C493F22EA}" sibTransId="{78840DC3-88FD-41D5-93F6-AC407C45C81C}"/>
    <dgm:cxn modelId="{FEDF90FE-1AA4-4776-8F67-73459D111EEB}" srcId="{B92B479E-B3A2-4318-A2C4-4920BC93D0F1}" destId="{6A920629-8624-4558-BF12-040E5792CBCC}" srcOrd="0" destOrd="0" parTransId="{421703E9-588F-4562-9891-3EF55CAABC6F}" sibTransId="{F373C1BE-3BA6-4C1A-A9F2-D7A1CECC1359}"/>
    <dgm:cxn modelId="{6DCF5B5A-ADDB-4C75-BDFA-3886D6932110}" type="presOf" srcId="{6A920629-8624-4558-BF12-040E5792CBCC}" destId="{C1CC5783-DD77-4D91-B886-4E54C8498DA5}" srcOrd="0" destOrd="0" presId="urn:microsoft.com/office/officeart/2008/layout/VerticalCurvedList"/>
    <dgm:cxn modelId="{75DCFE2D-FE6D-4CD8-A1B2-5873E215C93B}" srcId="{B92B479E-B3A2-4318-A2C4-4920BC93D0F1}" destId="{D4DC5249-1867-40D2-ACEE-56437B097FA1}" srcOrd="1" destOrd="0" parTransId="{30DB9635-BB9F-4403-8556-F202327651FA}" sibTransId="{3967E402-9D51-486D-B165-7AE58019A9ED}"/>
    <dgm:cxn modelId="{21B47501-3889-4169-AFFD-FDB6ABC95269}" type="presParOf" srcId="{3B91126F-E50B-4DD9-AB42-C149BA681748}" destId="{12EBE149-4D39-4D48-B2BC-5D8BAE446C42}" srcOrd="0" destOrd="0" presId="urn:microsoft.com/office/officeart/2008/layout/VerticalCurvedList"/>
    <dgm:cxn modelId="{67480D5A-1A93-4533-9F66-3B97A3F80128}" type="presParOf" srcId="{12EBE149-4D39-4D48-B2BC-5D8BAE446C42}" destId="{41AE28D2-42DA-47E2-A098-E67112C65746}" srcOrd="0" destOrd="0" presId="urn:microsoft.com/office/officeart/2008/layout/VerticalCurvedList"/>
    <dgm:cxn modelId="{EA464DD5-6CD9-4945-AC1A-798A670446B1}" type="presParOf" srcId="{41AE28D2-42DA-47E2-A098-E67112C65746}" destId="{2DCC52BF-30BC-4C42-8D23-6B83B6FA905B}" srcOrd="0" destOrd="0" presId="urn:microsoft.com/office/officeart/2008/layout/VerticalCurvedList"/>
    <dgm:cxn modelId="{3897E16E-079C-4192-BF41-1EF6AFCA5963}" type="presParOf" srcId="{41AE28D2-42DA-47E2-A098-E67112C65746}" destId="{9AC21549-86F8-4A25-95D4-4F93654466FF}" srcOrd="1" destOrd="0" presId="urn:microsoft.com/office/officeart/2008/layout/VerticalCurvedList"/>
    <dgm:cxn modelId="{7DF8B497-54FF-46D1-B023-DC972A5C67D1}" type="presParOf" srcId="{41AE28D2-42DA-47E2-A098-E67112C65746}" destId="{9FEB77A4-434B-471D-A46D-16383CFA052F}" srcOrd="2" destOrd="0" presId="urn:microsoft.com/office/officeart/2008/layout/VerticalCurvedList"/>
    <dgm:cxn modelId="{61C5EDED-17E3-4789-9ECA-C58C409115B0}" type="presParOf" srcId="{41AE28D2-42DA-47E2-A098-E67112C65746}" destId="{006B68EB-DA84-4139-9CF2-1E79CF6929D9}" srcOrd="3" destOrd="0" presId="urn:microsoft.com/office/officeart/2008/layout/VerticalCurvedList"/>
    <dgm:cxn modelId="{F2D49ECC-6E2D-4A5F-BDA1-8DD3204855BA}" type="presParOf" srcId="{12EBE149-4D39-4D48-B2BC-5D8BAE446C42}" destId="{C1CC5783-DD77-4D91-B886-4E54C8498DA5}" srcOrd="1" destOrd="0" presId="urn:microsoft.com/office/officeart/2008/layout/VerticalCurvedList"/>
    <dgm:cxn modelId="{52554D40-32B2-4BE1-B398-57D48F185483}" type="presParOf" srcId="{12EBE149-4D39-4D48-B2BC-5D8BAE446C42}" destId="{F1711BD0-7EC6-4115-9D5D-1D1E69A32F6A}" srcOrd="2" destOrd="0" presId="urn:microsoft.com/office/officeart/2008/layout/VerticalCurvedList"/>
    <dgm:cxn modelId="{9F68F7C6-8CCC-4FEB-9178-4E7839B7FCFD}" type="presParOf" srcId="{F1711BD0-7EC6-4115-9D5D-1D1E69A32F6A}" destId="{F94D5612-9974-4323-905F-8CB411FB46B5}" srcOrd="0" destOrd="0" presId="urn:microsoft.com/office/officeart/2008/layout/VerticalCurvedList"/>
    <dgm:cxn modelId="{E83A9E07-ED7A-4FC0-9B2C-5C3247B1582F}" type="presParOf" srcId="{12EBE149-4D39-4D48-B2BC-5D8BAE446C42}" destId="{F44FCA02-2498-4E1B-B746-3C502DCA367A}" srcOrd="3" destOrd="0" presId="urn:microsoft.com/office/officeart/2008/layout/VerticalCurvedList"/>
    <dgm:cxn modelId="{C8F6CE8D-92F0-4929-BB0F-7C3E5F2B8F18}" type="presParOf" srcId="{12EBE149-4D39-4D48-B2BC-5D8BAE446C42}" destId="{13FE1B66-2253-451C-813F-39E87C35F0F8}" srcOrd="4" destOrd="0" presId="urn:microsoft.com/office/officeart/2008/layout/VerticalCurvedList"/>
    <dgm:cxn modelId="{0C032D8A-FA2A-4FD3-A057-38805254AC47}" type="presParOf" srcId="{13FE1B66-2253-451C-813F-39E87C35F0F8}" destId="{3ACD522F-A1FB-4BA5-BE7E-0ED588080B25}" srcOrd="0" destOrd="0" presId="urn:microsoft.com/office/officeart/2008/layout/VerticalCurvedList"/>
    <dgm:cxn modelId="{6AFAB125-7987-4E5D-805D-7B1B5E8C69EC}" type="presParOf" srcId="{12EBE149-4D39-4D48-B2BC-5D8BAE446C42}" destId="{5A7C8AFB-6E2A-4F3D-9733-BC5676ED7997}" srcOrd="5" destOrd="0" presId="urn:microsoft.com/office/officeart/2008/layout/VerticalCurvedList"/>
    <dgm:cxn modelId="{A1FC2AC5-3147-4B8A-92F0-042BCBD0F07A}" type="presParOf" srcId="{12EBE149-4D39-4D48-B2BC-5D8BAE446C42}" destId="{6B472C39-0970-46B9-A057-00E0E07BF9F0}" srcOrd="6" destOrd="0" presId="urn:microsoft.com/office/officeart/2008/layout/VerticalCurvedList"/>
    <dgm:cxn modelId="{CD6F71B9-4F9B-4BE6-816B-426EFC2FBB76}" type="presParOf" srcId="{6B472C39-0970-46B9-A057-00E0E07BF9F0}" destId="{0F3C576C-45A4-4A78-8534-D92C2BDDFDA6}" srcOrd="0" destOrd="0" presId="urn:microsoft.com/office/officeart/2008/layout/VerticalCurvedList"/>
    <dgm:cxn modelId="{B31C7ADE-358E-4126-9542-919E0A8F093C}" type="presParOf" srcId="{12EBE149-4D39-4D48-B2BC-5D8BAE446C42}" destId="{325DD1E4-5DF9-491F-8C98-699BE97E1D78}" srcOrd="7" destOrd="0" presId="urn:microsoft.com/office/officeart/2008/layout/VerticalCurvedList"/>
    <dgm:cxn modelId="{328C8267-426F-4C14-AA26-9DEC2EBCAAD3}" type="presParOf" srcId="{12EBE149-4D39-4D48-B2BC-5D8BAE446C42}" destId="{F481C165-37BB-4971-99B2-94FB39F878F9}" srcOrd="8" destOrd="0" presId="urn:microsoft.com/office/officeart/2008/layout/VerticalCurvedList"/>
    <dgm:cxn modelId="{CF803C00-428A-4A13-9123-33637D7EF90F}" type="presParOf" srcId="{F481C165-37BB-4971-99B2-94FB39F878F9}" destId="{F7B0FD85-76C4-463B-B0AD-4B9586A4F069}" srcOrd="0" destOrd="0" presId="urn:microsoft.com/office/officeart/2008/layout/VerticalCurvedList"/>
    <dgm:cxn modelId="{CECE6431-9F3F-49E3-B6D4-E3A01BBB1746}" type="presParOf" srcId="{12EBE149-4D39-4D48-B2BC-5D8BAE446C42}" destId="{3CE0EA14-98B7-4104-9628-9E322BBF4D94}" srcOrd="9" destOrd="0" presId="urn:microsoft.com/office/officeart/2008/layout/VerticalCurvedList"/>
    <dgm:cxn modelId="{6B46DF2C-F74C-40FD-B09D-E937604BE17A}" type="presParOf" srcId="{12EBE149-4D39-4D48-B2BC-5D8BAE446C42}" destId="{0CCF4052-50A3-4F5E-9836-058306286FC1}" srcOrd="10" destOrd="0" presId="urn:microsoft.com/office/officeart/2008/layout/VerticalCurvedList"/>
    <dgm:cxn modelId="{787CC64E-B102-4CEB-8CB3-D702783705E3}" type="presParOf" srcId="{0CCF4052-50A3-4F5E-9836-058306286FC1}" destId="{6EE1FBDC-90F9-4BB0-8ADC-0F922D445093}"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362B19-686E-4F6E-9E49-242DA1B303E5}"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fr-FR"/>
        </a:p>
      </dgm:t>
    </dgm:pt>
    <dgm:pt modelId="{1C3CFF0A-0526-4FAD-A35B-FF25E824C182}">
      <dgm:prSet phldrT="[Texte]" custT="1"/>
      <dgm:spPr/>
      <dgm:t>
        <a:bodyPr/>
        <a:lstStyle/>
        <a:p>
          <a:r>
            <a:rPr lang="fr-FR" sz="2000" b="1" dirty="0" smtClean="0"/>
            <a:t>Serge </a:t>
          </a:r>
          <a:r>
            <a:rPr lang="fr-FR" sz="2000" b="1" cap="all" dirty="0" err="1" smtClean="0"/>
            <a:t>Oehler</a:t>
          </a:r>
          <a:r>
            <a:rPr lang="fr-FR" sz="2000" b="1" dirty="0" smtClean="0"/>
            <a:t> </a:t>
          </a:r>
          <a:r>
            <a:rPr lang="fr-FR" sz="2000" dirty="0" smtClean="0"/>
            <a:t>– </a:t>
          </a:r>
          <a:r>
            <a:rPr lang="fr-FR" sz="2000" i="1" dirty="0" smtClean="0"/>
            <a:t>Adjoint au maire de Strasbourg en charge de Finance et Sport</a:t>
          </a:r>
          <a:endParaRPr lang="fr-FR" sz="2000" dirty="0"/>
        </a:p>
      </dgm:t>
    </dgm:pt>
    <dgm:pt modelId="{6EE84656-A2A4-4C29-9A98-4B6F6AF1C304}" type="parTrans" cxnId="{E1927575-C691-40F9-BA3B-801E5CBA5A32}">
      <dgm:prSet/>
      <dgm:spPr/>
      <dgm:t>
        <a:bodyPr/>
        <a:lstStyle/>
        <a:p>
          <a:endParaRPr lang="fr-FR" sz="2800"/>
        </a:p>
      </dgm:t>
    </dgm:pt>
    <dgm:pt modelId="{687076B3-5BA7-4077-969D-8A6AC97CE35E}" type="sibTrans" cxnId="{E1927575-C691-40F9-BA3B-801E5CBA5A32}">
      <dgm:prSet/>
      <dgm:spPr/>
      <dgm:t>
        <a:bodyPr/>
        <a:lstStyle/>
        <a:p>
          <a:endParaRPr lang="fr-FR" sz="2800"/>
        </a:p>
      </dgm:t>
    </dgm:pt>
    <dgm:pt modelId="{22CD2DFF-0CED-4118-92F6-C07687FACE49}">
      <dgm:prSet custT="1"/>
      <dgm:spPr/>
      <dgm:t>
        <a:bodyPr/>
        <a:lstStyle/>
        <a:p>
          <a:r>
            <a:rPr lang="fr-FR" sz="2000" b="1" dirty="0" smtClean="0"/>
            <a:t>Marie-France </a:t>
          </a:r>
          <a:r>
            <a:rPr lang="fr-FR" sz="2000" b="1" cap="all" dirty="0" err="1" smtClean="0"/>
            <a:t>Kornmeyer</a:t>
          </a:r>
          <a:r>
            <a:rPr lang="fr-FR" sz="2000" b="1" dirty="0" smtClean="0"/>
            <a:t> </a:t>
          </a:r>
          <a:r>
            <a:rPr lang="fr-FR" sz="2000" dirty="0" smtClean="0"/>
            <a:t>- </a:t>
          </a:r>
          <a:r>
            <a:rPr lang="fr-FR" sz="2000" i="1" dirty="0" smtClean="0">
              <a:latin typeface="Helvetica Neue UltraLight"/>
            </a:rPr>
            <a:t>Vice-présidente de l’Office Des Sports</a:t>
          </a:r>
        </a:p>
      </dgm:t>
    </dgm:pt>
    <dgm:pt modelId="{569CC5D6-5F9A-42D7-BD41-D89A701610F3}" type="parTrans" cxnId="{614F8E0F-84F5-4618-80B3-DA127EF62148}">
      <dgm:prSet/>
      <dgm:spPr/>
      <dgm:t>
        <a:bodyPr/>
        <a:lstStyle/>
        <a:p>
          <a:endParaRPr lang="fr-FR" sz="2800"/>
        </a:p>
      </dgm:t>
    </dgm:pt>
    <dgm:pt modelId="{40115E91-5593-4C0C-A99B-C776A900DF42}" type="sibTrans" cxnId="{614F8E0F-84F5-4618-80B3-DA127EF62148}">
      <dgm:prSet/>
      <dgm:spPr/>
      <dgm:t>
        <a:bodyPr/>
        <a:lstStyle/>
        <a:p>
          <a:endParaRPr lang="fr-FR" sz="2800"/>
        </a:p>
      </dgm:t>
    </dgm:pt>
    <dgm:pt modelId="{115FA302-13C8-4135-BC1A-975394804922}">
      <dgm:prSet custT="1"/>
      <dgm:spPr/>
      <dgm:t>
        <a:bodyPr/>
        <a:lstStyle/>
        <a:p>
          <a:r>
            <a:rPr lang="fr-FR" sz="2000" b="1" dirty="0" smtClean="0"/>
            <a:t>Jean-Luc </a:t>
          </a:r>
          <a:r>
            <a:rPr lang="fr-FR" sz="2000" b="1" cap="all" dirty="0" smtClean="0"/>
            <a:t>Wolf </a:t>
          </a:r>
          <a:r>
            <a:rPr lang="fr-FR" sz="2000" dirty="0" smtClean="0"/>
            <a:t>- </a:t>
          </a:r>
          <a:r>
            <a:rPr lang="fr-FR" sz="2000" i="1" dirty="0" smtClean="0"/>
            <a:t>Président d’Honneur de l’ASCM</a:t>
          </a:r>
        </a:p>
      </dgm:t>
    </dgm:pt>
    <dgm:pt modelId="{E9C50683-C0D4-42EF-8568-1E7DFD80B8E8}" type="parTrans" cxnId="{607ADAB9-A221-4732-B429-D571008D52C9}">
      <dgm:prSet/>
      <dgm:spPr/>
      <dgm:t>
        <a:bodyPr/>
        <a:lstStyle/>
        <a:p>
          <a:endParaRPr lang="fr-FR" sz="2800"/>
        </a:p>
      </dgm:t>
    </dgm:pt>
    <dgm:pt modelId="{9F297BC9-B591-421D-8B37-E30515B5F04D}" type="sibTrans" cxnId="{607ADAB9-A221-4732-B429-D571008D52C9}">
      <dgm:prSet/>
      <dgm:spPr/>
      <dgm:t>
        <a:bodyPr/>
        <a:lstStyle/>
        <a:p>
          <a:endParaRPr lang="fr-FR" sz="2800"/>
        </a:p>
      </dgm:t>
    </dgm:pt>
    <dgm:pt modelId="{72AAD223-0108-4D2B-9946-A3C8436316A6}">
      <dgm:prSet custT="1"/>
      <dgm:spPr/>
      <dgm:t>
        <a:bodyPr/>
        <a:lstStyle/>
        <a:p>
          <a:r>
            <a:rPr lang="fr-FR" sz="2000" i="1" dirty="0" smtClean="0"/>
            <a:t>Audrey HELSTROFFER</a:t>
          </a:r>
        </a:p>
      </dgm:t>
    </dgm:pt>
    <dgm:pt modelId="{A700DA39-F326-4C7F-9190-E4B2646AD344}" type="parTrans" cxnId="{6393ABA8-7D2A-4066-868B-300FC1167EDA}">
      <dgm:prSet/>
      <dgm:spPr/>
      <dgm:t>
        <a:bodyPr/>
        <a:lstStyle/>
        <a:p>
          <a:endParaRPr lang="fr-FR"/>
        </a:p>
      </dgm:t>
    </dgm:pt>
    <dgm:pt modelId="{3C06AAC9-BC1D-489A-927E-EA1A7926C0B3}" type="sibTrans" cxnId="{6393ABA8-7D2A-4066-868B-300FC1167EDA}">
      <dgm:prSet/>
      <dgm:spPr/>
      <dgm:t>
        <a:bodyPr/>
        <a:lstStyle/>
        <a:p>
          <a:endParaRPr lang="fr-FR"/>
        </a:p>
      </dgm:t>
    </dgm:pt>
    <dgm:pt modelId="{AAEC47B7-09BA-4A1C-809C-CF248984E77B}" type="pres">
      <dgm:prSet presAssocID="{2A362B19-686E-4F6E-9E49-242DA1B303E5}" presName="diagram" presStyleCnt="0">
        <dgm:presLayoutVars>
          <dgm:dir/>
        </dgm:presLayoutVars>
      </dgm:prSet>
      <dgm:spPr/>
      <dgm:t>
        <a:bodyPr/>
        <a:lstStyle/>
        <a:p>
          <a:endParaRPr lang="fr-FR"/>
        </a:p>
      </dgm:t>
    </dgm:pt>
    <dgm:pt modelId="{F93C3CBE-BA00-4AEA-A724-F11D86D7DC69}" type="pres">
      <dgm:prSet presAssocID="{1C3CFF0A-0526-4FAD-A35B-FF25E824C182}" presName="composite" presStyleCnt="0"/>
      <dgm:spPr/>
    </dgm:pt>
    <dgm:pt modelId="{938ADB29-64D4-4AC3-9DA3-ACAF4985B082}" type="pres">
      <dgm:prSet presAssocID="{1C3CFF0A-0526-4FAD-A35B-FF25E824C182}" presName="Image" presStyleLbl="bgShp" presStyleIdx="0" presStyleCnt="4"/>
      <dgm:spPr>
        <a:blipFill dpi="0" rotWithShape="1">
          <a:blip xmlns:r="http://schemas.openxmlformats.org/officeDocument/2006/relationships" r:embed="rId1"/>
          <a:srcRect/>
          <a:stretch>
            <a:fillRect l="22764" r="22764"/>
          </a:stretch>
        </a:blipFill>
      </dgm:spPr>
    </dgm:pt>
    <dgm:pt modelId="{A2CCA247-9BBC-4383-804F-62B62B723DF4}" type="pres">
      <dgm:prSet presAssocID="{1C3CFF0A-0526-4FAD-A35B-FF25E824C182}" presName="Parent" presStyleLbl="node0" presStyleIdx="0" presStyleCnt="4">
        <dgm:presLayoutVars>
          <dgm:bulletEnabled val="1"/>
        </dgm:presLayoutVars>
      </dgm:prSet>
      <dgm:spPr/>
      <dgm:t>
        <a:bodyPr/>
        <a:lstStyle/>
        <a:p>
          <a:endParaRPr lang="fr-FR"/>
        </a:p>
      </dgm:t>
    </dgm:pt>
    <dgm:pt modelId="{514DE4DE-18A9-49DB-90A8-CF1E8EAE97F9}" type="pres">
      <dgm:prSet presAssocID="{687076B3-5BA7-4077-969D-8A6AC97CE35E}" presName="sibTrans" presStyleCnt="0"/>
      <dgm:spPr/>
    </dgm:pt>
    <dgm:pt modelId="{FDBB5814-FAA8-4FFF-904B-7DFBB05206C1}" type="pres">
      <dgm:prSet presAssocID="{22CD2DFF-0CED-4118-92F6-C07687FACE49}" presName="composite" presStyleCnt="0"/>
      <dgm:spPr/>
    </dgm:pt>
    <dgm:pt modelId="{ACDD3FE7-BA4A-48A1-97B7-34B26601AC0B}" type="pres">
      <dgm:prSet presAssocID="{22CD2DFF-0CED-4118-92F6-C07687FACE49}" presName="Image" presStyleLbl="bgShp" presStyleIdx="1" presStyleCnt="4"/>
      <dgm:spPr>
        <a:blipFill rotWithShape="1">
          <a:blip xmlns:r="http://schemas.openxmlformats.org/officeDocument/2006/relationships" r:embed="rId2"/>
          <a:stretch>
            <a:fillRect/>
          </a:stretch>
        </a:blipFill>
      </dgm:spPr>
    </dgm:pt>
    <dgm:pt modelId="{4D65F765-68DB-4BAE-A9A8-9D88C385CEA3}" type="pres">
      <dgm:prSet presAssocID="{22CD2DFF-0CED-4118-92F6-C07687FACE49}" presName="Parent" presStyleLbl="node0" presStyleIdx="1" presStyleCnt="4">
        <dgm:presLayoutVars>
          <dgm:bulletEnabled val="1"/>
        </dgm:presLayoutVars>
      </dgm:prSet>
      <dgm:spPr/>
      <dgm:t>
        <a:bodyPr/>
        <a:lstStyle/>
        <a:p>
          <a:endParaRPr lang="fr-FR"/>
        </a:p>
      </dgm:t>
    </dgm:pt>
    <dgm:pt modelId="{52262EFB-82CF-44F4-9274-77139A09D93C}" type="pres">
      <dgm:prSet presAssocID="{40115E91-5593-4C0C-A99B-C776A900DF42}" presName="sibTrans" presStyleCnt="0"/>
      <dgm:spPr/>
    </dgm:pt>
    <dgm:pt modelId="{6358F9C6-6611-4079-B384-D51A2620BDDD}" type="pres">
      <dgm:prSet presAssocID="{115FA302-13C8-4135-BC1A-975394804922}" presName="composite" presStyleCnt="0"/>
      <dgm:spPr/>
    </dgm:pt>
    <dgm:pt modelId="{7B1F8506-5F2A-4C7D-9732-B3B84A0AC4CE}" type="pres">
      <dgm:prSet presAssocID="{115FA302-13C8-4135-BC1A-975394804922}" presName="Image" presStyleLbl="bgShp" presStyleIdx="2" presStyleCnt="4"/>
      <dgm:spPr/>
    </dgm:pt>
    <dgm:pt modelId="{C6272C63-2155-4AC2-AEAE-FEA0CD9C6A49}" type="pres">
      <dgm:prSet presAssocID="{115FA302-13C8-4135-BC1A-975394804922}" presName="Parent" presStyleLbl="node0" presStyleIdx="2" presStyleCnt="4">
        <dgm:presLayoutVars>
          <dgm:bulletEnabled val="1"/>
        </dgm:presLayoutVars>
      </dgm:prSet>
      <dgm:spPr/>
      <dgm:t>
        <a:bodyPr/>
        <a:lstStyle/>
        <a:p>
          <a:endParaRPr lang="fr-FR"/>
        </a:p>
      </dgm:t>
    </dgm:pt>
    <dgm:pt modelId="{743EA32B-E8CB-4A87-88ED-E1B19DB5C7C5}" type="pres">
      <dgm:prSet presAssocID="{9F297BC9-B591-421D-8B37-E30515B5F04D}" presName="sibTrans" presStyleCnt="0"/>
      <dgm:spPr/>
    </dgm:pt>
    <dgm:pt modelId="{67D8B916-3BA4-4E5F-8077-750624D76C5D}" type="pres">
      <dgm:prSet presAssocID="{72AAD223-0108-4D2B-9946-A3C8436316A6}" presName="composite" presStyleCnt="0"/>
      <dgm:spPr/>
    </dgm:pt>
    <dgm:pt modelId="{B82F56ED-4C4D-4B2B-8756-FCDF8E79D1D9}" type="pres">
      <dgm:prSet presAssocID="{72AAD223-0108-4D2B-9946-A3C8436316A6}" presName="Image" presStyleLbl="bgShp" presStyleIdx="3" presStyleCnt="4"/>
      <dgm:spPr/>
    </dgm:pt>
    <dgm:pt modelId="{1F2A04F3-5603-490D-87DA-A5DDA3D2F7BC}" type="pres">
      <dgm:prSet presAssocID="{72AAD223-0108-4D2B-9946-A3C8436316A6}" presName="Parent" presStyleLbl="node0" presStyleIdx="3" presStyleCnt="4">
        <dgm:presLayoutVars>
          <dgm:bulletEnabled val="1"/>
        </dgm:presLayoutVars>
      </dgm:prSet>
      <dgm:spPr/>
      <dgm:t>
        <a:bodyPr/>
        <a:lstStyle/>
        <a:p>
          <a:endParaRPr lang="fr-FR"/>
        </a:p>
      </dgm:t>
    </dgm:pt>
  </dgm:ptLst>
  <dgm:cxnLst>
    <dgm:cxn modelId="{E1927575-C691-40F9-BA3B-801E5CBA5A32}" srcId="{2A362B19-686E-4F6E-9E49-242DA1B303E5}" destId="{1C3CFF0A-0526-4FAD-A35B-FF25E824C182}" srcOrd="0" destOrd="0" parTransId="{6EE84656-A2A4-4C29-9A98-4B6F6AF1C304}" sibTransId="{687076B3-5BA7-4077-969D-8A6AC97CE35E}"/>
    <dgm:cxn modelId="{75C09801-CA04-4A8C-BFB8-F1605FF6CFC5}" type="presOf" srcId="{22CD2DFF-0CED-4118-92F6-C07687FACE49}" destId="{4D65F765-68DB-4BAE-A9A8-9D88C385CEA3}" srcOrd="0" destOrd="0" presId="urn:microsoft.com/office/officeart/2008/layout/BendingPictureCaption"/>
    <dgm:cxn modelId="{614F8E0F-84F5-4618-80B3-DA127EF62148}" srcId="{2A362B19-686E-4F6E-9E49-242DA1B303E5}" destId="{22CD2DFF-0CED-4118-92F6-C07687FACE49}" srcOrd="1" destOrd="0" parTransId="{569CC5D6-5F9A-42D7-BD41-D89A701610F3}" sibTransId="{40115E91-5593-4C0C-A99B-C776A900DF42}"/>
    <dgm:cxn modelId="{73ACB5D5-3679-4624-9876-9C08037ABA53}" type="presOf" srcId="{1C3CFF0A-0526-4FAD-A35B-FF25E824C182}" destId="{A2CCA247-9BBC-4383-804F-62B62B723DF4}" srcOrd="0" destOrd="0" presId="urn:microsoft.com/office/officeart/2008/layout/BendingPictureCaption"/>
    <dgm:cxn modelId="{6393ABA8-7D2A-4066-868B-300FC1167EDA}" srcId="{2A362B19-686E-4F6E-9E49-242DA1B303E5}" destId="{72AAD223-0108-4D2B-9946-A3C8436316A6}" srcOrd="3" destOrd="0" parTransId="{A700DA39-F326-4C7F-9190-E4B2646AD344}" sibTransId="{3C06AAC9-BC1D-489A-927E-EA1A7926C0B3}"/>
    <dgm:cxn modelId="{E8927112-BE00-48E0-992E-3E8907E35330}" type="presOf" srcId="{72AAD223-0108-4D2B-9946-A3C8436316A6}" destId="{1F2A04F3-5603-490D-87DA-A5DDA3D2F7BC}" srcOrd="0" destOrd="0" presId="urn:microsoft.com/office/officeart/2008/layout/BendingPictureCaption"/>
    <dgm:cxn modelId="{607ADAB9-A221-4732-B429-D571008D52C9}" srcId="{2A362B19-686E-4F6E-9E49-242DA1B303E5}" destId="{115FA302-13C8-4135-BC1A-975394804922}" srcOrd="2" destOrd="0" parTransId="{E9C50683-C0D4-42EF-8568-1E7DFD80B8E8}" sibTransId="{9F297BC9-B591-421D-8B37-E30515B5F04D}"/>
    <dgm:cxn modelId="{0DC02F95-AA96-4D51-84B9-6B994B9F934E}" type="presOf" srcId="{115FA302-13C8-4135-BC1A-975394804922}" destId="{C6272C63-2155-4AC2-AEAE-FEA0CD9C6A49}" srcOrd="0" destOrd="0" presId="urn:microsoft.com/office/officeart/2008/layout/BendingPictureCaption"/>
    <dgm:cxn modelId="{2CAF1273-8BAE-4B7D-A0A6-2FF208C552D0}" type="presOf" srcId="{2A362B19-686E-4F6E-9E49-242DA1B303E5}" destId="{AAEC47B7-09BA-4A1C-809C-CF248984E77B}" srcOrd="0" destOrd="0" presId="urn:microsoft.com/office/officeart/2008/layout/BendingPictureCaption"/>
    <dgm:cxn modelId="{A03DEA15-EE69-4CFB-8752-019A9A97F0AF}" type="presParOf" srcId="{AAEC47B7-09BA-4A1C-809C-CF248984E77B}" destId="{F93C3CBE-BA00-4AEA-A724-F11D86D7DC69}" srcOrd="0" destOrd="0" presId="urn:microsoft.com/office/officeart/2008/layout/BendingPictureCaption"/>
    <dgm:cxn modelId="{02D071E1-E2B0-43E3-A944-7DAC6B674C1A}" type="presParOf" srcId="{F93C3CBE-BA00-4AEA-A724-F11D86D7DC69}" destId="{938ADB29-64D4-4AC3-9DA3-ACAF4985B082}" srcOrd="0" destOrd="0" presId="urn:microsoft.com/office/officeart/2008/layout/BendingPictureCaption"/>
    <dgm:cxn modelId="{9AD1BEF2-754B-4931-8D0E-12C6EC5D923C}" type="presParOf" srcId="{F93C3CBE-BA00-4AEA-A724-F11D86D7DC69}" destId="{A2CCA247-9BBC-4383-804F-62B62B723DF4}" srcOrd="1" destOrd="0" presId="urn:microsoft.com/office/officeart/2008/layout/BendingPictureCaption"/>
    <dgm:cxn modelId="{CE4D8616-021C-46E4-AC32-D09EFBDC1DED}" type="presParOf" srcId="{AAEC47B7-09BA-4A1C-809C-CF248984E77B}" destId="{514DE4DE-18A9-49DB-90A8-CF1E8EAE97F9}" srcOrd="1" destOrd="0" presId="urn:microsoft.com/office/officeart/2008/layout/BendingPictureCaption"/>
    <dgm:cxn modelId="{B7D094F9-5F49-4882-BBC7-26AB2098D048}" type="presParOf" srcId="{AAEC47B7-09BA-4A1C-809C-CF248984E77B}" destId="{FDBB5814-FAA8-4FFF-904B-7DFBB05206C1}" srcOrd="2" destOrd="0" presId="urn:microsoft.com/office/officeart/2008/layout/BendingPictureCaption"/>
    <dgm:cxn modelId="{2D22B070-4FC2-4CF6-B16D-E131B9E92E60}" type="presParOf" srcId="{FDBB5814-FAA8-4FFF-904B-7DFBB05206C1}" destId="{ACDD3FE7-BA4A-48A1-97B7-34B26601AC0B}" srcOrd="0" destOrd="0" presId="urn:microsoft.com/office/officeart/2008/layout/BendingPictureCaption"/>
    <dgm:cxn modelId="{67814CB0-2936-4B05-BCA9-738FCA8F6182}" type="presParOf" srcId="{FDBB5814-FAA8-4FFF-904B-7DFBB05206C1}" destId="{4D65F765-68DB-4BAE-A9A8-9D88C385CEA3}" srcOrd="1" destOrd="0" presId="urn:microsoft.com/office/officeart/2008/layout/BendingPictureCaption"/>
    <dgm:cxn modelId="{F0BC8B89-96AE-4B24-AB89-7361E27B3876}" type="presParOf" srcId="{AAEC47B7-09BA-4A1C-809C-CF248984E77B}" destId="{52262EFB-82CF-44F4-9274-77139A09D93C}" srcOrd="3" destOrd="0" presId="urn:microsoft.com/office/officeart/2008/layout/BendingPictureCaption"/>
    <dgm:cxn modelId="{DD7F8014-0F42-42C3-9A45-908245267D5D}" type="presParOf" srcId="{AAEC47B7-09BA-4A1C-809C-CF248984E77B}" destId="{6358F9C6-6611-4079-B384-D51A2620BDDD}" srcOrd="4" destOrd="0" presId="urn:microsoft.com/office/officeart/2008/layout/BendingPictureCaption"/>
    <dgm:cxn modelId="{0474F080-368C-42E6-9AC7-B90284D54240}" type="presParOf" srcId="{6358F9C6-6611-4079-B384-D51A2620BDDD}" destId="{7B1F8506-5F2A-4C7D-9732-B3B84A0AC4CE}" srcOrd="0" destOrd="0" presId="urn:microsoft.com/office/officeart/2008/layout/BendingPictureCaption"/>
    <dgm:cxn modelId="{8AD7A64C-844D-49B5-A5BA-B6D1EA0185F1}" type="presParOf" srcId="{6358F9C6-6611-4079-B384-D51A2620BDDD}" destId="{C6272C63-2155-4AC2-AEAE-FEA0CD9C6A49}" srcOrd="1" destOrd="0" presId="urn:microsoft.com/office/officeart/2008/layout/BendingPictureCaption"/>
    <dgm:cxn modelId="{6E1D62BB-391E-4068-9BB2-46420A78EE17}" type="presParOf" srcId="{AAEC47B7-09BA-4A1C-809C-CF248984E77B}" destId="{743EA32B-E8CB-4A87-88ED-E1B19DB5C7C5}" srcOrd="5" destOrd="0" presId="urn:microsoft.com/office/officeart/2008/layout/BendingPictureCaption"/>
    <dgm:cxn modelId="{38EB44E7-7A73-4AAA-99F0-C7989F02CBA6}" type="presParOf" srcId="{AAEC47B7-09BA-4A1C-809C-CF248984E77B}" destId="{67D8B916-3BA4-4E5F-8077-750624D76C5D}" srcOrd="6" destOrd="0" presId="urn:microsoft.com/office/officeart/2008/layout/BendingPictureCaption"/>
    <dgm:cxn modelId="{E95652F5-3A1A-4AFB-AC2B-FA7132562361}" type="presParOf" srcId="{67D8B916-3BA4-4E5F-8077-750624D76C5D}" destId="{B82F56ED-4C4D-4B2B-8756-FCDF8E79D1D9}" srcOrd="0" destOrd="0" presId="urn:microsoft.com/office/officeart/2008/layout/BendingPictureCaption"/>
    <dgm:cxn modelId="{E7BFD2FC-426A-49E9-97C7-69DD3AF77975}" type="presParOf" srcId="{67D8B916-3BA4-4E5F-8077-750624D76C5D}" destId="{1F2A04F3-5603-490D-87DA-A5DDA3D2F7BC}"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B1B0BF-FEEA-4080-A829-ED8CCCEB54A3}"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fr-FR"/>
        </a:p>
      </dgm:t>
    </dgm:pt>
    <dgm:pt modelId="{83F2F75C-3EC3-4F8D-A6AD-B4F9A80EBFB4}">
      <dgm:prSet phldrT="[Texte]" custT="1"/>
      <dgm:spPr>
        <a:solidFill>
          <a:srgbClr val="0E4195"/>
        </a:solidFill>
      </dgm:spPr>
      <dgm:t>
        <a:bodyPr/>
        <a:lstStyle/>
        <a:p>
          <a:r>
            <a:rPr lang="fr-FR" sz="4400" dirty="0" smtClean="0"/>
            <a:t>20h30</a:t>
          </a:r>
          <a:endParaRPr lang="fr-FR" sz="4400" dirty="0"/>
        </a:p>
      </dgm:t>
    </dgm:pt>
    <dgm:pt modelId="{554915EF-208A-4CD0-9857-EE21A5A4E981}" type="parTrans" cxnId="{AA3E3574-1BD7-4ABC-BD2A-40E7D6223627}">
      <dgm:prSet/>
      <dgm:spPr/>
      <dgm:t>
        <a:bodyPr/>
        <a:lstStyle/>
        <a:p>
          <a:endParaRPr lang="fr-FR" sz="4400"/>
        </a:p>
      </dgm:t>
    </dgm:pt>
    <dgm:pt modelId="{8F47A656-39D1-4003-A86A-6E8F3F971A2C}" type="sibTrans" cxnId="{AA3E3574-1BD7-4ABC-BD2A-40E7D6223627}">
      <dgm:prSet/>
      <dgm:spPr/>
      <dgm:t>
        <a:bodyPr/>
        <a:lstStyle/>
        <a:p>
          <a:endParaRPr lang="fr-FR" sz="4400"/>
        </a:p>
      </dgm:t>
    </dgm:pt>
    <dgm:pt modelId="{CC91D31A-2F94-401C-AF7B-A2228D94522E}">
      <dgm:prSet phldrT="[Texte]" custT="1"/>
      <dgm:spPr/>
      <dgm:t>
        <a:bodyPr/>
        <a:lstStyle/>
        <a:p>
          <a:r>
            <a:rPr lang="fr-FR" sz="4400" dirty="0" smtClean="0"/>
            <a:t>Buffet</a:t>
          </a:r>
        </a:p>
      </dgm:t>
    </dgm:pt>
    <dgm:pt modelId="{A6298B79-E138-484B-B04E-468A1AD55B09}" type="parTrans" cxnId="{E05F3CAC-90D8-41F1-B946-5C71D14C2817}">
      <dgm:prSet/>
      <dgm:spPr/>
      <dgm:t>
        <a:bodyPr/>
        <a:lstStyle/>
        <a:p>
          <a:endParaRPr lang="fr-FR" sz="4400"/>
        </a:p>
      </dgm:t>
    </dgm:pt>
    <dgm:pt modelId="{2B26816B-76BB-4117-906B-927814C9B0BC}" type="sibTrans" cxnId="{E05F3CAC-90D8-41F1-B946-5C71D14C2817}">
      <dgm:prSet/>
      <dgm:spPr/>
      <dgm:t>
        <a:bodyPr/>
        <a:lstStyle/>
        <a:p>
          <a:endParaRPr lang="fr-FR" sz="4400"/>
        </a:p>
      </dgm:t>
    </dgm:pt>
    <dgm:pt modelId="{F89CA7D2-A789-4482-A64B-B18B09777A22}">
      <dgm:prSet phldrT="[Texte]" custT="1"/>
      <dgm:spPr>
        <a:solidFill>
          <a:srgbClr val="0E4195"/>
        </a:solidFill>
      </dgm:spPr>
      <dgm:t>
        <a:bodyPr/>
        <a:lstStyle/>
        <a:p>
          <a:r>
            <a:rPr lang="fr-FR" sz="4400" dirty="0" smtClean="0"/>
            <a:t>22h</a:t>
          </a:r>
          <a:endParaRPr lang="fr-FR" sz="4400" dirty="0"/>
        </a:p>
      </dgm:t>
    </dgm:pt>
    <dgm:pt modelId="{06B45831-367C-411C-A3A8-D3B422145989}" type="parTrans" cxnId="{8EDCB5B2-DE96-4333-B802-7E56A065A11B}">
      <dgm:prSet/>
      <dgm:spPr/>
      <dgm:t>
        <a:bodyPr/>
        <a:lstStyle/>
        <a:p>
          <a:endParaRPr lang="fr-FR" sz="4400"/>
        </a:p>
      </dgm:t>
    </dgm:pt>
    <dgm:pt modelId="{8CF9E450-BED9-4F03-9223-9DFBDFFE0732}" type="sibTrans" cxnId="{8EDCB5B2-DE96-4333-B802-7E56A065A11B}">
      <dgm:prSet/>
      <dgm:spPr/>
      <dgm:t>
        <a:bodyPr/>
        <a:lstStyle/>
        <a:p>
          <a:endParaRPr lang="fr-FR" sz="4400"/>
        </a:p>
      </dgm:t>
    </dgm:pt>
    <dgm:pt modelId="{B2C8C185-838C-490A-925B-033475B089CC}">
      <dgm:prSet phldrT="[Texte]" custT="1"/>
      <dgm:spPr>
        <a:solidFill>
          <a:srgbClr val="0E4195"/>
        </a:solidFill>
      </dgm:spPr>
      <dgm:t>
        <a:bodyPr/>
        <a:lstStyle/>
        <a:p>
          <a:r>
            <a:rPr lang="fr-FR" sz="4400" dirty="0" smtClean="0"/>
            <a:t>1h du mat </a:t>
          </a:r>
          <a:endParaRPr lang="fr-FR" sz="4400" dirty="0"/>
        </a:p>
      </dgm:t>
    </dgm:pt>
    <dgm:pt modelId="{F4A59BC8-8AB9-4BDC-8BBF-0A3C7A687CDB}" type="parTrans" cxnId="{FDB62CB1-0DD0-49DB-A5AA-9B5369E8F76D}">
      <dgm:prSet/>
      <dgm:spPr/>
      <dgm:t>
        <a:bodyPr/>
        <a:lstStyle/>
        <a:p>
          <a:endParaRPr lang="fr-FR" sz="4400"/>
        </a:p>
      </dgm:t>
    </dgm:pt>
    <dgm:pt modelId="{9800DE66-EEBC-4D1D-9B67-8F1949886AE3}" type="sibTrans" cxnId="{FDB62CB1-0DD0-49DB-A5AA-9B5369E8F76D}">
      <dgm:prSet/>
      <dgm:spPr/>
      <dgm:t>
        <a:bodyPr/>
        <a:lstStyle/>
        <a:p>
          <a:endParaRPr lang="fr-FR" sz="4400"/>
        </a:p>
      </dgm:t>
    </dgm:pt>
    <dgm:pt modelId="{F4132472-F8C3-4CEF-8AA4-E9A2C41EE5F1}">
      <dgm:prSet phldrT="[Texte]" custT="1"/>
      <dgm:spPr/>
      <dgm:t>
        <a:bodyPr/>
        <a:lstStyle/>
        <a:p>
          <a:r>
            <a:rPr lang="fr-FR" sz="4400" dirty="0" smtClean="0"/>
            <a:t>Fin de la soirée</a:t>
          </a:r>
          <a:endParaRPr lang="fr-FR" sz="4400" dirty="0"/>
        </a:p>
      </dgm:t>
    </dgm:pt>
    <dgm:pt modelId="{C4513879-19B0-4022-8495-EB4F025263DC}" type="parTrans" cxnId="{46DAA935-5AC9-42F6-A4B7-BE1B52F6F634}">
      <dgm:prSet/>
      <dgm:spPr/>
      <dgm:t>
        <a:bodyPr/>
        <a:lstStyle/>
        <a:p>
          <a:endParaRPr lang="fr-FR" sz="4400"/>
        </a:p>
      </dgm:t>
    </dgm:pt>
    <dgm:pt modelId="{8304AB4E-01BA-403E-AE93-AE7E73A5E017}" type="sibTrans" cxnId="{46DAA935-5AC9-42F6-A4B7-BE1B52F6F634}">
      <dgm:prSet/>
      <dgm:spPr/>
      <dgm:t>
        <a:bodyPr/>
        <a:lstStyle/>
        <a:p>
          <a:endParaRPr lang="fr-FR" sz="4400"/>
        </a:p>
      </dgm:t>
    </dgm:pt>
    <dgm:pt modelId="{7E99B9F0-8A48-4CBD-9420-F08156AAF59C}">
      <dgm:prSet phldrT="[Texte]" custT="1"/>
      <dgm:spPr/>
      <dgm:t>
        <a:bodyPr/>
        <a:lstStyle/>
        <a:p>
          <a:r>
            <a:rPr lang="fr-FR" sz="4400" dirty="0" smtClean="0"/>
            <a:t>DJ</a:t>
          </a:r>
          <a:endParaRPr lang="fr-FR" sz="4400" dirty="0"/>
        </a:p>
      </dgm:t>
    </dgm:pt>
    <dgm:pt modelId="{781BBCD6-6F33-4FD6-8B9C-8295E6A72AE8}" type="parTrans" cxnId="{853B6441-3A8D-4830-A69C-0E3A083C1153}">
      <dgm:prSet/>
      <dgm:spPr/>
      <dgm:t>
        <a:bodyPr/>
        <a:lstStyle/>
        <a:p>
          <a:endParaRPr lang="fr-FR" sz="4400"/>
        </a:p>
      </dgm:t>
    </dgm:pt>
    <dgm:pt modelId="{C6D9467C-1D9A-4DA0-8C83-F6AF9EB45BBA}" type="sibTrans" cxnId="{853B6441-3A8D-4830-A69C-0E3A083C1153}">
      <dgm:prSet/>
      <dgm:spPr/>
      <dgm:t>
        <a:bodyPr/>
        <a:lstStyle/>
        <a:p>
          <a:endParaRPr lang="fr-FR" sz="4400"/>
        </a:p>
      </dgm:t>
    </dgm:pt>
    <dgm:pt modelId="{8FDE3EDE-1120-4F40-AF75-8FFDC0E1141D}" type="pres">
      <dgm:prSet presAssocID="{F0B1B0BF-FEEA-4080-A829-ED8CCCEB54A3}" presName="Name0" presStyleCnt="0">
        <dgm:presLayoutVars>
          <dgm:chMax val="7"/>
          <dgm:dir/>
          <dgm:animOne val="branch"/>
        </dgm:presLayoutVars>
      </dgm:prSet>
      <dgm:spPr/>
      <dgm:t>
        <a:bodyPr/>
        <a:lstStyle/>
        <a:p>
          <a:endParaRPr lang="fr-FR"/>
        </a:p>
      </dgm:t>
    </dgm:pt>
    <dgm:pt modelId="{0E69F57E-1A58-4CFA-AF03-BB6DF4BF0AEA}" type="pres">
      <dgm:prSet presAssocID="{83F2F75C-3EC3-4F8D-A6AD-B4F9A80EBFB4}" presName="parTx1" presStyleLbl="node1" presStyleIdx="0" presStyleCnt="3" custLinFactNeighborX="-4391"/>
      <dgm:spPr/>
      <dgm:t>
        <a:bodyPr/>
        <a:lstStyle/>
        <a:p>
          <a:endParaRPr lang="fr-FR"/>
        </a:p>
      </dgm:t>
    </dgm:pt>
    <dgm:pt modelId="{FA13CEE1-8062-421B-8ED6-BB4AF9BBB04C}" type="pres">
      <dgm:prSet presAssocID="{83F2F75C-3EC3-4F8D-A6AD-B4F9A80EBFB4}" presName="spPre1" presStyleCnt="0"/>
      <dgm:spPr/>
    </dgm:pt>
    <dgm:pt modelId="{D7DCA42D-613C-48A1-8CA5-95D8E6717804}" type="pres">
      <dgm:prSet presAssocID="{83F2F75C-3EC3-4F8D-A6AD-B4F9A80EBFB4}" presName="chLin1" presStyleCnt="0"/>
      <dgm:spPr/>
    </dgm:pt>
    <dgm:pt modelId="{F5D7F3AE-51BD-4E9B-A381-D6BC8DC7D2A8}" type="pres">
      <dgm:prSet presAssocID="{A6298B79-E138-484B-B04E-468A1AD55B09}" presName="Name11" presStyleLbl="parChTrans1D1" presStyleIdx="0" presStyleCnt="10"/>
      <dgm:spPr/>
    </dgm:pt>
    <dgm:pt modelId="{4AAF1601-48F6-4D64-A5C7-F2CA2C6C8CA2}" type="pres">
      <dgm:prSet presAssocID="{A6298B79-E138-484B-B04E-468A1AD55B09}" presName="Name31" presStyleLbl="parChTrans1D1" presStyleIdx="1" presStyleCnt="10"/>
      <dgm:spPr/>
    </dgm:pt>
    <dgm:pt modelId="{2286AECD-1905-4F95-8B00-13B08910DE4A}" type="pres">
      <dgm:prSet presAssocID="{CC91D31A-2F94-401C-AF7B-A2228D94522E}" presName="top1" presStyleCnt="0"/>
      <dgm:spPr/>
    </dgm:pt>
    <dgm:pt modelId="{3A9308B7-ADCB-423F-991A-6D3F42B812ED}" type="pres">
      <dgm:prSet presAssocID="{CC91D31A-2F94-401C-AF7B-A2228D94522E}" presName="txAndLines1" presStyleCnt="0"/>
      <dgm:spPr/>
    </dgm:pt>
    <dgm:pt modelId="{C0A75A29-D0BE-4FEB-BC8B-CFAFB27B2C1B}" type="pres">
      <dgm:prSet presAssocID="{CC91D31A-2F94-401C-AF7B-A2228D94522E}" presName="anchor1" presStyleCnt="0"/>
      <dgm:spPr/>
    </dgm:pt>
    <dgm:pt modelId="{2A737C38-CDC4-4E0B-9F48-C63F2A636DD5}" type="pres">
      <dgm:prSet presAssocID="{CC91D31A-2F94-401C-AF7B-A2228D94522E}" presName="backup1" presStyleCnt="0"/>
      <dgm:spPr/>
    </dgm:pt>
    <dgm:pt modelId="{07D390E8-02F2-4E38-B3F5-EB6803E43950}" type="pres">
      <dgm:prSet presAssocID="{CC91D31A-2F94-401C-AF7B-A2228D94522E}" presName="preLine1" presStyleLbl="parChTrans1D1" presStyleIdx="2" presStyleCnt="10"/>
      <dgm:spPr/>
    </dgm:pt>
    <dgm:pt modelId="{1DC48575-EB04-4FCC-B154-0D688A848444}" type="pres">
      <dgm:prSet presAssocID="{CC91D31A-2F94-401C-AF7B-A2228D94522E}" presName="desTx1" presStyleLbl="revTx" presStyleIdx="0" presStyleCnt="0">
        <dgm:presLayoutVars>
          <dgm:bulletEnabled val="1"/>
        </dgm:presLayoutVars>
      </dgm:prSet>
      <dgm:spPr/>
      <dgm:t>
        <a:bodyPr/>
        <a:lstStyle/>
        <a:p>
          <a:endParaRPr lang="fr-FR"/>
        </a:p>
      </dgm:t>
    </dgm:pt>
    <dgm:pt modelId="{C5E9BC13-2C24-4672-8D78-AC62A6AD0FE9}" type="pres">
      <dgm:prSet presAssocID="{CC91D31A-2F94-401C-AF7B-A2228D94522E}" presName="postLine1" presStyleLbl="parChTrans1D1" presStyleIdx="3" presStyleCnt="10"/>
      <dgm:spPr/>
    </dgm:pt>
    <dgm:pt modelId="{866CD8FB-3146-424F-92B4-38FFA4E48A8C}" type="pres">
      <dgm:prSet presAssocID="{83F2F75C-3EC3-4F8D-A6AD-B4F9A80EBFB4}" presName="spPost1" presStyleCnt="0"/>
      <dgm:spPr/>
    </dgm:pt>
    <dgm:pt modelId="{1E941F6A-66C0-48A7-A91C-C75FB5735334}" type="pres">
      <dgm:prSet presAssocID="{F89CA7D2-A789-4482-A64B-B18B09777A22}" presName="parTx2" presStyleLbl="node1" presStyleIdx="1" presStyleCnt="3"/>
      <dgm:spPr/>
      <dgm:t>
        <a:bodyPr/>
        <a:lstStyle/>
        <a:p>
          <a:endParaRPr lang="fr-FR"/>
        </a:p>
      </dgm:t>
    </dgm:pt>
    <dgm:pt modelId="{537D1066-A6B3-42FD-9B5A-D04200981FE1}" type="pres">
      <dgm:prSet presAssocID="{F89CA7D2-A789-4482-A64B-B18B09777A22}" presName="spPre2" presStyleCnt="0"/>
      <dgm:spPr/>
    </dgm:pt>
    <dgm:pt modelId="{8CEF2639-0C72-4F7D-9436-CC9C87405BA3}" type="pres">
      <dgm:prSet presAssocID="{F89CA7D2-A789-4482-A64B-B18B09777A22}" presName="chLin2" presStyleCnt="0"/>
      <dgm:spPr/>
    </dgm:pt>
    <dgm:pt modelId="{EB0956F5-2BDA-4392-808E-1D731FEC8F4E}" type="pres">
      <dgm:prSet presAssocID="{781BBCD6-6F33-4FD6-8B9C-8295E6A72AE8}" presName="Name45" presStyleLbl="parChTrans1D1" presStyleIdx="4" presStyleCnt="10"/>
      <dgm:spPr/>
    </dgm:pt>
    <dgm:pt modelId="{40DBD109-EA20-4231-84A3-049D8FFED4BD}" type="pres">
      <dgm:prSet presAssocID="{781BBCD6-6F33-4FD6-8B9C-8295E6A72AE8}" presName="Name65" presStyleLbl="parChTrans1D1" presStyleIdx="5" presStyleCnt="10"/>
      <dgm:spPr/>
    </dgm:pt>
    <dgm:pt modelId="{390D6035-19A1-4180-B9A2-B70FD3D95F7D}" type="pres">
      <dgm:prSet presAssocID="{7E99B9F0-8A48-4CBD-9420-F08156AAF59C}" presName="top2" presStyleCnt="0"/>
      <dgm:spPr/>
    </dgm:pt>
    <dgm:pt modelId="{B128B3DD-52A7-46BB-9DF4-A60295846280}" type="pres">
      <dgm:prSet presAssocID="{7E99B9F0-8A48-4CBD-9420-F08156AAF59C}" presName="txAndLines2" presStyleCnt="0"/>
      <dgm:spPr/>
    </dgm:pt>
    <dgm:pt modelId="{FB0AAEC4-7347-4BC0-BEF8-F8A6E3C3DCF3}" type="pres">
      <dgm:prSet presAssocID="{7E99B9F0-8A48-4CBD-9420-F08156AAF59C}" presName="anchor2" presStyleCnt="0"/>
      <dgm:spPr/>
    </dgm:pt>
    <dgm:pt modelId="{2C44CDDA-702E-4977-97D4-884380F3025A}" type="pres">
      <dgm:prSet presAssocID="{7E99B9F0-8A48-4CBD-9420-F08156AAF59C}" presName="backup2" presStyleCnt="0"/>
      <dgm:spPr/>
    </dgm:pt>
    <dgm:pt modelId="{73702BBB-5C49-4A01-90DF-135BDCAB1F57}" type="pres">
      <dgm:prSet presAssocID="{7E99B9F0-8A48-4CBD-9420-F08156AAF59C}" presName="preLine2" presStyleLbl="parChTrans1D1" presStyleIdx="6" presStyleCnt="10"/>
      <dgm:spPr/>
    </dgm:pt>
    <dgm:pt modelId="{DC511C4E-A5A3-40CA-A374-93646AA8C446}" type="pres">
      <dgm:prSet presAssocID="{7E99B9F0-8A48-4CBD-9420-F08156AAF59C}" presName="desTx2" presStyleLbl="revTx" presStyleIdx="0" presStyleCnt="0">
        <dgm:presLayoutVars>
          <dgm:bulletEnabled val="1"/>
        </dgm:presLayoutVars>
      </dgm:prSet>
      <dgm:spPr/>
      <dgm:t>
        <a:bodyPr/>
        <a:lstStyle/>
        <a:p>
          <a:endParaRPr lang="fr-FR"/>
        </a:p>
      </dgm:t>
    </dgm:pt>
    <dgm:pt modelId="{846CE016-97A0-4C35-A076-C3CC625819B4}" type="pres">
      <dgm:prSet presAssocID="{7E99B9F0-8A48-4CBD-9420-F08156AAF59C}" presName="postLine2" presStyleLbl="parChTrans1D1" presStyleIdx="7" presStyleCnt="10"/>
      <dgm:spPr/>
    </dgm:pt>
    <dgm:pt modelId="{4DA70FD5-B633-4116-B617-85758C797B95}" type="pres">
      <dgm:prSet presAssocID="{F89CA7D2-A789-4482-A64B-B18B09777A22}" presName="spPost2" presStyleCnt="0"/>
      <dgm:spPr/>
    </dgm:pt>
    <dgm:pt modelId="{264A744F-063B-48B3-B18E-DC6BB9995A71}" type="pres">
      <dgm:prSet presAssocID="{B2C8C185-838C-490A-925B-033475B089CC}" presName="parTx3" presStyleLbl="node1" presStyleIdx="2" presStyleCnt="3"/>
      <dgm:spPr/>
      <dgm:t>
        <a:bodyPr/>
        <a:lstStyle/>
        <a:p>
          <a:endParaRPr lang="fr-FR"/>
        </a:p>
      </dgm:t>
    </dgm:pt>
    <dgm:pt modelId="{371E577F-684A-461A-BD5B-66615DCEF2D9}" type="pres">
      <dgm:prSet presAssocID="{B2C8C185-838C-490A-925B-033475B089CC}" presName="spPre3" presStyleCnt="0"/>
      <dgm:spPr/>
    </dgm:pt>
    <dgm:pt modelId="{CE8296E8-72FC-49AE-A9B4-BF509954377F}" type="pres">
      <dgm:prSet presAssocID="{B2C8C185-838C-490A-925B-033475B089CC}" presName="chLin3" presStyleCnt="0"/>
      <dgm:spPr/>
    </dgm:pt>
    <dgm:pt modelId="{E9F89EFC-7174-4E21-BEFD-4138051D18C3}" type="pres">
      <dgm:prSet presAssocID="{C4513879-19B0-4022-8495-EB4F025263DC}" presName="Name79" presStyleLbl="parChTrans1D1" presStyleIdx="8" presStyleCnt="10"/>
      <dgm:spPr/>
    </dgm:pt>
    <dgm:pt modelId="{C495234A-72A3-40B6-BAF7-98363D2E0D4F}" type="pres">
      <dgm:prSet presAssocID="{F4132472-F8C3-4CEF-8AA4-E9A2C41EE5F1}" presName="top3" presStyleCnt="0"/>
      <dgm:spPr/>
    </dgm:pt>
    <dgm:pt modelId="{7A5788E7-9607-4816-AC0B-1AF747BE962C}" type="pres">
      <dgm:prSet presAssocID="{F4132472-F8C3-4CEF-8AA4-E9A2C41EE5F1}" presName="txAndLines3" presStyleCnt="0"/>
      <dgm:spPr/>
    </dgm:pt>
    <dgm:pt modelId="{2A486C85-902D-4852-9EAD-22634B9BDD47}" type="pres">
      <dgm:prSet presAssocID="{F4132472-F8C3-4CEF-8AA4-E9A2C41EE5F1}" presName="anchor3" presStyleCnt="0"/>
      <dgm:spPr/>
    </dgm:pt>
    <dgm:pt modelId="{2C0D5CE1-AA7F-4B01-A7B8-9B19FC9963CB}" type="pres">
      <dgm:prSet presAssocID="{F4132472-F8C3-4CEF-8AA4-E9A2C41EE5F1}" presName="backup3" presStyleCnt="0"/>
      <dgm:spPr/>
    </dgm:pt>
    <dgm:pt modelId="{4AAB7FD7-8EAE-46F1-A387-79EDE2D54729}" type="pres">
      <dgm:prSet presAssocID="{F4132472-F8C3-4CEF-8AA4-E9A2C41EE5F1}" presName="preLine3" presStyleLbl="parChTrans1D1" presStyleIdx="9" presStyleCnt="10"/>
      <dgm:spPr/>
    </dgm:pt>
    <dgm:pt modelId="{1A0879FE-BA75-44BC-B312-F402A373E277}" type="pres">
      <dgm:prSet presAssocID="{F4132472-F8C3-4CEF-8AA4-E9A2C41EE5F1}" presName="desTx3" presStyleLbl="revTx" presStyleIdx="0" presStyleCnt="0">
        <dgm:presLayoutVars>
          <dgm:bulletEnabled val="1"/>
        </dgm:presLayoutVars>
      </dgm:prSet>
      <dgm:spPr/>
      <dgm:t>
        <a:bodyPr/>
        <a:lstStyle/>
        <a:p>
          <a:endParaRPr lang="fr-FR"/>
        </a:p>
      </dgm:t>
    </dgm:pt>
  </dgm:ptLst>
  <dgm:cxnLst>
    <dgm:cxn modelId="{731491B9-C9F4-4605-9C7B-F3C0C9FB5C8D}" type="presOf" srcId="{CC91D31A-2F94-401C-AF7B-A2228D94522E}" destId="{1DC48575-EB04-4FCC-B154-0D688A848444}" srcOrd="0" destOrd="0" presId="urn:microsoft.com/office/officeart/2009/3/layout/SubStepProcess"/>
    <dgm:cxn modelId="{AA3E3574-1BD7-4ABC-BD2A-40E7D6223627}" srcId="{F0B1B0BF-FEEA-4080-A829-ED8CCCEB54A3}" destId="{83F2F75C-3EC3-4F8D-A6AD-B4F9A80EBFB4}" srcOrd="0" destOrd="0" parTransId="{554915EF-208A-4CD0-9857-EE21A5A4E981}" sibTransId="{8F47A656-39D1-4003-A86A-6E8F3F971A2C}"/>
    <dgm:cxn modelId="{8014D9B3-4F19-468B-BB92-7B50BD4393D0}" type="presOf" srcId="{83F2F75C-3EC3-4F8D-A6AD-B4F9A80EBFB4}" destId="{0E69F57E-1A58-4CFA-AF03-BB6DF4BF0AEA}" srcOrd="0" destOrd="0" presId="urn:microsoft.com/office/officeart/2009/3/layout/SubStepProcess"/>
    <dgm:cxn modelId="{8EDCB5B2-DE96-4333-B802-7E56A065A11B}" srcId="{F0B1B0BF-FEEA-4080-A829-ED8CCCEB54A3}" destId="{F89CA7D2-A789-4482-A64B-B18B09777A22}" srcOrd="1" destOrd="0" parTransId="{06B45831-367C-411C-A3A8-D3B422145989}" sibTransId="{8CF9E450-BED9-4F03-9223-9DFBDFFE0732}"/>
    <dgm:cxn modelId="{46DAA935-5AC9-42F6-A4B7-BE1B52F6F634}" srcId="{B2C8C185-838C-490A-925B-033475B089CC}" destId="{F4132472-F8C3-4CEF-8AA4-E9A2C41EE5F1}" srcOrd="0" destOrd="0" parTransId="{C4513879-19B0-4022-8495-EB4F025263DC}" sibTransId="{8304AB4E-01BA-403E-AE93-AE7E73A5E017}"/>
    <dgm:cxn modelId="{FDB62CB1-0DD0-49DB-A5AA-9B5369E8F76D}" srcId="{F0B1B0BF-FEEA-4080-A829-ED8CCCEB54A3}" destId="{B2C8C185-838C-490A-925B-033475B089CC}" srcOrd="2" destOrd="0" parTransId="{F4A59BC8-8AB9-4BDC-8BBF-0A3C7A687CDB}" sibTransId="{9800DE66-EEBC-4D1D-9B67-8F1949886AE3}"/>
    <dgm:cxn modelId="{A3D0A9A0-5005-45C3-803A-75830928731C}" type="presOf" srcId="{7E99B9F0-8A48-4CBD-9420-F08156AAF59C}" destId="{DC511C4E-A5A3-40CA-A374-93646AA8C446}" srcOrd="0" destOrd="0" presId="urn:microsoft.com/office/officeart/2009/3/layout/SubStepProcess"/>
    <dgm:cxn modelId="{853B6441-3A8D-4830-A69C-0E3A083C1153}" srcId="{F89CA7D2-A789-4482-A64B-B18B09777A22}" destId="{7E99B9F0-8A48-4CBD-9420-F08156AAF59C}" srcOrd="0" destOrd="0" parTransId="{781BBCD6-6F33-4FD6-8B9C-8295E6A72AE8}" sibTransId="{C6D9467C-1D9A-4DA0-8C83-F6AF9EB45BBA}"/>
    <dgm:cxn modelId="{5AF8C0AB-08FB-436D-8D67-B1CB24C249AA}" type="presOf" srcId="{F0B1B0BF-FEEA-4080-A829-ED8CCCEB54A3}" destId="{8FDE3EDE-1120-4F40-AF75-8FFDC0E1141D}" srcOrd="0" destOrd="0" presId="urn:microsoft.com/office/officeart/2009/3/layout/SubStepProcess"/>
    <dgm:cxn modelId="{4CDBAED5-D853-4B32-B60E-5A56D2BDD661}" type="presOf" srcId="{B2C8C185-838C-490A-925B-033475B089CC}" destId="{264A744F-063B-48B3-B18E-DC6BB9995A71}" srcOrd="0" destOrd="0" presId="urn:microsoft.com/office/officeart/2009/3/layout/SubStepProcess"/>
    <dgm:cxn modelId="{E05F3CAC-90D8-41F1-B946-5C71D14C2817}" srcId="{83F2F75C-3EC3-4F8D-A6AD-B4F9A80EBFB4}" destId="{CC91D31A-2F94-401C-AF7B-A2228D94522E}" srcOrd="0" destOrd="0" parTransId="{A6298B79-E138-484B-B04E-468A1AD55B09}" sibTransId="{2B26816B-76BB-4117-906B-927814C9B0BC}"/>
    <dgm:cxn modelId="{036F9ED1-D9B2-47AD-99F0-C8207F5F4F3E}" type="presOf" srcId="{F89CA7D2-A789-4482-A64B-B18B09777A22}" destId="{1E941F6A-66C0-48A7-A91C-C75FB5735334}" srcOrd="0" destOrd="0" presId="urn:microsoft.com/office/officeart/2009/3/layout/SubStepProcess"/>
    <dgm:cxn modelId="{65E3A046-43EA-49B4-9564-C444C16FD3E7}" type="presOf" srcId="{F4132472-F8C3-4CEF-8AA4-E9A2C41EE5F1}" destId="{1A0879FE-BA75-44BC-B312-F402A373E277}" srcOrd="0" destOrd="0" presId="urn:microsoft.com/office/officeart/2009/3/layout/SubStepProcess"/>
    <dgm:cxn modelId="{C267AFC2-5852-42FC-BFF0-BCEF28A2111D}" type="presParOf" srcId="{8FDE3EDE-1120-4F40-AF75-8FFDC0E1141D}" destId="{0E69F57E-1A58-4CFA-AF03-BB6DF4BF0AEA}" srcOrd="0" destOrd="0" presId="urn:microsoft.com/office/officeart/2009/3/layout/SubStepProcess"/>
    <dgm:cxn modelId="{25C2D656-6C0F-462B-84A4-BF871DEBFE08}" type="presParOf" srcId="{8FDE3EDE-1120-4F40-AF75-8FFDC0E1141D}" destId="{FA13CEE1-8062-421B-8ED6-BB4AF9BBB04C}" srcOrd="1" destOrd="0" presId="urn:microsoft.com/office/officeart/2009/3/layout/SubStepProcess"/>
    <dgm:cxn modelId="{E9B794A2-999A-40C6-874E-8745A63C6CD4}" type="presParOf" srcId="{8FDE3EDE-1120-4F40-AF75-8FFDC0E1141D}" destId="{D7DCA42D-613C-48A1-8CA5-95D8E6717804}" srcOrd="2" destOrd="0" presId="urn:microsoft.com/office/officeart/2009/3/layout/SubStepProcess"/>
    <dgm:cxn modelId="{575F1F7F-68C1-4462-9057-EA41A1A410B6}" type="presParOf" srcId="{D7DCA42D-613C-48A1-8CA5-95D8E6717804}" destId="{F5D7F3AE-51BD-4E9B-A381-D6BC8DC7D2A8}" srcOrd="0" destOrd="0" presId="urn:microsoft.com/office/officeart/2009/3/layout/SubStepProcess"/>
    <dgm:cxn modelId="{7AEEBAAA-0C01-48B1-8D87-80D0FC6F1B76}" type="presParOf" srcId="{D7DCA42D-613C-48A1-8CA5-95D8E6717804}" destId="{4AAF1601-48F6-4D64-A5C7-F2CA2C6C8CA2}" srcOrd="1" destOrd="0" presId="urn:microsoft.com/office/officeart/2009/3/layout/SubStepProcess"/>
    <dgm:cxn modelId="{7FD4D895-396D-4682-9151-00C1AE32D3CC}" type="presParOf" srcId="{D7DCA42D-613C-48A1-8CA5-95D8E6717804}" destId="{2286AECD-1905-4F95-8B00-13B08910DE4A}" srcOrd="2" destOrd="0" presId="urn:microsoft.com/office/officeart/2009/3/layout/SubStepProcess"/>
    <dgm:cxn modelId="{98757D39-2823-47B6-B661-37537CC38DB7}" type="presParOf" srcId="{D7DCA42D-613C-48A1-8CA5-95D8E6717804}" destId="{3A9308B7-ADCB-423F-991A-6D3F42B812ED}" srcOrd="3" destOrd="0" presId="urn:microsoft.com/office/officeart/2009/3/layout/SubStepProcess"/>
    <dgm:cxn modelId="{F474DCC7-523A-4750-BB4D-8B3103CBA1E1}" type="presParOf" srcId="{3A9308B7-ADCB-423F-991A-6D3F42B812ED}" destId="{C0A75A29-D0BE-4FEB-BC8B-CFAFB27B2C1B}" srcOrd="0" destOrd="0" presId="urn:microsoft.com/office/officeart/2009/3/layout/SubStepProcess"/>
    <dgm:cxn modelId="{3E027C83-F03D-4941-BB3A-67B4C15EEE42}" type="presParOf" srcId="{3A9308B7-ADCB-423F-991A-6D3F42B812ED}" destId="{2A737C38-CDC4-4E0B-9F48-C63F2A636DD5}" srcOrd="1" destOrd="0" presId="urn:microsoft.com/office/officeart/2009/3/layout/SubStepProcess"/>
    <dgm:cxn modelId="{1217A3B6-1569-41FC-BC79-9C7C0602F09D}" type="presParOf" srcId="{3A9308B7-ADCB-423F-991A-6D3F42B812ED}" destId="{07D390E8-02F2-4E38-B3F5-EB6803E43950}" srcOrd="2" destOrd="0" presId="urn:microsoft.com/office/officeart/2009/3/layout/SubStepProcess"/>
    <dgm:cxn modelId="{04F25E96-F1B7-43C6-B07E-423C06E6A4D1}" type="presParOf" srcId="{3A9308B7-ADCB-423F-991A-6D3F42B812ED}" destId="{1DC48575-EB04-4FCC-B154-0D688A848444}" srcOrd="3" destOrd="0" presId="urn:microsoft.com/office/officeart/2009/3/layout/SubStepProcess"/>
    <dgm:cxn modelId="{BF7C0AB6-5603-4D23-99CB-672174A599B3}" type="presParOf" srcId="{3A9308B7-ADCB-423F-991A-6D3F42B812ED}" destId="{C5E9BC13-2C24-4672-8D78-AC62A6AD0FE9}" srcOrd="4" destOrd="0" presId="urn:microsoft.com/office/officeart/2009/3/layout/SubStepProcess"/>
    <dgm:cxn modelId="{31026CFD-D84C-4D02-AAC2-AFCBF39C7B6A}" type="presParOf" srcId="{8FDE3EDE-1120-4F40-AF75-8FFDC0E1141D}" destId="{866CD8FB-3146-424F-92B4-38FFA4E48A8C}" srcOrd="3" destOrd="0" presId="urn:microsoft.com/office/officeart/2009/3/layout/SubStepProcess"/>
    <dgm:cxn modelId="{13A0FDF9-10AD-4630-B4F2-6DA5E01E4AE4}" type="presParOf" srcId="{8FDE3EDE-1120-4F40-AF75-8FFDC0E1141D}" destId="{1E941F6A-66C0-48A7-A91C-C75FB5735334}" srcOrd="4" destOrd="0" presId="urn:microsoft.com/office/officeart/2009/3/layout/SubStepProcess"/>
    <dgm:cxn modelId="{CD3126B2-5289-44A5-9633-1688BE5EE7A8}" type="presParOf" srcId="{8FDE3EDE-1120-4F40-AF75-8FFDC0E1141D}" destId="{537D1066-A6B3-42FD-9B5A-D04200981FE1}" srcOrd="5" destOrd="0" presId="urn:microsoft.com/office/officeart/2009/3/layout/SubStepProcess"/>
    <dgm:cxn modelId="{1C827F88-D834-4548-9EE6-769E32F6EF10}" type="presParOf" srcId="{8FDE3EDE-1120-4F40-AF75-8FFDC0E1141D}" destId="{8CEF2639-0C72-4F7D-9436-CC9C87405BA3}" srcOrd="6" destOrd="0" presId="urn:microsoft.com/office/officeart/2009/3/layout/SubStepProcess"/>
    <dgm:cxn modelId="{D26CE14F-36C8-4C10-BFD4-8E52994F8D83}" type="presParOf" srcId="{8CEF2639-0C72-4F7D-9436-CC9C87405BA3}" destId="{EB0956F5-2BDA-4392-808E-1D731FEC8F4E}" srcOrd="0" destOrd="0" presId="urn:microsoft.com/office/officeart/2009/3/layout/SubStepProcess"/>
    <dgm:cxn modelId="{85684E7B-B92A-41B6-81AC-D632BBEE4FFA}" type="presParOf" srcId="{8CEF2639-0C72-4F7D-9436-CC9C87405BA3}" destId="{40DBD109-EA20-4231-84A3-049D8FFED4BD}" srcOrd="1" destOrd="0" presId="urn:microsoft.com/office/officeart/2009/3/layout/SubStepProcess"/>
    <dgm:cxn modelId="{7EEF46A5-B813-4694-90DA-9F6DE4030111}" type="presParOf" srcId="{8CEF2639-0C72-4F7D-9436-CC9C87405BA3}" destId="{390D6035-19A1-4180-B9A2-B70FD3D95F7D}" srcOrd="2" destOrd="0" presId="urn:microsoft.com/office/officeart/2009/3/layout/SubStepProcess"/>
    <dgm:cxn modelId="{77C9904D-52E2-4BA9-93E0-B97A9CDBC454}" type="presParOf" srcId="{8CEF2639-0C72-4F7D-9436-CC9C87405BA3}" destId="{B128B3DD-52A7-46BB-9DF4-A60295846280}" srcOrd="3" destOrd="0" presId="urn:microsoft.com/office/officeart/2009/3/layout/SubStepProcess"/>
    <dgm:cxn modelId="{ABD08F3F-6DEF-4BCD-989A-8D297DC2AB34}" type="presParOf" srcId="{B128B3DD-52A7-46BB-9DF4-A60295846280}" destId="{FB0AAEC4-7347-4BC0-BEF8-F8A6E3C3DCF3}" srcOrd="0" destOrd="0" presId="urn:microsoft.com/office/officeart/2009/3/layout/SubStepProcess"/>
    <dgm:cxn modelId="{4F08764D-5310-4E9A-B0DA-5B2C8221AB34}" type="presParOf" srcId="{B128B3DD-52A7-46BB-9DF4-A60295846280}" destId="{2C44CDDA-702E-4977-97D4-884380F3025A}" srcOrd="1" destOrd="0" presId="urn:microsoft.com/office/officeart/2009/3/layout/SubStepProcess"/>
    <dgm:cxn modelId="{8D8BC574-E4F3-4414-9C1E-7D853930CC25}" type="presParOf" srcId="{B128B3DD-52A7-46BB-9DF4-A60295846280}" destId="{73702BBB-5C49-4A01-90DF-135BDCAB1F57}" srcOrd="2" destOrd="0" presId="urn:microsoft.com/office/officeart/2009/3/layout/SubStepProcess"/>
    <dgm:cxn modelId="{E8FA47B7-734E-4E86-870F-615D9CFE3F04}" type="presParOf" srcId="{B128B3DD-52A7-46BB-9DF4-A60295846280}" destId="{DC511C4E-A5A3-40CA-A374-93646AA8C446}" srcOrd="3" destOrd="0" presId="urn:microsoft.com/office/officeart/2009/3/layout/SubStepProcess"/>
    <dgm:cxn modelId="{94C993C0-6105-4794-A8FF-15541744BA2D}" type="presParOf" srcId="{B128B3DD-52A7-46BB-9DF4-A60295846280}" destId="{846CE016-97A0-4C35-A076-C3CC625819B4}" srcOrd="4" destOrd="0" presId="urn:microsoft.com/office/officeart/2009/3/layout/SubStepProcess"/>
    <dgm:cxn modelId="{4FBA7995-BAB8-4737-AD98-1B50B1636F82}" type="presParOf" srcId="{8FDE3EDE-1120-4F40-AF75-8FFDC0E1141D}" destId="{4DA70FD5-B633-4116-B617-85758C797B95}" srcOrd="7" destOrd="0" presId="urn:microsoft.com/office/officeart/2009/3/layout/SubStepProcess"/>
    <dgm:cxn modelId="{882AE922-AE6A-461F-A24E-E07B3B5DBC4C}" type="presParOf" srcId="{8FDE3EDE-1120-4F40-AF75-8FFDC0E1141D}" destId="{264A744F-063B-48B3-B18E-DC6BB9995A71}" srcOrd="8" destOrd="0" presId="urn:microsoft.com/office/officeart/2009/3/layout/SubStepProcess"/>
    <dgm:cxn modelId="{71BF8A9E-C938-42FE-9F38-151D4BD03767}" type="presParOf" srcId="{8FDE3EDE-1120-4F40-AF75-8FFDC0E1141D}" destId="{371E577F-684A-461A-BD5B-66615DCEF2D9}" srcOrd="9" destOrd="0" presId="urn:microsoft.com/office/officeart/2009/3/layout/SubStepProcess"/>
    <dgm:cxn modelId="{5F4B6878-125D-4E69-9FA0-D709CB8FF077}" type="presParOf" srcId="{8FDE3EDE-1120-4F40-AF75-8FFDC0E1141D}" destId="{CE8296E8-72FC-49AE-A9B4-BF509954377F}" srcOrd="10" destOrd="0" presId="urn:microsoft.com/office/officeart/2009/3/layout/SubStepProcess"/>
    <dgm:cxn modelId="{4D3B0A40-CCF0-402C-85DA-6F456CCE8CA3}" type="presParOf" srcId="{CE8296E8-72FC-49AE-A9B4-BF509954377F}" destId="{E9F89EFC-7174-4E21-BEFD-4138051D18C3}" srcOrd="0" destOrd="0" presId="urn:microsoft.com/office/officeart/2009/3/layout/SubStepProcess"/>
    <dgm:cxn modelId="{87B6237D-9F32-473A-A0AF-37D0C65A1AF9}" type="presParOf" srcId="{CE8296E8-72FC-49AE-A9B4-BF509954377F}" destId="{C495234A-72A3-40B6-BAF7-98363D2E0D4F}" srcOrd="1" destOrd="0" presId="urn:microsoft.com/office/officeart/2009/3/layout/SubStepProcess"/>
    <dgm:cxn modelId="{EDD2DA29-4EAE-475D-8F43-7E6EE23633AA}" type="presParOf" srcId="{CE8296E8-72FC-49AE-A9B4-BF509954377F}" destId="{7A5788E7-9607-4816-AC0B-1AF747BE962C}" srcOrd="2" destOrd="0" presId="urn:microsoft.com/office/officeart/2009/3/layout/SubStepProcess"/>
    <dgm:cxn modelId="{2950B69B-0359-44CB-82AF-6D6626327824}" type="presParOf" srcId="{7A5788E7-9607-4816-AC0B-1AF747BE962C}" destId="{2A486C85-902D-4852-9EAD-22634B9BDD47}" srcOrd="0" destOrd="0" presId="urn:microsoft.com/office/officeart/2009/3/layout/SubStepProcess"/>
    <dgm:cxn modelId="{B25F8C8B-77A9-430C-A46E-35576007D634}" type="presParOf" srcId="{7A5788E7-9607-4816-AC0B-1AF747BE962C}" destId="{2C0D5CE1-AA7F-4B01-A7B8-9B19FC9963CB}" srcOrd="1" destOrd="0" presId="urn:microsoft.com/office/officeart/2009/3/layout/SubStepProcess"/>
    <dgm:cxn modelId="{2A35D678-CF43-4F06-A92E-B21ACF8C5163}" type="presParOf" srcId="{7A5788E7-9607-4816-AC0B-1AF747BE962C}" destId="{4AAB7FD7-8EAE-46F1-A387-79EDE2D54729}" srcOrd="2" destOrd="0" presId="urn:microsoft.com/office/officeart/2009/3/layout/SubStepProcess"/>
    <dgm:cxn modelId="{23F5A3A7-AF30-4F34-981B-4465580E8C1B}" type="presParOf" srcId="{7A5788E7-9607-4816-AC0B-1AF747BE962C}" destId="{1A0879FE-BA75-44BC-B312-F402A373E277}" srcOrd="3" destOrd="0" presId="urn:microsoft.com/office/officeart/2009/3/layout/SubSte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accent2_5" csCatId="accent2" phldr="1"/>
      <dgm:spPr/>
      <dgm:t>
        <a:bodyPr/>
        <a:lstStyle/>
        <a:p>
          <a:endParaRPr lang="fr-FR"/>
        </a:p>
      </dgm:t>
    </dgm:pt>
    <dgm:pt modelId="{A7BDA8AC-815E-4A06-8B9F-C0CFDF409D1A}">
      <dgm:prSet phldrT="[Texte]" custT="1"/>
      <dgm:spPr/>
      <dgm:t>
        <a:bodyPr/>
        <a:lstStyle/>
        <a:p>
          <a:r>
            <a:rPr lang="fr-FR" sz="3200" dirty="0" smtClean="0"/>
            <a:t>Contre ? </a:t>
          </a:r>
          <a:endParaRPr lang="fr-FR" sz="3200" dirty="0"/>
        </a:p>
      </dgm:t>
    </dgm:pt>
    <dgm:pt modelId="{64A5FEF8-D95B-4EE1-BC61-9F35FB35C429}" type="parTrans" cxnId="{9FFE9B1B-3A8C-4903-BEB9-8729C1F4DB60}">
      <dgm:prSet/>
      <dgm:spPr/>
      <dgm:t>
        <a:bodyPr/>
        <a:lstStyle/>
        <a:p>
          <a:endParaRPr lang="fr-FR" sz="7200"/>
        </a:p>
      </dgm:t>
    </dgm:pt>
    <dgm:pt modelId="{03727267-9F12-48CE-995C-EC8E45165EA9}" type="sibTrans" cxnId="{9FFE9B1B-3A8C-4903-BEB9-8729C1F4DB60}">
      <dgm:prSet/>
      <dgm:spPr/>
      <dgm:t>
        <a:bodyPr/>
        <a:lstStyle/>
        <a:p>
          <a:endParaRPr lang="fr-FR" sz="7200"/>
        </a:p>
      </dgm:t>
    </dgm:pt>
    <dgm:pt modelId="{27542DF5-5CBC-4A08-8879-B513CBC09362}">
      <dgm:prSet phldrT="[Texte]" custT="1"/>
      <dgm:spPr/>
      <dgm:t>
        <a:bodyPr/>
        <a:lstStyle/>
        <a:p>
          <a:r>
            <a:rPr lang="fr-FR" sz="3200" dirty="0" smtClean="0"/>
            <a:t>Abstention ? </a:t>
          </a:r>
          <a:endParaRPr lang="fr-FR" sz="3200" dirty="0"/>
        </a:p>
      </dgm:t>
    </dgm:pt>
    <dgm:pt modelId="{C96C1411-806D-441C-AD2E-CFF03FFDBE33}" type="parTrans" cxnId="{963ECF5E-F967-4969-9EFA-C90CEDBFA6CE}">
      <dgm:prSet/>
      <dgm:spPr/>
      <dgm:t>
        <a:bodyPr/>
        <a:lstStyle/>
        <a:p>
          <a:endParaRPr lang="fr-FR" sz="7200"/>
        </a:p>
      </dgm:t>
    </dgm:pt>
    <dgm:pt modelId="{1A980D17-6B4E-428B-AC80-856953C1D969}" type="sibTrans" cxnId="{963ECF5E-F967-4969-9EFA-C90CEDBFA6CE}">
      <dgm:prSet/>
      <dgm:spPr/>
      <dgm:t>
        <a:bodyPr/>
        <a:lstStyle/>
        <a:p>
          <a:endParaRPr lang="fr-FR" sz="72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pt>
    <dgm:pt modelId="{B7FD7690-C56D-4AED-AA29-6587B79CFE59}" type="pres">
      <dgm:prSet presAssocID="{A7BDA8AC-815E-4A06-8B9F-C0CFDF409D1A}" presName="downArrow" presStyleLbl="node1" presStyleIdx="0" presStyleCnt="2"/>
      <dgm:spPr/>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6C43175D-BE9C-4951-ADA9-9D6DBFE165BF}" type="presOf" srcId="{8F83AD84-0EDC-447F-9C8D-1C47802D38C6}" destId="{EEE8C084-7CAD-4711-B4CB-FE7275CD446E}" srcOrd="0" destOrd="0" presId="urn:microsoft.com/office/officeart/2005/8/layout/arrow3"/>
    <dgm:cxn modelId="{E0AB9FE3-7C17-40AB-BA9D-89030DA758E9}" type="presOf" srcId="{A7BDA8AC-815E-4A06-8B9F-C0CFDF409D1A}" destId="{8D6B407A-96EE-422A-8ED6-4FBEB1E10F8A}" srcOrd="0" destOrd="0" presId="urn:microsoft.com/office/officeart/2005/8/layout/arrow3"/>
    <dgm:cxn modelId="{75861AEB-2F8C-4FE1-A970-879ED95ED2BE}"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963ECF5E-F967-4969-9EFA-C90CEDBFA6CE}" srcId="{8F83AD84-0EDC-447F-9C8D-1C47802D38C6}" destId="{27542DF5-5CBC-4A08-8879-B513CBC09362}" srcOrd="1" destOrd="0" parTransId="{C96C1411-806D-441C-AD2E-CFF03FFDBE33}" sibTransId="{1A980D17-6B4E-428B-AC80-856953C1D969}"/>
    <dgm:cxn modelId="{B3D6CA42-6209-4D73-845E-8EE16BB6D184}" type="presParOf" srcId="{EEE8C084-7CAD-4711-B4CB-FE7275CD446E}" destId="{1BB5C1BA-F8A2-452A-AA0D-649F467BD2C4}" srcOrd="0" destOrd="0" presId="urn:microsoft.com/office/officeart/2005/8/layout/arrow3"/>
    <dgm:cxn modelId="{1E35732D-611E-40AD-90B3-3C46FAF2B803}" type="presParOf" srcId="{EEE8C084-7CAD-4711-B4CB-FE7275CD446E}" destId="{B7FD7690-C56D-4AED-AA29-6587B79CFE59}" srcOrd="1" destOrd="0" presId="urn:microsoft.com/office/officeart/2005/8/layout/arrow3"/>
    <dgm:cxn modelId="{A483E09E-4880-4294-86CC-71AF27D498C2}" type="presParOf" srcId="{EEE8C084-7CAD-4711-B4CB-FE7275CD446E}" destId="{8D6B407A-96EE-422A-8ED6-4FBEB1E10F8A}" srcOrd="2" destOrd="0" presId="urn:microsoft.com/office/officeart/2005/8/layout/arrow3"/>
    <dgm:cxn modelId="{AC794860-76D7-4028-9DCA-F57BBEC60940}" type="presParOf" srcId="{EEE8C084-7CAD-4711-B4CB-FE7275CD446E}" destId="{16BF6CD3-FDE1-43F3-8770-5EAFB99859C7}" srcOrd="3" destOrd="0" presId="urn:microsoft.com/office/officeart/2005/8/layout/arrow3"/>
    <dgm:cxn modelId="{456939E2-6E40-4D63-9188-88CE705DE713}"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accent2_5" csCatId="accent2"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pt>
    <dgm:pt modelId="{B7FD7690-C56D-4AED-AA29-6587B79CFE59}" type="pres">
      <dgm:prSet presAssocID="{A7BDA8AC-815E-4A06-8B9F-C0CFDF409D1A}" presName="downArrow" presStyleLbl="node1" presStyleIdx="0" presStyleCnt="2"/>
      <dgm:spPr/>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0CAB85DF-03A3-40E7-8EB3-68B2C2AADF17}" type="presOf" srcId="{8F83AD84-0EDC-447F-9C8D-1C47802D38C6}" destId="{EEE8C084-7CAD-4711-B4CB-FE7275CD446E}" srcOrd="0" destOrd="0" presId="urn:microsoft.com/office/officeart/2005/8/layout/arrow3"/>
    <dgm:cxn modelId="{961DDC9B-929D-4AE6-9591-5921C9A2C5A5}"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71736864-A2C4-4679-818D-1FBD5E373F55}" type="presOf" srcId="{A7BDA8AC-815E-4A06-8B9F-C0CFDF409D1A}" destId="{8D6B407A-96EE-422A-8ED6-4FBEB1E10F8A}"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E2D6643-DD9C-4228-939A-283077507D5D}" type="presParOf" srcId="{EEE8C084-7CAD-4711-B4CB-FE7275CD446E}" destId="{1BB5C1BA-F8A2-452A-AA0D-649F467BD2C4}" srcOrd="0" destOrd="0" presId="urn:microsoft.com/office/officeart/2005/8/layout/arrow3"/>
    <dgm:cxn modelId="{31101FD1-508C-4096-B42B-B5CA74834067}" type="presParOf" srcId="{EEE8C084-7CAD-4711-B4CB-FE7275CD446E}" destId="{B7FD7690-C56D-4AED-AA29-6587B79CFE59}" srcOrd="1" destOrd="0" presId="urn:microsoft.com/office/officeart/2005/8/layout/arrow3"/>
    <dgm:cxn modelId="{529CD688-E97E-426D-851A-7FE254727C72}" type="presParOf" srcId="{EEE8C084-7CAD-4711-B4CB-FE7275CD446E}" destId="{8D6B407A-96EE-422A-8ED6-4FBEB1E10F8A}" srcOrd="2" destOrd="0" presId="urn:microsoft.com/office/officeart/2005/8/layout/arrow3"/>
    <dgm:cxn modelId="{A7EA6836-04AC-4447-A2DD-3D6FF3E7E637}" type="presParOf" srcId="{EEE8C084-7CAD-4711-B4CB-FE7275CD446E}" destId="{16BF6CD3-FDE1-43F3-8770-5EAFB99859C7}" srcOrd="3" destOrd="0" presId="urn:microsoft.com/office/officeart/2005/8/layout/arrow3"/>
    <dgm:cxn modelId="{0517D232-C70C-4108-97B5-4BC18A215F1B}"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accent2_5" csCatId="accent2" phldr="1"/>
      <dgm:spPr/>
      <dgm:t>
        <a:bodyPr/>
        <a:lstStyle/>
        <a:p>
          <a:endParaRPr lang="fr-FR"/>
        </a:p>
      </dgm:t>
    </dgm:pt>
    <dgm:pt modelId="{A7BDA8AC-815E-4A06-8B9F-C0CFDF409D1A}">
      <dgm:prSet phldrT="[Texte]" custT="1"/>
      <dgm:spPr/>
      <dgm:t>
        <a:bodyPr/>
        <a:lstStyle/>
        <a:p>
          <a:r>
            <a:rPr lang="fr-FR" sz="1600" dirty="0" smtClean="0"/>
            <a:t>Contre ? </a:t>
          </a:r>
          <a:endParaRPr lang="fr-FR" sz="16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1600" dirty="0" smtClean="0"/>
            <a:t>Abstention ? </a:t>
          </a:r>
          <a:endParaRPr lang="fr-FR" sz="16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pt>
    <dgm:pt modelId="{B7FD7690-C56D-4AED-AA29-6587B79CFE59}" type="pres">
      <dgm:prSet presAssocID="{A7BDA8AC-815E-4A06-8B9F-C0CFDF409D1A}" presName="downArrow" presStyleLbl="node1" presStyleIdx="0" presStyleCnt="2"/>
      <dgm:spPr/>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BAC0F243-0EBF-4255-804D-7D58466A2023}" type="presOf" srcId="{A7BDA8AC-815E-4A06-8B9F-C0CFDF409D1A}" destId="{8D6B407A-96EE-422A-8ED6-4FBEB1E10F8A}" srcOrd="0" destOrd="0" presId="urn:microsoft.com/office/officeart/2005/8/layout/arrow3"/>
    <dgm:cxn modelId="{4B80E008-7EB5-448B-AE76-42B67B927B52}" type="presOf" srcId="{8F83AD84-0EDC-447F-9C8D-1C47802D38C6}" destId="{EEE8C084-7CAD-4711-B4CB-FE7275CD446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FE7BB07C-8C9F-4846-9E40-B192DEDA2BEF}" type="presOf" srcId="{27542DF5-5CBC-4A08-8879-B513CBC09362}" destId="{54B35A28-0A6B-4994-8A00-486AB011DCEE}"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A1FC9167-A55C-461C-87FA-0966FF119847}" type="presParOf" srcId="{EEE8C084-7CAD-4711-B4CB-FE7275CD446E}" destId="{1BB5C1BA-F8A2-452A-AA0D-649F467BD2C4}" srcOrd="0" destOrd="0" presId="urn:microsoft.com/office/officeart/2005/8/layout/arrow3"/>
    <dgm:cxn modelId="{FE11D17A-B9DF-4DF8-BAED-23423B889EFD}" type="presParOf" srcId="{EEE8C084-7CAD-4711-B4CB-FE7275CD446E}" destId="{B7FD7690-C56D-4AED-AA29-6587B79CFE59}" srcOrd="1" destOrd="0" presId="urn:microsoft.com/office/officeart/2005/8/layout/arrow3"/>
    <dgm:cxn modelId="{FA3CDA11-E0FC-4B57-A1A0-D402AA318467}" type="presParOf" srcId="{EEE8C084-7CAD-4711-B4CB-FE7275CD446E}" destId="{8D6B407A-96EE-422A-8ED6-4FBEB1E10F8A}" srcOrd="2" destOrd="0" presId="urn:microsoft.com/office/officeart/2005/8/layout/arrow3"/>
    <dgm:cxn modelId="{BEBAB2ED-6D82-49B2-A6CE-3652F196E532}" type="presParOf" srcId="{EEE8C084-7CAD-4711-B4CB-FE7275CD446E}" destId="{16BF6CD3-FDE1-43F3-8770-5EAFB99859C7}" srcOrd="3" destOrd="0" presId="urn:microsoft.com/office/officeart/2005/8/layout/arrow3"/>
    <dgm:cxn modelId="{13F49AC0-0FCD-43F9-A9F5-81A7C4462F83}"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accent2_5" csCatId="accent2"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pt>
    <dgm:pt modelId="{B7FD7690-C56D-4AED-AA29-6587B79CFE59}" type="pres">
      <dgm:prSet presAssocID="{A7BDA8AC-815E-4A06-8B9F-C0CFDF409D1A}" presName="downArrow" presStyleLbl="node1" presStyleIdx="0" presStyleCnt="2"/>
      <dgm:spPr/>
    </dgm:pt>
    <dgm:pt modelId="{8D6B407A-96EE-422A-8ED6-4FBEB1E10F8A}" type="pres">
      <dgm:prSet presAssocID="{A7BDA8AC-815E-4A06-8B9F-C0CFDF409D1A}" presName="downArrowText" presStyleLbl="revTx" presStyleIdx="0" presStyleCnt="2" custScaleX="16087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pt>
    <dgm:pt modelId="{54B35A28-0A6B-4994-8A00-486AB011DCEE}" type="pres">
      <dgm:prSet presAssocID="{27542DF5-5CBC-4A08-8879-B513CBC09362}" presName="upArrowText" presStyleLbl="revTx" presStyleIdx="1" presStyleCnt="2" custScaleX="220357">
        <dgm:presLayoutVars>
          <dgm:bulletEnabled val="1"/>
        </dgm:presLayoutVars>
      </dgm:prSet>
      <dgm:spPr/>
      <dgm:t>
        <a:bodyPr/>
        <a:lstStyle/>
        <a:p>
          <a:endParaRPr lang="fr-FR"/>
        </a:p>
      </dgm:t>
    </dgm:pt>
  </dgm:ptLst>
  <dgm:cxnLst>
    <dgm:cxn modelId="{AB1FAED4-73DD-499D-867C-D1BB4ED46599}" type="presOf" srcId="{8F83AD84-0EDC-447F-9C8D-1C47802D38C6}" destId="{EEE8C084-7CAD-4711-B4CB-FE7275CD446E}" srcOrd="0" destOrd="0" presId="urn:microsoft.com/office/officeart/2005/8/layout/arrow3"/>
    <dgm:cxn modelId="{ECEA3B80-BCDE-4BD8-BE08-53B71A7EB303}" type="presOf" srcId="{27542DF5-5CBC-4A08-8879-B513CBC09362}" destId="{54B35A28-0A6B-4994-8A00-486AB011DCE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963ECF5E-F967-4969-9EFA-C90CEDBFA6CE}" srcId="{8F83AD84-0EDC-447F-9C8D-1C47802D38C6}" destId="{27542DF5-5CBC-4A08-8879-B513CBC09362}" srcOrd="1" destOrd="0" parTransId="{C96C1411-806D-441C-AD2E-CFF03FFDBE33}" sibTransId="{1A980D17-6B4E-428B-AC80-856953C1D969}"/>
    <dgm:cxn modelId="{F08903D7-AE8C-4396-9672-71F897AEDAA4}" type="presOf" srcId="{A7BDA8AC-815E-4A06-8B9F-C0CFDF409D1A}" destId="{8D6B407A-96EE-422A-8ED6-4FBEB1E10F8A}" srcOrd="0" destOrd="0" presId="urn:microsoft.com/office/officeart/2005/8/layout/arrow3"/>
    <dgm:cxn modelId="{2069BE91-4744-4ED2-906B-4DD779F47DA4}" type="presParOf" srcId="{EEE8C084-7CAD-4711-B4CB-FE7275CD446E}" destId="{1BB5C1BA-F8A2-452A-AA0D-649F467BD2C4}" srcOrd="0" destOrd="0" presId="urn:microsoft.com/office/officeart/2005/8/layout/arrow3"/>
    <dgm:cxn modelId="{CE222236-EE29-4F61-9C56-59D210F9EC47}" type="presParOf" srcId="{EEE8C084-7CAD-4711-B4CB-FE7275CD446E}" destId="{B7FD7690-C56D-4AED-AA29-6587B79CFE59}" srcOrd="1" destOrd="0" presId="urn:microsoft.com/office/officeart/2005/8/layout/arrow3"/>
    <dgm:cxn modelId="{BCF939EC-A6DA-435F-9C8D-658711CE655E}" type="presParOf" srcId="{EEE8C084-7CAD-4711-B4CB-FE7275CD446E}" destId="{8D6B407A-96EE-422A-8ED6-4FBEB1E10F8A}" srcOrd="2" destOrd="0" presId="urn:microsoft.com/office/officeart/2005/8/layout/arrow3"/>
    <dgm:cxn modelId="{5994B49A-0A4E-465B-8ADC-4F08762F19AD}" type="presParOf" srcId="{EEE8C084-7CAD-4711-B4CB-FE7275CD446E}" destId="{16BF6CD3-FDE1-43F3-8770-5EAFB99859C7}" srcOrd="3" destOrd="0" presId="urn:microsoft.com/office/officeart/2005/8/layout/arrow3"/>
    <dgm:cxn modelId="{473CC3DA-8B1E-4247-91C3-8E9BFB90CE43}"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83AD84-0EDC-447F-9C8D-1C47802D38C6}" type="doc">
      <dgm:prSet loTypeId="urn:microsoft.com/office/officeart/2005/8/layout/arrow3" loCatId="relationship" qsTypeId="urn:microsoft.com/office/officeart/2005/8/quickstyle/simple5" qsCatId="simple" csTypeId="urn:microsoft.com/office/officeart/2005/8/colors/accent2_5" csCatId="accent2" phldr="1"/>
      <dgm:spPr/>
      <dgm:t>
        <a:bodyPr/>
        <a:lstStyle/>
        <a:p>
          <a:endParaRPr lang="fr-FR"/>
        </a:p>
      </dgm:t>
    </dgm:pt>
    <dgm:pt modelId="{A7BDA8AC-815E-4A06-8B9F-C0CFDF409D1A}">
      <dgm:prSet phldrT="[Texte]" custT="1"/>
      <dgm:spPr/>
      <dgm:t>
        <a:bodyPr/>
        <a:lstStyle/>
        <a:p>
          <a:r>
            <a:rPr lang="fr-FR" sz="4000" dirty="0" smtClean="0"/>
            <a:t>Contre ? </a:t>
          </a:r>
          <a:endParaRPr lang="fr-FR" sz="4000" dirty="0"/>
        </a:p>
      </dgm:t>
    </dgm:pt>
    <dgm:pt modelId="{64A5FEF8-D95B-4EE1-BC61-9F35FB35C429}" type="parTrans" cxnId="{9FFE9B1B-3A8C-4903-BEB9-8729C1F4DB60}">
      <dgm:prSet/>
      <dgm:spPr/>
      <dgm:t>
        <a:bodyPr/>
        <a:lstStyle/>
        <a:p>
          <a:endParaRPr lang="fr-FR" sz="4400"/>
        </a:p>
      </dgm:t>
    </dgm:pt>
    <dgm:pt modelId="{03727267-9F12-48CE-995C-EC8E45165EA9}" type="sibTrans" cxnId="{9FFE9B1B-3A8C-4903-BEB9-8729C1F4DB60}">
      <dgm:prSet/>
      <dgm:spPr/>
      <dgm:t>
        <a:bodyPr/>
        <a:lstStyle/>
        <a:p>
          <a:endParaRPr lang="fr-FR" sz="4400"/>
        </a:p>
      </dgm:t>
    </dgm:pt>
    <dgm:pt modelId="{27542DF5-5CBC-4A08-8879-B513CBC09362}">
      <dgm:prSet phldrT="[Texte]" custT="1"/>
      <dgm:spPr/>
      <dgm:t>
        <a:bodyPr/>
        <a:lstStyle/>
        <a:p>
          <a:r>
            <a:rPr lang="fr-FR" sz="4000" dirty="0" smtClean="0"/>
            <a:t>Abstention ? </a:t>
          </a:r>
          <a:endParaRPr lang="fr-FR" sz="4000" dirty="0"/>
        </a:p>
      </dgm:t>
    </dgm:pt>
    <dgm:pt modelId="{C96C1411-806D-441C-AD2E-CFF03FFDBE33}" type="parTrans" cxnId="{963ECF5E-F967-4969-9EFA-C90CEDBFA6CE}">
      <dgm:prSet/>
      <dgm:spPr/>
      <dgm:t>
        <a:bodyPr/>
        <a:lstStyle/>
        <a:p>
          <a:endParaRPr lang="fr-FR" sz="4400"/>
        </a:p>
      </dgm:t>
    </dgm:pt>
    <dgm:pt modelId="{1A980D17-6B4E-428B-AC80-856953C1D969}" type="sibTrans" cxnId="{963ECF5E-F967-4969-9EFA-C90CEDBFA6CE}">
      <dgm:prSet/>
      <dgm:spPr/>
      <dgm:t>
        <a:bodyPr/>
        <a:lstStyle/>
        <a:p>
          <a:endParaRPr lang="fr-FR" sz="4400"/>
        </a:p>
      </dgm:t>
    </dgm:pt>
    <dgm:pt modelId="{EEE8C084-7CAD-4711-B4CB-FE7275CD446E}" type="pres">
      <dgm:prSet presAssocID="{8F83AD84-0EDC-447F-9C8D-1C47802D38C6}" presName="compositeShape" presStyleCnt="0">
        <dgm:presLayoutVars>
          <dgm:chMax val="2"/>
          <dgm:dir/>
          <dgm:resizeHandles val="exact"/>
        </dgm:presLayoutVars>
      </dgm:prSet>
      <dgm:spPr/>
      <dgm:t>
        <a:bodyPr/>
        <a:lstStyle/>
        <a:p>
          <a:endParaRPr lang="fr-FR"/>
        </a:p>
      </dgm:t>
    </dgm:pt>
    <dgm:pt modelId="{1BB5C1BA-F8A2-452A-AA0D-649F467BD2C4}" type="pres">
      <dgm:prSet presAssocID="{8F83AD84-0EDC-447F-9C8D-1C47802D38C6}" presName="divider" presStyleLbl="fgShp" presStyleIdx="0" presStyleCnt="1"/>
      <dgm:spPr/>
    </dgm:pt>
    <dgm:pt modelId="{B7FD7690-C56D-4AED-AA29-6587B79CFE59}" type="pres">
      <dgm:prSet presAssocID="{A7BDA8AC-815E-4A06-8B9F-C0CFDF409D1A}" presName="downArrow" presStyleLbl="node1" presStyleIdx="0" presStyleCnt="2"/>
      <dgm:spPr/>
    </dgm:pt>
    <dgm:pt modelId="{8D6B407A-96EE-422A-8ED6-4FBEB1E10F8A}" type="pres">
      <dgm:prSet presAssocID="{A7BDA8AC-815E-4A06-8B9F-C0CFDF409D1A}" presName="downArrowText" presStyleLbl="revTx" presStyleIdx="0" presStyleCnt="2">
        <dgm:presLayoutVars>
          <dgm:bulletEnabled val="1"/>
        </dgm:presLayoutVars>
      </dgm:prSet>
      <dgm:spPr/>
      <dgm:t>
        <a:bodyPr/>
        <a:lstStyle/>
        <a:p>
          <a:endParaRPr lang="fr-FR"/>
        </a:p>
      </dgm:t>
    </dgm:pt>
    <dgm:pt modelId="{16BF6CD3-FDE1-43F3-8770-5EAFB99859C7}" type="pres">
      <dgm:prSet presAssocID="{27542DF5-5CBC-4A08-8879-B513CBC09362}" presName="upArrow" presStyleLbl="node1" presStyleIdx="1" presStyleCnt="2"/>
      <dgm:spPr/>
    </dgm:pt>
    <dgm:pt modelId="{54B35A28-0A6B-4994-8A00-486AB011DCEE}" type="pres">
      <dgm:prSet presAssocID="{27542DF5-5CBC-4A08-8879-B513CBC09362}" presName="upArrowText" presStyleLbl="revTx" presStyleIdx="1" presStyleCnt="2" custScaleX="136977">
        <dgm:presLayoutVars>
          <dgm:bulletEnabled val="1"/>
        </dgm:presLayoutVars>
      </dgm:prSet>
      <dgm:spPr/>
      <dgm:t>
        <a:bodyPr/>
        <a:lstStyle/>
        <a:p>
          <a:endParaRPr lang="fr-FR"/>
        </a:p>
      </dgm:t>
    </dgm:pt>
  </dgm:ptLst>
  <dgm:cxnLst>
    <dgm:cxn modelId="{E425752D-DDBC-4B86-8542-1D36EE21A20D}" type="presOf" srcId="{8F83AD84-0EDC-447F-9C8D-1C47802D38C6}" destId="{EEE8C084-7CAD-4711-B4CB-FE7275CD446E}" srcOrd="0" destOrd="0" presId="urn:microsoft.com/office/officeart/2005/8/layout/arrow3"/>
    <dgm:cxn modelId="{9FFE9B1B-3A8C-4903-BEB9-8729C1F4DB60}" srcId="{8F83AD84-0EDC-447F-9C8D-1C47802D38C6}" destId="{A7BDA8AC-815E-4A06-8B9F-C0CFDF409D1A}" srcOrd="0" destOrd="0" parTransId="{64A5FEF8-D95B-4EE1-BC61-9F35FB35C429}" sibTransId="{03727267-9F12-48CE-995C-EC8E45165EA9}"/>
    <dgm:cxn modelId="{BEFB6D0B-11A9-44A7-BB45-88B9715A84AB}" type="presOf" srcId="{27542DF5-5CBC-4A08-8879-B513CBC09362}" destId="{54B35A28-0A6B-4994-8A00-486AB011DCEE}" srcOrd="0" destOrd="0" presId="urn:microsoft.com/office/officeart/2005/8/layout/arrow3"/>
    <dgm:cxn modelId="{963ECF5E-F967-4969-9EFA-C90CEDBFA6CE}" srcId="{8F83AD84-0EDC-447F-9C8D-1C47802D38C6}" destId="{27542DF5-5CBC-4A08-8879-B513CBC09362}" srcOrd="1" destOrd="0" parTransId="{C96C1411-806D-441C-AD2E-CFF03FFDBE33}" sibTransId="{1A980D17-6B4E-428B-AC80-856953C1D969}"/>
    <dgm:cxn modelId="{61CE9D34-CE08-4680-9695-8E1105A4D831}" type="presOf" srcId="{A7BDA8AC-815E-4A06-8B9F-C0CFDF409D1A}" destId="{8D6B407A-96EE-422A-8ED6-4FBEB1E10F8A}" srcOrd="0" destOrd="0" presId="urn:microsoft.com/office/officeart/2005/8/layout/arrow3"/>
    <dgm:cxn modelId="{95BDF226-8063-4356-AFF2-DEACBAFA122F}" type="presParOf" srcId="{EEE8C084-7CAD-4711-B4CB-FE7275CD446E}" destId="{1BB5C1BA-F8A2-452A-AA0D-649F467BD2C4}" srcOrd="0" destOrd="0" presId="urn:microsoft.com/office/officeart/2005/8/layout/arrow3"/>
    <dgm:cxn modelId="{F53BD0EC-33D7-417C-B6CF-7B0CC121F0DE}" type="presParOf" srcId="{EEE8C084-7CAD-4711-B4CB-FE7275CD446E}" destId="{B7FD7690-C56D-4AED-AA29-6587B79CFE59}" srcOrd="1" destOrd="0" presId="urn:microsoft.com/office/officeart/2005/8/layout/arrow3"/>
    <dgm:cxn modelId="{1DC974BC-E049-4B22-AC03-EAEC38F29A63}" type="presParOf" srcId="{EEE8C084-7CAD-4711-B4CB-FE7275CD446E}" destId="{8D6B407A-96EE-422A-8ED6-4FBEB1E10F8A}" srcOrd="2" destOrd="0" presId="urn:microsoft.com/office/officeart/2005/8/layout/arrow3"/>
    <dgm:cxn modelId="{E6AE8E18-0AC6-458B-81B1-98B06595DC0B}" type="presParOf" srcId="{EEE8C084-7CAD-4711-B4CB-FE7275CD446E}" destId="{16BF6CD3-FDE1-43F3-8770-5EAFB99859C7}" srcOrd="3" destOrd="0" presId="urn:microsoft.com/office/officeart/2005/8/layout/arrow3"/>
    <dgm:cxn modelId="{A52E0D59-8C00-4B18-9EDE-5F46E62775F9}" type="presParOf" srcId="{EEE8C084-7CAD-4711-B4CB-FE7275CD446E}" destId="{54B35A28-0A6B-4994-8A00-486AB011DCEE}" srcOrd="4" destOrd="0" presId="urn:microsoft.com/office/officeart/2005/8/layout/arrow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41CCB0-F1FC-4CD6-B75A-829C618B9814}"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fr-FR"/>
        </a:p>
      </dgm:t>
    </dgm:pt>
    <dgm:pt modelId="{EE53E805-07E2-4FEE-8B81-74AC6A6B69B0}">
      <dgm:prSet phldrT="[Texte]" custT="1"/>
      <dgm:spPr/>
      <dgm:t>
        <a:bodyPr/>
        <a:lstStyle/>
        <a:p>
          <a:r>
            <a:rPr lang="fr-FR" sz="2800" dirty="0"/>
            <a:t>1000 gallons de sueur</a:t>
          </a:r>
        </a:p>
      </dgm:t>
    </dgm:pt>
    <dgm:pt modelId="{605AA9C1-8ADE-4DBB-A38D-07A2D0C6F170}" type="parTrans" cxnId="{6F365109-EC02-489D-9A07-9CE6C9DE25AB}">
      <dgm:prSet/>
      <dgm:spPr/>
      <dgm:t>
        <a:bodyPr/>
        <a:lstStyle/>
        <a:p>
          <a:endParaRPr lang="fr-FR" sz="2400"/>
        </a:p>
      </dgm:t>
    </dgm:pt>
    <dgm:pt modelId="{E63BFF64-724F-46E4-8F58-83BA7F783571}" type="sibTrans" cxnId="{6F365109-EC02-489D-9A07-9CE6C9DE25AB}">
      <dgm:prSet/>
      <dgm:spPr/>
      <dgm:t>
        <a:bodyPr/>
        <a:lstStyle/>
        <a:p>
          <a:endParaRPr lang="fr-FR" sz="2400"/>
        </a:p>
      </dgm:t>
    </dgm:pt>
    <dgm:pt modelId="{40674F2A-934E-4665-A0C1-4FF4F13E9626}">
      <dgm:prSet custT="1"/>
      <dgm:spPr/>
      <dgm:t>
        <a:bodyPr/>
        <a:lstStyle/>
        <a:p>
          <a:r>
            <a:rPr lang="fr-FR" sz="2800"/>
            <a:t>13 challenges</a:t>
          </a:r>
        </a:p>
      </dgm:t>
    </dgm:pt>
    <dgm:pt modelId="{12582925-B784-40AA-8FEE-832CF30A7B60}" type="parTrans" cxnId="{F809B5A3-C8BD-4DE4-AEAE-B6EAAE536F72}">
      <dgm:prSet/>
      <dgm:spPr/>
      <dgm:t>
        <a:bodyPr/>
        <a:lstStyle/>
        <a:p>
          <a:endParaRPr lang="fr-FR" sz="2400"/>
        </a:p>
      </dgm:t>
    </dgm:pt>
    <dgm:pt modelId="{970F390D-F345-44E6-8A28-521415D38375}" type="sibTrans" cxnId="{F809B5A3-C8BD-4DE4-AEAE-B6EAAE536F72}">
      <dgm:prSet/>
      <dgm:spPr/>
      <dgm:t>
        <a:bodyPr/>
        <a:lstStyle/>
        <a:p>
          <a:endParaRPr lang="fr-FR" sz="2400"/>
        </a:p>
      </dgm:t>
    </dgm:pt>
    <dgm:pt modelId="{BB85C381-1D3D-43FB-A1A1-A075C27D71E0}">
      <dgm:prSet custT="1"/>
      <dgm:spPr/>
      <dgm:t>
        <a:bodyPr/>
        <a:lstStyle/>
        <a:p>
          <a:r>
            <a:rPr lang="fr-FR" sz="2800"/>
            <a:t>19 entreprises</a:t>
          </a:r>
        </a:p>
      </dgm:t>
    </dgm:pt>
    <dgm:pt modelId="{986C1E82-FF84-4A58-9A62-AA039A36ED83}" type="parTrans" cxnId="{C9890A84-0534-421D-9F06-F4DDEE3FC134}">
      <dgm:prSet/>
      <dgm:spPr/>
      <dgm:t>
        <a:bodyPr/>
        <a:lstStyle/>
        <a:p>
          <a:endParaRPr lang="fr-FR" sz="2400"/>
        </a:p>
      </dgm:t>
    </dgm:pt>
    <dgm:pt modelId="{DB1A36A9-26AA-460C-BAF6-037B40D1093E}" type="sibTrans" cxnId="{C9890A84-0534-421D-9F06-F4DDEE3FC134}">
      <dgm:prSet/>
      <dgm:spPr/>
      <dgm:t>
        <a:bodyPr/>
        <a:lstStyle/>
        <a:p>
          <a:endParaRPr lang="fr-FR" sz="2400"/>
        </a:p>
      </dgm:t>
    </dgm:pt>
    <dgm:pt modelId="{03CC39AB-E7AF-47ED-8E80-C005D7A1ACB7}">
      <dgm:prSet custT="1"/>
      <dgm:spPr/>
      <dgm:t>
        <a:bodyPr/>
        <a:lstStyle/>
        <a:p>
          <a:r>
            <a:rPr lang="fr-FR" sz="2800"/>
            <a:t>908 participants</a:t>
          </a:r>
        </a:p>
      </dgm:t>
    </dgm:pt>
    <dgm:pt modelId="{9FD6134C-E34E-4D02-BDE7-742A62E2EBF2}" type="parTrans" cxnId="{F3F6C021-DF34-43AC-9578-1ACDA6FA9C71}">
      <dgm:prSet/>
      <dgm:spPr/>
      <dgm:t>
        <a:bodyPr/>
        <a:lstStyle/>
        <a:p>
          <a:endParaRPr lang="fr-FR" sz="2400"/>
        </a:p>
      </dgm:t>
    </dgm:pt>
    <dgm:pt modelId="{05531BC9-A0D0-4E7A-959E-886A87F4D814}" type="sibTrans" cxnId="{F3F6C021-DF34-43AC-9578-1ACDA6FA9C71}">
      <dgm:prSet/>
      <dgm:spPr/>
      <dgm:t>
        <a:bodyPr/>
        <a:lstStyle/>
        <a:p>
          <a:endParaRPr lang="fr-FR" sz="2400"/>
        </a:p>
      </dgm:t>
    </dgm:pt>
    <dgm:pt modelId="{D22DED1B-FA81-4E9B-89A0-B92DBEDBA81B}">
      <dgm:prSet custT="1"/>
      <dgm:spPr/>
      <dgm:t>
        <a:bodyPr/>
        <a:lstStyle/>
        <a:p>
          <a:r>
            <a:rPr lang="fr-FR" sz="2800"/>
            <a:t>1 vainqueur</a:t>
          </a:r>
        </a:p>
      </dgm:t>
    </dgm:pt>
    <dgm:pt modelId="{39ACEF3E-B831-402E-BF92-CC150C416B01}" type="sibTrans" cxnId="{5D3A39FA-1E83-4378-B2AC-B81C3F9D44FB}">
      <dgm:prSet/>
      <dgm:spPr/>
      <dgm:t>
        <a:bodyPr/>
        <a:lstStyle/>
        <a:p>
          <a:endParaRPr lang="fr-FR" sz="2400"/>
        </a:p>
      </dgm:t>
    </dgm:pt>
    <dgm:pt modelId="{A70DBF71-8DB1-4BA5-8903-670F83333D0E}" type="parTrans" cxnId="{5D3A39FA-1E83-4378-B2AC-B81C3F9D44FB}">
      <dgm:prSet/>
      <dgm:spPr/>
      <dgm:t>
        <a:bodyPr/>
        <a:lstStyle/>
        <a:p>
          <a:endParaRPr lang="fr-FR" sz="2400"/>
        </a:p>
      </dgm:t>
    </dgm:pt>
    <dgm:pt modelId="{23709A50-40E3-4269-B0CD-75978ECFF3B1}" type="pres">
      <dgm:prSet presAssocID="{EA41CCB0-F1FC-4CD6-B75A-829C618B9814}" presName="diagram" presStyleCnt="0">
        <dgm:presLayoutVars>
          <dgm:dir/>
          <dgm:resizeHandles val="exact"/>
        </dgm:presLayoutVars>
      </dgm:prSet>
      <dgm:spPr/>
      <dgm:t>
        <a:bodyPr/>
        <a:lstStyle/>
        <a:p>
          <a:endParaRPr lang="fr-FR"/>
        </a:p>
      </dgm:t>
    </dgm:pt>
    <dgm:pt modelId="{FDA4750F-E3F5-42AB-8821-909ED87A8636}" type="pres">
      <dgm:prSet presAssocID="{EE53E805-07E2-4FEE-8B81-74AC6A6B69B0}" presName="node" presStyleLbl="node1" presStyleIdx="0" presStyleCnt="5">
        <dgm:presLayoutVars>
          <dgm:bulletEnabled val="1"/>
        </dgm:presLayoutVars>
      </dgm:prSet>
      <dgm:spPr/>
      <dgm:t>
        <a:bodyPr/>
        <a:lstStyle/>
        <a:p>
          <a:endParaRPr lang="fr-FR"/>
        </a:p>
      </dgm:t>
    </dgm:pt>
    <dgm:pt modelId="{13D20869-0E56-4C08-A658-E8D91F71A341}" type="pres">
      <dgm:prSet presAssocID="{E63BFF64-724F-46E4-8F58-83BA7F783571}" presName="sibTrans" presStyleCnt="0"/>
      <dgm:spPr/>
    </dgm:pt>
    <dgm:pt modelId="{305191A0-B9E4-4BD4-A576-1BEFEA377AF1}" type="pres">
      <dgm:prSet presAssocID="{40674F2A-934E-4665-A0C1-4FF4F13E9626}" presName="node" presStyleLbl="node1" presStyleIdx="1" presStyleCnt="5">
        <dgm:presLayoutVars>
          <dgm:bulletEnabled val="1"/>
        </dgm:presLayoutVars>
      </dgm:prSet>
      <dgm:spPr/>
      <dgm:t>
        <a:bodyPr/>
        <a:lstStyle/>
        <a:p>
          <a:endParaRPr lang="fr-FR"/>
        </a:p>
      </dgm:t>
    </dgm:pt>
    <dgm:pt modelId="{FB72EC48-D757-40B6-AE59-3C4AA13EC7C3}" type="pres">
      <dgm:prSet presAssocID="{970F390D-F345-44E6-8A28-521415D38375}" presName="sibTrans" presStyleCnt="0"/>
      <dgm:spPr/>
    </dgm:pt>
    <dgm:pt modelId="{796C4541-D5FE-4CBA-8DA8-829ACB4D3B6B}" type="pres">
      <dgm:prSet presAssocID="{BB85C381-1D3D-43FB-A1A1-A075C27D71E0}" presName="node" presStyleLbl="node1" presStyleIdx="2" presStyleCnt="5">
        <dgm:presLayoutVars>
          <dgm:bulletEnabled val="1"/>
        </dgm:presLayoutVars>
      </dgm:prSet>
      <dgm:spPr/>
      <dgm:t>
        <a:bodyPr/>
        <a:lstStyle/>
        <a:p>
          <a:endParaRPr lang="fr-FR"/>
        </a:p>
      </dgm:t>
    </dgm:pt>
    <dgm:pt modelId="{A4FAF4BA-B98A-457E-8E6B-EF3A3CDA34D0}" type="pres">
      <dgm:prSet presAssocID="{DB1A36A9-26AA-460C-BAF6-037B40D1093E}" presName="sibTrans" presStyleCnt="0"/>
      <dgm:spPr/>
    </dgm:pt>
    <dgm:pt modelId="{FD5AE07A-BC33-497D-841D-B99F3D559B59}" type="pres">
      <dgm:prSet presAssocID="{03CC39AB-E7AF-47ED-8E80-C005D7A1ACB7}" presName="node" presStyleLbl="node1" presStyleIdx="3" presStyleCnt="5">
        <dgm:presLayoutVars>
          <dgm:bulletEnabled val="1"/>
        </dgm:presLayoutVars>
      </dgm:prSet>
      <dgm:spPr/>
      <dgm:t>
        <a:bodyPr/>
        <a:lstStyle/>
        <a:p>
          <a:endParaRPr lang="fr-FR"/>
        </a:p>
      </dgm:t>
    </dgm:pt>
    <dgm:pt modelId="{6E94E5BE-AD82-474A-A6D6-32F62059411F}" type="pres">
      <dgm:prSet presAssocID="{05531BC9-A0D0-4E7A-959E-886A87F4D814}" presName="sibTrans" presStyleCnt="0"/>
      <dgm:spPr/>
    </dgm:pt>
    <dgm:pt modelId="{B35D9CB8-F273-4D44-A99D-8DFBD6194DF8}" type="pres">
      <dgm:prSet presAssocID="{D22DED1B-FA81-4E9B-89A0-B92DBEDBA81B}" presName="node" presStyleLbl="node1" presStyleIdx="4" presStyleCnt="5">
        <dgm:presLayoutVars>
          <dgm:bulletEnabled val="1"/>
        </dgm:presLayoutVars>
      </dgm:prSet>
      <dgm:spPr/>
      <dgm:t>
        <a:bodyPr/>
        <a:lstStyle/>
        <a:p>
          <a:endParaRPr lang="fr-FR"/>
        </a:p>
      </dgm:t>
    </dgm:pt>
  </dgm:ptLst>
  <dgm:cxnLst>
    <dgm:cxn modelId="{F809B5A3-C8BD-4DE4-AEAE-B6EAAE536F72}" srcId="{EA41CCB0-F1FC-4CD6-B75A-829C618B9814}" destId="{40674F2A-934E-4665-A0C1-4FF4F13E9626}" srcOrd="1" destOrd="0" parTransId="{12582925-B784-40AA-8FEE-832CF30A7B60}" sibTransId="{970F390D-F345-44E6-8A28-521415D38375}"/>
    <dgm:cxn modelId="{30CE9B5A-24C2-4146-80E1-72906509FB54}" type="presOf" srcId="{D22DED1B-FA81-4E9B-89A0-B92DBEDBA81B}" destId="{B35D9CB8-F273-4D44-A99D-8DFBD6194DF8}" srcOrd="0" destOrd="0" presId="urn:microsoft.com/office/officeart/2005/8/layout/default"/>
    <dgm:cxn modelId="{5D3A39FA-1E83-4378-B2AC-B81C3F9D44FB}" srcId="{EA41CCB0-F1FC-4CD6-B75A-829C618B9814}" destId="{D22DED1B-FA81-4E9B-89A0-B92DBEDBA81B}" srcOrd="4" destOrd="0" parTransId="{A70DBF71-8DB1-4BA5-8903-670F83333D0E}" sibTransId="{39ACEF3E-B831-402E-BF92-CC150C416B01}"/>
    <dgm:cxn modelId="{78032833-6CB1-44A3-B8B2-3D667C627243}" type="presOf" srcId="{EA41CCB0-F1FC-4CD6-B75A-829C618B9814}" destId="{23709A50-40E3-4269-B0CD-75978ECFF3B1}" srcOrd="0" destOrd="0" presId="urn:microsoft.com/office/officeart/2005/8/layout/default"/>
    <dgm:cxn modelId="{2E36D8D7-9AC4-4EC4-BE5A-D33DD15BC121}" type="presOf" srcId="{EE53E805-07E2-4FEE-8B81-74AC6A6B69B0}" destId="{FDA4750F-E3F5-42AB-8821-909ED87A8636}" srcOrd="0" destOrd="0" presId="urn:microsoft.com/office/officeart/2005/8/layout/default"/>
    <dgm:cxn modelId="{F3F6C021-DF34-43AC-9578-1ACDA6FA9C71}" srcId="{EA41CCB0-F1FC-4CD6-B75A-829C618B9814}" destId="{03CC39AB-E7AF-47ED-8E80-C005D7A1ACB7}" srcOrd="3" destOrd="0" parTransId="{9FD6134C-E34E-4D02-BDE7-742A62E2EBF2}" sibTransId="{05531BC9-A0D0-4E7A-959E-886A87F4D814}"/>
    <dgm:cxn modelId="{E5235E64-A111-490B-B74C-85C9B789C1C0}" type="presOf" srcId="{03CC39AB-E7AF-47ED-8E80-C005D7A1ACB7}" destId="{FD5AE07A-BC33-497D-841D-B99F3D559B59}" srcOrd="0" destOrd="0" presId="urn:microsoft.com/office/officeart/2005/8/layout/default"/>
    <dgm:cxn modelId="{08D2CE36-228C-422F-843E-883059CA7BAF}" type="presOf" srcId="{40674F2A-934E-4665-A0C1-4FF4F13E9626}" destId="{305191A0-B9E4-4BD4-A576-1BEFEA377AF1}" srcOrd="0" destOrd="0" presId="urn:microsoft.com/office/officeart/2005/8/layout/default"/>
    <dgm:cxn modelId="{79D19E34-951D-4024-8CAB-C8E50296B823}" type="presOf" srcId="{BB85C381-1D3D-43FB-A1A1-A075C27D71E0}" destId="{796C4541-D5FE-4CBA-8DA8-829ACB4D3B6B}" srcOrd="0" destOrd="0" presId="urn:microsoft.com/office/officeart/2005/8/layout/default"/>
    <dgm:cxn modelId="{6F365109-EC02-489D-9A07-9CE6C9DE25AB}" srcId="{EA41CCB0-F1FC-4CD6-B75A-829C618B9814}" destId="{EE53E805-07E2-4FEE-8B81-74AC6A6B69B0}" srcOrd="0" destOrd="0" parTransId="{605AA9C1-8ADE-4DBB-A38D-07A2D0C6F170}" sibTransId="{E63BFF64-724F-46E4-8F58-83BA7F783571}"/>
    <dgm:cxn modelId="{C9890A84-0534-421D-9F06-F4DDEE3FC134}" srcId="{EA41CCB0-F1FC-4CD6-B75A-829C618B9814}" destId="{BB85C381-1D3D-43FB-A1A1-A075C27D71E0}" srcOrd="2" destOrd="0" parTransId="{986C1E82-FF84-4A58-9A62-AA039A36ED83}" sibTransId="{DB1A36A9-26AA-460C-BAF6-037B40D1093E}"/>
    <dgm:cxn modelId="{4397BABB-7320-4988-9F56-3BBCD93D3ACA}" type="presParOf" srcId="{23709A50-40E3-4269-B0CD-75978ECFF3B1}" destId="{FDA4750F-E3F5-42AB-8821-909ED87A8636}" srcOrd="0" destOrd="0" presId="urn:microsoft.com/office/officeart/2005/8/layout/default"/>
    <dgm:cxn modelId="{BF0F7EBD-0236-45D3-8296-4B77F336BF25}" type="presParOf" srcId="{23709A50-40E3-4269-B0CD-75978ECFF3B1}" destId="{13D20869-0E56-4C08-A658-E8D91F71A341}" srcOrd="1" destOrd="0" presId="urn:microsoft.com/office/officeart/2005/8/layout/default"/>
    <dgm:cxn modelId="{33ACC602-5B00-4CF2-BD50-BC2F597EAFDB}" type="presParOf" srcId="{23709A50-40E3-4269-B0CD-75978ECFF3B1}" destId="{305191A0-B9E4-4BD4-A576-1BEFEA377AF1}" srcOrd="2" destOrd="0" presId="urn:microsoft.com/office/officeart/2005/8/layout/default"/>
    <dgm:cxn modelId="{42B0A324-20CD-41B9-AF19-F2FCFB00EE1E}" type="presParOf" srcId="{23709A50-40E3-4269-B0CD-75978ECFF3B1}" destId="{FB72EC48-D757-40B6-AE59-3C4AA13EC7C3}" srcOrd="3" destOrd="0" presId="urn:microsoft.com/office/officeart/2005/8/layout/default"/>
    <dgm:cxn modelId="{F87F95F5-2447-466E-B2FC-55F20425698E}" type="presParOf" srcId="{23709A50-40E3-4269-B0CD-75978ECFF3B1}" destId="{796C4541-D5FE-4CBA-8DA8-829ACB4D3B6B}" srcOrd="4" destOrd="0" presId="urn:microsoft.com/office/officeart/2005/8/layout/default"/>
    <dgm:cxn modelId="{3F09FAC5-C1C7-4E6F-944B-74CE5D13D8E2}" type="presParOf" srcId="{23709A50-40E3-4269-B0CD-75978ECFF3B1}" destId="{A4FAF4BA-B98A-457E-8E6B-EF3A3CDA34D0}" srcOrd="5" destOrd="0" presId="urn:microsoft.com/office/officeart/2005/8/layout/default"/>
    <dgm:cxn modelId="{0837578E-4C8B-4FFF-8302-FDDE67582F52}" type="presParOf" srcId="{23709A50-40E3-4269-B0CD-75978ECFF3B1}" destId="{FD5AE07A-BC33-497D-841D-B99F3D559B59}" srcOrd="6" destOrd="0" presId="urn:microsoft.com/office/officeart/2005/8/layout/default"/>
    <dgm:cxn modelId="{6DBEBDDB-CED6-4ABC-9587-7D0946B47963}" type="presParOf" srcId="{23709A50-40E3-4269-B0CD-75978ECFF3B1}" destId="{6E94E5BE-AD82-474A-A6D6-32F62059411F}" srcOrd="7" destOrd="0" presId="urn:microsoft.com/office/officeart/2005/8/layout/default"/>
    <dgm:cxn modelId="{E319E974-55E0-4265-981C-151984379954}" type="presParOf" srcId="{23709A50-40E3-4269-B0CD-75978ECFF3B1}" destId="{B35D9CB8-F273-4D44-A99D-8DFBD6194DF8}"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310034-FD09-4978-A95A-C4BF57EC1CA1}"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FR"/>
        </a:p>
      </dgm:t>
    </dgm:pt>
    <dgm:pt modelId="{03CF0D43-2B6E-4F13-AC76-1C08495E1FDE}">
      <dgm:prSet phldrT="[Texte]" phldr="1"/>
      <dgm:spPr/>
      <dgm:t>
        <a:bodyPr/>
        <a:lstStyle/>
        <a:p>
          <a:endParaRPr lang="fr-FR" dirty="0"/>
        </a:p>
      </dgm:t>
    </dgm:pt>
    <dgm:pt modelId="{E4C1BA60-0954-429D-8B76-E5FCD8682F80}" type="sibTrans" cxnId="{06B18139-60AD-4AC0-B629-F3586A54E47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t>
        <a:bodyPr/>
        <a:lstStyle/>
        <a:p>
          <a:endParaRPr lang="fr-FR"/>
        </a:p>
      </dgm:t>
    </dgm:pt>
    <dgm:pt modelId="{8B7D7EAA-6A8B-40B4-A29B-ECF23567096F}" type="parTrans" cxnId="{06B18139-60AD-4AC0-B629-F3586A54E471}">
      <dgm:prSet/>
      <dgm:spPr/>
      <dgm:t>
        <a:bodyPr/>
        <a:lstStyle/>
        <a:p>
          <a:endParaRPr lang="fr-FR"/>
        </a:p>
      </dgm:t>
    </dgm:pt>
    <dgm:pt modelId="{229FADC5-04DD-4E75-9F77-7EE81C78092B}" type="pres">
      <dgm:prSet presAssocID="{67310034-FD09-4978-A95A-C4BF57EC1CA1}" presName="Name0" presStyleCnt="0">
        <dgm:presLayoutVars>
          <dgm:dir/>
        </dgm:presLayoutVars>
      </dgm:prSet>
      <dgm:spPr/>
      <dgm:t>
        <a:bodyPr/>
        <a:lstStyle/>
        <a:p>
          <a:endParaRPr lang="fr-FR"/>
        </a:p>
      </dgm:t>
    </dgm:pt>
    <dgm:pt modelId="{72147FA3-86BC-4735-AC45-99119EC65D5C}" type="pres">
      <dgm:prSet presAssocID="{E4C1BA60-0954-429D-8B76-E5FCD8682F80}" presName="picture_1" presStyleLbl="bgImgPlace1" presStyleIdx="0" presStyleCnt="1" custScaleX="152751" custScaleY="71429" custLinFactNeighborX="-23529" custLinFactNeighborY="6719"/>
      <dgm:spPr/>
      <dgm:t>
        <a:bodyPr/>
        <a:lstStyle/>
        <a:p>
          <a:endParaRPr lang="fr-FR"/>
        </a:p>
      </dgm:t>
    </dgm:pt>
    <dgm:pt modelId="{BBD5C8AA-65A7-4288-8B14-66A1B1B9C473}" type="pres">
      <dgm:prSet presAssocID="{03CF0D43-2B6E-4F13-AC76-1C08495E1FDE}" presName="text_1" presStyleLbl="node1" presStyleIdx="0" presStyleCnt="0">
        <dgm:presLayoutVars>
          <dgm:bulletEnabled val="1"/>
        </dgm:presLayoutVars>
      </dgm:prSet>
      <dgm:spPr/>
      <dgm:t>
        <a:bodyPr/>
        <a:lstStyle/>
        <a:p>
          <a:endParaRPr lang="fr-FR"/>
        </a:p>
      </dgm:t>
    </dgm:pt>
    <dgm:pt modelId="{92F08EFC-4A35-4B96-AAE8-82C0782E9AEE}" type="pres">
      <dgm:prSet presAssocID="{67310034-FD09-4978-A95A-C4BF57EC1CA1}" presName="maxNode" presStyleCnt="0"/>
      <dgm:spPr/>
    </dgm:pt>
    <dgm:pt modelId="{56561A0F-7F08-44D3-896C-CD840EE04FE5}" type="pres">
      <dgm:prSet presAssocID="{67310034-FD09-4978-A95A-C4BF57EC1CA1}" presName="Name33" presStyleCnt="0"/>
      <dgm:spPr/>
    </dgm:pt>
  </dgm:ptLst>
  <dgm:cxnLst>
    <dgm:cxn modelId="{06B18139-60AD-4AC0-B629-F3586A54E471}" srcId="{67310034-FD09-4978-A95A-C4BF57EC1CA1}" destId="{03CF0D43-2B6E-4F13-AC76-1C08495E1FDE}" srcOrd="0" destOrd="0" parTransId="{8B7D7EAA-6A8B-40B4-A29B-ECF23567096F}" sibTransId="{E4C1BA60-0954-429D-8B76-E5FCD8682F80}"/>
    <dgm:cxn modelId="{DD175B1F-3940-4510-A64A-A1B6C4EFD40E}" type="presOf" srcId="{03CF0D43-2B6E-4F13-AC76-1C08495E1FDE}" destId="{BBD5C8AA-65A7-4288-8B14-66A1B1B9C473}" srcOrd="0" destOrd="0" presId="urn:microsoft.com/office/officeart/2008/layout/AccentedPicture"/>
    <dgm:cxn modelId="{8D5F7D84-CB6E-4B2A-B17E-8D54B94A0541}" type="presOf" srcId="{E4C1BA60-0954-429D-8B76-E5FCD8682F80}" destId="{72147FA3-86BC-4735-AC45-99119EC65D5C}" srcOrd="0" destOrd="0" presId="urn:microsoft.com/office/officeart/2008/layout/AccentedPicture"/>
    <dgm:cxn modelId="{FD0ACF90-0720-4EAD-96B1-63B9358A957D}" type="presOf" srcId="{67310034-FD09-4978-A95A-C4BF57EC1CA1}" destId="{229FADC5-04DD-4E75-9F77-7EE81C78092B}" srcOrd="0" destOrd="0" presId="urn:microsoft.com/office/officeart/2008/layout/AccentedPicture"/>
    <dgm:cxn modelId="{D32F6410-4A45-4866-AE77-FA2FA5B1FA79}" type="presParOf" srcId="{229FADC5-04DD-4E75-9F77-7EE81C78092B}" destId="{72147FA3-86BC-4735-AC45-99119EC65D5C}" srcOrd="0" destOrd="0" presId="urn:microsoft.com/office/officeart/2008/layout/AccentedPicture"/>
    <dgm:cxn modelId="{6AFE13DA-7971-4F71-A07E-577744C3A01A}" type="presParOf" srcId="{229FADC5-04DD-4E75-9F77-7EE81C78092B}" destId="{BBD5C8AA-65A7-4288-8B14-66A1B1B9C473}" srcOrd="1" destOrd="0" presId="urn:microsoft.com/office/officeart/2008/layout/AccentedPicture"/>
    <dgm:cxn modelId="{0BEB3895-CD0B-43E6-AAC9-481FDED3E688}" type="presParOf" srcId="{229FADC5-04DD-4E75-9F77-7EE81C78092B}" destId="{92F08EFC-4A35-4B96-AAE8-82C0782E9AEE}" srcOrd="2" destOrd="0" presId="urn:microsoft.com/office/officeart/2008/layout/AccentedPicture"/>
    <dgm:cxn modelId="{5B80E879-3B15-41E2-816C-B1B5D5505078}" type="presParOf" srcId="{92F08EFC-4A35-4B96-AAE8-82C0782E9AEE}" destId="{56561A0F-7F08-44D3-896C-CD840EE04FE5}"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2B479E-B3A2-4318-A2C4-4920BC93D0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6A920629-8624-4558-BF12-040E5792CBCC}">
      <dgm:prSet phldrT="[Texte]"/>
      <dgm:spPr/>
      <dgm:t>
        <a:bodyPr/>
        <a:lstStyle/>
        <a:p>
          <a:r>
            <a:rPr lang="fr-FR" dirty="0" smtClean="0"/>
            <a:t>Athènes</a:t>
          </a:r>
          <a:endParaRPr lang="fr-FR" dirty="0"/>
        </a:p>
      </dgm:t>
    </dgm:pt>
    <dgm:pt modelId="{421703E9-588F-4562-9891-3EF55CAABC6F}" type="parTrans" cxnId="{FEDF90FE-1AA4-4776-8F67-73459D111EEB}">
      <dgm:prSet/>
      <dgm:spPr/>
      <dgm:t>
        <a:bodyPr/>
        <a:lstStyle/>
        <a:p>
          <a:endParaRPr lang="fr-FR"/>
        </a:p>
      </dgm:t>
    </dgm:pt>
    <dgm:pt modelId="{F373C1BE-3BA6-4C1A-A9F2-D7A1CECC1359}" type="sibTrans" cxnId="{FEDF90FE-1AA4-4776-8F67-73459D111EEB}">
      <dgm:prSet/>
      <dgm:spPr/>
      <dgm:t>
        <a:bodyPr/>
        <a:lstStyle/>
        <a:p>
          <a:endParaRPr lang="fr-FR"/>
        </a:p>
      </dgm:t>
    </dgm:pt>
    <dgm:pt modelId="{D4DC5249-1867-40D2-ACEE-56437B097FA1}">
      <dgm:prSet phldrT="[Texte]"/>
      <dgm:spPr/>
      <dgm:t>
        <a:bodyPr/>
        <a:lstStyle/>
        <a:p>
          <a:r>
            <a:rPr lang="fr-FR" dirty="0" smtClean="0"/>
            <a:t>Du 17 au 21 juin 2020</a:t>
          </a:r>
          <a:endParaRPr lang="fr-FR" dirty="0"/>
        </a:p>
      </dgm:t>
    </dgm:pt>
    <dgm:pt modelId="{30DB9635-BB9F-4403-8556-F202327651FA}" type="parTrans" cxnId="{75DCFE2D-FE6D-4CD8-A1B2-5873E215C93B}">
      <dgm:prSet/>
      <dgm:spPr/>
      <dgm:t>
        <a:bodyPr/>
        <a:lstStyle/>
        <a:p>
          <a:endParaRPr lang="fr-FR"/>
        </a:p>
      </dgm:t>
    </dgm:pt>
    <dgm:pt modelId="{3967E402-9D51-486D-B165-7AE58019A9ED}" type="sibTrans" cxnId="{75DCFE2D-FE6D-4CD8-A1B2-5873E215C93B}">
      <dgm:prSet/>
      <dgm:spPr/>
      <dgm:t>
        <a:bodyPr/>
        <a:lstStyle/>
        <a:p>
          <a:endParaRPr lang="fr-FR"/>
        </a:p>
      </dgm:t>
    </dgm:pt>
    <dgm:pt modelId="{CF911773-80FC-4053-8D76-F48977D2823D}">
      <dgm:prSet phldrT="[Texte]"/>
      <dgm:spPr/>
      <dgm:t>
        <a:bodyPr/>
        <a:lstStyle/>
        <a:p>
          <a:r>
            <a:rPr lang="fr-FR" dirty="0" smtClean="0"/>
            <a:t>650 € incluant le voyage en avion, hébergement 4 nuits en hôtel et inscription aux jeux</a:t>
          </a:r>
          <a:endParaRPr lang="fr-FR" dirty="0"/>
        </a:p>
      </dgm:t>
    </dgm:pt>
    <dgm:pt modelId="{BFCC991F-1BD5-45B8-BEAE-61F30C570599}" type="parTrans" cxnId="{BB9923E4-EF55-4A1E-94D8-F74A8E591420}">
      <dgm:prSet/>
      <dgm:spPr/>
      <dgm:t>
        <a:bodyPr/>
        <a:lstStyle/>
        <a:p>
          <a:endParaRPr lang="fr-FR"/>
        </a:p>
      </dgm:t>
    </dgm:pt>
    <dgm:pt modelId="{7E76DD0F-7C20-4D05-8296-9250F152BFD8}" type="sibTrans" cxnId="{BB9923E4-EF55-4A1E-94D8-F74A8E591420}">
      <dgm:prSet/>
      <dgm:spPr/>
      <dgm:t>
        <a:bodyPr/>
        <a:lstStyle/>
        <a:p>
          <a:endParaRPr lang="fr-FR"/>
        </a:p>
      </dgm:t>
    </dgm:pt>
    <dgm:pt modelId="{1E6F818C-29D0-4408-9E53-1012395D8F4E}">
      <dgm:prSet/>
      <dgm:spPr/>
      <dgm:t>
        <a:bodyPr/>
        <a:lstStyle/>
        <a:p>
          <a:r>
            <a:rPr lang="fr-FR" dirty="0" smtClean="0"/>
            <a:t>27 disciplines sportives et la course hors STADE</a:t>
          </a:r>
          <a:endParaRPr lang="fr-FR" dirty="0"/>
        </a:p>
      </dgm:t>
    </dgm:pt>
    <dgm:pt modelId="{71BE96A5-AB5A-4F6F-9E28-098C493F22EA}" type="parTrans" cxnId="{BB257265-97C4-40DE-9171-5ED8F1834786}">
      <dgm:prSet/>
      <dgm:spPr/>
      <dgm:t>
        <a:bodyPr/>
        <a:lstStyle/>
        <a:p>
          <a:endParaRPr lang="fr-FR"/>
        </a:p>
      </dgm:t>
    </dgm:pt>
    <dgm:pt modelId="{78840DC3-88FD-41D5-93F6-AC407C45C81C}" type="sibTrans" cxnId="{BB257265-97C4-40DE-9171-5ED8F1834786}">
      <dgm:prSet/>
      <dgm:spPr/>
      <dgm:t>
        <a:bodyPr/>
        <a:lstStyle/>
        <a:p>
          <a:endParaRPr lang="fr-FR"/>
        </a:p>
      </dgm:t>
    </dgm:pt>
    <dgm:pt modelId="{DD6A3996-0FB1-4E3A-A1F0-C6492CAEDE99}">
      <dgm:prSet/>
      <dgm:spPr/>
      <dgm:t>
        <a:bodyPr/>
        <a:lstStyle/>
        <a:p>
          <a:r>
            <a:rPr lang="fr-FR" dirty="0" smtClean="0"/>
            <a:t>Via SPORT : EVT-WCSG ATHENES 2020</a:t>
          </a:r>
          <a:endParaRPr lang="fr-FR" dirty="0"/>
        </a:p>
      </dgm:t>
    </dgm:pt>
    <dgm:pt modelId="{8B2D8F17-E1F6-4381-AF89-9632FAE6ED1C}" type="parTrans" cxnId="{C1DE6304-7277-4466-AF07-7C4E0CA72DB7}">
      <dgm:prSet/>
      <dgm:spPr/>
      <dgm:t>
        <a:bodyPr/>
        <a:lstStyle/>
        <a:p>
          <a:endParaRPr lang="fr-FR"/>
        </a:p>
      </dgm:t>
    </dgm:pt>
    <dgm:pt modelId="{138840C2-89B9-4DE4-8990-C00AEF544CF0}" type="sibTrans" cxnId="{C1DE6304-7277-4466-AF07-7C4E0CA72DB7}">
      <dgm:prSet/>
      <dgm:spPr/>
      <dgm:t>
        <a:bodyPr/>
        <a:lstStyle/>
        <a:p>
          <a:endParaRPr lang="fr-FR"/>
        </a:p>
      </dgm:t>
    </dgm:pt>
    <dgm:pt modelId="{3B91126F-E50B-4DD9-AB42-C149BA681748}" type="pres">
      <dgm:prSet presAssocID="{B92B479E-B3A2-4318-A2C4-4920BC93D0F1}" presName="Name0" presStyleCnt="0">
        <dgm:presLayoutVars>
          <dgm:chMax val="7"/>
          <dgm:chPref val="7"/>
          <dgm:dir/>
        </dgm:presLayoutVars>
      </dgm:prSet>
      <dgm:spPr/>
      <dgm:t>
        <a:bodyPr/>
        <a:lstStyle/>
        <a:p>
          <a:endParaRPr lang="fr-FR"/>
        </a:p>
      </dgm:t>
    </dgm:pt>
    <dgm:pt modelId="{12EBE149-4D39-4D48-B2BC-5D8BAE446C42}" type="pres">
      <dgm:prSet presAssocID="{B92B479E-B3A2-4318-A2C4-4920BC93D0F1}" presName="Name1" presStyleCnt="0"/>
      <dgm:spPr/>
    </dgm:pt>
    <dgm:pt modelId="{41AE28D2-42DA-47E2-A098-E67112C65746}" type="pres">
      <dgm:prSet presAssocID="{B92B479E-B3A2-4318-A2C4-4920BC93D0F1}" presName="cycle" presStyleCnt="0"/>
      <dgm:spPr/>
    </dgm:pt>
    <dgm:pt modelId="{2DCC52BF-30BC-4C42-8D23-6B83B6FA905B}" type="pres">
      <dgm:prSet presAssocID="{B92B479E-B3A2-4318-A2C4-4920BC93D0F1}" presName="srcNode" presStyleLbl="node1" presStyleIdx="0" presStyleCnt="5"/>
      <dgm:spPr/>
    </dgm:pt>
    <dgm:pt modelId="{9AC21549-86F8-4A25-95D4-4F93654466FF}" type="pres">
      <dgm:prSet presAssocID="{B92B479E-B3A2-4318-A2C4-4920BC93D0F1}" presName="conn" presStyleLbl="parChTrans1D2" presStyleIdx="0" presStyleCnt="1"/>
      <dgm:spPr/>
      <dgm:t>
        <a:bodyPr/>
        <a:lstStyle/>
        <a:p>
          <a:endParaRPr lang="fr-FR"/>
        </a:p>
      </dgm:t>
    </dgm:pt>
    <dgm:pt modelId="{9FEB77A4-434B-471D-A46D-16383CFA052F}" type="pres">
      <dgm:prSet presAssocID="{B92B479E-B3A2-4318-A2C4-4920BC93D0F1}" presName="extraNode" presStyleLbl="node1" presStyleIdx="0" presStyleCnt="5"/>
      <dgm:spPr/>
    </dgm:pt>
    <dgm:pt modelId="{006B68EB-DA84-4139-9CF2-1E79CF6929D9}" type="pres">
      <dgm:prSet presAssocID="{B92B479E-B3A2-4318-A2C4-4920BC93D0F1}" presName="dstNode" presStyleLbl="node1" presStyleIdx="0" presStyleCnt="5"/>
      <dgm:spPr/>
    </dgm:pt>
    <dgm:pt modelId="{C1CC5783-DD77-4D91-B886-4E54C8498DA5}" type="pres">
      <dgm:prSet presAssocID="{6A920629-8624-4558-BF12-040E5792CBCC}" presName="text_1" presStyleLbl="node1" presStyleIdx="0" presStyleCnt="5">
        <dgm:presLayoutVars>
          <dgm:bulletEnabled val="1"/>
        </dgm:presLayoutVars>
      </dgm:prSet>
      <dgm:spPr/>
      <dgm:t>
        <a:bodyPr/>
        <a:lstStyle/>
        <a:p>
          <a:endParaRPr lang="fr-FR"/>
        </a:p>
      </dgm:t>
    </dgm:pt>
    <dgm:pt modelId="{F1711BD0-7EC6-4115-9D5D-1D1E69A32F6A}" type="pres">
      <dgm:prSet presAssocID="{6A920629-8624-4558-BF12-040E5792CBCC}" presName="accent_1" presStyleCnt="0"/>
      <dgm:spPr/>
    </dgm:pt>
    <dgm:pt modelId="{F94D5612-9974-4323-905F-8CB411FB46B5}" type="pres">
      <dgm:prSet presAssocID="{6A920629-8624-4558-BF12-040E5792CBCC}" presName="accentRepeatNode" presStyleLbl="solidFgAcc1" presStyleIdx="0" presStyleCnt="5"/>
      <dgm:spPr/>
    </dgm:pt>
    <dgm:pt modelId="{F44FCA02-2498-4E1B-B746-3C502DCA367A}" type="pres">
      <dgm:prSet presAssocID="{D4DC5249-1867-40D2-ACEE-56437B097FA1}" presName="text_2" presStyleLbl="node1" presStyleIdx="1" presStyleCnt="5">
        <dgm:presLayoutVars>
          <dgm:bulletEnabled val="1"/>
        </dgm:presLayoutVars>
      </dgm:prSet>
      <dgm:spPr/>
      <dgm:t>
        <a:bodyPr/>
        <a:lstStyle/>
        <a:p>
          <a:endParaRPr lang="fr-FR"/>
        </a:p>
      </dgm:t>
    </dgm:pt>
    <dgm:pt modelId="{13FE1B66-2253-451C-813F-39E87C35F0F8}" type="pres">
      <dgm:prSet presAssocID="{D4DC5249-1867-40D2-ACEE-56437B097FA1}" presName="accent_2" presStyleCnt="0"/>
      <dgm:spPr/>
    </dgm:pt>
    <dgm:pt modelId="{3ACD522F-A1FB-4BA5-BE7E-0ED588080B25}" type="pres">
      <dgm:prSet presAssocID="{D4DC5249-1867-40D2-ACEE-56437B097FA1}" presName="accentRepeatNode" presStyleLbl="solidFgAcc1" presStyleIdx="1" presStyleCnt="5"/>
      <dgm:spPr/>
    </dgm:pt>
    <dgm:pt modelId="{5A7C8AFB-6E2A-4F3D-9733-BC5676ED7997}" type="pres">
      <dgm:prSet presAssocID="{CF911773-80FC-4053-8D76-F48977D2823D}" presName="text_3" presStyleLbl="node1" presStyleIdx="2" presStyleCnt="5">
        <dgm:presLayoutVars>
          <dgm:bulletEnabled val="1"/>
        </dgm:presLayoutVars>
      </dgm:prSet>
      <dgm:spPr/>
      <dgm:t>
        <a:bodyPr/>
        <a:lstStyle/>
        <a:p>
          <a:endParaRPr lang="fr-FR"/>
        </a:p>
      </dgm:t>
    </dgm:pt>
    <dgm:pt modelId="{6B472C39-0970-46B9-A057-00E0E07BF9F0}" type="pres">
      <dgm:prSet presAssocID="{CF911773-80FC-4053-8D76-F48977D2823D}" presName="accent_3" presStyleCnt="0"/>
      <dgm:spPr/>
    </dgm:pt>
    <dgm:pt modelId="{0F3C576C-45A4-4A78-8534-D92C2BDDFDA6}" type="pres">
      <dgm:prSet presAssocID="{CF911773-80FC-4053-8D76-F48977D2823D}" presName="accentRepeatNode" presStyleLbl="solidFgAcc1" presStyleIdx="2" presStyleCnt="5"/>
      <dgm:spPr/>
    </dgm:pt>
    <dgm:pt modelId="{325DD1E4-5DF9-491F-8C98-699BE97E1D78}" type="pres">
      <dgm:prSet presAssocID="{1E6F818C-29D0-4408-9E53-1012395D8F4E}" presName="text_4" presStyleLbl="node1" presStyleIdx="3" presStyleCnt="5">
        <dgm:presLayoutVars>
          <dgm:bulletEnabled val="1"/>
        </dgm:presLayoutVars>
      </dgm:prSet>
      <dgm:spPr/>
      <dgm:t>
        <a:bodyPr/>
        <a:lstStyle/>
        <a:p>
          <a:endParaRPr lang="fr-FR"/>
        </a:p>
      </dgm:t>
    </dgm:pt>
    <dgm:pt modelId="{F481C165-37BB-4971-99B2-94FB39F878F9}" type="pres">
      <dgm:prSet presAssocID="{1E6F818C-29D0-4408-9E53-1012395D8F4E}" presName="accent_4" presStyleCnt="0"/>
      <dgm:spPr/>
    </dgm:pt>
    <dgm:pt modelId="{F7B0FD85-76C4-463B-B0AD-4B9586A4F069}" type="pres">
      <dgm:prSet presAssocID="{1E6F818C-29D0-4408-9E53-1012395D8F4E}" presName="accentRepeatNode" presStyleLbl="solidFgAcc1" presStyleIdx="3" presStyleCnt="5"/>
      <dgm:spPr/>
    </dgm:pt>
    <dgm:pt modelId="{3CE0EA14-98B7-4104-9628-9E322BBF4D94}" type="pres">
      <dgm:prSet presAssocID="{DD6A3996-0FB1-4E3A-A1F0-C6492CAEDE99}" presName="text_5" presStyleLbl="node1" presStyleIdx="4" presStyleCnt="5">
        <dgm:presLayoutVars>
          <dgm:bulletEnabled val="1"/>
        </dgm:presLayoutVars>
      </dgm:prSet>
      <dgm:spPr/>
      <dgm:t>
        <a:bodyPr/>
        <a:lstStyle/>
        <a:p>
          <a:endParaRPr lang="fr-FR"/>
        </a:p>
      </dgm:t>
    </dgm:pt>
    <dgm:pt modelId="{0CCF4052-50A3-4F5E-9836-058306286FC1}" type="pres">
      <dgm:prSet presAssocID="{DD6A3996-0FB1-4E3A-A1F0-C6492CAEDE99}" presName="accent_5" presStyleCnt="0"/>
      <dgm:spPr/>
    </dgm:pt>
    <dgm:pt modelId="{6EE1FBDC-90F9-4BB0-8ADC-0F922D445093}" type="pres">
      <dgm:prSet presAssocID="{DD6A3996-0FB1-4E3A-A1F0-C6492CAEDE99}" presName="accentRepeatNode" presStyleLbl="solidFgAcc1" presStyleIdx="4" presStyleCnt="5"/>
      <dgm:spPr/>
    </dgm:pt>
  </dgm:ptLst>
  <dgm:cxnLst>
    <dgm:cxn modelId="{A6C9BE4A-674F-42B2-8264-146A455F387F}" type="presOf" srcId="{6A920629-8624-4558-BF12-040E5792CBCC}" destId="{C1CC5783-DD77-4D91-B886-4E54C8498DA5}" srcOrd="0" destOrd="0" presId="urn:microsoft.com/office/officeart/2008/layout/VerticalCurvedList"/>
    <dgm:cxn modelId="{BB9923E4-EF55-4A1E-94D8-F74A8E591420}" srcId="{B92B479E-B3A2-4318-A2C4-4920BC93D0F1}" destId="{CF911773-80FC-4053-8D76-F48977D2823D}" srcOrd="2" destOrd="0" parTransId="{BFCC991F-1BD5-45B8-BEAE-61F30C570599}" sibTransId="{7E76DD0F-7C20-4D05-8296-9250F152BFD8}"/>
    <dgm:cxn modelId="{184CBEEF-455E-453A-94DD-04561F4D61E6}" type="presOf" srcId="{F373C1BE-3BA6-4C1A-A9F2-D7A1CECC1359}" destId="{9AC21549-86F8-4A25-95D4-4F93654466FF}" srcOrd="0" destOrd="0" presId="urn:microsoft.com/office/officeart/2008/layout/VerticalCurvedList"/>
    <dgm:cxn modelId="{84BA125B-1434-4A36-9E5B-095D5A658444}" type="presOf" srcId="{DD6A3996-0FB1-4E3A-A1F0-C6492CAEDE99}" destId="{3CE0EA14-98B7-4104-9628-9E322BBF4D94}" srcOrd="0" destOrd="0" presId="urn:microsoft.com/office/officeart/2008/layout/VerticalCurvedList"/>
    <dgm:cxn modelId="{267CB1F2-0159-440C-905C-6819197B276D}" type="presOf" srcId="{CF911773-80FC-4053-8D76-F48977D2823D}" destId="{5A7C8AFB-6E2A-4F3D-9733-BC5676ED7997}" srcOrd="0" destOrd="0" presId="urn:microsoft.com/office/officeart/2008/layout/VerticalCurvedList"/>
    <dgm:cxn modelId="{FEDF90FE-1AA4-4776-8F67-73459D111EEB}" srcId="{B92B479E-B3A2-4318-A2C4-4920BC93D0F1}" destId="{6A920629-8624-4558-BF12-040E5792CBCC}" srcOrd="0" destOrd="0" parTransId="{421703E9-588F-4562-9891-3EF55CAABC6F}" sibTransId="{F373C1BE-3BA6-4C1A-A9F2-D7A1CECC1359}"/>
    <dgm:cxn modelId="{75DCFE2D-FE6D-4CD8-A1B2-5873E215C93B}" srcId="{B92B479E-B3A2-4318-A2C4-4920BC93D0F1}" destId="{D4DC5249-1867-40D2-ACEE-56437B097FA1}" srcOrd="1" destOrd="0" parTransId="{30DB9635-BB9F-4403-8556-F202327651FA}" sibTransId="{3967E402-9D51-486D-B165-7AE58019A9ED}"/>
    <dgm:cxn modelId="{2905B5F8-7A15-4D44-BA0A-1290B0929DBC}" type="presOf" srcId="{D4DC5249-1867-40D2-ACEE-56437B097FA1}" destId="{F44FCA02-2498-4E1B-B746-3C502DCA367A}" srcOrd="0" destOrd="0" presId="urn:microsoft.com/office/officeart/2008/layout/VerticalCurvedList"/>
    <dgm:cxn modelId="{A46A5F87-BE8F-461E-92F3-827168A74142}" type="presOf" srcId="{B92B479E-B3A2-4318-A2C4-4920BC93D0F1}" destId="{3B91126F-E50B-4DD9-AB42-C149BA681748}" srcOrd="0" destOrd="0" presId="urn:microsoft.com/office/officeart/2008/layout/VerticalCurvedList"/>
    <dgm:cxn modelId="{E123201F-5190-4F10-9EC9-D529B482317F}" type="presOf" srcId="{1E6F818C-29D0-4408-9E53-1012395D8F4E}" destId="{325DD1E4-5DF9-491F-8C98-699BE97E1D78}" srcOrd="0" destOrd="0" presId="urn:microsoft.com/office/officeart/2008/layout/VerticalCurvedList"/>
    <dgm:cxn modelId="{C1DE6304-7277-4466-AF07-7C4E0CA72DB7}" srcId="{B92B479E-B3A2-4318-A2C4-4920BC93D0F1}" destId="{DD6A3996-0FB1-4E3A-A1F0-C6492CAEDE99}" srcOrd="4" destOrd="0" parTransId="{8B2D8F17-E1F6-4381-AF89-9632FAE6ED1C}" sibTransId="{138840C2-89B9-4DE4-8990-C00AEF544CF0}"/>
    <dgm:cxn modelId="{BB257265-97C4-40DE-9171-5ED8F1834786}" srcId="{B92B479E-B3A2-4318-A2C4-4920BC93D0F1}" destId="{1E6F818C-29D0-4408-9E53-1012395D8F4E}" srcOrd="3" destOrd="0" parTransId="{71BE96A5-AB5A-4F6F-9E28-098C493F22EA}" sibTransId="{78840DC3-88FD-41D5-93F6-AC407C45C81C}"/>
    <dgm:cxn modelId="{3B5E8561-4269-40E3-A016-20C40BFC4010}" type="presParOf" srcId="{3B91126F-E50B-4DD9-AB42-C149BA681748}" destId="{12EBE149-4D39-4D48-B2BC-5D8BAE446C42}" srcOrd="0" destOrd="0" presId="urn:microsoft.com/office/officeart/2008/layout/VerticalCurvedList"/>
    <dgm:cxn modelId="{AB04E8F5-2B93-4F34-8D2A-84138094B2A8}" type="presParOf" srcId="{12EBE149-4D39-4D48-B2BC-5D8BAE446C42}" destId="{41AE28D2-42DA-47E2-A098-E67112C65746}" srcOrd="0" destOrd="0" presId="urn:microsoft.com/office/officeart/2008/layout/VerticalCurvedList"/>
    <dgm:cxn modelId="{3F0F1F5F-ED21-4C5F-B8D2-1FF78D48956D}" type="presParOf" srcId="{41AE28D2-42DA-47E2-A098-E67112C65746}" destId="{2DCC52BF-30BC-4C42-8D23-6B83B6FA905B}" srcOrd="0" destOrd="0" presId="urn:microsoft.com/office/officeart/2008/layout/VerticalCurvedList"/>
    <dgm:cxn modelId="{567F04E4-42EC-43FE-8F22-80324CD35433}" type="presParOf" srcId="{41AE28D2-42DA-47E2-A098-E67112C65746}" destId="{9AC21549-86F8-4A25-95D4-4F93654466FF}" srcOrd="1" destOrd="0" presId="urn:microsoft.com/office/officeart/2008/layout/VerticalCurvedList"/>
    <dgm:cxn modelId="{B8F612B5-86E2-47A4-BBEC-8DB507F8ADDA}" type="presParOf" srcId="{41AE28D2-42DA-47E2-A098-E67112C65746}" destId="{9FEB77A4-434B-471D-A46D-16383CFA052F}" srcOrd="2" destOrd="0" presId="urn:microsoft.com/office/officeart/2008/layout/VerticalCurvedList"/>
    <dgm:cxn modelId="{2C777604-032A-4500-A44D-A2D2D1BC7B54}" type="presParOf" srcId="{41AE28D2-42DA-47E2-A098-E67112C65746}" destId="{006B68EB-DA84-4139-9CF2-1E79CF6929D9}" srcOrd="3" destOrd="0" presId="urn:microsoft.com/office/officeart/2008/layout/VerticalCurvedList"/>
    <dgm:cxn modelId="{D7955BD4-2CEC-4827-BC81-398D808600DE}" type="presParOf" srcId="{12EBE149-4D39-4D48-B2BC-5D8BAE446C42}" destId="{C1CC5783-DD77-4D91-B886-4E54C8498DA5}" srcOrd="1" destOrd="0" presId="urn:microsoft.com/office/officeart/2008/layout/VerticalCurvedList"/>
    <dgm:cxn modelId="{7CC32A03-9C39-4FCA-AC71-4959BE2B1CC2}" type="presParOf" srcId="{12EBE149-4D39-4D48-B2BC-5D8BAE446C42}" destId="{F1711BD0-7EC6-4115-9D5D-1D1E69A32F6A}" srcOrd="2" destOrd="0" presId="urn:microsoft.com/office/officeart/2008/layout/VerticalCurvedList"/>
    <dgm:cxn modelId="{54CD6AD1-B33E-475C-A758-09A26A7D0932}" type="presParOf" srcId="{F1711BD0-7EC6-4115-9D5D-1D1E69A32F6A}" destId="{F94D5612-9974-4323-905F-8CB411FB46B5}" srcOrd="0" destOrd="0" presId="urn:microsoft.com/office/officeart/2008/layout/VerticalCurvedList"/>
    <dgm:cxn modelId="{B0B03F94-448A-4360-94F2-0D3606C129E5}" type="presParOf" srcId="{12EBE149-4D39-4D48-B2BC-5D8BAE446C42}" destId="{F44FCA02-2498-4E1B-B746-3C502DCA367A}" srcOrd="3" destOrd="0" presId="urn:microsoft.com/office/officeart/2008/layout/VerticalCurvedList"/>
    <dgm:cxn modelId="{BDE15EF2-3F1C-4117-9C15-DB59A778D996}" type="presParOf" srcId="{12EBE149-4D39-4D48-B2BC-5D8BAE446C42}" destId="{13FE1B66-2253-451C-813F-39E87C35F0F8}" srcOrd="4" destOrd="0" presId="urn:microsoft.com/office/officeart/2008/layout/VerticalCurvedList"/>
    <dgm:cxn modelId="{0D0BE83C-BDA3-4539-8C56-56CB087B6020}" type="presParOf" srcId="{13FE1B66-2253-451C-813F-39E87C35F0F8}" destId="{3ACD522F-A1FB-4BA5-BE7E-0ED588080B25}" srcOrd="0" destOrd="0" presId="urn:microsoft.com/office/officeart/2008/layout/VerticalCurvedList"/>
    <dgm:cxn modelId="{BD37D914-1C77-4B0D-BB7E-67AB4F060F86}" type="presParOf" srcId="{12EBE149-4D39-4D48-B2BC-5D8BAE446C42}" destId="{5A7C8AFB-6E2A-4F3D-9733-BC5676ED7997}" srcOrd="5" destOrd="0" presId="urn:microsoft.com/office/officeart/2008/layout/VerticalCurvedList"/>
    <dgm:cxn modelId="{8D619C19-D775-4A31-AA7F-AC2DB29C9145}" type="presParOf" srcId="{12EBE149-4D39-4D48-B2BC-5D8BAE446C42}" destId="{6B472C39-0970-46B9-A057-00E0E07BF9F0}" srcOrd="6" destOrd="0" presId="urn:microsoft.com/office/officeart/2008/layout/VerticalCurvedList"/>
    <dgm:cxn modelId="{27646B55-029C-47AF-B69B-69860A5195CC}" type="presParOf" srcId="{6B472C39-0970-46B9-A057-00E0E07BF9F0}" destId="{0F3C576C-45A4-4A78-8534-D92C2BDDFDA6}" srcOrd="0" destOrd="0" presId="urn:microsoft.com/office/officeart/2008/layout/VerticalCurvedList"/>
    <dgm:cxn modelId="{29259A32-368C-4A82-978F-5256991B97CE}" type="presParOf" srcId="{12EBE149-4D39-4D48-B2BC-5D8BAE446C42}" destId="{325DD1E4-5DF9-491F-8C98-699BE97E1D78}" srcOrd="7" destOrd="0" presId="urn:microsoft.com/office/officeart/2008/layout/VerticalCurvedList"/>
    <dgm:cxn modelId="{73805709-1047-42D6-BF41-7681567918BA}" type="presParOf" srcId="{12EBE149-4D39-4D48-B2BC-5D8BAE446C42}" destId="{F481C165-37BB-4971-99B2-94FB39F878F9}" srcOrd="8" destOrd="0" presId="urn:microsoft.com/office/officeart/2008/layout/VerticalCurvedList"/>
    <dgm:cxn modelId="{81485277-CC16-42A0-9C5E-3D534A191429}" type="presParOf" srcId="{F481C165-37BB-4971-99B2-94FB39F878F9}" destId="{F7B0FD85-76C4-463B-B0AD-4B9586A4F069}" srcOrd="0" destOrd="0" presId="urn:microsoft.com/office/officeart/2008/layout/VerticalCurvedList"/>
    <dgm:cxn modelId="{21E2C679-4227-447C-A9B4-5AC68797D1C8}" type="presParOf" srcId="{12EBE149-4D39-4D48-B2BC-5D8BAE446C42}" destId="{3CE0EA14-98B7-4104-9628-9E322BBF4D94}" srcOrd="9" destOrd="0" presId="urn:microsoft.com/office/officeart/2008/layout/VerticalCurvedList"/>
    <dgm:cxn modelId="{69D10746-8357-4C77-B39D-A8D886D5159B}" type="presParOf" srcId="{12EBE149-4D39-4D48-B2BC-5D8BAE446C42}" destId="{0CCF4052-50A3-4F5E-9836-058306286FC1}" srcOrd="10" destOrd="0" presId="urn:microsoft.com/office/officeart/2008/layout/VerticalCurvedList"/>
    <dgm:cxn modelId="{381777D4-A86C-4867-8C7B-1D5FEFBFE5C1}" type="presParOf" srcId="{0CCF4052-50A3-4F5E-9836-058306286FC1}" destId="{6EE1FBDC-90F9-4BB0-8ADC-0F922D445093}"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78E7C-9919-4247-A417-575DCCD07E35}">
      <dsp:nvSpPr>
        <dsp:cNvPr id="0" name=""/>
        <dsp:cNvSpPr/>
      </dsp:nvSpPr>
      <dsp:spPr>
        <a:xfrm>
          <a:off x="4453990" y="319122"/>
          <a:ext cx="6664731" cy="8500933"/>
        </a:xfrm>
        <a:prstGeom prst="roundRect">
          <a:avLst/>
        </a:prstGeom>
        <a:blipFill rotWithShape="1">
          <a:blip xmlns:r="http://schemas.openxmlformats.org/officeDocument/2006/relationships" r:embed="rId1"/>
          <a:stretch>
            <a:fillRect/>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F879DFF-DD29-4EE3-AC5D-BB43D7A6D9C3}">
      <dsp:nvSpPr>
        <dsp:cNvPr id="0" name=""/>
        <dsp:cNvSpPr/>
      </dsp:nvSpPr>
      <dsp:spPr>
        <a:xfrm>
          <a:off x="644033" y="0"/>
          <a:ext cx="11719437" cy="1745309"/>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b" anchorCtr="0">
          <a:noAutofit/>
        </a:bodyPr>
        <a:lstStyle/>
        <a:p>
          <a:pPr lvl="0" algn="l" defTabSz="1778000">
            <a:lnSpc>
              <a:spcPct val="90000"/>
            </a:lnSpc>
            <a:spcBef>
              <a:spcPct val="0"/>
            </a:spcBef>
            <a:spcAft>
              <a:spcPct val="35000"/>
            </a:spcAft>
          </a:pPr>
          <a:endParaRPr lang="fr-FR" sz="4000" b="1" kern="1200" dirty="0">
            <a:solidFill>
              <a:srgbClr val="0E4195"/>
            </a:solidFill>
          </a:endParaRPr>
        </a:p>
      </dsp:txBody>
      <dsp:txXfrm>
        <a:off x="644033" y="0"/>
        <a:ext cx="11719437" cy="1745309"/>
      </dsp:txXfrm>
    </dsp:sp>
    <dsp:sp modelId="{841E7A86-3D54-4980-ACE3-0E65FA4B6613}">
      <dsp:nvSpPr>
        <dsp:cNvPr id="0" name=""/>
        <dsp:cNvSpPr/>
      </dsp:nvSpPr>
      <dsp:spPr>
        <a:xfrm>
          <a:off x="11670101" y="5098"/>
          <a:ext cx="2057657" cy="2057657"/>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934" r="-24934"/>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3077AF7-53CD-43A5-BB54-F5C45B016C3E}">
      <dsp:nvSpPr>
        <dsp:cNvPr id="0" name=""/>
        <dsp:cNvSpPr/>
      </dsp:nvSpPr>
      <dsp:spPr>
        <a:xfrm>
          <a:off x="13727758" y="5098"/>
          <a:ext cx="6939638" cy="205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kern="1200" dirty="0" smtClean="0">
              <a:latin typeface="Helvetica Neue"/>
            </a:rPr>
            <a:t>Président  Jacques Guerrini</a:t>
          </a:r>
          <a:endParaRPr lang="fr-FR" sz="6500" kern="1200" dirty="0">
            <a:latin typeface="Helvetica Neue"/>
          </a:endParaRPr>
        </a:p>
      </dsp:txBody>
      <dsp:txXfrm>
        <a:off x="13727758" y="5098"/>
        <a:ext cx="6939638" cy="2057657"/>
      </dsp:txXfrm>
    </dsp:sp>
    <dsp:sp modelId="{3E811E8C-21B6-44E4-9F81-D70AF94B12A4}">
      <dsp:nvSpPr>
        <dsp:cNvPr id="0" name=""/>
        <dsp:cNvSpPr/>
      </dsp:nvSpPr>
      <dsp:spPr>
        <a:xfrm rot="5400000">
          <a:off x="11670101" y="2433134"/>
          <a:ext cx="2057657" cy="205765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EA249C5-208B-4BDA-9133-1DCA151DFE4F}">
      <dsp:nvSpPr>
        <dsp:cNvPr id="0" name=""/>
        <dsp:cNvSpPr/>
      </dsp:nvSpPr>
      <dsp:spPr>
        <a:xfrm>
          <a:off x="13727758" y="2433134"/>
          <a:ext cx="6939638" cy="205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kern="1200" dirty="0" smtClean="0">
              <a:latin typeface="Helvetica Neue"/>
            </a:rPr>
            <a:t>Secrétaire  Virginie Soudier</a:t>
          </a:r>
          <a:endParaRPr lang="fr-FR" sz="6500" kern="1200" dirty="0">
            <a:latin typeface="Helvetica Neue"/>
          </a:endParaRPr>
        </a:p>
      </dsp:txBody>
      <dsp:txXfrm>
        <a:off x="13727758" y="2433134"/>
        <a:ext cx="6939638" cy="2057657"/>
      </dsp:txXfrm>
    </dsp:sp>
    <dsp:sp modelId="{F570B4F8-DEEA-4AF6-98E8-EB76CC362BCC}">
      <dsp:nvSpPr>
        <dsp:cNvPr id="0" name=""/>
        <dsp:cNvSpPr/>
      </dsp:nvSpPr>
      <dsp:spPr>
        <a:xfrm>
          <a:off x="11670101" y="4861170"/>
          <a:ext cx="2057657" cy="2057657"/>
        </a:xfrm>
        <a:prstGeom prst="ellipse">
          <a:avLst/>
        </a:prstGeom>
        <a:blipFill rotWithShape="1">
          <a:blip xmlns:r="http://schemas.openxmlformats.org/officeDocument/2006/relationships" r:embed="rId4"/>
          <a:stretch>
            <a:fillRect/>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315FE99-2C0B-4AFF-9AF0-CE897243CD84}">
      <dsp:nvSpPr>
        <dsp:cNvPr id="0" name=""/>
        <dsp:cNvSpPr/>
      </dsp:nvSpPr>
      <dsp:spPr>
        <a:xfrm>
          <a:off x="13727758" y="4861170"/>
          <a:ext cx="6939638" cy="205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kern="1200" dirty="0" smtClean="0">
              <a:latin typeface="Helvetica Neue"/>
            </a:rPr>
            <a:t>Scrutateur</a:t>
          </a:r>
          <a:endParaRPr lang="fr-FR" sz="6500" kern="1200" dirty="0">
            <a:latin typeface="Helvetica Neue"/>
          </a:endParaRPr>
        </a:p>
      </dsp:txBody>
      <dsp:txXfrm>
        <a:off x="13727758" y="4861170"/>
        <a:ext cx="6939638" cy="2057657"/>
      </dsp:txXfrm>
    </dsp:sp>
    <dsp:sp modelId="{05A54A6C-8098-46AC-8EFB-856039FC612A}">
      <dsp:nvSpPr>
        <dsp:cNvPr id="0" name=""/>
        <dsp:cNvSpPr/>
      </dsp:nvSpPr>
      <dsp:spPr>
        <a:xfrm>
          <a:off x="11670101" y="7289206"/>
          <a:ext cx="2057657" cy="2057657"/>
        </a:xfrm>
        <a:prstGeom prst="ellipse">
          <a:avLst/>
        </a:prstGeom>
        <a:blipFill rotWithShape="1">
          <a:blip xmlns:r="http://schemas.openxmlformats.org/officeDocument/2006/relationships" r:embed="rId4"/>
          <a:stretch>
            <a:fillRect/>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7872957-C0E5-4A51-B689-48F8D1F117F7}">
      <dsp:nvSpPr>
        <dsp:cNvPr id="0" name=""/>
        <dsp:cNvSpPr/>
      </dsp:nvSpPr>
      <dsp:spPr>
        <a:xfrm>
          <a:off x="13727758" y="7289206"/>
          <a:ext cx="6939638" cy="2057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0" tIns="82550" rIns="165100" bIns="82550" numCol="1" spcCol="1270" anchor="ctr" anchorCtr="0">
          <a:noAutofit/>
        </a:bodyPr>
        <a:lstStyle/>
        <a:p>
          <a:pPr lvl="0" algn="l" defTabSz="2889250">
            <a:lnSpc>
              <a:spcPct val="90000"/>
            </a:lnSpc>
            <a:spcBef>
              <a:spcPct val="0"/>
            </a:spcBef>
            <a:spcAft>
              <a:spcPct val="35000"/>
            </a:spcAft>
          </a:pPr>
          <a:r>
            <a:rPr lang="fr-FR" sz="6500" kern="1200" dirty="0" smtClean="0">
              <a:latin typeface="Helvetica Neue"/>
            </a:rPr>
            <a:t>Scrutateur</a:t>
          </a:r>
          <a:endParaRPr lang="fr-FR" sz="6500" kern="1200" dirty="0">
            <a:latin typeface="Helvetica Neue"/>
          </a:endParaRPr>
        </a:p>
      </dsp:txBody>
      <dsp:txXfrm>
        <a:off x="13727758" y="7289206"/>
        <a:ext cx="6939638" cy="20576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47FA3-86BC-4735-AC45-99119EC65D5C}">
      <dsp:nvSpPr>
        <dsp:cNvPr id="0" name=""/>
        <dsp:cNvSpPr/>
      </dsp:nvSpPr>
      <dsp:spPr>
        <a:xfrm>
          <a:off x="328820" y="1563937"/>
          <a:ext cx="13511434" cy="805890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5C8AA-65A7-4288-8B14-66A1B1B9C473}">
      <dsp:nvSpPr>
        <dsp:cNvPr id="0" name=""/>
        <dsp:cNvSpPr/>
      </dsp:nvSpPr>
      <dsp:spPr>
        <a:xfrm>
          <a:off x="5096888" y="3707085"/>
          <a:ext cx="6810956" cy="67694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fr-FR" sz="6500" kern="1200" dirty="0"/>
        </a:p>
      </dsp:txBody>
      <dsp:txXfrm>
        <a:off x="5096888" y="3707085"/>
        <a:ext cx="6810956" cy="67694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1549-86F8-4A25-95D4-4F93654466FF}">
      <dsp:nvSpPr>
        <dsp:cNvPr id="0" name=""/>
        <dsp:cNvSpPr/>
      </dsp:nvSpPr>
      <dsp:spPr>
        <a:xfrm>
          <a:off x="-9552309" y="-1458151"/>
          <a:ext cx="11362531" cy="11362531"/>
        </a:xfrm>
        <a:prstGeom prst="blockArc">
          <a:avLst>
            <a:gd name="adj1" fmla="val 18900000"/>
            <a:gd name="adj2" fmla="val 2700000"/>
            <a:gd name="adj3" fmla="val 1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5783-DD77-4D91-B886-4E54C8498DA5}">
      <dsp:nvSpPr>
        <dsp:cNvPr id="0" name=""/>
        <dsp:cNvSpPr/>
      </dsp:nvSpPr>
      <dsp:spPr>
        <a:xfrm>
          <a:off x="789482" y="527720"/>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Tours</a:t>
          </a:r>
          <a:endParaRPr lang="fr-FR" sz="2900" kern="1200" dirty="0"/>
        </a:p>
      </dsp:txBody>
      <dsp:txXfrm>
        <a:off x="789482" y="527720"/>
        <a:ext cx="9079203" cy="1056116"/>
      </dsp:txXfrm>
    </dsp:sp>
    <dsp:sp modelId="{F94D5612-9974-4323-905F-8CB411FB46B5}">
      <dsp:nvSpPr>
        <dsp:cNvPr id="0" name=""/>
        <dsp:cNvSpPr/>
      </dsp:nvSpPr>
      <dsp:spPr>
        <a:xfrm>
          <a:off x="129409" y="395705"/>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FCA02-2498-4E1B-B746-3C502DCA367A}">
      <dsp:nvSpPr>
        <dsp:cNvPr id="0" name=""/>
        <dsp:cNvSpPr/>
      </dsp:nvSpPr>
      <dsp:spPr>
        <a:xfrm>
          <a:off x="1546264" y="2111388"/>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Du 20 au 24 mai 2020</a:t>
          </a:r>
          <a:endParaRPr lang="fr-FR" sz="2900" kern="1200" dirty="0"/>
        </a:p>
      </dsp:txBody>
      <dsp:txXfrm>
        <a:off x="1546264" y="2111388"/>
        <a:ext cx="8322420" cy="1056116"/>
      </dsp:txXfrm>
    </dsp:sp>
    <dsp:sp modelId="{3ACD522F-A1FB-4BA5-BE7E-0ED588080B25}">
      <dsp:nvSpPr>
        <dsp:cNvPr id="0" name=""/>
        <dsp:cNvSpPr/>
      </dsp:nvSpPr>
      <dsp:spPr>
        <a:xfrm>
          <a:off x="886192" y="1979373"/>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C8AFB-6E2A-4F3D-9733-BC5676ED7997}">
      <dsp:nvSpPr>
        <dsp:cNvPr id="0" name=""/>
        <dsp:cNvSpPr/>
      </dsp:nvSpPr>
      <dsp:spPr>
        <a:xfrm>
          <a:off x="1778536" y="3695056"/>
          <a:ext cx="8090149"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194 € incluant le voyage en bus, hébergement</a:t>
          </a:r>
          <a:br>
            <a:rPr lang="fr-FR" sz="2900" kern="1200" dirty="0" smtClean="0"/>
          </a:br>
          <a:r>
            <a:rPr lang="fr-FR" sz="2900" kern="1200" dirty="0" smtClean="0"/>
            <a:t>4 nuits en mobil home et inscription aux jeux</a:t>
          </a:r>
          <a:endParaRPr lang="fr-FR" sz="2900" kern="1200" dirty="0"/>
        </a:p>
      </dsp:txBody>
      <dsp:txXfrm>
        <a:off x="1778536" y="3695056"/>
        <a:ext cx="8090149" cy="1056116"/>
      </dsp:txXfrm>
    </dsp:sp>
    <dsp:sp modelId="{0F3C576C-45A4-4A78-8534-D92C2BDDFDA6}">
      <dsp:nvSpPr>
        <dsp:cNvPr id="0" name=""/>
        <dsp:cNvSpPr/>
      </dsp:nvSpPr>
      <dsp:spPr>
        <a:xfrm>
          <a:off x="1118463" y="3563041"/>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D1E4-5DF9-491F-8C98-699BE97E1D78}">
      <dsp:nvSpPr>
        <dsp:cNvPr id="0" name=""/>
        <dsp:cNvSpPr/>
      </dsp:nvSpPr>
      <dsp:spPr>
        <a:xfrm>
          <a:off x="1546264" y="5278724"/>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26 disciplines sportives et la course hors STADE</a:t>
          </a:r>
          <a:endParaRPr lang="fr-FR" sz="2900" kern="1200" dirty="0"/>
        </a:p>
      </dsp:txBody>
      <dsp:txXfrm>
        <a:off x="1546264" y="5278724"/>
        <a:ext cx="8322420" cy="1056116"/>
      </dsp:txXfrm>
    </dsp:sp>
    <dsp:sp modelId="{F7B0FD85-76C4-463B-B0AD-4B9586A4F069}">
      <dsp:nvSpPr>
        <dsp:cNvPr id="0" name=""/>
        <dsp:cNvSpPr/>
      </dsp:nvSpPr>
      <dsp:spPr>
        <a:xfrm>
          <a:off x="886192" y="5146709"/>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0EA14-98B7-4104-9628-9E322BBF4D94}">
      <dsp:nvSpPr>
        <dsp:cNvPr id="0" name=""/>
        <dsp:cNvSpPr/>
      </dsp:nvSpPr>
      <dsp:spPr>
        <a:xfrm>
          <a:off x="789482" y="6862392"/>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Via SPORT : EVT-JNSE TOURS 2020 </a:t>
          </a:r>
          <a:endParaRPr lang="fr-FR" sz="2900" kern="1200" dirty="0"/>
        </a:p>
      </dsp:txBody>
      <dsp:txXfrm>
        <a:off x="789482" y="6862392"/>
        <a:ext cx="9079203" cy="1056116"/>
      </dsp:txXfrm>
    </dsp:sp>
    <dsp:sp modelId="{6EE1FBDC-90F9-4BB0-8ADC-0F922D445093}">
      <dsp:nvSpPr>
        <dsp:cNvPr id="0" name=""/>
        <dsp:cNvSpPr/>
      </dsp:nvSpPr>
      <dsp:spPr>
        <a:xfrm>
          <a:off x="129409" y="6730377"/>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ADB29-64D4-4AC3-9DA3-ACAF4985B082}">
      <dsp:nvSpPr>
        <dsp:cNvPr id="0" name=""/>
        <dsp:cNvSpPr/>
      </dsp:nvSpPr>
      <dsp:spPr>
        <a:xfrm>
          <a:off x="3274542" y="146883"/>
          <a:ext cx="6092607" cy="4502414"/>
        </a:xfrm>
        <a:prstGeom prst="rect">
          <a:avLst/>
        </a:prstGeom>
        <a:blipFill dpi="0" rotWithShape="1">
          <a:blip xmlns:r="http://schemas.openxmlformats.org/officeDocument/2006/relationships" r:embed="rId1"/>
          <a:srcRect/>
          <a:stretch>
            <a:fillRect l="22764" r="22764"/>
          </a:stretch>
        </a:blipFill>
        <a:ln>
          <a:noFill/>
        </a:ln>
        <a:effectLst/>
      </dsp:spPr>
      <dsp:style>
        <a:lnRef idx="0">
          <a:scrgbClr r="0" g="0" b="0"/>
        </a:lnRef>
        <a:fillRef idx="1">
          <a:scrgbClr r="0" g="0" b="0"/>
        </a:fillRef>
        <a:effectRef idx="0">
          <a:scrgbClr r="0" g="0" b="0"/>
        </a:effectRef>
        <a:fontRef idx="minor"/>
      </dsp:style>
    </dsp:sp>
    <dsp:sp modelId="{A2CCA247-9BBC-4383-804F-62B62B723DF4}">
      <dsp:nvSpPr>
        <dsp:cNvPr id="0" name=""/>
        <dsp:cNvSpPr/>
      </dsp:nvSpPr>
      <dsp:spPr>
        <a:xfrm>
          <a:off x="4506027" y="3832926"/>
          <a:ext cx="5250013" cy="12616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fr-FR" sz="2000" b="1" kern="1200" dirty="0" smtClean="0"/>
            <a:t>Serge </a:t>
          </a:r>
          <a:r>
            <a:rPr lang="fr-FR" sz="2000" b="1" kern="1200" cap="all" dirty="0" err="1" smtClean="0"/>
            <a:t>Oehler</a:t>
          </a:r>
          <a:r>
            <a:rPr lang="fr-FR" sz="2000" b="1" kern="1200" dirty="0" smtClean="0"/>
            <a:t> </a:t>
          </a:r>
          <a:r>
            <a:rPr lang="fr-FR" sz="2000" kern="1200" dirty="0" smtClean="0"/>
            <a:t>– </a:t>
          </a:r>
          <a:r>
            <a:rPr lang="fr-FR" sz="2000" i="1" kern="1200" dirty="0" smtClean="0"/>
            <a:t>Adjoint au maire de Strasbourg en charge de Finance et Sport</a:t>
          </a:r>
          <a:endParaRPr lang="fr-FR" sz="2000" kern="1200" dirty="0"/>
        </a:p>
      </dsp:txBody>
      <dsp:txXfrm>
        <a:off x="4506027" y="3832926"/>
        <a:ext cx="5250013" cy="1261665"/>
      </dsp:txXfrm>
    </dsp:sp>
    <dsp:sp modelId="{ACDD3FE7-BA4A-48A1-97B7-34B26601AC0B}">
      <dsp:nvSpPr>
        <dsp:cNvPr id="0" name=""/>
        <dsp:cNvSpPr/>
      </dsp:nvSpPr>
      <dsp:spPr>
        <a:xfrm>
          <a:off x="10689465" y="146883"/>
          <a:ext cx="6092607" cy="450241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D65F765-68DB-4BAE-A9A8-9D88C385CEA3}">
      <dsp:nvSpPr>
        <dsp:cNvPr id="0" name=""/>
        <dsp:cNvSpPr/>
      </dsp:nvSpPr>
      <dsp:spPr>
        <a:xfrm>
          <a:off x="11920950" y="3832926"/>
          <a:ext cx="5250013" cy="12616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fr-FR" sz="2000" b="1" kern="1200" dirty="0" smtClean="0"/>
            <a:t>Marie-France </a:t>
          </a:r>
          <a:r>
            <a:rPr lang="fr-FR" sz="2000" b="1" kern="1200" cap="all" dirty="0" err="1" smtClean="0"/>
            <a:t>Kornmeyer</a:t>
          </a:r>
          <a:r>
            <a:rPr lang="fr-FR" sz="2000" b="1" kern="1200" dirty="0" smtClean="0"/>
            <a:t> </a:t>
          </a:r>
          <a:r>
            <a:rPr lang="fr-FR" sz="2000" kern="1200" dirty="0" smtClean="0"/>
            <a:t>- </a:t>
          </a:r>
          <a:r>
            <a:rPr lang="fr-FR" sz="2000" i="1" kern="1200" dirty="0" smtClean="0">
              <a:latin typeface="Helvetica Neue UltraLight"/>
            </a:rPr>
            <a:t>Vice-présidente de l’Office Des Sports</a:t>
          </a:r>
        </a:p>
      </dsp:txBody>
      <dsp:txXfrm>
        <a:off x="11920950" y="3832926"/>
        <a:ext cx="5250013" cy="1261665"/>
      </dsp:txXfrm>
    </dsp:sp>
    <dsp:sp modelId="{7B1F8506-5F2A-4C7D-9732-B3B84A0AC4CE}">
      <dsp:nvSpPr>
        <dsp:cNvPr id="0" name=""/>
        <dsp:cNvSpPr/>
      </dsp:nvSpPr>
      <dsp:spPr>
        <a:xfrm>
          <a:off x="3274542" y="5742741"/>
          <a:ext cx="6092607" cy="4502414"/>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72C63-2155-4AC2-AEAE-FEA0CD9C6A49}">
      <dsp:nvSpPr>
        <dsp:cNvPr id="0" name=""/>
        <dsp:cNvSpPr/>
      </dsp:nvSpPr>
      <dsp:spPr>
        <a:xfrm>
          <a:off x="4506027" y="9428783"/>
          <a:ext cx="5250013" cy="12616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fr-FR" sz="2000" b="1" kern="1200" dirty="0" smtClean="0"/>
            <a:t>Jean-Luc </a:t>
          </a:r>
          <a:r>
            <a:rPr lang="fr-FR" sz="2000" b="1" kern="1200" cap="all" dirty="0" smtClean="0"/>
            <a:t>Wolf </a:t>
          </a:r>
          <a:r>
            <a:rPr lang="fr-FR" sz="2000" kern="1200" dirty="0" smtClean="0"/>
            <a:t>- </a:t>
          </a:r>
          <a:r>
            <a:rPr lang="fr-FR" sz="2000" i="1" kern="1200" dirty="0" smtClean="0"/>
            <a:t>Président d’Honneur de l’ASCM</a:t>
          </a:r>
        </a:p>
      </dsp:txBody>
      <dsp:txXfrm>
        <a:off x="4506027" y="9428783"/>
        <a:ext cx="5250013" cy="1261665"/>
      </dsp:txXfrm>
    </dsp:sp>
    <dsp:sp modelId="{B82F56ED-4C4D-4B2B-8756-FCDF8E79D1D9}">
      <dsp:nvSpPr>
        <dsp:cNvPr id="0" name=""/>
        <dsp:cNvSpPr/>
      </dsp:nvSpPr>
      <dsp:spPr>
        <a:xfrm>
          <a:off x="10689465" y="5742741"/>
          <a:ext cx="6092607" cy="4502414"/>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2A04F3-5603-490D-87DA-A5DDA3D2F7BC}">
      <dsp:nvSpPr>
        <dsp:cNvPr id="0" name=""/>
        <dsp:cNvSpPr/>
      </dsp:nvSpPr>
      <dsp:spPr>
        <a:xfrm>
          <a:off x="11920950" y="9428783"/>
          <a:ext cx="5250013" cy="12616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5000"/>
            </a:spcAft>
          </a:pPr>
          <a:r>
            <a:rPr lang="fr-FR" sz="2000" i="1" kern="1200" dirty="0" smtClean="0"/>
            <a:t>Audrey HELSTROFFER</a:t>
          </a:r>
        </a:p>
      </dsp:txBody>
      <dsp:txXfrm>
        <a:off x="11920950" y="9428783"/>
        <a:ext cx="5250013" cy="12616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9F57E-1A58-4CFA-AF03-BB6DF4BF0AEA}">
      <dsp:nvSpPr>
        <dsp:cNvPr id="0" name=""/>
        <dsp:cNvSpPr/>
      </dsp:nvSpPr>
      <dsp:spPr>
        <a:xfrm>
          <a:off x="241534" y="0"/>
          <a:ext cx="2479296" cy="2479296"/>
        </a:xfrm>
        <a:prstGeom prst="ellipse">
          <a:avLst/>
        </a:prstGeom>
        <a:solidFill>
          <a:srgbClr val="0E4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fr-FR" sz="4400" kern="1200" dirty="0" smtClean="0"/>
            <a:t>20h30</a:t>
          </a:r>
          <a:endParaRPr lang="fr-FR" sz="4400" kern="1200" dirty="0"/>
        </a:p>
      </dsp:txBody>
      <dsp:txXfrm>
        <a:off x="604618" y="363084"/>
        <a:ext cx="1753128" cy="1753128"/>
      </dsp:txXfrm>
    </dsp:sp>
    <dsp:sp modelId="{F5D7F3AE-51BD-4E9B-A381-D6BC8DC7D2A8}">
      <dsp:nvSpPr>
        <dsp:cNvPr id="0" name=""/>
        <dsp:cNvSpPr/>
      </dsp:nvSpPr>
      <dsp:spPr>
        <a:xfrm rot="2374069">
          <a:off x="2704138" y="1583400"/>
          <a:ext cx="865384" cy="0"/>
        </a:xfrm>
        <a:custGeom>
          <a:avLst/>
          <a:gdLst/>
          <a:ahLst/>
          <a:cxnLst/>
          <a:rect l="0" t="0" r="0" b="0"/>
          <a:pathLst>
            <a:path>
              <a:moveTo>
                <a:pt x="0" y="0"/>
              </a:moveTo>
              <a:lnTo>
                <a:pt x="86538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AF1601-48F6-4D64-A5C7-F2CA2C6C8CA2}">
      <dsp:nvSpPr>
        <dsp:cNvPr id="0" name=""/>
        <dsp:cNvSpPr/>
      </dsp:nvSpPr>
      <dsp:spPr>
        <a:xfrm rot="8353116">
          <a:off x="6193746" y="1583400"/>
          <a:ext cx="843943" cy="0"/>
        </a:xfrm>
        <a:custGeom>
          <a:avLst/>
          <a:gdLst/>
          <a:ahLst/>
          <a:cxnLst/>
          <a:rect l="0" t="0" r="0" b="0"/>
          <a:pathLst>
            <a:path>
              <a:moveTo>
                <a:pt x="0" y="0"/>
              </a:moveTo>
              <a:lnTo>
                <a:pt x="84394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D390E8-02F2-4E38-B3F5-EB6803E43950}">
      <dsp:nvSpPr>
        <dsp:cNvPr id="0" name=""/>
        <dsp:cNvSpPr/>
      </dsp:nvSpPr>
      <dsp:spPr>
        <a:xfrm>
          <a:off x="3470381" y="1859021"/>
          <a:ext cx="3108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C48575-EB04-4FCC-B154-0D688A848444}">
      <dsp:nvSpPr>
        <dsp:cNvPr id="0" name=""/>
        <dsp:cNvSpPr/>
      </dsp:nvSpPr>
      <dsp:spPr>
        <a:xfrm>
          <a:off x="3781220" y="1239647"/>
          <a:ext cx="2204136" cy="12387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fr-FR" sz="4400" kern="1200" dirty="0" smtClean="0"/>
            <a:t>Buffet</a:t>
          </a:r>
        </a:p>
      </dsp:txBody>
      <dsp:txXfrm>
        <a:off x="3781220" y="1239647"/>
        <a:ext cx="2204136" cy="1238747"/>
      </dsp:txXfrm>
    </dsp:sp>
    <dsp:sp modelId="{C5E9BC13-2C24-4672-8D78-AC62A6AD0FE9}">
      <dsp:nvSpPr>
        <dsp:cNvPr id="0" name=""/>
        <dsp:cNvSpPr/>
      </dsp:nvSpPr>
      <dsp:spPr>
        <a:xfrm>
          <a:off x="5985357" y="1859021"/>
          <a:ext cx="3108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941F6A-66C0-48A7-A91C-C75FB5735334}">
      <dsp:nvSpPr>
        <dsp:cNvPr id="0" name=""/>
        <dsp:cNvSpPr/>
      </dsp:nvSpPr>
      <dsp:spPr>
        <a:xfrm>
          <a:off x="7014220" y="0"/>
          <a:ext cx="2479296" cy="2479296"/>
        </a:xfrm>
        <a:prstGeom prst="ellipse">
          <a:avLst/>
        </a:prstGeom>
        <a:solidFill>
          <a:srgbClr val="0E4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fr-FR" sz="4400" kern="1200" dirty="0" smtClean="0"/>
            <a:t>22h</a:t>
          </a:r>
          <a:endParaRPr lang="fr-FR" sz="4400" kern="1200" dirty="0"/>
        </a:p>
      </dsp:txBody>
      <dsp:txXfrm>
        <a:off x="7377304" y="363084"/>
        <a:ext cx="1753128" cy="1753128"/>
      </dsp:txXfrm>
    </dsp:sp>
    <dsp:sp modelId="{EB0956F5-2BDA-4392-808E-1D731FEC8F4E}">
      <dsp:nvSpPr>
        <dsp:cNvPr id="0" name=""/>
        <dsp:cNvSpPr/>
      </dsp:nvSpPr>
      <dsp:spPr>
        <a:xfrm rot="1399847">
          <a:off x="9594576" y="1583400"/>
          <a:ext cx="1391889" cy="0"/>
        </a:xfrm>
        <a:custGeom>
          <a:avLst/>
          <a:gdLst/>
          <a:ahLst/>
          <a:cxnLst/>
          <a:rect l="0" t="0" r="0" b="0"/>
          <a:pathLst>
            <a:path>
              <a:moveTo>
                <a:pt x="0" y="0"/>
              </a:moveTo>
              <a:lnTo>
                <a:pt x="13918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BD109-EA20-4231-84A3-049D8FFED4BD}">
      <dsp:nvSpPr>
        <dsp:cNvPr id="0" name=""/>
        <dsp:cNvSpPr/>
      </dsp:nvSpPr>
      <dsp:spPr>
        <a:xfrm rot="9400153">
          <a:off x="13698472" y="1583400"/>
          <a:ext cx="1391889" cy="0"/>
        </a:xfrm>
        <a:custGeom>
          <a:avLst/>
          <a:gdLst/>
          <a:ahLst/>
          <a:cxnLst/>
          <a:rect l="0" t="0" r="0" b="0"/>
          <a:pathLst>
            <a:path>
              <a:moveTo>
                <a:pt x="0" y="0"/>
              </a:moveTo>
              <a:lnTo>
                <a:pt x="13918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702BBB-5C49-4A01-90DF-135BDCAB1F57}">
      <dsp:nvSpPr>
        <dsp:cNvPr id="0" name=""/>
        <dsp:cNvSpPr/>
      </dsp:nvSpPr>
      <dsp:spPr>
        <a:xfrm>
          <a:off x="10929560" y="1859021"/>
          <a:ext cx="3108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511C4E-A5A3-40CA-A374-93646AA8C446}">
      <dsp:nvSpPr>
        <dsp:cNvPr id="0" name=""/>
        <dsp:cNvSpPr/>
      </dsp:nvSpPr>
      <dsp:spPr>
        <a:xfrm>
          <a:off x="11240400" y="1239647"/>
          <a:ext cx="2204136" cy="12387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fr-FR" sz="4400" kern="1200" dirty="0" smtClean="0"/>
            <a:t>DJ</a:t>
          </a:r>
          <a:endParaRPr lang="fr-FR" sz="4400" kern="1200" dirty="0"/>
        </a:p>
      </dsp:txBody>
      <dsp:txXfrm>
        <a:off x="11240400" y="1239647"/>
        <a:ext cx="2204136" cy="1238747"/>
      </dsp:txXfrm>
    </dsp:sp>
    <dsp:sp modelId="{846CE016-97A0-4C35-A076-C3CC625819B4}">
      <dsp:nvSpPr>
        <dsp:cNvPr id="0" name=""/>
        <dsp:cNvSpPr/>
      </dsp:nvSpPr>
      <dsp:spPr>
        <a:xfrm>
          <a:off x="13444537" y="1859021"/>
          <a:ext cx="3108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A744F-063B-48B3-B18E-DC6BB9995A71}">
      <dsp:nvSpPr>
        <dsp:cNvPr id="0" name=""/>
        <dsp:cNvSpPr/>
      </dsp:nvSpPr>
      <dsp:spPr>
        <a:xfrm>
          <a:off x="15191421" y="0"/>
          <a:ext cx="2479296" cy="2479296"/>
        </a:xfrm>
        <a:prstGeom prst="ellipse">
          <a:avLst/>
        </a:prstGeom>
        <a:solidFill>
          <a:srgbClr val="0E4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fr-FR" sz="4400" kern="1200" dirty="0" smtClean="0"/>
            <a:t>1h du mat </a:t>
          </a:r>
          <a:endParaRPr lang="fr-FR" sz="4400" kern="1200" dirty="0"/>
        </a:p>
      </dsp:txBody>
      <dsp:txXfrm>
        <a:off x="15554505" y="363084"/>
        <a:ext cx="1753128" cy="1753128"/>
      </dsp:txXfrm>
    </dsp:sp>
    <dsp:sp modelId="{E9F89EFC-7174-4E21-BEFD-4138051D18C3}">
      <dsp:nvSpPr>
        <dsp:cNvPr id="0" name=""/>
        <dsp:cNvSpPr/>
      </dsp:nvSpPr>
      <dsp:spPr>
        <a:xfrm rot="1399847">
          <a:off x="17771777" y="1583400"/>
          <a:ext cx="1391889" cy="0"/>
        </a:xfrm>
        <a:custGeom>
          <a:avLst/>
          <a:gdLst/>
          <a:ahLst/>
          <a:cxnLst/>
          <a:rect l="0" t="0" r="0" b="0"/>
          <a:pathLst>
            <a:path>
              <a:moveTo>
                <a:pt x="0" y="0"/>
              </a:moveTo>
              <a:lnTo>
                <a:pt x="13918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AB7FD7-8EAE-46F1-A387-79EDE2D54729}">
      <dsp:nvSpPr>
        <dsp:cNvPr id="0" name=""/>
        <dsp:cNvSpPr/>
      </dsp:nvSpPr>
      <dsp:spPr>
        <a:xfrm>
          <a:off x="19106762" y="1859021"/>
          <a:ext cx="3108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0879FE-BA75-44BC-B312-F402A373E277}">
      <dsp:nvSpPr>
        <dsp:cNvPr id="0" name=""/>
        <dsp:cNvSpPr/>
      </dsp:nvSpPr>
      <dsp:spPr>
        <a:xfrm>
          <a:off x="19417602" y="1239647"/>
          <a:ext cx="2204136" cy="123874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fr-FR" sz="4400" kern="1200" dirty="0" smtClean="0"/>
            <a:t>Fin de la soirée</a:t>
          </a:r>
          <a:endParaRPr lang="fr-FR" sz="4400" kern="1200" dirty="0"/>
        </a:p>
      </dsp:txBody>
      <dsp:txXfrm>
        <a:off x="19417602" y="1239647"/>
        <a:ext cx="2204136" cy="1238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20173" y="2111714"/>
          <a:ext cx="6533561" cy="748191"/>
        </a:xfrm>
        <a:prstGeom prst="mathMinus">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788868" y="248581"/>
          <a:ext cx="1972172" cy="1988648"/>
        </a:xfrm>
        <a:prstGeom prst="down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3484171" y="0"/>
          <a:ext cx="2103650" cy="208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fr-FR" sz="3200" kern="1200" dirty="0" smtClean="0"/>
            <a:t>Contre ? </a:t>
          </a:r>
          <a:endParaRPr lang="fr-FR" sz="3200" kern="1200" dirty="0"/>
        </a:p>
      </dsp:txBody>
      <dsp:txXfrm>
        <a:off x="3484171" y="0"/>
        <a:ext cx="2103650" cy="2088080"/>
      </dsp:txXfrm>
    </dsp:sp>
    <dsp:sp modelId="{16BF6CD3-FDE1-43F3-8770-5EAFB99859C7}">
      <dsp:nvSpPr>
        <dsp:cNvPr id="0" name=""/>
        <dsp:cNvSpPr/>
      </dsp:nvSpPr>
      <dsp:spPr>
        <a:xfrm>
          <a:off x="3812866" y="2734391"/>
          <a:ext cx="1972172" cy="1988648"/>
        </a:xfrm>
        <a:prstGeom prst="up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597152" y="2883540"/>
          <a:ext cx="2881517" cy="208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fr-FR" sz="3200" kern="1200" dirty="0" smtClean="0"/>
            <a:t>Abstention ? </a:t>
          </a:r>
          <a:endParaRPr lang="fr-FR" sz="3200" kern="1200" dirty="0"/>
        </a:p>
      </dsp:txBody>
      <dsp:txXfrm>
        <a:off x="597152" y="2883540"/>
        <a:ext cx="2881517" cy="2088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166169" y="1221187"/>
          <a:ext cx="7012476" cy="613512"/>
        </a:xfrm>
        <a:prstGeom prst="mathMinus">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881377" y="152794"/>
          <a:ext cx="2203444" cy="1222355"/>
        </a:xfrm>
        <a:prstGeom prst="down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3892752" y="0"/>
          <a:ext cx="2350341"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3892752" y="0"/>
        <a:ext cx="2350341" cy="1283472"/>
      </dsp:txXfrm>
    </dsp:sp>
    <dsp:sp modelId="{16BF6CD3-FDE1-43F3-8770-5EAFB99859C7}">
      <dsp:nvSpPr>
        <dsp:cNvPr id="0" name=""/>
        <dsp:cNvSpPr/>
      </dsp:nvSpPr>
      <dsp:spPr>
        <a:xfrm>
          <a:off x="4259993" y="1680738"/>
          <a:ext cx="2203444" cy="1222355"/>
        </a:xfrm>
        <a:prstGeom prst="up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667179" y="1772415"/>
          <a:ext cx="3219426"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667179" y="1772415"/>
        <a:ext cx="3219426" cy="1283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382193" y="1221187"/>
          <a:ext cx="7012476" cy="613512"/>
        </a:xfrm>
        <a:prstGeom prst="mathMinus">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933223" y="152794"/>
          <a:ext cx="2333059" cy="1222355"/>
        </a:xfrm>
        <a:prstGeom prst="down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4121737" y="0"/>
          <a:ext cx="2488596"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dirty="0" smtClean="0"/>
            <a:t>Contre ? </a:t>
          </a:r>
          <a:endParaRPr lang="fr-FR" sz="1600" kern="1200" dirty="0"/>
        </a:p>
      </dsp:txBody>
      <dsp:txXfrm>
        <a:off x="4121737" y="0"/>
        <a:ext cx="2488596" cy="1283472"/>
      </dsp:txXfrm>
    </dsp:sp>
    <dsp:sp modelId="{16BF6CD3-FDE1-43F3-8770-5EAFB99859C7}">
      <dsp:nvSpPr>
        <dsp:cNvPr id="0" name=""/>
        <dsp:cNvSpPr/>
      </dsp:nvSpPr>
      <dsp:spPr>
        <a:xfrm>
          <a:off x="4510581" y="1680738"/>
          <a:ext cx="2333059" cy="1222355"/>
        </a:xfrm>
        <a:prstGeom prst="up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706425" y="1772415"/>
          <a:ext cx="3408804"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dirty="0" smtClean="0"/>
            <a:t>Abstention ? </a:t>
          </a:r>
          <a:endParaRPr lang="fr-FR" sz="1600" kern="1200" dirty="0"/>
        </a:p>
      </dsp:txBody>
      <dsp:txXfrm>
        <a:off x="706425" y="1772415"/>
        <a:ext cx="3408804" cy="12834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14765" y="1210681"/>
          <a:ext cx="6772310" cy="634524"/>
        </a:xfrm>
        <a:prstGeom prst="mathMinus">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816221" y="152794"/>
          <a:ext cx="2040552" cy="1222355"/>
        </a:xfrm>
        <a:prstGeom prst="down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2942509" y="0"/>
          <a:ext cx="3501522"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2942509" y="0"/>
        <a:ext cx="3501522" cy="1283472"/>
      </dsp:txXfrm>
    </dsp:sp>
    <dsp:sp modelId="{16BF6CD3-FDE1-43F3-8770-5EAFB99859C7}">
      <dsp:nvSpPr>
        <dsp:cNvPr id="0" name=""/>
        <dsp:cNvSpPr/>
      </dsp:nvSpPr>
      <dsp:spPr>
        <a:xfrm>
          <a:off x="3945068" y="1680738"/>
          <a:ext cx="2040552" cy="1222355"/>
        </a:xfrm>
        <a:prstGeom prst="up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289562" y="1772415"/>
          <a:ext cx="4796267"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289562" y="1772415"/>
        <a:ext cx="4796267" cy="12834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5C1BA-F8A2-452A-AA0D-649F467BD2C4}">
      <dsp:nvSpPr>
        <dsp:cNvPr id="0" name=""/>
        <dsp:cNvSpPr/>
      </dsp:nvSpPr>
      <dsp:spPr>
        <a:xfrm rot="21300000">
          <a:off x="224199" y="1221187"/>
          <a:ext cx="7012476" cy="613512"/>
        </a:xfrm>
        <a:prstGeom prst="mathMinus">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B7FD7690-C56D-4AED-AA29-6587B79CFE59}">
      <dsp:nvSpPr>
        <dsp:cNvPr id="0" name=""/>
        <dsp:cNvSpPr/>
      </dsp:nvSpPr>
      <dsp:spPr>
        <a:xfrm>
          <a:off x="895305" y="152794"/>
          <a:ext cx="2238262" cy="1222355"/>
        </a:xfrm>
        <a:prstGeom prst="downArrow">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D6B407A-96EE-422A-8ED6-4FBEB1E10F8A}">
      <dsp:nvSpPr>
        <dsp:cNvPr id="0" name=""/>
        <dsp:cNvSpPr/>
      </dsp:nvSpPr>
      <dsp:spPr>
        <a:xfrm>
          <a:off x="3954264" y="0"/>
          <a:ext cx="2387480"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Contre ? </a:t>
          </a:r>
          <a:endParaRPr lang="fr-FR" sz="4000" kern="1200" dirty="0"/>
        </a:p>
      </dsp:txBody>
      <dsp:txXfrm>
        <a:off x="3954264" y="0"/>
        <a:ext cx="2387480" cy="1283472"/>
      </dsp:txXfrm>
    </dsp:sp>
    <dsp:sp modelId="{16BF6CD3-FDE1-43F3-8770-5EAFB99859C7}">
      <dsp:nvSpPr>
        <dsp:cNvPr id="0" name=""/>
        <dsp:cNvSpPr/>
      </dsp:nvSpPr>
      <dsp:spPr>
        <a:xfrm>
          <a:off x="4327308" y="1680738"/>
          <a:ext cx="2238262" cy="1222355"/>
        </a:xfrm>
        <a:prstGeom prst="upArrow">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4B35A28-0A6B-4994-8A00-486AB011DCEE}">
      <dsp:nvSpPr>
        <dsp:cNvPr id="0" name=""/>
        <dsp:cNvSpPr/>
      </dsp:nvSpPr>
      <dsp:spPr>
        <a:xfrm>
          <a:off x="677722" y="1772415"/>
          <a:ext cx="3270298" cy="1283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fr-FR" sz="4000" kern="1200" dirty="0" smtClean="0"/>
            <a:t>Abstention ? </a:t>
          </a:r>
          <a:endParaRPr lang="fr-FR" sz="4000" kern="1200" dirty="0"/>
        </a:p>
      </dsp:txBody>
      <dsp:txXfrm>
        <a:off x="677722" y="1772415"/>
        <a:ext cx="3270298" cy="12834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4750F-E3F5-42AB-8821-909ED87A8636}">
      <dsp:nvSpPr>
        <dsp:cNvPr id="0" name=""/>
        <dsp:cNvSpPr/>
      </dsp:nvSpPr>
      <dsp:spPr>
        <a:xfrm>
          <a:off x="234869" y="3594"/>
          <a:ext cx="1876662" cy="1125997"/>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a:t>1000 gallons de sueur</a:t>
          </a:r>
        </a:p>
      </dsp:txBody>
      <dsp:txXfrm>
        <a:off x="234869" y="3594"/>
        <a:ext cx="1876662" cy="1125997"/>
      </dsp:txXfrm>
    </dsp:sp>
    <dsp:sp modelId="{305191A0-B9E4-4BD4-A576-1BEFEA377AF1}">
      <dsp:nvSpPr>
        <dsp:cNvPr id="0" name=""/>
        <dsp:cNvSpPr/>
      </dsp:nvSpPr>
      <dsp:spPr>
        <a:xfrm>
          <a:off x="234869" y="1317258"/>
          <a:ext cx="1876662" cy="1125997"/>
        </a:xfrm>
        <a:prstGeom prst="rect">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a:t>13 challenges</a:t>
          </a:r>
        </a:p>
      </dsp:txBody>
      <dsp:txXfrm>
        <a:off x="234869" y="1317258"/>
        <a:ext cx="1876662" cy="1125997"/>
      </dsp:txXfrm>
    </dsp:sp>
    <dsp:sp modelId="{796C4541-D5FE-4CBA-8DA8-829ACB4D3B6B}">
      <dsp:nvSpPr>
        <dsp:cNvPr id="0" name=""/>
        <dsp:cNvSpPr/>
      </dsp:nvSpPr>
      <dsp:spPr>
        <a:xfrm>
          <a:off x="234869" y="2630922"/>
          <a:ext cx="1876662" cy="1125997"/>
        </a:xfrm>
        <a:prstGeom prst="rect">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a:t>19 entreprises</a:t>
          </a:r>
        </a:p>
      </dsp:txBody>
      <dsp:txXfrm>
        <a:off x="234869" y="2630922"/>
        <a:ext cx="1876662" cy="1125997"/>
      </dsp:txXfrm>
    </dsp:sp>
    <dsp:sp modelId="{FD5AE07A-BC33-497D-841D-B99F3D559B59}">
      <dsp:nvSpPr>
        <dsp:cNvPr id="0" name=""/>
        <dsp:cNvSpPr/>
      </dsp:nvSpPr>
      <dsp:spPr>
        <a:xfrm>
          <a:off x="234869" y="3944586"/>
          <a:ext cx="1876662" cy="1125997"/>
        </a:xfrm>
        <a:prstGeom prst="rect">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a:t>908 participants</a:t>
          </a:r>
        </a:p>
      </dsp:txBody>
      <dsp:txXfrm>
        <a:off x="234869" y="3944586"/>
        <a:ext cx="1876662" cy="1125997"/>
      </dsp:txXfrm>
    </dsp:sp>
    <dsp:sp modelId="{B35D9CB8-F273-4D44-A99D-8DFBD6194DF8}">
      <dsp:nvSpPr>
        <dsp:cNvPr id="0" name=""/>
        <dsp:cNvSpPr/>
      </dsp:nvSpPr>
      <dsp:spPr>
        <a:xfrm>
          <a:off x="234869" y="5258249"/>
          <a:ext cx="1876662" cy="1125997"/>
        </a:xfrm>
        <a:prstGeom prst="rect">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a:t>1 vainqueur</a:t>
          </a:r>
        </a:p>
      </dsp:txBody>
      <dsp:txXfrm>
        <a:off x="234869" y="5258249"/>
        <a:ext cx="1876662" cy="11259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47FA3-86BC-4735-AC45-99119EC65D5C}">
      <dsp:nvSpPr>
        <dsp:cNvPr id="0" name=""/>
        <dsp:cNvSpPr/>
      </dsp:nvSpPr>
      <dsp:spPr>
        <a:xfrm>
          <a:off x="328820" y="1563937"/>
          <a:ext cx="13511434" cy="805890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5C8AA-65A7-4288-8B14-66A1B1B9C473}">
      <dsp:nvSpPr>
        <dsp:cNvPr id="0" name=""/>
        <dsp:cNvSpPr/>
      </dsp:nvSpPr>
      <dsp:spPr>
        <a:xfrm>
          <a:off x="5096888" y="3707085"/>
          <a:ext cx="6810956" cy="67694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endParaRPr lang="fr-FR" sz="6500" kern="1200" dirty="0"/>
        </a:p>
      </dsp:txBody>
      <dsp:txXfrm>
        <a:off x="5096888" y="3707085"/>
        <a:ext cx="6810956" cy="67694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21549-86F8-4A25-95D4-4F93654466FF}">
      <dsp:nvSpPr>
        <dsp:cNvPr id="0" name=""/>
        <dsp:cNvSpPr/>
      </dsp:nvSpPr>
      <dsp:spPr>
        <a:xfrm>
          <a:off x="-9552309" y="-1458151"/>
          <a:ext cx="11362531" cy="11362531"/>
        </a:xfrm>
        <a:prstGeom prst="blockArc">
          <a:avLst>
            <a:gd name="adj1" fmla="val 18900000"/>
            <a:gd name="adj2" fmla="val 2700000"/>
            <a:gd name="adj3" fmla="val 1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C5783-DD77-4D91-B886-4E54C8498DA5}">
      <dsp:nvSpPr>
        <dsp:cNvPr id="0" name=""/>
        <dsp:cNvSpPr/>
      </dsp:nvSpPr>
      <dsp:spPr>
        <a:xfrm>
          <a:off x="789482" y="527720"/>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Athènes</a:t>
          </a:r>
          <a:endParaRPr lang="fr-FR" sz="2900" kern="1200" dirty="0"/>
        </a:p>
      </dsp:txBody>
      <dsp:txXfrm>
        <a:off x="789482" y="527720"/>
        <a:ext cx="9079203" cy="1056116"/>
      </dsp:txXfrm>
    </dsp:sp>
    <dsp:sp modelId="{F94D5612-9974-4323-905F-8CB411FB46B5}">
      <dsp:nvSpPr>
        <dsp:cNvPr id="0" name=""/>
        <dsp:cNvSpPr/>
      </dsp:nvSpPr>
      <dsp:spPr>
        <a:xfrm>
          <a:off x="129409" y="395705"/>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FCA02-2498-4E1B-B746-3C502DCA367A}">
      <dsp:nvSpPr>
        <dsp:cNvPr id="0" name=""/>
        <dsp:cNvSpPr/>
      </dsp:nvSpPr>
      <dsp:spPr>
        <a:xfrm>
          <a:off x="1546264" y="2111388"/>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Du 17 au 21 juin 2020</a:t>
          </a:r>
          <a:endParaRPr lang="fr-FR" sz="2900" kern="1200" dirty="0"/>
        </a:p>
      </dsp:txBody>
      <dsp:txXfrm>
        <a:off x="1546264" y="2111388"/>
        <a:ext cx="8322420" cy="1056116"/>
      </dsp:txXfrm>
    </dsp:sp>
    <dsp:sp modelId="{3ACD522F-A1FB-4BA5-BE7E-0ED588080B25}">
      <dsp:nvSpPr>
        <dsp:cNvPr id="0" name=""/>
        <dsp:cNvSpPr/>
      </dsp:nvSpPr>
      <dsp:spPr>
        <a:xfrm>
          <a:off x="886192" y="1979373"/>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C8AFB-6E2A-4F3D-9733-BC5676ED7997}">
      <dsp:nvSpPr>
        <dsp:cNvPr id="0" name=""/>
        <dsp:cNvSpPr/>
      </dsp:nvSpPr>
      <dsp:spPr>
        <a:xfrm>
          <a:off x="1778536" y="3695056"/>
          <a:ext cx="8090149"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650 € incluant le voyage en avion, hébergement 4 nuits en hôtel et inscription aux jeux</a:t>
          </a:r>
          <a:endParaRPr lang="fr-FR" sz="2900" kern="1200" dirty="0"/>
        </a:p>
      </dsp:txBody>
      <dsp:txXfrm>
        <a:off x="1778536" y="3695056"/>
        <a:ext cx="8090149" cy="1056116"/>
      </dsp:txXfrm>
    </dsp:sp>
    <dsp:sp modelId="{0F3C576C-45A4-4A78-8534-D92C2BDDFDA6}">
      <dsp:nvSpPr>
        <dsp:cNvPr id="0" name=""/>
        <dsp:cNvSpPr/>
      </dsp:nvSpPr>
      <dsp:spPr>
        <a:xfrm>
          <a:off x="1118463" y="3563041"/>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DD1E4-5DF9-491F-8C98-699BE97E1D78}">
      <dsp:nvSpPr>
        <dsp:cNvPr id="0" name=""/>
        <dsp:cNvSpPr/>
      </dsp:nvSpPr>
      <dsp:spPr>
        <a:xfrm>
          <a:off x="1546264" y="5278724"/>
          <a:ext cx="8322420"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27 disciplines sportives et la course hors STADE</a:t>
          </a:r>
          <a:endParaRPr lang="fr-FR" sz="2900" kern="1200" dirty="0"/>
        </a:p>
      </dsp:txBody>
      <dsp:txXfrm>
        <a:off x="1546264" y="5278724"/>
        <a:ext cx="8322420" cy="1056116"/>
      </dsp:txXfrm>
    </dsp:sp>
    <dsp:sp modelId="{F7B0FD85-76C4-463B-B0AD-4B9586A4F069}">
      <dsp:nvSpPr>
        <dsp:cNvPr id="0" name=""/>
        <dsp:cNvSpPr/>
      </dsp:nvSpPr>
      <dsp:spPr>
        <a:xfrm>
          <a:off x="886192" y="5146709"/>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0EA14-98B7-4104-9628-9E322BBF4D94}">
      <dsp:nvSpPr>
        <dsp:cNvPr id="0" name=""/>
        <dsp:cNvSpPr/>
      </dsp:nvSpPr>
      <dsp:spPr>
        <a:xfrm>
          <a:off x="789482" y="6862392"/>
          <a:ext cx="9079203" cy="1056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92" tIns="73660" rIns="73660" bIns="73660" numCol="1" spcCol="1270" anchor="ctr" anchorCtr="0">
          <a:noAutofit/>
        </a:bodyPr>
        <a:lstStyle/>
        <a:p>
          <a:pPr lvl="0" algn="l" defTabSz="1289050">
            <a:lnSpc>
              <a:spcPct val="90000"/>
            </a:lnSpc>
            <a:spcBef>
              <a:spcPct val="0"/>
            </a:spcBef>
            <a:spcAft>
              <a:spcPct val="35000"/>
            </a:spcAft>
          </a:pPr>
          <a:r>
            <a:rPr lang="fr-FR" sz="2900" kern="1200" dirty="0" smtClean="0"/>
            <a:t>Via SPORT : EVT-WCSG ATHENES 2020</a:t>
          </a:r>
          <a:endParaRPr lang="fr-FR" sz="2900" kern="1200" dirty="0"/>
        </a:p>
      </dsp:txBody>
      <dsp:txXfrm>
        <a:off x="789482" y="6862392"/>
        <a:ext cx="9079203" cy="1056116"/>
      </dsp:txXfrm>
    </dsp:sp>
    <dsp:sp modelId="{6EE1FBDC-90F9-4BB0-8ADC-0F922D445093}">
      <dsp:nvSpPr>
        <dsp:cNvPr id="0" name=""/>
        <dsp:cNvSpPr/>
      </dsp:nvSpPr>
      <dsp:spPr>
        <a:xfrm>
          <a:off x="129409" y="6730377"/>
          <a:ext cx="1320145" cy="132014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0.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623698" y="0"/>
            <a:ext cx="4302231" cy="341064"/>
          </a:xfrm>
          <a:prstGeom prst="rect">
            <a:avLst/>
          </a:prstGeom>
        </p:spPr>
        <p:txBody>
          <a:bodyPr vert="horz" lIns="91440" tIns="45720" rIns="91440" bIns="45720" rtlCol="0"/>
          <a:lstStyle>
            <a:lvl1pPr algn="r">
              <a:defRPr sz="1200"/>
            </a:lvl1pPr>
          </a:lstStyle>
          <a:p>
            <a:fld id="{18537AED-3745-4475-86C8-8823D177DBFB}" type="datetimeFigureOut">
              <a:rPr lang="fr-FR" smtClean="0"/>
              <a:t>11/07/2023</a:t>
            </a:fld>
            <a:endParaRPr lang="fr-FR"/>
          </a:p>
        </p:txBody>
      </p:sp>
      <p:sp>
        <p:nvSpPr>
          <p:cNvPr id="4" name="Espace réservé du pied de page 3"/>
          <p:cNvSpPr>
            <a:spLocks noGrp="1"/>
          </p:cNvSpPr>
          <p:nvPr>
            <p:ph type="ftr" sz="quarter" idx="2"/>
          </p:nvPr>
        </p:nvSpPr>
        <p:spPr>
          <a:xfrm>
            <a:off x="1" y="6456612"/>
            <a:ext cx="4302231" cy="3410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3698" y="6456612"/>
            <a:ext cx="4302231" cy="341063"/>
          </a:xfrm>
          <a:prstGeom prst="rect">
            <a:avLst/>
          </a:prstGeom>
        </p:spPr>
        <p:txBody>
          <a:bodyPr vert="horz" lIns="91440" tIns="45720" rIns="91440" bIns="45720" rtlCol="0" anchor="b"/>
          <a:lstStyle>
            <a:lvl1pPr algn="r">
              <a:defRPr sz="1200"/>
            </a:lvl1pPr>
          </a:lstStyle>
          <a:p>
            <a:fld id="{B780B360-F5BA-4E47-884C-4270E06545EE}" type="slidenum">
              <a:rPr lang="fr-FR" smtClean="0"/>
              <a:t>‹N°›</a:t>
            </a:fld>
            <a:endParaRPr lang="fr-FR"/>
          </a:p>
        </p:txBody>
      </p:sp>
    </p:spTree>
    <p:extLst>
      <p:ext uri="{BB962C8B-B14F-4D97-AF65-F5344CB8AC3E}">
        <p14:creationId xmlns:p14="http://schemas.microsoft.com/office/powerpoint/2010/main" val="508033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2697163" y="509588"/>
            <a:ext cx="4533900" cy="2549525"/>
          </a:xfrm>
          <a:prstGeom prst="rect">
            <a:avLst/>
          </a:prstGeom>
        </p:spPr>
        <p:txBody>
          <a:bodyPr/>
          <a:lstStyle/>
          <a:p>
            <a:endParaRPr/>
          </a:p>
        </p:txBody>
      </p:sp>
      <p:sp>
        <p:nvSpPr>
          <p:cNvPr id="182" name="Shape 182"/>
          <p:cNvSpPr>
            <a:spLocks noGrp="1"/>
          </p:cNvSpPr>
          <p:nvPr>
            <p:ph type="body" sz="quarter" idx="1"/>
          </p:nvPr>
        </p:nvSpPr>
        <p:spPr>
          <a:xfrm>
            <a:off x="1323764" y="3228896"/>
            <a:ext cx="7280699" cy="3058954"/>
          </a:xfrm>
          <a:prstGeom prst="rect">
            <a:avLst/>
          </a:prstGeom>
        </p:spPr>
        <p:txBody>
          <a:bodyPr/>
          <a:lstStyle/>
          <a:p>
            <a:endParaRPr/>
          </a:p>
        </p:txBody>
      </p:sp>
    </p:spTree>
    <p:extLst>
      <p:ext uri="{BB962C8B-B14F-4D97-AF65-F5344CB8AC3E}">
        <p14:creationId xmlns:p14="http://schemas.microsoft.com/office/powerpoint/2010/main" val="664312001"/>
      </p:ext>
    </p:extLst>
  </p:cSld>
  <p:clrMap bg1="lt1" tx1="dk1" bg2="lt2" tx2="dk2" accent1="accent1" accent2="accent2" accent3="accent3" accent4="accent4" accent5="accent5" accent6="accent6" hlink="hlink" folHlink="folHlink"/>
  <p:notesStyle>
    <a:lvl1pPr defTabSz="457200" latinLnBrk="0">
      <a:lnSpc>
        <a:spcPct val="117999"/>
      </a:lnSpc>
      <a:defRPr sz="3000">
        <a:latin typeface="Helvetica Neue"/>
        <a:ea typeface="Helvetica Neue"/>
        <a:cs typeface="Helvetica Neue"/>
        <a:sym typeface="Helvetica Neue"/>
      </a:defRPr>
    </a:lvl1pPr>
    <a:lvl2pPr indent="228600" defTabSz="457200" latinLnBrk="0">
      <a:lnSpc>
        <a:spcPct val="117999"/>
      </a:lnSpc>
      <a:defRPr sz="3000">
        <a:latin typeface="Helvetica Neue"/>
        <a:ea typeface="Helvetica Neue"/>
        <a:cs typeface="Helvetica Neue"/>
        <a:sym typeface="Helvetica Neue"/>
      </a:defRPr>
    </a:lvl2pPr>
    <a:lvl3pPr indent="457200" defTabSz="457200" latinLnBrk="0">
      <a:lnSpc>
        <a:spcPct val="117999"/>
      </a:lnSpc>
      <a:defRPr sz="3000">
        <a:latin typeface="Helvetica Neue"/>
        <a:ea typeface="Helvetica Neue"/>
        <a:cs typeface="Helvetica Neue"/>
        <a:sym typeface="Helvetica Neue"/>
      </a:defRPr>
    </a:lvl3pPr>
    <a:lvl4pPr indent="685800" defTabSz="457200" latinLnBrk="0">
      <a:lnSpc>
        <a:spcPct val="117999"/>
      </a:lnSpc>
      <a:defRPr sz="3000">
        <a:latin typeface="Helvetica Neue"/>
        <a:ea typeface="Helvetica Neue"/>
        <a:cs typeface="Helvetica Neue"/>
        <a:sym typeface="Helvetica Neue"/>
      </a:defRPr>
    </a:lvl4pPr>
    <a:lvl5pPr indent="914400" defTabSz="457200" latinLnBrk="0">
      <a:lnSpc>
        <a:spcPct val="117999"/>
      </a:lnSpc>
      <a:defRPr sz="3000">
        <a:latin typeface="Helvetica Neue"/>
        <a:ea typeface="Helvetica Neue"/>
        <a:cs typeface="Helvetica Neue"/>
        <a:sym typeface="Helvetica Neue"/>
      </a:defRPr>
    </a:lvl5pPr>
    <a:lvl6pPr indent="1143000" defTabSz="457200" latinLnBrk="0">
      <a:lnSpc>
        <a:spcPct val="117999"/>
      </a:lnSpc>
      <a:defRPr sz="3000">
        <a:latin typeface="Helvetica Neue"/>
        <a:ea typeface="Helvetica Neue"/>
        <a:cs typeface="Helvetica Neue"/>
        <a:sym typeface="Helvetica Neue"/>
      </a:defRPr>
    </a:lvl6pPr>
    <a:lvl7pPr indent="1371600" defTabSz="457200" latinLnBrk="0">
      <a:lnSpc>
        <a:spcPct val="117999"/>
      </a:lnSpc>
      <a:defRPr sz="3000">
        <a:latin typeface="Helvetica Neue"/>
        <a:ea typeface="Helvetica Neue"/>
        <a:cs typeface="Helvetica Neue"/>
        <a:sym typeface="Helvetica Neue"/>
      </a:defRPr>
    </a:lvl7pPr>
    <a:lvl8pPr indent="1600200" defTabSz="457200" latinLnBrk="0">
      <a:lnSpc>
        <a:spcPct val="117999"/>
      </a:lnSpc>
      <a:defRPr sz="3000">
        <a:latin typeface="Helvetica Neue"/>
        <a:ea typeface="Helvetica Neue"/>
        <a:cs typeface="Helvetica Neue"/>
        <a:sym typeface="Helvetica Neue"/>
      </a:defRPr>
    </a:lvl8pPr>
    <a:lvl9pPr indent="1828800" defTabSz="457200" latinLnBrk="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ZKME0gKMAzU&amp;feature=shar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9739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98023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Présentation : lien PPT</a:t>
            </a:r>
            <a:endParaRPr lang="fr-FR" dirty="0"/>
          </a:p>
        </p:txBody>
      </p:sp>
    </p:spTree>
    <p:extLst>
      <p:ext uri="{BB962C8B-B14F-4D97-AF65-F5344CB8AC3E}">
        <p14:creationId xmlns:p14="http://schemas.microsoft.com/office/powerpoint/2010/main" val="13075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22611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216217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 vers PPT</a:t>
            </a:r>
            <a:endParaRPr lang="fr-FR" dirty="0"/>
          </a:p>
        </p:txBody>
      </p:sp>
    </p:spTree>
    <p:extLst>
      <p:ext uri="{BB962C8B-B14F-4D97-AF65-F5344CB8AC3E}">
        <p14:creationId xmlns:p14="http://schemas.microsoft.com/office/powerpoint/2010/main" val="36394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32290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PPT</a:t>
            </a:r>
            <a:endParaRPr lang="fr-FR" dirty="0"/>
          </a:p>
        </p:txBody>
      </p:sp>
    </p:spTree>
    <p:extLst>
      <p:ext uri="{BB962C8B-B14F-4D97-AF65-F5344CB8AC3E}">
        <p14:creationId xmlns:p14="http://schemas.microsoft.com/office/powerpoint/2010/main" val="3941555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409665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PPT</a:t>
            </a:r>
            <a:endParaRPr lang="fr-FR" dirty="0"/>
          </a:p>
        </p:txBody>
      </p:sp>
    </p:spTree>
    <p:extLst>
      <p:ext uri="{BB962C8B-B14F-4D97-AF65-F5344CB8AC3E}">
        <p14:creationId xmlns:p14="http://schemas.microsoft.com/office/powerpoint/2010/main" val="434642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55281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JAC &amp; YVES</a:t>
            </a:r>
            <a:endParaRPr lang="fr-FR" dirty="0"/>
          </a:p>
        </p:txBody>
      </p:sp>
    </p:spTree>
    <p:extLst>
      <p:ext uri="{BB962C8B-B14F-4D97-AF65-F5344CB8AC3E}">
        <p14:creationId xmlns:p14="http://schemas.microsoft.com/office/powerpoint/2010/main" val="304481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 PPT avec VIDEO</a:t>
            </a:r>
            <a:endParaRPr lang="fr-FR" dirty="0"/>
          </a:p>
        </p:txBody>
      </p:sp>
    </p:spTree>
    <p:extLst>
      <p:ext uri="{BB962C8B-B14F-4D97-AF65-F5344CB8AC3E}">
        <p14:creationId xmlns:p14="http://schemas.microsoft.com/office/powerpoint/2010/main" val="1072548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17341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 PPT</a:t>
            </a:r>
            <a:endParaRPr lang="fr-FR" dirty="0"/>
          </a:p>
        </p:txBody>
      </p:sp>
    </p:spTree>
    <p:extLst>
      <p:ext uri="{BB962C8B-B14F-4D97-AF65-F5344CB8AC3E}">
        <p14:creationId xmlns:p14="http://schemas.microsoft.com/office/powerpoint/2010/main" val="778992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Présentation : lien PPT (à faire)</a:t>
            </a:r>
            <a:endParaRPr lang="fr-FR" dirty="0"/>
          </a:p>
        </p:txBody>
      </p:sp>
    </p:spTree>
    <p:extLst>
      <p:ext uri="{BB962C8B-B14F-4D97-AF65-F5344CB8AC3E}">
        <p14:creationId xmlns:p14="http://schemas.microsoft.com/office/powerpoint/2010/main" val="3040089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PPT avec 2 lien VIDEO intégrés</a:t>
            </a:r>
            <a:endParaRPr lang="fr-FR" dirty="0"/>
          </a:p>
        </p:txBody>
      </p:sp>
    </p:spTree>
    <p:extLst>
      <p:ext uri="{BB962C8B-B14F-4D97-AF65-F5344CB8AC3E}">
        <p14:creationId xmlns:p14="http://schemas.microsoft.com/office/powerpoint/2010/main" val="3560678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177680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Présentation : lien PPT</a:t>
            </a:r>
            <a:endParaRPr lang="fr-FR" dirty="0"/>
          </a:p>
        </p:txBody>
      </p:sp>
    </p:spTree>
    <p:extLst>
      <p:ext uri="{BB962C8B-B14F-4D97-AF65-F5344CB8AC3E}">
        <p14:creationId xmlns:p14="http://schemas.microsoft.com/office/powerpoint/2010/main" val="4076590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faite</a:t>
            </a:r>
            <a:r>
              <a:rPr lang="fr-FR" baseline="0" dirty="0" smtClean="0"/>
              <a:t> par Déborah, animatrice ZUMBA –</a:t>
            </a:r>
          </a:p>
          <a:p>
            <a:endParaRPr lang="fr-FR" sz="3000" baseline="0" dirty="0" smtClean="0">
              <a:effectLst/>
              <a:latin typeface="Helvetica Neue"/>
              <a:ea typeface="Helvetica Neue"/>
              <a:cs typeface="Helvetica Neue"/>
              <a:sym typeface="Helvetica Neue"/>
            </a:endParaRPr>
          </a:p>
          <a:p>
            <a:r>
              <a:rPr lang="fr-FR" sz="3000" baseline="0" dirty="0" smtClean="0">
                <a:effectLst/>
                <a:latin typeface="Helvetica Neue"/>
                <a:ea typeface="Helvetica Neue"/>
                <a:cs typeface="Helvetica Neue"/>
                <a:sym typeface="Helvetica Neue"/>
              </a:rPr>
              <a:t>Vidéo</a:t>
            </a:r>
            <a:r>
              <a:rPr lang="fr-FR" sz="3000" dirty="0" smtClean="0">
                <a:effectLst/>
                <a:latin typeface="Helvetica Neue"/>
                <a:ea typeface="Helvetica Neue"/>
                <a:cs typeface="Helvetica Neue"/>
                <a:sym typeface="Helvetica Neue"/>
              </a:rPr>
              <a:t> </a:t>
            </a:r>
          </a:p>
          <a:p>
            <a:r>
              <a:rPr lang="fr-FR" sz="3000" u="sng" dirty="0" smtClean="0">
                <a:effectLst/>
                <a:latin typeface="Helvetica Neue"/>
                <a:ea typeface="Helvetica Neue"/>
                <a:cs typeface="Helvetica Neue"/>
                <a:sym typeface="Helvetica Neue"/>
                <a:hlinkClick r:id="rId3"/>
              </a:rPr>
              <a:t>https://www.youtube.com/watch?v=ZKME0gKMAzU&amp;feature=share</a:t>
            </a:r>
            <a:endParaRPr lang="fr-FR" sz="3000" dirty="0" smtClean="0">
              <a:effectLst/>
              <a:latin typeface="Helvetica Neue"/>
              <a:ea typeface="Helvetica Neue"/>
              <a:cs typeface="Helvetica Neue"/>
              <a:sym typeface="Helvetica Neue"/>
            </a:endParaRPr>
          </a:p>
          <a:p>
            <a:endParaRPr lang="fr-FR" dirty="0"/>
          </a:p>
        </p:txBody>
      </p:sp>
    </p:spTree>
    <p:extLst>
      <p:ext uri="{BB962C8B-B14F-4D97-AF65-F5344CB8AC3E}">
        <p14:creationId xmlns:p14="http://schemas.microsoft.com/office/powerpoint/2010/main" val="549367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01758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3058394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JAC</a:t>
            </a:r>
          </a:p>
          <a:p>
            <a:r>
              <a:rPr lang="fr-FR" dirty="0" smtClean="0"/>
              <a:t>Je voudrai saluer nos invités ayant pu se rendre disponible.</a:t>
            </a:r>
          </a:p>
          <a:p>
            <a:r>
              <a:rPr lang="fr-FR" dirty="0" smtClean="0"/>
              <a:t>Ceux qui ne sont pas encore là, se joindront à nous au fur et à mesure de cette AG.</a:t>
            </a:r>
          </a:p>
          <a:p>
            <a:endParaRPr lang="fr-FR" dirty="0" smtClean="0"/>
          </a:p>
          <a:p>
            <a:endParaRPr lang="fr-FR" dirty="0"/>
          </a:p>
        </p:txBody>
      </p:sp>
    </p:spTree>
    <p:extLst>
      <p:ext uri="{BB962C8B-B14F-4D97-AF65-F5344CB8AC3E}">
        <p14:creationId xmlns:p14="http://schemas.microsoft.com/office/powerpoint/2010/main" val="917241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2771214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Pas de support</a:t>
            </a:r>
            <a:r>
              <a:rPr lang="fr-FR" baseline="0" dirty="0" smtClean="0"/>
              <a:t> mais une </a:t>
            </a:r>
            <a:r>
              <a:rPr lang="fr-FR" b="1" baseline="0" dirty="0" smtClean="0">
                <a:solidFill>
                  <a:schemeClr val="accent2"/>
                </a:solidFill>
              </a:rPr>
              <a:t>présentation ORALE </a:t>
            </a:r>
            <a:r>
              <a:rPr lang="fr-FR" baseline="0" dirty="0" smtClean="0"/>
              <a:t>d’Olivier MANN</a:t>
            </a:r>
            <a:endParaRPr lang="fr-FR" dirty="0"/>
          </a:p>
        </p:txBody>
      </p:sp>
    </p:spTree>
    <p:extLst>
      <p:ext uri="{BB962C8B-B14F-4D97-AF65-F5344CB8AC3E}">
        <p14:creationId xmlns:p14="http://schemas.microsoft.com/office/powerpoint/2010/main" val="2008330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PPT</a:t>
            </a:r>
            <a:endParaRPr lang="fr-FR" dirty="0"/>
          </a:p>
        </p:txBody>
      </p:sp>
    </p:spTree>
    <p:extLst>
      <p:ext uri="{BB962C8B-B14F-4D97-AF65-F5344CB8AC3E}">
        <p14:creationId xmlns:p14="http://schemas.microsoft.com/office/powerpoint/2010/main" val="1510047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2542193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Pas de présentation</a:t>
            </a:r>
            <a:endParaRPr lang="fr-FR" dirty="0"/>
          </a:p>
        </p:txBody>
      </p:sp>
    </p:spTree>
    <p:extLst>
      <p:ext uri="{BB962C8B-B14F-4D97-AF65-F5344CB8AC3E}">
        <p14:creationId xmlns:p14="http://schemas.microsoft.com/office/powerpoint/2010/main" val="986874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VIDEO</a:t>
            </a:r>
            <a:endParaRPr lang="fr-FR" dirty="0"/>
          </a:p>
        </p:txBody>
      </p:sp>
    </p:spTree>
    <p:extLst>
      <p:ext uri="{BB962C8B-B14F-4D97-AF65-F5344CB8AC3E}">
        <p14:creationId xmlns:p14="http://schemas.microsoft.com/office/powerpoint/2010/main" val="1892704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 PPT + VIDEO intégrée</a:t>
            </a:r>
            <a:endParaRPr lang="fr-FR" dirty="0"/>
          </a:p>
        </p:txBody>
      </p:sp>
    </p:spTree>
    <p:extLst>
      <p:ext uri="{BB962C8B-B14F-4D97-AF65-F5344CB8AC3E}">
        <p14:creationId xmlns:p14="http://schemas.microsoft.com/office/powerpoint/2010/main" val="804252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 VIDEO</a:t>
            </a:r>
            <a:endParaRPr lang="fr-FR" dirty="0"/>
          </a:p>
        </p:txBody>
      </p:sp>
    </p:spTree>
    <p:extLst>
      <p:ext uri="{BB962C8B-B14F-4D97-AF65-F5344CB8AC3E}">
        <p14:creationId xmlns:p14="http://schemas.microsoft.com/office/powerpoint/2010/main" val="319245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Présentation : lien</a:t>
            </a:r>
            <a:r>
              <a:rPr lang="fr-FR" sz="2800" baseline="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PPT</a:t>
            </a:r>
          </a:p>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INCLUS : RUN ENTREPRISE</a:t>
            </a:r>
          </a:p>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endPar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J’ai fait mes devoirs de vacances pour l’AG </a:t>
            </a:r>
            <a:r>
              <a:rPr lang="fr-FR" sz="2800" dirty="0" smtClean="0">
                <a:solidFill>
                  <a:srgbClr val="1F497D"/>
                </a:solidFill>
                <a:latin typeface="Wingdings" panose="05000000000000000000" pitchFamily="2" charset="2"/>
                <a:ea typeface="Calibri" panose="020F0502020204030204" pitchFamily="34" charset="0"/>
                <a:cs typeface="Times New Roman" panose="02020603050405020304" pitchFamily="18" charset="0"/>
              </a:rPr>
              <a:t>J</a:t>
            </a:r>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Voici le déroulement de notre présentation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Présentation de la section Danse par Thierry puis enchainement avec la Salsa avec une transition vers la CAP</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Je vais commencer par dire qu’il y a besoin d’un coach et je choisirai Audrey puis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1 tempo -&gt; mise en place de la musique</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2 échauffement -&gt; casino, salsa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3 gammes -&gt; demi-tour , croisé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4 posture -&gt; position fermée, gainage</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5 enchainement/fractionné -&gt; annonce de quelques passes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Pour dire que la course à pied  la salsa c’est simple et nous ferons une démo avec la troupe en ouverture de soirée.</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r>
              <a:rPr lang="fr-FR" sz="2800"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fr-FR" sz="2800" dirty="0" smtClean="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82334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Appeler </a:t>
            </a:r>
            <a:r>
              <a:rPr lang="fr-FR" b="1" dirty="0" smtClean="0"/>
              <a:t>Marc MAGNANI</a:t>
            </a:r>
            <a:r>
              <a:rPr lang="fr-FR" dirty="0" smtClean="0"/>
              <a:t>,</a:t>
            </a:r>
            <a:r>
              <a:rPr lang="fr-FR" baseline="0" dirty="0" smtClean="0"/>
              <a:t> Michel FRANK (absent), Ronan Français (absent), Olivier MARCHAND (absent)</a:t>
            </a:r>
          </a:p>
          <a:p>
            <a:r>
              <a:rPr lang="fr-FR" baseline="0" dirty="0" smtClean="0"/>
              <a:t>MERCI !!! </a:t>
            </a:r>
          </a:p>
          <a:p>
            <a:r>
              <a:rPr lang="fr-FR" baseline="0" dirty="0" smtClean="0"/>
              <a:t>KDO</a:t>
            </a:r>
          </a:p>
        </p:txBody>
      </p:sp>
    </p:spTree>
    <p:extLst>
      <p:ext uri="{BB962C8B-B14F-4D97-AF65-F5344CB8AC3E}">
        <p14:creationId xmlns:p14="http://schemas.microsoft.com/office/powerpoint/2010/main" val="190854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7508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48</a:t>
            </a:fld>
            <a:endParaRPr lang="fr-FR"/>
          </a:p>
        </p:txBody>
      </p:sp>
    </p:spTree>
    <p:extLst>
      <p:ext uri="{BB962C8B-B14F-4D97-AF65-F5344CB8AC3E}">
        <p14:creationId xmlns:p14="http://schemas.microsoft.com/office/powerpoint/2010/main" val="3238792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49</a:t>
            </a:fld>
            <a:endParaRPr lang="fr-FR"/>
          </a:p>
        </p:txBody>
      </p:sp>
    </p:spTree>
    <p:extLst>
      <p:ext uri="{BB962C8B-B14F-4D97-AF65-F5344CB8AC3E}">
        <p14:creationId xmlns:p14="http://schemas.microsoft.com/office/powerpoint/2010/main" val="4015552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3 mn</a:t>
            </a:r>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50</a:t>
            </a:fld>
            <a:endParaRPr lang="fr-FR"/>
          </a:p>
        </p:txBody>
      </p:sp>
    </p:spTree>
    <p:extLst>
      <p:ext uri="{BB962C8B-B14F-4D97-AF65-F5344CB8AC3E}">
        <p14:creationId xmlns:p14="http://schemas.microsoft.com/office/powerpoint/2010/main" val="2029845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	Lire le rapport de Alain Fischer / Stéphane Bernard.</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Un grand merci à Alain Fischer et Stéphane Bernard pour cette analyse annuelle de nos comptes fait avec sérieux et application et gage de notre bonne gestion. Nous ne manquons de corriger ou faire évoluer notre fonctionnement en tenant compte de toutes les remarques qui nous sont faîtes. </a:t>
            </a:r>
          </a:p>
          <a:p>
            <a:endParaRPr lang="fr-FR" dirty="0"/>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51</a:t>
            </a:fld>
            <a:endParaRPr lang="fr-FR"/>
          </a:p>
        </p:txBody>
      </p:sp>
    </p:spTree>
    <p:extLst>
      <p:ext uri="{BB962C8B-B14F-4D97-AF65-F5344CB8AC3E}">
        <p14:creationId xmlns:p14="http://schemas.microsoft.com/office/powerpoint/2010/main" val="172429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a:t> </a:t>
            </a:r>
          </a:p>
          <a:p>
            <a:r>
              <a:rPr lang="fr-FR" dirty="0" smtClean="0"/>
              <a:t>Avant </a:t>
            </a:r>
            <a:r>
              <a:rPr lang="fr-FR" dirty="0"/>
              <a:t>de passer à l’approbation des comptes, avez-vous des </a:t>
            </a:r>
            <a:r>
              <a:rPr lang="fr-FR" dirty="0" smtClean="0"/>
              <a:t> </a:t>
            </a:r>
            <a:r>
              <a:rPr lang="fr-FR" dirty="0"/>
              <a:t>q</a:t>
            </a:r>
            <a:r>
              <a:rPr lang="fr-FR" dirty="0" smtClean="0"/>
              <a:t>uestions </a:t>
            </a:r>
            <a:r>
              <a:rPr lang="fr-FR" dirty="0"/>
              <a:t>sur les chiffres présentés ?</a:t>
            </a:r>
          </a:p>
          <a:p>
            <a:r>
              <a:rPr lang="fr-FR" dirty="0"/>
              <a:t> </a:t>
            </a:r>
            <a:r>
              <a:rPr lang="fr-FR" dirty="0" smtClean="0"/>
              <a:t>Ce </a:t>
            </a:r>
            <a:r>
              <a:rPr lang="fr-FR" dirty="0"/>
              <a:t>n’est pas le cas et je vous propose donc de passer au </a:t>
            </a:r>
            <a:r>
              <a:rPr lang="fr-FR" dirty="0" smtClean="0"/>
              <a:t>vote</a:t>
            </a:r>
            <a:r>
              <a:rPr lang="fr-FR" dirty="0"/>
              <a:t> </a:t>
            </a:r>
            <a:r>
              <a:rPr lang="fr-FR" dirty="0" smtClean="0"/>
              <a:t>pour donner décharge au comité et au </a:t>
            </a:r>
            <a:r>
              <a:rPr lang="fr-FR" dirty="0" err="1" smtClean="0"/>
              <a:t>tresorier</a:t>
            </a:r>
            <a:endParaRPr lang="fr-FR" dirty="0"/>
          </a:p>
          <a:p>
            <a:r>
              <a:rPr lang="fr-FR" dirty="0"/>
              <a:t> </a:t>
            </a:r>
          </a:p>
          <a:p>
            <a:r>
              <a:rPr lang="fr-FR" i="1" dirty="0"/>
              <a:t> </a:t>
            </a:r>
            <a:endParaRPr lang="fr-FR" dirty="0"/>
          </a:p>
          <a:p>
            <a:r>
              <a:rPr lang="fr-FR" i="1" dirty="0"/>
              <a:t>VOTE	</a:t>
            </a:r>
            <a:r>
              <a:rPr lang="fr-FR" dirty="0"/>
              <a:t>Qui est contre ?		Qui s’abstient ?</a:t>
            </a:r>
          </a:p>
          <a:p>
            <a:r>
              <a:rPr lang="fr-FR" dirty="0"/>
              <a:t> </a:t>
            </a:r>
          </a:p>
          <a:p>
            <a:r>
              <a:rPr lang="fr-FR" dirty="0" smtClean="0"/>
              <a:t>Donc </a:t>
            </a:r>
            <a:r>
              <a:rPr lang="fr-FR" dirty="0"/>
              <a:t>décharge est donnée au trésorier ainsi qu'au comité.</a:t>
            </a:r>
          </a:p>
          <a:p>
            <a:endParaRPr lang="fr-FR" dirty="0"/>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52</a:t>
            </a:fld>
            <a:endParaRPr lang="fr-FR"/>
          </a:p>
        </p:txBody>
      </p:sp>
    </p:spTree>
    <p:extLst>
      <p:ext uri="{BB962C8B-B14F-4D97-AF65-F5344CB8AC3E}">
        <p14:creationId xmlns:p14="http://schemas.microsoft.com/office/powerpoint/2010/main" val="1658722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a:t> </a:t>
            </a:r>
          </a:p>
          <a:p>
            <a:r>
              <a:rPr lang="fr-FR" dirty="0"/>
              <a:t>Merci </a:t>
            </a:r>
            <a:r>
              <a:rPr lang="fr-FR" dirty="0" smtClean="0"/>
              <a:t>à </a:t>
            </a:r>
            <a:r>
              <a:rPr lang="fr-FR" dirty="0"/>
              <a:t>Stéphane </a:t>
            </a:r>
            <a:r>
              <a:rPr lang="fr-FR" dirty="0" smtClean="0"/>
              <a:t>Bernard et Alain Fischer</a:t>
            </a:r>
            <a:r>
              <a:rPr lang="fr-FR" baseline="0" dirty="0" smtClean="0"/>
              <a:t> d’accepter de </a:t>
            </a:r>
            <a:r>
              <a:rPr lang="fr-FR" baseline="0" dirty="0" err="1" smtClean="0"/>
              <a:t>renouveller</a:t>
            </a:r>
            <a:r>
              <a:rPr lang="fr-FR" baseline="0" dirty="0" smtClean="0"/>
              <a:t> leur mandat</a:t>
            </a:r>
            <a:r>
              <a:rPr lang="fr-FR" dirty="0" smtClean="0"/>
              <a:t> </a:t>
            </a:r>
            <a:r>
              <a:rPr lang="fr-FR" dirty="0"/>
              <a:t>comme </a:t>
            </a:r>
            <a:r>
              <a:rPr lang="fr-FR" dirty="0" err="1" smtClean="0"/>
              <a:t>Révisseur</a:t>
            </a:r>
            <a:r>
              <a:rPr lang="fr-FR" dirty="0" smtClean="0"/>
              <a:t> </a:t>
            </a:r>
            <a:r>
              <a:rPr lang="fr-FR" dirty="0"/>
              <a:t>aux comptes </a:t>
            </a:r>
            <a:endParaRPr lang="fr-FR" dirty="0" smtClean="0"/>
          </a:p>
          <a:p>
            <a:r>
              <a:rPr lang="de-DE" dirty="0"/>
              <a:t> </a:t>
            </a:r>
            <a:endParaRPr lang="fr-FR" dirty="0"/>
          </a:p>
          <a:p>
            <a:r>
              <a:rPr lang="de-DE" dirty="0"/>
              <a:t>	</a:t>
            </a:r>
            <a:r>
              <a:rPr lang="fr-FR" dirty="0"/>
              <a:t>Mais, y </a:t>
            </a:r>
            <a:r>
              <a:rPr lang="fr-FR" dirty="0" err="1"/>
              <a:t>a-t-il</a:t>
            </a:r>
            <a:r>
              <a:rPr lang="fr-FR" dirty="0"/>
              <a:t> d’autres candidats, pour suppléer le cas échéant ?</a:t>
            </a:r>
          </a:p>
          <a:p>
            <a:r>
              <a:rPr lang="fr-FR" dirty="0"/>
              <a:t> </a:t>
            </a:r>
          </a:p>
          <a:p>
            <a:r>
              <a:rPr lang="fr-FR" dirty="0"/>
              <a:t>	Ce n’est pas le cas, donc passons au vote.</a:t>
            </a:r>
          </a:p>
          <a:p>
            <a:r>
              <a:rPr lang="fr-FR" dirty="0"/>
              <a:t> </a:t>
            </a:r>
          </a:p>
          <a:p>
            <a:r>
              <a:rPr lang="fr-FR" b="1" i="1" dirty="0"/>
              <a:t>VOTE </a:t>
            </a:r>
          </a:p>
          <a:p>
            <a:r>
              <a:rPr lang="fr-FR" dirty="0"/>
              <a:t>	Qui est contre ?	Qui s’abstient ?</a:t>
            </a:r>
          </a:p>
          <a:p>
            <a:r>
              <a:rPr lang="fr-FR" dirty="0"/>
              <a:t>	Donc adopté.</a:t>
            </a:r>
          </a:p>
          <a:p>
            <a:endParaRPr lang="fr-FR" dirty="0"/>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53</a:t>
            </a:fld>
            <a:endParaRPr lang="fr-FR"/>
          </a:p>
        </p:txBody>
      </p:sp>
    </p:spTree>
    <p:extLst>
      <p:ext uri="{BB962C8B-B14F-4D97-AF65-F5344CB8AC3E}">
        <p14:creationId xmlns:p14="http://schemas.microsoft.com/office/powerpoint/2010/main" val="1813648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Gilles : gestion des inscriptions pour le vestiaire</a:t>
            </a:r>
            <a:r>
              <a:rPr lang="fr-FR" baseline="0" dirty="0" smtClean="0"/>
              <a:t>, support logistique sur tous les évènements, </a:t>
            </a:r>
          </a:p>
          <a:p>
            <a:r>
              <a:rPr lang="fr-FR" baseline="0" dirty="0" smtClean="0"/>
              <a:t>José : ORGA jeux FFSE, support informatique</a:t>
            </a:r>
            <a:endParaRPr lang="fr-FR" dirty="0"/>
          </a:p>
        </p:txBody>
      </p:sp>
    </p:spTree>
    <p:extLst>
      <p:ext uri="{BB962C8B-B14F-4D97-AF65-F5344CB8AC3E}">
        <p14:creationId xmlns:p14="http://schemas.microsoft.com/office/powerpoint/2010/main" val="1442329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7771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C7171D92-61A1-8546-89A1-A1E31C7153AC}" type="slidenum">
              <a:rPr lang="fr-FR" smtClean="0"/>
              <a:t>58</a:t>
            </a:fld>
            <a:endParaRPr lang="fr-FR"/>
          </a:p>
        </p:txBody>
      </p:sp>
    </p:spTree>
    <p:extLst>
      <p:ext uri="{BB962C8B-B14F-4D97-AF65-F5344CB8AC3E}">
        <p14:creationId xmlns:p14="http://schemas.microsoft.com/office/powerpoint/2010/main" val="446607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a:t>	</a:t>
            </a:r>
          </a:p>
          <a:p>
            <a:r>
              <a:rPr lang="fr-FR" dirty="0"/>
              <a:t>	Comme il est prévu dans les statuts, le comité est renouvelé</a:t>
            </a:r>
          </a:p>
          <a:p>
            <a:r>
              <a:rPr lang="fr-FR" dirty="0"/>
              <a:t> </a:t>
            </a:r>
            <a:r>
              <a:rPr lang="fr-FR" dirty="0" smtClean="0"/>
              <a:t>Voici </a:t>
            </a:r>
            <a:r>
              <a:rPr lang="fr-FR" dirty="0"/>
              <a:t>la liste des membres du bureau et du comité avec les responsables de section et les </a:t>
            </a:r>
            <a:r>
              <a:rPr lang="fr-FR" dirty="0" err="1"/>
              <a:t>binomes</a:t>
            </a:r>
            <a:endParaRPr lang="fr-FR" dirty="0"/>
          </a:p>
          <a:p>
            <a:r>
              <a:rPr lang="fr-FR" b="1" dirty="0"/>
              <a:t> </a:t>
            </a:r>
            <a:r>
              <a:rPr lang="fr-FR" dirty="0" smtClean="0"/>
              <a:t>Y </a:t>
            </a:r>
            <a:r>
              <a:rPr lang="fr-FR" dirty="0" err="1"/>
              <a:t>a-t-il</a:t>
            </a:r>
            <a:r>
              <a:rPr lang="fr-FR" dirty="0"/>
              <a:t> des candidatures spontanées ?…………..</a:t>
            </a:r>
          </a:p>
          <a:p>
            <a:r>
              <a:rPr lang="fr-FR" dirty="0"/>
              <a:t>Non</a:t>
            </a:r>
          </a:p>
          <a:p>
            <a:r>
              <a:rPr lang="fr-FR" dirty="0"/>
              <a:t> </a:t>
            </a:r>
            <a:r>
              <a:rPr lang="fr-FR" dirty="0" smtClean="0"/>
              <a:t>Je </a:t>
            </a:r>
            <a:r>
              <a:rPr lang="fr-FR" dirty="0"/>
              <a:t>vous propose de procéder à l’élection du comité tout en vous précisant  que si des personnes  venaient à se découvrir la vocation et la passion d’animer ou de faire découvrir une activité sportive, elles pourront être cooptées par la suite au sein du comité. Il en est de même pour les personnes qui souhaiteraient rejoindre le bureau.</a:t>
            </a:r>
          </a:p>
          <a:p>
            <a:r>
              <a:rPr lang="fr-FR" dirty="0"/>
              <a:t> </a:t>
            </a:r>
            <a:r>
              <a:rPr lang="fr-FR" dirty="0" smtClean="0"/>
              <a:t> Je </a:t>
            </a:r>
            <a:r>
              <a:rPr lang="fr-FR" dirty="0"/>
              <a:t>vous propose donc d’adopter la liste des membres composant le comité..</a:t>
            </a:r>
          </a:p>
          <a:p>
            <a:r>
              <a:rPr lang="fr-FR" dirty="0"/>
              <a:t> </a:t>
            </a:r>
          </a:p>
          <a:p>
            <a:r>
              <a:rPr lang="fr-FR" i="1" dirty="0"/>
              <a:t>VOTE</a:t>
            </a:r>
            <a:r>
              <a:rPr lang="fr-FR" dirty="0"/>
              <a:t> 	qui est contre ? 	qui s’abstient ?</a:t>
            </a:r>
          </a:p>
          <a:p>
            <a:r>
              <a:rPr lang="fr-FR" dirty="0"/>
              <a:t> </a:t>
            </a:r>
          </a:p>
          <a:p>
            <a:r>
              <a:rPr lang="fr-FR" dirty="0"/>
              <a:t>		Donc le nouveau comité est adopté</a:t>
            </a:r>
          </a:p>
          <a:p>
            <a:r>
              <a:rPr lang="fr-FR" dirty="0" smtClean="0"/>
              <a:t>Idem concernant le bureau pour le comité seulement idem</a:t>
            </a:r>
          </a:p>
        </p:txBody>
      </p:sp>
      <p:sp>
        <p:nvSpPr>
          <p:cNvPr id="4" name="Espace réservé du numéro de diapositive 3"/>
          <p:cNvSpPr>
            <a:spLocks noGrp="1"/>
          </p:cNvSpPr>
          <p:nvPr>
            <p:ph type="sldNum" sz="quarter" idx="10"/>
          </p:nvPr>
        </p:nvSpPr>
        <p:spPr/>
        <p:txBody>
          <a:bodyPr/>
          <a:lstStyle/>
          <a:p>
            <a:fld id="{82D5F7AB-BF6A-4392-8CE3-282EFF6D60C3}" type="slidenum">
              <a:rPr lang="fr-FR" smtClean="0"/>
              <a:pPr/>
              <a:t>59</a:t>
            </a:fld>
            <a:endParaRPr lang="fr-FR"/>
          </a:p>
        </p:txBody>
      </p:sp>
    </p:spTree>
    <p:extLst>
      <p:ext uri="{BB962C8B-B14F-4D97-AF65-F5344CB8AC3E}">
        <p14:creationId xmlns:p14="http://schemas.microsoft.com/office/powerpoint/2010/main" val="200848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82260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34224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Virginie</a:t>
            </a:r>
            <a:endParaRPr lang="fr-FR" dirty="0"/>
          </a:p>
        </p:txBody>
      </p:sp>
    </p:spTree>
    <p:extLst>
      <p:ext uri="{BB962C8B-B14F-4D97-AF65-F5344CB8AC3E}">
        <p14:creationId xmlns:p14="http://schemas.microsoft.com/office/powerpoint/2010/main" val="3870297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b="0" dirty="0" smtClean="0">
                <a:effectLst/>
              </a:rPr>
              <a:t>262 salariés et élus Crédit Mutuel Alliance Fédérale de Strasbourg ont participé à la 1ère édition du Challenge Contre la Faim qui se déroulait vendredi 5 juillet entre 11h30 et 14h au parc de l’Orangerie. Porteur de sens et de partage, cet évènement sportif inter-entreprises permet de collecter des dons pour un combat essentiel : la lutte contre la faim dans le monde.</a:t>
            </a:r>
          </a:p>
          <a:p>
            <a:endParaRPr lang="fr-FR" b="0" dirty="0" smtClean="0">
              <a:effectLst/>
            </a:endParaRPr>
          </a:p>
          <a:p>
            <a:r>
              <a:rPr lang="fr-FR" b="1" dirty="0" smtClean="0">
                <a:effectLst/>
              </a:rPr>
              <a:t>Le Crédit Mutuel verse 37 495 euros à Action contre la Faim</a:t>
            </a:r>
          </a:p>
          <a:p>
            <a:r>
              <a:rPr lang="fr-FR" dirty="0" smtClean="0">
                <a:effectLst/>
              </a:rPr>
              <a:t>Au total, 19 entreprises de l’</a:t>
            </a:r>
            <a:r>
              <a:rPr lang="fr-FR" dirty="0" err="1" smtClean="0">
                <a:effectLst/>
              </a:rPr>
              <a:t>Eurométropole</a:t>
            </a:r>
            <a:r>
              <a:rPr lang="fr-FR" dirty="0" smtClean="0">
                <a:effectLst/>
              </a:rPr>
              <a:t> se sont associés au Challenge mobilisant 543 salariés qui ont généré 87 465 euros de dons. Avec 262 élus et salariés impliqués, Crédit Mutuel Alliance Fédérale contribue à hauteur de 37 495 euros. Bravo à tous les sportifs engagés qui ont ainsi portés haut les couleurs de notre groupe mutualiste !</a:t>
            </a:r>
          </a:p>
          <a:p>
            <a:endParaRPr lang="fr-FR" b="0" dirty="0"/>
          </a:p>
        </p:txBody>
      </p:sp>
    </p:spTree>
    <p:extLst>
      <p:ext uri="{BB962C8B-B14F-4D97-AF65-F5344CB8AC3E}">
        <p14:creationId xmlns:p14="http://schemas.microsoft.com/office/powerpoint/2010/main" val="2345255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Appeler les vainqueurs</a:t>
            </a:r>
            <a:r>
              <a:rPr lang="fr-FR" baseline="0" dirty="0" smtClean="0"/>
              <a:t> pour les transats</a:t>
            </a:r>
            <a:endParaRPr lang="fr-FR" dirty="0"/>
          </a:p>
        </p:txBody>
      </p:sp>
    </p:spTree>
    <p:extLst>
      <p:ext uri="{BB962C8B-B14F-4D97-AF65-F5344CB8AC3E}">
        <p14:creationId xmlns:p14="http://schemas.microsoft.com/office/powerpoint/2010/main" val="3387226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760882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Remettre les transats aux vainqueurs</a:t>
            </a:r>
          </a:p>
          <a:p>
            <a:endParaRPr lang="fr-FR" dirty="0" smtClean="0"/>
          </a:p>
          <a:p>
            <a:pPr marL="0" marR="0" lvl="0" indent="0" defTabSz="457200" eaLnBrk="1" fontAlgn="auto" latinLnBrk="0" hangingPunct="1">
              <a:lnSpc>
                <a:spcPct val="117999"/>
              </a:lnSpc>
              <a:spcBef>
                <a:spcPts val="0"/>
              </a:spcBef>
              <a:spcAft>
                <a:spcPts val="0"/>
              </a:spcAft>
              <a:buClrTx/>
              <a:buSzTx/>
              <a:buFontTx/>
              <a:buNone/>
              <a:tabLst/>
              <a:defRPr/>
            </a:pPr>
            <a:r>
              <a:rPr lang="fr-FR" b="1" dirty="0" smtClean="0">
                <a:solidFill>
                  <a:srgbClr val="7030A0"/>
                </a:solidFill>
              </a:rPr>
              <a:t>Françoise BURG // Sébastien PRIETO // Sylvain BIGORGNE</a:t>
            </a:r>
          </a:p>
          <a:p>
            <a:pPr marL="0" marR="0" lvl="0" indent="0" defTabSz="457200" eaLnBrk="1" fontAlgn="auto" latinLnBrk="0" hangingPunct="1">
              <a:lnSpc>
                <a:spcPct val="117999"/>
              </a:lnSpc>
              <a:spcBef>
                <a:spcPts val="0"/>
              </a:spcBef>
              <a:spcAft>
                <a:spcPts val="0"/>
              </a:spcAft>
              <a:buClrTx/>
              <a:buSzTx/>
              <a:buFontTx/>
              <a:buNone/>
              <a:tabLst/>
              <a:defRPr/>
            </a:pPr>
            <a:r>
              <a:rPr lang="fr-FR" b="0" dirty="0" smtClean="0">
                <a:solidFill>
                  <a:srgbClr val="7030A0"/>
                </a:solidFill>
              </a:rPr>
              <a:t>Virginie FIX + Catherine</a:t>
            </a:r>
            <a:r>
              <a:rPr lang="fr-FR" b="0" baseline="0" dirty="0" smtClean="0">
                <a:solidFill>
                  <a:srgbClr val="7030A0"/>
                </a:solidFill>
              </a:rPr>
              <a:t> GOGNIES + Yann WINTZ (absents)</a:t>
            </a:r>
            <a:endParaRPr lang="fr-FR" b="0" dirty="0" smtClean="0">
              <a:solidFill>
                <a:srgbClr val="7030A0"/>
              </a:solidFill>
            </a:endParaRPr>
          </a:p>
          <a:p>
            <a:endParaRPr lang="fr-FR" dirty="0"/>
          </a:p>
        </p:txBody>
      </p:sp>
    </p:spTree>
    <p:extLst>
      <p:ext uri="{BB962C8B-B14F-4D97-AF65-F5344CB8AC3E}">
        <p14:creationId xmlns:p14="http://schemas.microsoft.com/office/powerpoint/2010/main" val="118008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 : lien</a:t>
            </a:r>
            <a:r>
              <a:rPr lang="fr-FR" baseline="0" dirty="0" smtClean="0"/>
              <a:t> VIDEO</a:t>
            </a:r>
            <a:endParaRPr lang="fr-FR" dirty="0"/>
          </a:p>
        </p:txBody>
      </p:sp>
    </p:spTree>
    <p:extLst>
      <p:ext uri="{BB962C8B-B14F-4D97-AF65-F5344CB8AC3E}">
        <p14:creationId xmlns:p14="http://schemas.microsoft.com/office/powerpoint/2010/main" val="3782263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Philippe et Laurent</a:t>
            </a:r>
          </a:p>
          <a:p>
            <a:r>
              <a:rPr lang="fr-FR" dirty="0" smtClean="0"/>
              <a:t>Lien</a:t>
            </a:r>
            <a:r>
              <a:rPr lang="fr-FR" baseline="0" dirty="0" smtClean="0"/>
              <a:t> PPT</a:t>
            </a:r>
          </a:p>
          <a:p>
            <a:r>
              <a:rPr lang="fr-FR" baseline="0" dirty="0" smtClean="0"/>
              <a:t>Musique </a:t>
            </a:r>
            <a:endParaRPr lang="fr-FR" dirty="0"/>
          </a:p>
        </p:txBody>
      </p:sp>
    </p:spTree>
    <p:extLst>
      <p:ext uri="{BB962C8B-B14F-4D97-AF65-F5344CB8AC3E}">
        <p14:creationId xmlns:p14="http://schemas.microsoft.com/office/powerpoint/2010/main" val="1471082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err="1" smtClean="0"/>
              <a:t>Jac</a:t>
            </a:r>
            <a:endParaRPr lang="fr-FR" dirty="0"/>
          </a:p>
        </p:txBody>
      </p:sp>
    </p:spTree>
    <p:extLst>
      <p:ext uri="{BB962C8B-B14F-4D97-AF65-F5344CB8AC3E}">
        <p14:creationId xmlns:p14="http://schemas.microsoft.com/office/powerpoint/2010/main" val="542382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Diaporama de Fred NGUYEN</a:t>
            </a:r>
          </a:p>
          <a:p>
            <a:r>
              <a:rPr lang="fr-FR" dirty="0" smtClean="0"/>
              <a:t>Nombre</a:t>
            </a:r>
            <a:r>
              <a:rPr lang="fr-FR" baseline="0" dirty="0" smtClean="0"/>
              <a:t> de participants</a:t>
            </a:r>
          </a:p>
          <a:p>
            <a:r>
              <a:rPr lang="fr-FR" baseline="0" dirty="0" smtClean="0"/>
              <a:t>Nombre d’activités</a:t>
            </a:r>
          </a:p>
          <a:p>
            <a:r>
              <a:rPr lang="fr-FR" baseline="0" dirty="0" smtClean="0"/>
              <a:t>Donner la récompense aux 4 personnes qui ont fait le plus d’activités</a:t>
            </a:r>
          </a:p>
          <a:p>
            <a:endParaRPr lang="fr-FR" dirty="0"/>
          </a:p>
        </p:txBody>
      </p:sp>
    </p:spTree>
    <p:extLst>
      <p:ext uri="{BB962C8B-B14F-4D97-AF65-F5344CB8AC3E}">
        <p14:creationId xmlns:p14="http://schemas.microsoft.com/office/powerpoint/2010/main" val="2649133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sz="3200" kern="1200" dirty="0" smtClean="0">
                <a:solidFill>
                  <a:schemeClr val="tx1"/>
                </a:solidFill>
                <a:effectLst/>
                <a:latin typeface="Helvetica Neue"/>
                <a:ea typeface="Helvetica Neue"/>
                <a:cs typeface="Helvetica Neue"/>
                <a:sym typeface="Helvetica Neue"/>
              </a:rPr>
              <a:t>JAC : </a:t>
            </a:r>
          </a:p>
          <a:p>
            <a:r>
              <a:rPr lang="fr-FR" sz="3200" kern="1200" dirty="0" smtClean="0">
                <a:solidFill>
                  <a:schemeClr val="tx1"/>
                </a:solidFill>
                <a:effectLst/>
                <a:latin typeface="Helvetica Neue"/>
                <a:ea typeface="Helvetica Neue"/>
                <a:cs typeface="Helvetica Neue"/>
                <a:sym typeface="Helvetica Neue"/>
              </a:rPr>
              <a:t>Après ce préambule, j’ouvre donc l’Assemblée Générale statutaire de notre Association, suite à l’invitation qui vous a été adressée par l’entremise de vos responsables de sections et publiée sur notre site.</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Pour que l’assemblée se déroule dans les règles de l’art, il nous faut nommer deux scrutateurs pour contrôler les votes ! 	</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QUI est volontaire ?</a:t>
            </a:r>
          </a:p>
          <a:p>
            <a:r>
              <a:rPr lang="fr-FR" sz="3200" kern="1200" dirty="0" smtClean="0">
                <a:solidFill>
                  <a:schemeClr val="tx1"/>
                </a:solidFill>
                <a:effectLst/>
                <a:latin typeface="Helvetica Neue"/>
                <a:ea typeface="Helvetica Neue"/>
                <a:cs typeface="Helvetica Neue"/>
                <a:sym typeface="Helvetica Neue"/>
              </a:rPr>
              <a:t> </a:t>
            </a:r>
          </a:p>
          <a:p>
            <a:r>
              <a:rPr lang="fr-FR" sz="3200" kern="1200" dirty="0" smtClean="0">
                <a:solidFill>
                  <a:schemeClr val="tx1"/>
                </a:solidFill>
                <a:effectLst/>
                <a:latin typeface="Helvetica Neue"/>
                <a:ea typeface="Helvetica Neue"/>
                <a:cs typeface="Helvetica Neue"/>
                <a:sym typeface="Helvetica Neue"/>
              </a:rPr>
              <a:t>Et comme secrétaire de séance je vous propose de nommer Virginie SOUDIER membre du bureau de l’ASCM/ Elle aura la tâche de rédiger et publier le Compte rendu de cette AG.</a:t>
            </a:r>
          </a:p>
          <a:p>
            <a:endParaRPr lang="fr-FR" sz="3200" kern="1200" dirty="0" smtClean="0">
              <a:solidFill>
                <a:schemeClr val="tx1"/>
              </a:solidFill>
              <a:effectLst/>
              <a:latin typeface="Helvetica Neue"/>
              <a:ea typeface="Helvetica Neue"/>
              <a:cs typeface="Helvetica Neue"/>
              <a:sym typeface="Helvetica Neue"/>
            </a:endParaRPr>
          </a:p>
          <a:p>
            <a:r>
              <a:rPr lang="fr-FR" dirty="0" smtClean="0"/>
              <a:t>Le premier point à l’ordre du  jour concerne l’approbation de ce PV.</a:t>
            </a:r>
          </a:p>
          <a:p>
            <a:r>
              <a:rPr lang="fr-FR" dirty="0" smtClean="0"/>
              <a:t>Le PV de l’assemblée de 2018 est en ligne sur notre site et nous vous avons invité à le consulter.</a:t>
            </a:r>
          </a:p>
          <a:p>
            <a:r>
              <a:rPr lang="fr-FR" dirty="0" smtClean="0"/>
              <a:t> Ce document reprend le déroulement de l’AG, les extraits des comptes rendus des différents responsables et le rapport Moral.</a:t>
            </a:r>
          </a:p>
          <a:p>
            <a:r>
              <a:rPr lang="fr-FR" dirty="0" smtClean="0"/>
              <a:t> A la lecture du document, avez-vous des remarques à formuler ?</a:t>
            </a:r>
          </a:p>
          <a:p>
            <a:r>
              <a:rPr lang="fr-FR" dirty="0" smtClean="0"/>
              <a:t> Aucune remarque n’est formulée</a:t>
            </a:r>
          </a:p>
          <a:p>
            <a:r>
              <a:rPr lang="fr-FR" dirty="0" smtClean="0"/>
              <a:t> Si ce n’est pas le cas, je vous propose de passer au vote à main levée.</a:t>
            </a:r>
          </a:p>
          <a:p>
            <a:endParaRPr lang="fr-FR" dirty="0" smtClean="0"/>
          </a:p>
          <a:p>
            <a:endParaRPr lang="fr-FR" dirty="0"/>
          </a:p>
        </p:txBody>
      </p:sp>
    </p:spTree>
    <p:extLst>
      <p:ext uri="{BB962C8B-B14F-4D97-AF65-F5344CB8AC3E}">
        <p14:creationId xmlns:p14="http://schemas.microsoft.com/office/powerpoint/2010/main" val="222684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Remettre les cadeaux aux vainqueurs</a:t>
            </a:r>
            <a:endParaRPr lang="fr-FR" dirty="0"/>
          </a:p>
        </p:txBody>
      </p:sp>
    </p:spTree>
    <p:extLst>
      <p:ext uri="{BB962C8B-B14F-4D97-AF65-F5344CB8AC3E}">
        <p14:creationId xmlns:p14="http://schemas.microsoft.com/office/powerpoint/2010/main" val="12345900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174712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30718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201863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a:xfrm>
            <a:off x="5580738" y="7021566"/>
            <a:ext cx="4269367" cy="370907"/>
          </a:xfrm>
          <a:prstGeom prst="rect">
            <a:avLst/>
          </a:prstGeom>
        </p:spPr>
        <p:txBody>
          <a:bodyPr/>
          <a:lstStyle/>
          <a:p>
            <a:fld id="{C7171D92-61A1-8546-89A1-A1E31C7153AC}" type="slidenum">
              <a:rPr lang="fr-FR" smtClean="0"/>
              <a:t>81</a:t>
            </a:fld>
            <a:endParaRPr lang="fr-FR"/>
          </a:p>
        </p:txBody>
      </p:sp>
    </p:spTree>
    <p:extLst>
      <p:ext uri="{BB962C8B-B14F-4D97-AF65-F5344CB8AC3E}">
        <p14:creationId xmlns:p14="http://schemas.microsoft.com/office/powerpoint/2010/main" val="2092669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69141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err="1" smtClean="0"/>
              <a:t>Jac</a:t>
            </a:r>
            <a:endParaRPr lang="fr-FR" dirty="0"/>
          </a:p>
        </p:txBody>
      </p:sp>
    </p:spTree>
    <p:extLst>
      <p:ext uri="{BB962C8B-B14F-4D97-AF65-F5344CB8AC3E}">
        <p14:creationId xmlns:p14="http://schemas.microsoft.com/office/powerpoint/2010/main" val="3897855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781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Merci à Laurent Allaire pour sa collaboration</a:t>
            </a:r>
            <a:endParaRPr lang="fr-FR" dirty="0"/>
          </a:p>
        </p:txBody>
      </p:sp>
    </p:spTree>
    <p:extLst>
      <p:ext uri="{BB962C8B-B14F-4D97-AF65-F5344CB8AC3E}">
        <p14:creationId xmlns:p14="http://schemas.microsoft.com/office/powerpoint/2010/main" val="36061421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b="1" dirty="0" smtClean="0"/>
              <a:t>Depuis la refonte cet été et avec l’effet du sport, tous les records</a:t>
            </a:r>
            <a:r>
              <a:rPr lang="fr-FR" b="1" baseline="0" dirty="0" smtClean="0"/>
              <a:t> sont battus : 23 388 vues sur le mois de septembre : bravo à tous !</a:t>
            </a:r>
            <a:endParaRPr lang="fr-FR" b="1" dirty="0"/>
          </a:p>
        </p:txBody>
      </p:sp>
    </p:spTree>
    <p:extLst>
      <p:ext uri="{BB962C8B-B14F-4D97-AF65-F5344CB8AC3E}">
        <p14:creationId xmlns:p14="http://schemas.microsoft.com/office/powerpoint/2010/main" val="799375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Présentation : lien VIDEO</a:t>
            </a:r>
            <a:endParaRPr lang="fr-FR" dirty="0"/>
          </a:p>
        </p:txBody>
      </p:sp>
    </p:spTree>
    <p:extLst>
      <p:ext uri="{BB962C8B-B14F-4D97-AF65-F5344CB8AC3E}">
        <p14:creationId xmlns:p14="http://schemas.microsoft.com/office/powerpoint/2010/main" val="6796897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83563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00208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Ajouter les noms</a:t>
            </a:r>
            <a:endParaRPr lang="fr-FR" dirty="0"/>
          </a:p>
        </p:txBody>
      </p:sp>
    </p:spTree>
    <p:extLst>
      <p:ext uri="{BB962C8B-B14F-4D97-AF65-F5344CB8AC3E}">
        <p14:creationId xmlns:p14="http://schemas.microsoft.com/office/powerpoint/2010/main" val="4144757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FR" dirty="0" smtClean="0"/>
              <a:t>A la fin,</a:t>
            </a:r>
            <a:r>
              <a:rPr lang="fr-FR" baseline="0" dirty="0" smtClean="0"/>
              <a:t> </a:t>
            </a:r>
            <a:r>
              <a:rPr lang="fr-FR" baseline="0" smtClean="0"/>
              <a:t>dia suivante </a:t>
            </a:r>
            <a:r>
              <a:rPr lang="fr-FR" smtClean="0"/>
              <a:t>: Le</a:t>
            </a:r>
            <a:r>
              <a:rPr lang="fr-FR" baseline="0" smtClean="0"/>
              <a:t> </a:t>
            </a:r>
            <a:r>
              <a:rPr lang="fr-FR" baseline="0" dirty="0" smtClean="0"/>
              <a:t>BUREAU au complet se met au centre pour clôturer avec les 2 présidents</a:t>
            </a:r>
            <a:endParaRPr lang="fr-FR" dirty="0" smtClean="0"/>
          </a:p>
          <a:p>
            <a:endParaRPr lang="fr-FR" dirty="0"/>
          </a:p>
        </p:txBody>
      </p:sp>
    </p:spTree>
    <p:extLst>
      <p:ext uri="{BB962C8B-B14F-4D97-AF65-F5344CB8AC3E}">
        <p14:creationId xmlns:p14="http://schemas.microsoft.com/office/powerpoint/2010/main" val="5200792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Appeler le</a:t>
            </a:r>
            <a:r>
              <a:rPr lang="fr-FR" baseline="0" dirty="0" smtClean="0"/>
              <a:t> bureau devant !!</a:t>
            </a:r>
            <a:endParaRPr lang="fr-FR" dirty="0"/>
          </a:p>
        </p:txBody>
      </p:sp>
    </p:spTree>
    <p:extLst>
      <p:ext uri="{BB962C8B-B14F-4D97-AF65-F5344CB8AC3E}">
        <p14:creationId xmlns:p14="http://schemas.microsoft.com/office/powerpoint/2010/main" val="295675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notes 2"/>
          <p:cNvSpPr>
            <a:spLocks noGrp="1"/>
          </p:cNvSpPr>
          <p:nvPr>
            <p:ph type="body" idx="1"/>
          </p:nvPr>
        </p:nvSpPr>
        <p:spPr/>
        <p:txBody>
          <a:bodyPr/>
          <a:lstStyle/>
          <a:p>
            <a:r>
              <a:rPr lang="fr-FR" dirty="0" smtClean="0"/>
              <a:t>Présentation</a:t>
            </a:r>
            <a:r>
              <a:rPr lang="fr-FR" baseline="0" dirty="0" smtClean="0"/>
              <a:t> : lien VIDEO + lien PPT</a:t>
            </a:r>
            <a:endParaRPr lang="fr-FR" dirty="0"/>
          </a:p>
        </p:txBody>
      </p:sp>
    </p:spTree>
    <p:extLst>
      <p:ext uri="{BB962C8B-B14F-4D97-AF65-F5344CB8AC3E}">
        <p14:creationId xmlns:p14="http://schemas.microsoft.com/office/powerpoint/2010/main" val="399962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7163" y="509588"/>
            <a:ext cx="4533900" cy="2549525"/>
          </a:xfrm>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 lien PPT</a:t>
            </a:r>
            <a:endParaRPr lang="fr-FR" dirty="0"/>
          </a:p>
        </p:txBody>
      </p:sp>
    </p:spTree>
    <p:extLst>
      <p:ext uri="{BB962C8B-B14F-4D97-AF65-F5344CB8AC3E}">
        <p14:creationId xmlns:p14="http://schemas.microsoft.com/office/powerpoint/2010/main" val="787182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406400" y="327920"/>
            <a:ext cx="18288000" cy="3449424"/>
          </a:xfrm>
        </p:spPr>
        <p:txBody>
          <a:bodyPr anchor="b"/>
          <a:lstStyle>
            <a:lvl1pPr algn="ctr">
              <a:defRPr sz="12000"/>
            </a:lvl1pPr>
          </a:lstStyle>
          <a:p>
            <a:r>
              <a:rPr lang="fr-FR" smtClean="0"/>
              <a:t>Modifiez le style du titre</a:t>
            </a:r>
            <a:endParaRPr lang="fr-FR"/>
          </a:p>
        </p:txBody>
      </p:sp>
      <p:sp>
        <p:nvSpPr>
          <p:cNvPr id="3" name="Sous-titre 2"/>
          <p:cNvSpPr>
            <a:spLocks noGrp="1"/>
          </p:cNvSpPr>
          <p:nvPr>
            <p:ph type="subTitle" idx="1"/>
          </p:nvPr>
        </p:nvSpPr>
        <p:spPr>
          <a:xfrm>
            <a:off x="660400" y="59848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smtClean="0"/>
              <a:t>Modifiez le style des sous-titres du masque</a:t>
            </a:r>
            <a:endParaRPr lang="fr-FR" dirty="0"/>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96091355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smtClean="0"/>
              <a:t>Modifiez le style du titre</a:t>
            </a:r>
            <a:endParaRPr lang="fr-FR"/>
          </a:p>
        </p:txBody>
      </p:sp>
      <p:sp>
        <p:nvSpPr>
          <p:cNvPr id="3" name="Espace réservé pour une image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smtClean="0"/>
              <a:t>Modifiez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6CB4B4D-7CA3-9044-876B-883B54F8677D}" type="slidenum">
              <a:rPr lang="fr-FR" smtClean="0"/>
              <a:pPr/>
              <a:t>‹N°›</a:t>
            </a:fld>
            <a:endParaRPr lang="fr-FR" dirty="0"/>
          </a:p>
        </p:txBody>
      </p:sp>
      <p:pic>
        <p:nvPicPr>
          <p:cNvPr id="8" name="Image 7"/>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384753454"/>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4287286176"/>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0" y="730250"/>
            <a:ext cx="5257800" cy="11623676"/>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676400" y="730250"/>
            <a:ext cx="15468600" cy="11623676"/>
          </a:xfrm>
        </p:spPr>
        <p:txBody>
          <a:bodyPr vert="eaVert"/>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7" name="Image 6"/>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4245860075"/>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219200" y="549279"/>
            <a:ext cx="21945600" cy="11703050"/>
          </a:xfrm>
          <a:prstGeom prst="rect">
            <a:avLst/>
          </a:prstGeom>
        </p:spPr>
        <p:txBody>
          <a:bodyPr/>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3" name="Image 2"/>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188681850"/>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2826" y="-1952563"/>
            <a:ext cx="27204744" cy="18818745"/>
          </a:xfrm>
          <a:prstGeom prst="rect">
            <a:avLst/>
          </a:prstGeom>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rotWithShape="1">
          <a:blip r:embed="rId4">
            <a:extLst>
              <a:ext uri="{28A0092B-C50C-407E-A947-70E740481C1C}">
                <a14:useLocalDpi xmlns:a14="http://schemas.microsoft.com/office/drawing/2010/main" val="0"/>
              </a:ext>
            </a:extLst>
          </a:blip>
          <a:srcRect b="35403"/>
          <a:stretch/>
        </p:blipFill>
        <p:spPr>
          <a:xfrm>
            <a:off x="16228785" y="0"/>
            <a:ext cx="8139420" cy="2067264"/>
          </a:xfrm>
          <a:prstGeom prst="rect">
            <a:avLst/>
          </a:prstGeom>
        </p:spPr>
      </p:pic>
    </p:spTree>
    <p:extLst>
      <p:ext uri="{BB962C8B-B14F-4D97-AF65-F5344CB8AC3E}">
        <p14:creationId xmlns:p14="http://schemas.microsoft.com/office/powerpoint/2010/main" val="3187803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2197" y="-2322446"/>
            <a:ext cx="27204744" cy="18818745"/>
          </a:xfrm>
          <a:prstGeom prst="rect">
            <a:avLst/>
          </a:prstGeom>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47188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6600"/>
                    </a14:imgEffect>
                    <a14:imgEffect>
                      <a14:brightnessContrast bright="40000" contrast="34000"/>
                    </a14:imgEffect>
                  </a14:imgLayer>
                </a14:imgProps>
              </a:ext>
              <a:ext uri="{28A0092B-C50C-407E-A947-70E740481C1C}">
                <a14:useLocalDpi xmlns:a14="http://schemas.microsoft.com/office/drawing/2010/main" val="0"/>
              </a:ext>
            </a:extLst>
          </a:blip>
          <a:stretch>
            <a:fillRect/>
          </a:stretch>
        </p:blipFill>
        <p:spPr>
          <a:xfrm>
            <a:off x="2988675" y="-1871881"/>
            <a:ext cx="27204744" cy="18818745"/>
          </a:xfrm>
          <a:prstGeom prst="rect">
            <a:avLst/>
          </a:prstGeom>
          <a:effectLst>
            <a:glow rad="127000">
              <a:schemeClr val="accent1">
                <a:alpha val="0"/>
              </a:schemeClr>
            </a:glow>
            <a:reflection endPos="65000" dist="50800" dir="5400000" sy="-100000" algn="bl" rotWithShape="0"/>
          </a:effectLst>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56954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re personnalisable 2">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6600"/>
                    </a14:imgEffect>
                    <a14:imgEffect>
                      <a14:brightnessContrast bright="40000" contrast="34000"/>
                    </a14:imgEffect>
                  </a14:imgLayer>
                </a14:imgProps>
              </a:ext>
              <a:ext uri="{28A0092B-C50C-407E-A947-70E740481C1C}">
                <a14:useLocalDpi xmlns:a14="http://schemas.microsoft.com/office/drawing/2010/main" val="0"/>
              </a:ext>
            </a:extLst>
          </a:blip>
          <a:stretch>
            <a:fillRect/>
          </a:stretch>
        </p:blipFill>
        <p:spPr>
          <a:xfrm>
            <a:off x="6748839" y="4537142"/>
            <a:ext cx="15630411" cy="10812259"/>
          </a:xfrm>
          <a:prstGeom prst="rect">
            <a:avLst/>
          </a:prstGeom>
          <a:effectLst>
            <a:glow rad="127000">
              <a:schemeClr val="accent1">
                <a:alpha val="0"/>
              </a:schemeClr>
            </a:glow>
            <a:reflection endPos="65000" dist="50800" dir="5400000" sy="-100000" algn="bl" rotWithShape="0"/>
          </a:effectLst>
        </p:spPr>
      </p:pic>
      <p:sp>
        <p:nvSpPr>
          <p:cNvPr id="3" name="Décision 2"/>
          <p:cNvSpPr/>
          <p:nvPr userDrawn="1"/>
        </p:nvSpPr>
        <p:spPr>
          <a:xfrm>
            <a:off x="-16764" y="0"/>
            <a:ext cx="9082587" cy="13738307"/>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10000 h 10000"/>
              <a:gd name="connsiteX1" fmla="*/ 0 w 10000"/>
              <a:gd name="connsiteY1" fmla="*/ 0 h 10000"/>
              <a:gd name="connsiteX2" fmla="*/ 5280 w 10000"/>
              <a:gd name="connsiteY2" fmla="*/ 2676 h 10000"/>
              <a:gd name="connsiteX3" fmla="*/ 10000 w 10000"/>
              <a:gd name="connsiteY3" fmla="*/ 5000 h 10000"/>
              <a:gd name="connsiteX4" fmla="*/ 0 w 10000"/>
              <a:gd name="connsiteY4" fmla="*/ 10000 h 10000"/>
              <a:gd name="connsiteX0" fmla="*/ 0 w 10000"/>
              <a:gd name="connsiteY0" fmla="*/ 7324 h 7324"/>
              <a:gd name="connsiteX1" fmla="*/ 0 w 10000"/>
              <a:gd name="connsiteY1" fmla="*/ 591 h 7324"/>
              <a:gd name="connsiteX2" fmla="*/ 5280 w 10000"/>
              <a:gd name="connsiteY2" fmla="*/ 0 h 7324"/>
              <a:gd name="connsiteX3" fmla="*/ 10000 w 10000"/>
              <a:gd name="connsiteY3" fmla="*/ 2324 h 7324"/>
              <a:gd name="connsiteX4" fmla="*/ 0 w 10000"/>
              <a:gd name="connsiteY4" fmla="*/ 7324 h 7324"/>
              <a:gd name="connsiteX0" fmla="*/ 0 w 10000"/>
              <a:gd name="connsiteY0" fmla="*/ 9348 h 9348"/>
              <a:gd name="connsiteX1" fmla="*/ 0 w 10000"/>
              <a:gd name="connsiteY1" fmla="*/ 155 h 9348"/>
              <a:gd name="connsiteX2" fmla="*/ 6284 w 10000"/>
              <a:gd name="connsiteY2" fmla="*/ 0 h 9348"/>
              <a:gd name="connsiteX3" fmla="*/ 10000 w 10000"/>
              <a:gd name="connsiteY3" fmla="*/ 2521 h 9348"/>
              <a:gd name="connsiteX4" fmla="*/ 0 w 10000"/>
              <a:gd name="connsiteY4" fmla="*/ 9348 h 9348"/>
              <a:gd name="connsiteX0" fmla="*/ 0 w 10000"/>
              <a:gd name="connsiteY0" fmla="*/ 10029 h 10029"/>
              <a:gd name="connsiteX1" fmla="*/ 0 w 10000"/>
              <a:gd name="connsiteY1" fmla="*/ 0 h 10029"/>
              <a:gd name="connsiteX2" fmla="*/ 6284 w 10000"/>
              <a:gd name="connsiteY2" fmla="*/ 29 h 10029"/>
              <a:gd name="connsiteX3" fmla="*/ 10000 w 10000"/>
              <a:gd name="connsiteY3" fmla="*/ 2726 h 10029"/>
              <a:gd name="connsiteX4" fmla="*/ 0 w 10000"/>
              <a:gd name="connsiteY4" fmla="*/ 10029 h 10029"/>
              <a:gd name="connsiteX0" fmla="*/ 0 w 10000"/>
              <a:gd name="connsiteY0" fmla="*/ 10000 h 10000"/>
              <a:gd name="connsiteX1" fmla="*/ 0 w 10000"/>
              <a:gd name="connsiteY1" fmla="*/ 41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10000 h 10000"/>
              <a:gd name="connsiteX1" fmla="*/ 20 w 10000"/>
              <a:gd name="connsiteY1" fmla="*/ 6 h 10000"/>
              <a:gd name="connsiteX2" fmla="*/ 6284 w 10000"/>
              <a:gd name="connsiteY2" fmla="*/ 0 h 10000"/>
              <a:gd name="connsiteX3" fmla="*/ 10000 w 10000"/>
              <a:gd name="connsiteY3" fmla="*/ 2697 h 10000"/>
              <a:gd name="connsiteX4" fmla="*/ 0 w 10000"/>
              <a:gd name="connsiteY4" fmla="*/ 10000 h 10000"/>
              <a:gd name="connsiteX0" fmla="*/ 0 w 10000"/>
              <a:gd name="connsiteY0" fmla="*/ 9994 h 9994"/>
              <a:gd name="connsiteX1" fmla="*/ 20 w 10000"/>
              <a:gd name="connsiteY1" fmla="*/ 0 h 9994"/>
              <a:gd name="connsiteX2" fmla="*/ 6284 w 10000"/>
              <a:gd name="connsiteY2" fmla="*/ 0 h 9994"/>
              <a:gd name="connsiteX3" fmla="*/ 10000 w 10000"/>
              <a:gd name="connsiteY3" fmla="*/ 2691 h 9994"/>
              <a:gd name="connsiteX4" fmla="*/ 0 w 10000"/>
              <a:gd name="connsiteY4" fmla="*/ 9994 h 9994"/>
              <a:gd name="connsiteX0" fmla="*/ 0 w 10000"/>
              <a:gd name="connsiteY0" fmla="*/ 10003 h 10003"/>
              <a:gd name="connsiteX1" fmla="*/ 13 w 10000"/>
              <a:gd name="connsiteY1" fmla="*/ 0 h 10003"/>
              <a:gd name="connsiteX2" fmla="*/ 6284 w 10000"/>
              <a:gd name="connsiteY2" fmla="*/ 3 h 10003"/>
              <a:gd name="connsiteX3" fmla="*/ 10000 w 10000"/>
              <a:gd name="connsiteY3" fmla="*/ 2696 h 10003"/>
              <a:gd name="connsiteX4" fmla="*/ 0 w 10000"/>
              <a:gd name="connsiteY4" fmla="*/ 10003 h 10003"/>
              <a:gd name="connsiteX0" fmla="*/ 0 w 10000"/>
              <a:gd name="connsiteY0" fmla="*/ 10003 h 10003"/>
              <a:gd name="connsiteX1" fmla="*/ 13 w 10000"/>
              <a:gd name="connsiteY1" fmla="*/ 0 h 10003"/>
              <a:gd name="connsiteX2" fmla="*/ 6284 w 10000"/>
              <a:gd name="connsiteY2" fmla="*/ 0 h 10003"/>
              <a:gd name="connsiteX3" fmla="*/ 10000 w 10000"/>
              <a:gd name="connsiteY3" fmla="*/ 2696 h 10003"/>
              <a:gd name="connsiteX4" fmla="*/ 0 w 10000"/>
              <a:gd name="connsiteY4" fmla="*/ 10003 h 10003"/>
              <a:gd name="connsiteX0" fmla="*/ 0 w 9992"/>
              <a:gd name="connsiteY0" fmla="*/ 10003 h 10003"/>
              <a:gd name="connsiteX1" fmla="*/ 13 w 9992"/>
              <a:gd name="connsiteY1" fmla="*/ 0 h 10003"/>
              <a:gd name="connsiteX2" fmla="*/ 6284 w 9992"/>
              <a:gd name="connsiteY2" fmla="*/ 0 h 10003"/>
              <a:gd name="connsiteX3" fmla="*/ 9992 w 9992"/>
              <a:gd name="connsiteY3" fmla="*/ 2700 h 10003"/>
              <a:gd name="connsiteX4" fmla="*/ 0 w 9992"/>
              <a:gd name="connsiteY4" fmla="*/ 10003 h 1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 h="10003">
                <a:moveTo>
                  <a:pt x="0" y="10003"/>
                </a:moveTo>
                <a:cubicBezTo>
                  <a:pt x="7" y="6670"/>
                  <a:pt x="6" y="3333"/>
                  <a:pt x="13" y="0"/>
                </a:cubicBezTo>
                <a:lnTo>
                  <a:pt x="6284" y="0"/>
                </a:lnTo>
                <a:lnTo>
                  <a:pt x="9992" y="2700"/>
                </a:lnTo>
                <a:lnTo>
                  <a:pt x="0" y="10003"/>
                </a:lnTo>
                <a:close/>
              </a:path>
            </a:pathLst>
          </a:cu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sp>
        <p:nvSpPr>
          <p:cNvPr id="14" name="Décision 2"/>
          <p:cNvSpPr/>
          <p:nvPr userDrawn="1"/>
        </p:nvSpPr>
        <p:spPr>
          <a:xfrm flipH="1">
            <a:off x="21513493" y="5118484"/>
            <a:ext cx="2854712" cy="857794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E7473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endParaRPr lang="fr-FR" sz="3200" dirty="0" err="1">
              <a:solidFill>
                <a:srgbClr val="FFFFFF"/>
              </a:solidFill>
              <a:latin typeface="Swis721 BT Roman" charset="0"/>
              <a:ea typeface="Swis721 BT Roman" charset="0"/>
              <a:cs typeface="Swis721 BT Roman" charset="0"/>
            </a:endParaRPr>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214" y="-876920"/>
            <a:ext cx="7234518" cy="7234518"/>
          </a:xfrm>
          <a:prstGeom prst="rect">
            <a:avLst/>
          </a:prstGeom>
        </p:spPr>
      </p:pic>
      <p:sp>
        <p:nvSpPr>
          <p:cNvPr id="8" name="Triangle isocèle 7"/>
          <p:cNvSpPr/>
          <p:nvPr userDrawn="1"/>
        </p:nvSpPr>
        <p:spPr>
          <a:xfrm rot="1099296">
            <a:off x="1775404" y="3315633"/>
            <a:ext cx="10200449" cy="12340768"/>
          </a:xfrm>
          <a:prstGeom prst="triangle">
            <a:avLst>
              <a:gd name="adj" fmla="val 53005"/>
            </a:avLst>
          </a:prstGeom>
          <a:solidFill>
            <a:srgbClr val="0E41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hape 55"/>
          <p:cNvSpPr>
            <a:spLocks noGrp="1"/>
          </p:cNvSpPr>
          <p:nvPr>
            <p:ph type="title"/>
          </p:nvPr>
        </p:nvSpPr>
        <p:spPr>
          <a:xfrm>
            <a:off x="9725982" y="414076"/>
            <a:ext cx="14284392" cy="5748207"/>
          </a:xfrm>
          <a:prstGeom prst="rect">
            <a:avLst/>
          </a:prstGeom>
        </p:spPr>
        <p:txBody>
          <a:bodyPr>
            <a:normAutofit/>
          </a:bodyPr>
          <a:lstStyle>
            <a:lvl1pPr>
              <a:defRPr sz="11500" b="1">
                <a:solidFill>
                  <a:srgbClr val="0E4195"/>
                </a:solidFill>
                <a:latin typeface="Helvetica Neue Thin"/>
              </a:defRPr>
            </a:lvl1pPr>
          </a:lstStyle>
          <a:p>
            <a:r>
              <a:rPr lang="fr-FR" dirty="0" smtClean="0"/>
              <a:t>Modifiez le style du titre</a:t>
            </a:r>
            <a:endParaRPr dirty="0"/>
          </a:p>
        </p:txBody>
      </p:sp>
    </p:spTree>
    <p:extLst>
      <p:ext uri="{BB962C8B-B14F-4D97-AF65-F5344CB8AC3E}">
        <p14:creationId xmlns:p14="http://schemas.microsoft.com/office/powerpoint/2010/main" val="3452864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75" name="Shape 175"/>
          <p:cNvSpPr>
            <a:spLocks noGrp="1"/>
          </p:cNvSpPr>
          <p:nvPr>
            <p:ph type="sldNum" sz="quarter" idx="2"/>
          </p:nvPr>
        </p:nvSpPr>
        <p:spPr>
          <a:xfrm>
            <a:off x="432000" y="13118400"/>
            <a:ext cx="695702" cy="513601"/>
          </a:xfrm>
          <a:prstGeom prst="rect">
            <a:avLst/>
          </a:prstGeom>
        </p:spPr>
        <p:txBody>
          <a:bodyPr wrap="none"/>
          <a:lstStyle>
            <a:lvl1pPr algn="l">
              <a:defRPr>
                <a:solidFill>
                  <a:srgbClr val="666465"/>
                </a:solidFill>
                <a:latin typeface="+mn-lt"/>
                <a:ea typeface="+mn-ea"/>
                <a:cs typeface="+mn-cs"/>
                <a:sym typeface="Helvetica Light"/>
              </a:defRPr>
            </a:lvl1p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3592230526"/>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78542" y="85725"/>
            <a:ext cx="21031200" cy="2651126"/>
          </a:xfrm>
        </p:spPr>
        <p:txBody>
          <a:bodyPr/>
          <a:lstStyle/>
          <a:p>
            <a:r>
              <a:rPr lang="fr-FR" smtClean="0"/>
              <a:t>Modifiez le style du titre</a:t>
            </a:r>
            <a:endParaRPr lang="fr-FR"/>
          </a:p>
        </p:txBody>
      </p:sp>
      <p:sp>
        <p:nvSpPr>
          <p:cNvPr id="3" name="Espace réservé du contenu 2"/>
          <p:cNvSpPr>
            <a:spLocks noGrp="1"/>
          </p:cNvSpPr>
          <p:nvPr>
            <p:ph idx="1"/>
          </p:nvPr>
        </p:nvSpPr>
        <p:spPr>
          <a:xfrm>
            <a:off x="378542" y="2948141"/>
            <a:ext cx="23673354" cy="9352014"/>
          </a:xfrm>
        </p:spPr>
        <p:txBody>
          <a:bodyPr/>
          <a:lstStyle>
            <a:lvl2pPr marL="1371600" indent="-457200">
              <a:buClr>
                <a:srgbClr val="FF0000"/>
              </a:buClr>
              <a:buFont typeface="Wingdings" panose="05000000000000000000" pitchFamily="2" charset="2"/>
              <a:buChar char="§"/>
              <a:defRPr>
                <a:latin typeface="Helvetica Neue Thin"/>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3325763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564880" y="2687639"/>
            <a:ext cx="15544800" cy="5705474"/>
          </a:xfrm>
        </p:spPr>
        <p:txBody>
          <a:bodyPr anchor="b"/>
          <a:lstStyle>
            <a:lvl1pPr>
              <a:defRPr sz="12000"/>
            </a:lvl1pPr>
          </a:lstStyle>
          <a:p>
            <a:r>
              <a:rPr lang="fr-FR" dirty="0" smtClean="0"/>
              <a:t>Modifiez le style du titre</a:t>
            </a:r>
            <a:endParaRPr lang="fr-FR" dirty="0"/>
          </a:p>
        </p:txBody>
      </p:sp>
      <p:sp>
        <p:nvSpPr>
          <p:cNvPr id="3" name="Espace réservé du texte 2"/>
          <p:cNvSpPr>
            <a:spLocks noGrp="1"/>
          </p:cNvSpPr>
          <p:nvPr>
            <p:ph type="body" idx="1"/>
          </p:nvPr>
        </p:nvSpPr>
        <p:spPr>
          <a:xfrm>
            <a:off x="10241280" y="9778999"/>
            <a:ext cx="13868400" cy="3000374"/>
          </a:xfrm>
        </p:spPr>
        <p:txBody>
          <a:bodyPr/>
          <a:lstStyle>
            <a:lvl1pPr marL="0" indent="0">
              <a:buNone/>
              <a:defRPr sz="4800">
                <a:solidFill>
                  <a:srgbClr val="004494"/>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smtClean="0"/>
              <a:t>Modifiez les styles du texte du masque</a:t>
            </a:r>
          </a:p>
        </p:txBody>
      </p:sp>
      <p:sp>
        <p:nvSpPr>
          <p:cNvPr id="5" name="Espace réservé du pied de page 4"/>
          <p:cNvSpPr>
            <a:spLocks noGrp="1"/>
          </p:cNvSpPr>
          <p:nvPr>
            <p:ph type="ftr" sz="quarter" idx="11"/>
          </p:nvPr>
        </p:nvSpPr>
        <p:spPr>
          <a:xfrm>
            <a:off x="640080" y="12779373"/>
            <a:ext cx="8229600" cy="730250"/>
          </a:xfrm>
        </p:spPr>
        <p:txBody>
          <a:bodyPr/>
          <a:lstStyle/>
          <a:p>
            <a:endParaRPr lang="fr-FR"/>
          </a:p>
        </p:txBody>
      </p:sp>
      <p:sp>
        <p:nvSpPr>
          <p:cNvPr id="6" name="Espace réservé du numéro de diapositive 5"/>
          <p:cNvSpPr>
            <a:spLocks noGrp="1"/>
          </p:cNvSpPr>
          <p:nvPr>
            <p:ph type="sldNum" sz="quarter" idx="12"/>
          </p:nvPr>
        </p:nvSpPr>
        <p:spPr/>
        <p:txBody>
          <a:bodyPr/>
          <a:lstStyle/>
          <a:p>
            <a:fld id="{86CB4B4D-7CA3-9044-876B-883B54F8677D}" type="slidenum">
              <a:rPr lang="fr-FR" smtClean="0"/>
              <a:pPr/>
              <a:t>‹N°›</a:t>
            </a:fld>
            <a:endParaRPr lang="fr-FR" dirty="0"/>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2552" y="3144839"/>
            <a:ext cx="18278124" cy="12643801"/>
          </a:xfrm>
          <a:prstGeom prst="rect">
            <a:avLst/>
          </a:prstGeom>
        </p:spPr>
      </p:pic>
    </p:spTree>
    <p:extLst>
      <p:ext uri="{BB962C8B-B14F-4D97-AF65-F5344CB8AC3E}">
        <p14:creationId xmlns:p14="http://schemas.microsoft.com/office/powerpoint/2010/main" val="3314552693"/>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74320" y="-30480"/>
            <a:ext cx="21031200" cy="2651126"/>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274320" y="3651250"/>
            <a:ext cx="11765280" cy="8702676"/>
          </a:xfrm>
        </p:spPr>
        <p:txBody>
          <a:bodyPr/>
          <a:lstStyle>
            <a:lvl2pPr marL="1371600" indent="-457200">
              <a:buClr>
                <a:srgbClr val="FF0000"/>
              </a:buClr>
              <a:buSzPct val="110000"/>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12344400" y="3651250"/>
            <a:ext cx="11795760" cy="8702676"/>
          </a:xfrm>
        </p:spPr>
        <p:txBody>
          <a:bodyPr/>
          <a:lstStyle>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22646640" y="12712701"/>
            <a:ext cx="1493520" cy="671829"/>
          </a:xfrm>
        </p:spPr>
        <p:txBody>
          <a:bodyPr/>
          <a:lstStyle/>
          <a:p>
            <a:fld id="{86CB4B4D-7CA3-9044-876B-883B54F8677D}" type="slidenum">
              <a:rPr lang="fr-FR" smtClean="0"/>
              <a:pPr/>
              <a:t>‹N°›</a:t>
            </a:fld>
            <a:endParaRPr lang="fr-FR" dirty="0"/>
          </a:p>
        </p:txBody>
      </p:sp>
      <p:pic>
        <p:nvPicPr>
          <p:cNvPr id="5" name="Image 4"/>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1413988829"/>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77496" y="-1269"/>
            <a:ext cx="21031200" cy="2651126"/>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277496" y="2828816"/>
            <a:ext cx="11476991" cy="1647824"/>
          </a:xfrm>
        </p:spPr>
        <p:txBody>
          <a:bodyPr anchor="t"/>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dirty="0" smtClean="0"/>
              <a:t>Modifiez les styles du texte du masque</a:t>
            </a:r>
          </a:p>
        </p:txBody>
      </p:sp>
      <p:sp>
        <p:nvSpPr>
          <p:cNvPr id="4" name="Espace réservé du contenu 3"/>
          <p:cNvSpPr>
            <a:spLocks noGrp="1"/>
          </p:cNvSpPr>
          <p:nvPr>
            <p:ph sz="half" idx="2"/>
          </p:nvPr>
        </p:nvSpPr>
        <p:spPr>
          <a:xfrm>
            <a:off x="1679577" y="5010150"/>
            <a:ext cx="10315574" cy="7369176"/>
          </a:xfrm>
        </p:spPr>
        <p:txBody>
          <a:bodyPr/>
          <a:lstStyle>
            <a:lvl1pPr marL="685800" indent="-685800">
              <a:buClr>
                <a:srgbClr val="FF0000"/>
              </a:buClr>
              <a:buFont typeface="Wingdings" panose="05000000000000000000" pitchFamily="2" charset="2"/>
              <a:buChar char="§"/>
              <a:defRPr/>
            </a:lvl1pPr>
            <a:lvl2pPr marL="1371600" indent="-457200">
              <a:buClr>
                <a:srgbClr val="FF0000"/>
              </a:buClr>
              <a:buFont typeface="Wingdings" panose="05000000000000000000" pitchFamily="2" charset="2"/>
              <a:buChar char="§"/>
              <a:defRPr/>
            </a:lvl2pPr>
            <a:lvl3pPr marL="2286000" indent="-457200">
              <a:buClr>
                <a:srgbClr val="FF0000"/>
              </a:buClr>
              <a:buFont typeface="Wingdings" panose="05000000000000000000" pitchFamily="2" charset="2"/>
              <a:buChar char="§"/>
              <a:defRPr/>
            </a:lvl3pPr>
            <a:lvl4pPr marL="3200400" indent="-457200">
              <a:buClr>
                <a:srgbClr val="FF0000"/>
              </a:buClr>
              <a:buFont typeface="Wingdings" panose="05000000000000000000" pitchFamily="2" charset="2"/>
              <a:buChar char="§"/>
              <a:defRPr/>
            </a:lvl4pPr>
            <a:lvl5pPr marL="4114800" indent="-457200">
              <a:buClr>
                <a:srgbClr val="FF0000"/>
              </a:buClr>
              <a:buFont typeface="Wingdings" panose="05000000000000000000" pitchFamily="2" charset="2"/>
              <a:buChar cha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2380259" y="2828816"/>
            <a:ext cx="11510682" cy="1647824"/>
          </a:xfrm>
        </p:spPr>
        <p:txBody>
          <a:bodyPr anchor="t"/>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dirty="0" smtClean="0"/>
              <a:t>Modifiez les styles du texte du masque</a:t>
            </a:r>
          </a:p>
        </p:txBody>
      </p:sp>
      <p:sp>
        <p:nvSpPr>
          <p:cNvPr id="6" name="Espace réservé du contenu 5"/>
          <p:cNvSpPr>
            <a:spLocks noGrp="1"/>
          </p:cNvSpPr>
          <p:nvPr>
            <p:ph sz="quarter" idx="4"/>
          </p:nvPr>
        </p:nvSpPr>
        <p:spPr>
          <a:xfrm>
            <a:off x="12344400" y="5010150"/>
            <a:ext cx="11510682" cy="7369176"/>
          </a:xfrm>
        </p:spPr>
        <p:txBody>
          <a:bodyPr/>
          <a:lstStyle>
            <a:lvl2pPr marL="1371600" indent="-457200">
              <a:buClr>
                <a:srgbClr val="FF0000"/>
              </a:buClr>
              <a:buFont typeface="Wingdings" panose="05000000000000000000" pitchFamily="2" charset="2"/>
              <a:buChar char="§"/>
              <a:defRPr/>
            </a:lvl2pPr>
            <a:lvl3pPr marL="2400300" indent="-571500">
              <a:buClr>
                <a:srgbClr val="FF0000"/>
              </a:buClr>
              <a:buFont typeface="Wingdings" panose="05000000000000000000" pitchFamily="2" charset="2"/>
              <a:buChar char="§"/>
              <a:defRPr/>
            </a:lvl3pPr>
            <a:lvl4pPr marL="3314700" indent="-571500">
              <a:buClr>
                <a:srgbClr val="FF0000"/>
              </a:buClr>
              <a:buFont typeface="Wingdings" panose="05000000000000000000" pitchFamily="2" charset="2"/>
              <a:buChar char="§"/>
              <a:defRPr/>
            </a:lvl4pPr>
            <a:lvl5pPr marL="4229100" indent="-571500">
              <a:buClr>
                <a:srgbClr val="FF0000"/>
              </a:buClr>
              <a:buFont typeface="Wingdings" panose="05000000000000000000" pitchFamily="2" charset="2"/>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9"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pic>
        <p:nvPicPr>
          <p:cNvPr id="10" name="Image 9"/>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Tree>
    <p:extLst>
      <p:ext uri="{BB962C8B-B14F-4D97-AF65-F5344CB8AC3E}">
        <p14:creationId xmlns:p14="http://schemas.microsoft.com/office/powerpoint/2010/main" val="4208625271"/>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39270" y="462242"/>
            <a:ext cx="21031200" cy="2651126"/>
          </a:xfrm>
        </p:spPr>
        <p:txBody>
          <a:bodyPr/>
          <a:lstStyle/>
          <a:p>
            <a:r>
              <a:rPr lang="fr-FR" smtClean="0"/>
              <a:t>Modifiez le style du titre</a:t>
            </a:r>
            <a:endParaRPr lang="fr-FR"/>
          </a:p>
        </p:txBody>
      </p:sp>
      <p:pic>
        <p:nvPicPr>
          <p:cNvPr id="6" name="Image 5"/>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0664800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439270" y="462242"/>
            <a:ext cx="21031200" cy="2651126"/>
          </a:xfrm>
        </p:spPr>
        <p:txBody>
          <a:bodyPr/>
          <a:lstStyle/>
          <a:p>
            <a:r>
              <a:rPr lang="fr-FR" smtClean="0"/>
              <a:t>Modifiez le style du titre</a:t>
            </a:r>
            <a:endParaRPr lang="fr-FR"/>
          </a:p>
        </p:txBody>
      </p:sp>
      <p:sp>
        <p:nvSpPr>
          <p:cNvPr id="7"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8"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28898725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6"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7"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213578111"/>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7" y="914400"/>
            <a:ext cx="7864474" cy="3200400"/>
          </a:xfrm>
        </p:spPr>
        <p:txBody>
          <a:bodyPr anchor="b"/>
          <a:lstStyle>
            <a:lvl1pPr>
              <a:defRPr sz="6400"/>
            </a:lvl1pPr>
          </a:lstStyle>
          <a:p>
            <a:r>
              <a:rPr lang="fr-FR" smtClean="0"/>
              <a:t>Modifiez le style du titre</a:t>
            </a:r>
            <a:endParaRPr lang="fr-FR"/>
          </a:p>
        </p:txBody>
      </p:sp>
      <p:sp>
        <p:nvSpPr>
          <p:cNvPr id="3" name="Espace réservé du contenu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smtClean="0"/>
              <a:t>Modifiez les styles du texte du masque</a:t>
            </a:r>
          </a:p>
        </p:txBody>
      </p:sp>
      <p:pic>
        <p:nvPicPr>
          <p:cNvPr id="8" name="Image 7"/>
          <p:cNvPicPr>
            <a:picLocks noChangeAspect="1"/>
          </p:cNvPicPr>
          <p:nvPr userDrawn="1"/>
        </p:nvPicPr>
        <p:blipFill>
          <a:blip r:embed="rId2" cstate="print">
            <a:extLst>
              <a:ext uri="{BEBA8EAE-BF5A-486C-A8C5-ECC9F3942E4B}">
                <a14:imgProps xmlns:a14="http://schemas.microsoft.com/office/drawing/2010/main">
                  <a14:imgLayer r:embed="rId3">
                    <a14:imgEffect>
                      <a14:artisticPhotocopy detail="0"/>
                    </a14:imgEffect>
                  </a14:imgLayer>
                </a14:imgProps>
              </a:ext>
              <a:ext uri="{28A0092B-C50C-407E-A947-70E740481C1C}">
                <a14:useLocalDpi xmlns:a14="http://schemas.microsoft.com/office/drawing/2010/main" val="0"/>
              </a:ext>
            </a:extLst>
          </a:blip>
          <a:stretch>
            <a:fillRect/>
          </a:stretch>
        </p:blipFill>
        <p:spPr>
          <a:xfrm>
            <a:off x="-3409191" y="5547360"/>
            <a:ext cx="14019952" cy="9698231"/>
          </a:xfrm>
          <a:prstGeom prst="rect">
            <a:avLst/>
          </a:prstGeom>
          <a:effectLst>
            <a:glow rad="127000">
              <a:schemeClr val="accent1">
                <a:alpha val="0"/>
              </a:schemeClr>
            </a:glow>
            <a:reflection endPos="65000" dist="50800" dir="5400000" sy="-100000" algn="bl" rotWithShape="0"/>
            <a:softEdge rad="0"/>
          </a:effectLst>
        </p:spPr>
      </p:pic>
      <p:sp>
        <p:nvSpPr>
          <p:cNvPr id="9" name="Espace réservé du pied de page 7"/>
          <p:cNvSpPr>
            <a:spLocks noGrp="1"/>
          </p:cNvSpPr>
          <p:nvPr>
            <p:ph type="ftr" sz="quarter" idx="11"/>
          </p:nvPr>
        </p:nvSpPr>
        <p:spPr>
          <a:xfrm>
            <a:off x="518160" y="12712701"/>
            <a:ext cx="17617440" cy="730250"/>
          </a:xfrm>
        </p:spPr>
        <p:txBody>
          <a:bodyPr/>
          <a:lstStyle/>
          <a:p>
            <a:endParaRPr lang="fr-FR" dirty="0"/>
          </a:p>
        </p:txBody>
      </p:sp>
      <p:sp>
        <p:nvSpPr>
          <p:cNvPr id="10" name="Espace réservé du numéro de diapositive 8"/>
          <p:cNvSpPr>
            <a:spLocks noGrp="1"/>
          </p:cNvSpPr>
          <p:nvPr>
            <p:ph type="sldNum" sz="quarter" idx="12"/>
          </p:nvPr>
        </p:nvSpPr>
        <p:spPr>
          <a:xfrm>
            <a:off x="18565496" y="12712701"/>
            <a:ext cx="5486400" cy="730250"/>
          </a:xfrm>
        </p:spPr>
        <p:txBody>
          <a:bodyPr/>
          <a:lstStyle/>
          <a:p>
            <a:fld id="{86CB4B4D-7CA3-9044-876B-883B54F8677D}" type="slidenum">
              <a:rPr lang="fr-FR" smtClean="0"/>
              <a:pPr/>
              <a:t>‹N°›</a:t>
            </a:fld>
            <a:endParaRPr lang="fr-FR" dirty="0"/>
          </a:p>
        </p:txBody>
      </p:sp>
    </p:spTree>
    <p:extLst>
      <p:ext uri="{BB962C8B-B14F-4D97-AF65-F5344CB8AC3E}">
        <p14:creationId xmlns:p14="http://schemas.microsoft.com/office/powerpoint/2010/main" val="17491280"/>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t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76400" y="1000125"/>
            <a:ext cx="21031200" cy="2651126"/>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b="0" i="0">
                <a:solidFill>
                  <a:srgbClr val="004494"/>
                </a:solidFill>
                <a:latin typeface="Helvetica Neue UltraLight" charset="0"/>
                <a:ea typeface="Helvetica Neue UltraLight" charset="0"/>
                <a:cs typeface="Helvetica Neue UltraLight" charset="0"/>
              </a:defRPr>
            </a:lvl1pPr>
          </a:lstStyle>
          <a:p>
            <a:endParaRPr lang="fr-FR" dirty="0"/>
          </a:p>
        </p:txBody>
      </p:sp>
      <p:sp>
        <p:nvSpPr>
          <p:cNvPr id="6" name="Espace réservé du numéro de diapositive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b="0" i="0">
                <a:solidFill>
                  <a:srgbClr val="004494"/>
                </a:solidFill>
                <a:latin typeface="Helvetica Neue UltraLight" charset="0"/>
                <a:ea typeface="Helvetica Neue UltraLight" charset="0"/>
                <a:cs typeface="Helvetica Neue UltraLight" charset="0"/>
              </a:defRPr>
            </a:lvl1pPr>
          </a:lstStyle>
          <a:p>
            <a:fld id="{86CB4B4D-7CA3-9044-876B-883B54F8677D}" type="slidenum">
              <a:rPr lang="fr-FR" smtClean="0"/>
              <a:pPr/>
              <a:t>‹N°›</a:t>
            </a:fld>
            <a:endParaRPr lang="fr-FR" dirty="0"/>
          </a:p>
        </p:txBody>
      </p:sp>
      <p:sp>
        <p:nvSpPr>
          <p:cNvPr id="9" name="Décision 2"/>
          <p:cNvSpPr/>
          <p:nvPr userDrawn="1"/>
        </p:nvSpPr>
        <p:spPr>
          <a:xfrm>
            <a:off x="1945" y="13049074"/>
            <a:ext cx="241336" cy="666925"/>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5000"/>
              <a:gd name="connsiteY0" fmla="*/ 10000 h 10000"/>
              <a:gd name="connsiteX1" fmla="*/ 0 w 5000"/>
              <a:gd name="connsiteY1" fmla="*/ 0 h 10000"/>
              <a:gd name="connsiteX2" fmla="*/ 5000 w 5000"/>
              <a:gd name="connsiteY2" fmla="*/ 5000 h 10000"/>
              <a:gd name="connsiteX3" fmla="*/ 0 w 5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5000" h="10000">
                <a:moveTo>
                  <a:pt x="0" y="10000"/>
                </a:moveTo>
                <a:lnTo>
                  <a:pt x="0" y="0"/>
                </a:lnTo>
                <a:lnTo>
                  <a:pt x="5000" y="5000"/>
                </a:lnTo>
                <a:lnTo>
                  <a:pt x="0" y="10000"/>
                </a:lnTo>
                <a:close/>
              </a:path>
            </a:pathLst>
          </a:custGeom>
          <a:solidFill>
            <a:srgbClr val="003A8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normAutofit/>
          </a:bodyPr>
          <a:lstStyle/>
          <a:p>
            <a:pPr algn="ctr"/>
            <a:endParaRPr lang="fr-FR" sz="3200" dirty="0" err="1">
              <a:solidFill>
                <a:schemeClr val="bg1"/>
              </a:solidFill>
              <a:latin typeface="Swis721 BT Roman" charset="0"/>
              <a:ea typeface="Swis721 BT Roman" charset="0"/>
              <a:cs typeface="Swis721 BT Roman" charset="0"/>
            </a:endParaRPr>
          </a:p>
        </p:txBody>
      </p:sp>
      <p:pic>
        <p:nvPicPr>
          <p:cNvPr id="11" name="Image 10"/>
          <p:cNvPicPr>
            <a:picLocks noChangeAspect="1"/>
          </p:cNvPicPr>
          <p:nvPr userDrawn="1"/>
        </p:nvPicPr>
        <p:blipFill>
          <a:blip r:embed="rId20"/>
          <a:stretch>
            <a:fillRect/>
          </a:stretch>
        </p:blipFill>
        <p:spPr>
          <a:xfrm>
            <a:off x="20242633" y="0"/>
            <a:ext cx="4141367" cy="1835194"/>
          </a:xfrm>
          <a:prstGeom prst="rect">
            <a:avLst/>
          </a:prstGeom>
        </p:spPr>
      </p:pic>
    </p:spTree>
    <p:extLst>
      <p:ext uri="{BB962C8B-B14F-4D97-AF65-F5344CB8AC3E}">
        <p14:creationId xmlns:p14="http://schemas.microsoft.com/office/powerpoint/2010/main" val="3075862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706" r:id="rId7"/>
    <p:sldLayoutId id="2147483695" r:id="rId8"/>
    <p:sldLayoutId id="2147483696" r:id="rId9"/>
    <p:sldLayoutId id="2147483697" r:id="rId10"/>
    <p:sldLayoutId id="2147483698" r:id="rId11"/>
    <p:sldLayoutId id="2147483699" r:id="rId12"/>
    <p:sldLayoutId id="2147483700" r:id="rId13"/>
    <p:sldLayoutId id="2147483703" r:id="rId14"/>
    <p:sldLayoutId id="2147483683" r:id="rId15"/>
    <p:sldLayoutId id="2147483704" r:id="rId16"/>
    <p:sldLayoutId id="2147483705" r:id="rId17"/>
    <p:sldLayoutId id="2147483702" r:id="rId18"/>
  </p:sldLayoutIdLst>
  <p:timing>
    <p:tnLst>
      <p:par>
        <p:cTn id="1" dur="indefinite" restart="never" nodeType="tmRoot"/>
      </p:par>
    </p:tnLst>
  </p:timing>
  <p:hf hdr="0" ftr="0" dt="0"/>
  <p:txStyles>
    <p:title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p:titleStyle>
    <p:body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21"/>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21"/>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21"/>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21"/>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wmf"/><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4.jpeg"/><Relationship Id="rId5" Type="http://schemas.openxmlformats.org/officeDocument/2006/relationships/hyperlink" Target="https://goo.gl/maps/dhMre1rSxbw2rN1u5" TargetMode="External"/><Relationship Id="rId10" Type="http://schemas.openxmlformats.org/officeDocument/2006/relationships/hyperlink" Target="aikido.mp4" TargetMode="External"/><Relationship Id="rId4" Type="http://schemas.openxmlformats.org/officeDocument/2006/relationships/image" Target="../media/image30.png"/><Relationship Id="rId9" Type="http://schemas.openxmlformats.org/officeDocument/2006/relationships/hyperlink" Target="mailto:ascmaikido@creditmutuel.fr"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mailto:ascmaviron@creditmutuel.fr" TargetMode="External"/><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0.jpeg"/><Relationship Id="rId4" Type="http://schemas.openxmlformats.org/officeDocument/2006/relationships/image" Target="../media/image36.jpeg"/><Relationship Id="rId9" Type="http://schemas.openxmlformats.org/officeDocument/2006/relationships/hyperlink" Target="aviron.pptx"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Badminton%202019.pptx" TargetMode="External"/><Relationship Id="rId3" Type="http://schemas.openxmlformats.org/officeDocument/2006/relationships/image" Target="../media/image41.jpeg"/><Relationship Id="rId7" Type="http://schemas.openxmlformats.org/officeDocument/2006/relationships/hyperlink" Target="mailto:ascmbadminton@creditmutuel.f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ascmbasket@creditmutuel.fr"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hyperlink" Target="bowling.pptx" TargetMode="External"/><Relationship Id="rId3" Type="http://schemas.openxmlformats.org/officeDocument/2006/relationships/image" Target="../media/image49.jpeg"/><Relationship Id="rId7" Type="http://schemas.openxmlformats.org/officeDocument/2006/relationships/hyperlink" Target="mailto:ascmbowling@creditmutuel.f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ascmcardioboxe@creditmutuel.fr"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oFsAgM64a14&amp;list=PL_9HQBYziYa6Df2maQXzibI2OLYY0GK-O"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g"/><Relationship Id="rId7" Type="http://schemas.openxmlformats.org/officeDocument/2006/relationships/hyperlink" Target="cyclo.ppt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ascmcyclo@creditmutuel.fr"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233;checs.pptx" TargetMode="External"/><Relationship Id="rId5" Type="http://schemas.openxmlformats.org/officeDocument/2006/relationships/hyperlink" Target="mailto:ascmescrime@creditmutuel.fr" TargetMode="Externa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hyperlink" Target="mailto:ascmequitation@creditmutuel.f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ascmescrime@creditmutuel.fr"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hyperlink" Target="fitness.pptx" TargetMode="External"/><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ascmfitness@creditmutuel.fr"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jpeg"/></Relationships>
</file>

<file path=ppt/slides/_rels/slide25.xml.rels><?xml version="1.0" encoding="UTF-8" standalone="yes"?>
<Relationships xmlns="http://schemas.openxmlformats.org/package/2006/relationships"><Relationship Id="rId8" Type="http://schemas.openxmlformats.org/officeDocument/2006/relationships/hyperlink" Target="foot.pptx" TargetMode="External"/><Relationship Id="rId3" Type="http://schemas.openxmlformats.org/officeDocument/2006/relationships/image" Target="../media/image75.jpeg"/><Relationship Id="rId7" Type="http://schemas.openxmlformats.org/officeDocument/2006/relationships/hyperlink" Target="mailto:ascmfootball@creditmutuel.f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mailto:ascmfootball@creditmutuel.fr"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hyperlink" Target="mailto:ascmgolf@creditmutuel.fr" TargetMode="External"/><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10" Type="http://schemas.openxmlformats.org/officeDocument/2006/relationships/image" Target="../media/image88.jpeg"/><Relationship Id="rId4" Type="http://schemas.openxmlformats.org/officeDocument/2006/relationships/image" Target="../media/image84.png"/><Relationship Id="rId9" Type="http://schemas.openxmlformats.org/officeDocument/2006/relationships/hyperlink" Target="golf.pptx"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hyperlink" Target="mailto:ascmgolf@creditmutuel.fr"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ascmmontagne@creditmutuel.fr" TargetMode="External"/><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0.jpeg"/><Relationship Id="rId4" Type="http://schemas.openxmlformats.org/officeDocument/2006/relationships/image" Target="../media/image96.jpeg"/><Relationship Id="rId9" Type="http://schemas.openxmlformats.org/officeDocument/2006/relationships/hyperlink" Target="montagne.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mailto:ascmnatation@creditmutuel.fr" TargetMode="External"/><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g"/><Relationship Id="rId10" Type="http://schemas.openxmlformats.org/officeDocument/2006/relationships/image" Target="../media/image106.jpeg"/><Relationship Id="rId4" Type="http://schemas.openxmlformats.org/officeDocument/2006/relationships/image" Target="../media/image102.jpeg"/><Relationship Id="rId9" Type="http://schemas.openxmlformats.org/officeDocument/2006/relationships/hyperlink" Target="natation.ppt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padel.pptx" TargetMode="External"/><Relationship Id="rId3" Type="http://schemas.openxmlformats.org/officeDocument/2006/relationships/hyperlink" Target="mailto:ascmnatation@creditmutuel.fr" TargetMode="External"/><Relationship Id="rId7"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hyperlink" Target="mailto:ascmnatation@creditmutuel.f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6.jpeg"/><Relationship Id="rId7" Type="http://schemas.openxmlformats.org/officeDocument/2006/relationships/hyperlink" Target="rugby5.ppt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ascmtir@creditmutuel.fr" TargetMode="External"/><Relationship Id="rId5" Type="http://schemas.openxmlformats.org/officeDocument/2006/relationships/image" Target="../media/image118.png"/><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120.png"/><Relationship Id="rId7" Type="http://schemas.openxmlformats.org/officeDocument/2006/relationships/image" Target="../media/image12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ascmsalle@creditmutuel.fr"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hyperlink" Target="mailto:ascmsalle@creditmutuel.fr" TargetMode="External"/><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g"/><Relationship Id="rId4" Type="http://schemas.openxmlformats.org/officeDocument/2006/relationships/image" Target="../media/image126.jpeg"/></Relationships>
</file>

<file path=ppt/slides/_rels/slide36.xml.rels><?xml version="1.0" encoding="UTF-8" standalone="yes"?>
<Relationships xmlns="http://schemas.openxmlformats.org/package/2006/relationships"><Relationship Id="rId3" Type="http://schemas.openxmlformats.org/officeDocument/2006/relationships/hyperlink" Target="mailto:ascmski@creditmutuel.fr" TargetMode="External"/><Relationship Id="rId7"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png"/><Relationship Id="rId4" Type="http://schemas.openxmlformats.org/officeDocument/2006/relationships/image" Target="../media/image130.jpg"/></Relationships>
</file>

<file path=ppt/slides/_rels/slide37.xml.rels><?xml version="1.0" encoding="UTF-8" standalone="yes"?>
<Relationships xmlns="http://schemas.openxmlformats.org/package/2006/relationships"><Relationship Id="rId8" Type="http://schemas.openxmlformats.org/officeDocument/2006/relationships/hyperlink" Target="mailto:ascmski@creditmutuel.fr" TargetMode="External"/><Relationship Id="rId3" Type="http://schemas.openxmlformats.org/officeDocument/2006/relationships/image" Target="../media/image134.jpeg"/><Relationship Id="rId7"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38.xml.rels><?xml version="1.0" encoding="UTF-8" standalone="yes"?>
<Relationships xmlns="http://schemas.openxmlformats.org/package/2006/relationships"><Relationship Id="rId8" Type="http://schemas.openxmlformats.org/officeDocument/2006/relationships/hyperlink" Target="mailto:ascmski@creditmutuel.fr" TargetMode="External"/><Relationship Id="rId3" Type="http://schemas.openxmlformats.org/officeDocument/2006/relationships/image" Target="../media/image2.tif"/><Relationship Id="rId7"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3.jpeg"/></Relationships>
</file>

<file path=ppt/slides/_rels/slide39.xml.rels><?xml version="1.0" encoding="UTF-8" standalone="yes"?>
<Relationships xmlns="http://schemas.openxmlformats.org/package/2006/relationships"><Relationship Id="rId8" Type="http://schemas.openxmlformats.org/officeDocument/2006/relationships/hyperlink" Target="tdt.pptx" TargetMode="External"/><Relationship Id="rId3" Type="http://schemas.openxmlformats.org/officeDocument/2006/relationships/image" Target="../media/image144.jpeg"/><Relationship Id="rId7" Type="http://schemas.openxmlformats.org/officeDocument/2006/relationships/hyperlink" Target="mailto:ascmtennisdetable@creditmutuel.fr"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4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mailto:ascmtir@creditmutuel.fr" TargetMode="External"/><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4.jpeg"/><Relationship Id="rId4" Type="http://schemas.openxmlformats.org/officeDocument/2006/relationships/image" Target="../media/image150.png"/><Relationship Id="rId9" Type="http://schemas.openxmlformats.org/officeDocument/2006/relationships/hyperlink" Target="tir.pptx"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hyperlink" Target="mailto:ascmultimate@creditmutuel.f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0.jpeg"/><Relationship Id="rId4" Type="http://schemas.openxmlformats.org/officeDocument/2006/relationships/image" Target="../media/image156.png"/><Relationship Id="rId9" Type="http://schemas.openxmlformats.org/officeDocument/2006/relationships/hyperlink" Target="Ultimate%20Frisbee.pptx"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VolleyAG2019.mov" TargetMode="External"/><Relationship Id="rId3" Type="http://schemas.openxmlformats.org/officeDocument/2006/relationships/image" Target="../media/image161.jpeg"/><Relationship Id="rId7" Type="http://schemas.openxmlformats.org/officeDocument/2006/relationships/hyperlink" Target="mailto:ascmvolley@creditmutuel.fr"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 Id="rId9" Type="http://schemas.openxmlformats.org/officeDocument/2006/relationships/image" Target="../media/image165.jpeg"/></Relationships>
</file>

<file path=ppt/slides/_rels/slide43.xml.rels><?xml version="1.0" encoding="UTF-8" standalone="yes"?>
<Relationships xmlns="http://schemas.openxmlformats.org/package/2006/relationships"><Relationship Id="rId8" Type="http://schemas.openxmlformats.org/officeDocument/2006/relationships/hyperlink" Target="yoga.pptx" TargetMode="External"/><Relationship Id="rId3" Type="http://schemas.openxmlformats.org/officeDocument/2006/relationships/hyperlink" Target="file:///\\uf11-002\ASCMCIC%20COMITE\AG\AG%202015-2016\Yoga\Ascmcic%20yoga%20AG%202016.pptx" TargetMode="External"/><Relationship Id="rId7" Type="http://schemas.openxmlformats.org/officeDocument/2006/relationships/hyperlink" Target="mailto:ascmyoga@creditmutuel.f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69.jpeg"/></Relationships>
</file>

<file path=ppt/slides/_rels/slide4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jpeg"/><Relationship Id="rId7" Type="http://schemas.openxmlformats.org/officeDocument/2006/relationships/image" Target="../media/image17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6.jpeg"/><Relationship Id="rId5" Type="http://schemas.openxmlformats.org/officeDocument/2006/relationships/image" Target="../media/image172.jpg"/><Relationship Id="rId10" Type="http://schemas.openxmlformats.org/officeDocument/2006/relationships/hyperlink" Target="salsa%20effet%20du%20sport.mp4" TargetMode="External"/><Relationship Id="rId4" Type="http://schemas.openxmlformats.org/officeDocument/2006/relationships/image" Target="../media/image171.jpeg"/><Relationship Id="rId9" Type="http://schemas.openxmlformats.org/officeDocument/2006/relationships/hyperlink" Target="mailto:ascmyoga@creditmutuel.fr"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mailto:ascmcourseapied@creditmutuel.fr" TargetMode="External"/><Relationship Id="rId3" Type="http://schemas.openxmlformats.org/officeDocument/2006/relationships/image" Target="../media/image177.JPG"/><Relationship Id="rId7" Type="http://schemas.openxmlformats.org/officeDocument/2006/relationships/image" Target="../media/image18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jpeg"/><Relationship Id="rId10" Type="http://schemas.openxmlformats.org/officeDocument/2006/relationships/image" Target="../media/image182.jpeg"/><Relationship Id="rId4" Type="http://schemas.openxmlformats.org/officeDocument/2006/relationships/image" Target="../media/image178.JPG"/><Relationship Id="rId9" Type="http://schemas.openxmlformats.org/officeDocument/2006/relationships/hyperlink" Target="cap.PPT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84.png"/></Relationships>
</file>

<file path=ppt/slides/_rels/slide47.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88.jpeg"/><Relationship Id="rId11" Type="http://schemas.openxmlformats.org/officeDocument/2006/relationships/image" Target="../media/image192.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hyperlink" Target="ASCM%20Action%20SITE%20ASCM.ppt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49.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5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wmf"/><Relationship Id="rId7" Type="http://schemas.openxmlformats.org/officeDocument/2006/relationships/diagramColors" Target="../diagrams/colors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wmf"/><Relationship Id="rId7" Type="http://schemas.openxmlformats.org/officeDocument/2006/relationships/diagramColors" Target="../diagrams/colors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88.jpeg"/><Relationship Id="rId11" Type="http://schemas.openxmlformats.org/officeDocument/2006/relationships/image" Target="../media/image192.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hyperlink" Target="ASCM%20Action%20SITE%20ASCM.ppt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88.jpeg"/><Relationship Id="rId11" Type="http://schemas.openxmlformats.org/officeDocument/2006/relationships/image" Target="../media/image192.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hyperlink" Target="ASCM%20Action%20SITE%20ASCM.pptx"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5.jpeg"/><Relationship Id="rId3" Type="http://schemas.openxmlformats.org/officeDocument/2006/relationships/image" Target="../media/image206.png"/><Relationship Id="rId7" Type="http://schemas.openxmlformats.org/officeDocument/2006/relationships/image" Target="../media/image210.jpeg"/><Relationship Id="rId12" Type="http://schemas.openxmlformats.org/officeDocument/2006/relationships/image" Target="../media/image214.jpeg"/><Relationship Id="rId17" Type="http://schemas.openxmlformats.org/officeDocument/2006/relationships/image" Target="../media/image219.jpg"/><Relationship Id="rId2" Type="http://schemas.openxmlformats.org/officeDocument/2006/relationships/notesSlide" Target="../notesSlides/notesSlide47.xml"/><Relationship Id="rId16"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3.jpeg"/><Relationship Id="rId5" Type="http://schemas.openxmlformats.org/officeDocument/2006/relationships/image" Target="../media/image208.jpeg"/><Relationship Id="rId15" Type="http://schemas.openxmlformats.org/officeDocument/2006/relationships/image" Target="../media/image217.JPG"/><Relationship Id="rId10" Type="http://schemas.openxmlformats.org/officeDocument/2006/relationships/image" Target="../media/image124.JP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6.JPG"/></Relationships>
</file>

<file path=ppt/slides/_rels/slide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8.wmf"/><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png"/><Relationship Id="rId3" Type="http://schemas.openxmlformats.org/officeDocument/2006/relationships/image" Target="../media/image185.png"/><Relationship Id="rId7" Type="http://schemas.openxmlformats.org/officeDocument/2006/relationships/image" Target="../media/image189.png"/><Relationship Id="rId12" Type="http://schemas.openxmlformats.org/officeDocument/2006/relationships/image" Target="../media/image193.png"/><Relationship Id="rId2" Type="http://schemas.openxmlformats.org/officeDocument/2006/relationships/hyperlink" Target="ASCM%20Action%20OCEANNES-FFSE.pptx" TargetMode="External"/><Relationship Id="rId1" Type="http://schemas.openxmlformats.org/officeDocument/2006/relationships/slideLayout" Target="../slideLayouts/slideLayout15.xml"/><Relationship Id="rId6" Type="http://schemas.openxmlformats.org/officeDocument/2006/relationships/image" Target="../media/image188.jpeg"/><Relationship Id="rId11" Type="http://schemas.openxmlformats.org/officeDocument/2006/relationships/image" Target="../media/image192.png"/><Relationship Id="rId5" Type="http://schemas.openxmlformats.org/officeDocument/2006/relationships/image" Target="../media/image187.png"/><Relationship Id="rId10" Type="http://schemas.openxmlformats.org/officeDocument/2006/relationships/image" Target="../media/image191.png"/><Relationship Id="rId4" Type="http://schemas.openxmlformats.org/officeDocument/2006/relationships/image" Target="../media/image186.png"/><Relationship Id="rId9" Type="http://schemas.openxmlformats.org/officeDocument/2006/relationships/hyperlink" Target="ASCM%20Action%20SITE%20ASCM.pptx" TargetMode="External"/><Relationship Id="rId14" Type="http://schemas.openxmlformats.org/officeDocument/2006/relationships/image" Target="../media/image2.ti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22.jpeg"/><Relationship Id="rId4" Type="http://schemas.openxmlformats.org/officeDocument/2006/relationships/hyperlink" Target="MVA%202019%20v2.mp4"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6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230.png"/><Relationship Id="rId4" Type="http://schemas.openxmlformats.org/officeDocument/2006/relationships/image" Target="../media/image229.png"/></Relationships>
</file>

<file path=ppt/slides/_rels/slide6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salzburg.pptx" TargetMode="External"/><Relationship Id="rId4" Type="http://schemas.openxmlformats.org/officeDocument/2006/relationships/image" Target="../media/image232.png"/></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image" Target="../media/image234.png"/><Relationship Id="rId7" Type="http://schemas.openxmlformats.org/officeDocument/2006/relationships/image" Target="../media/image238.png"/><Relationship Id="rId12" Type="http://schemas.microsoft.com/office/2007/relationships/diagramDrawing" Target="../diagrams/drawing7.xml"/><Relationship Id="rId2" Type="http://schemas.openxmlformats.org/officeDocument/2006/relationships/image" Target="../media/image233.png"/><Relationship Id="rId1" Type="http://schemas.openxmlformats.org/officeDocument/2006/relationships/slideLayout" Target="../slideLayouts/slideLayout6.xml"/><Relationship Id="rId6" Type="http://schemas.openxmlformats.org/officeDocument/2006/relationships/image" Target="../media/image237.png"/><Relationship Id="rId11" Type="http://schemas.openxmlformats.org/officeDocument/2006/relationships/diagramColors" Target="../diagrams/colors7.xml"/><Relationship Id="rId5" Type="http://schemas.openxmlformats.org/officeDocument/2006/relationships/image" Target="../media/image236.jpg"/><Relationship Id="rId10" Type="http://schemas.openxmlformats.org/officeDocument/2006/relationships/diagramQuickStyle" Target="../diagrams/quickStyle7.xml"/><Relationship Id="rId4" Type="http://schemas.openxmlformats.org/officeDocument/2006/relationships/image" Target="../media/image235.png"/><Relationship Id="rId9"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sketch%20Alliance%20Sportive%20LM-PS.pptx" TargetMode="External"/><Relationship Id="rId4" Type="http://schemas.openxmlformats.org/officeDocument/2006/relationships/image" Target="../media/image24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L'effet%20du%20sport.mp4"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7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46.jpg"/></Relationships>
</file>

<file path=ppt/slides/_rels/slide77.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2.jpeg"/><Relationship Id="rId2" Type="http://schemas.openxmlformats.org/officeDocument/2006/relationships/image" Target="../media/image247.png"/><Relationship Id="rId1" Type="http://schemas.openxmlformats.org/officeDocument/2006/relationships/slideLayout" Target="../slideLayouts/slideLayout8.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78.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notesSlide" Target="../notesSlides/notesSlide62.xml"/><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slideLayout" Target="../slideLayouts/slideLayout13.xml"/><Relationship Id="rId1" Type="http://schemas.openxmlformats.org/officeDocument/2006/relationships/customXml" Target="../../customXml/item1.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79.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notesSlide" Target="../notesSlides/notesSlide63.xml"/><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slideLayout" Target="../slideLayouts/slideLayout13.xml"/><Relationship Id="rId1" Type="http://schemas.openxmlformats.org/officeDocument/2006/relationships/customXml" Target="../../customXml/item2.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59.jpg"/><Relationship Id="rId5" Type="http://schemas.openxmlformats.org/officeDocument/2006/relationships/image" Target="../media/image258.jpg"/><Relationship Id="rId10" Type="http://schemas.openxmlformats.org/officeDocument/2006/relationships/image" Target="../media/image263.png"/><Relationship Id="rId4" Type="http://schemas.openxmlformats.org/officeDocument/2006/relationships/image" Target="../media/image257.jpg"/><Relationship Id="rId9" Type="http://schemas.openxmlformats.org/officeDocument/2006/relationships/image" Target="../media/image26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ascreditmutuel.fr/"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8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88.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5.jpeg"/><Relationship Id="rId3" Type="http://schemas.openxmlformats.org/officeDocument/2006/relationships/image" Target="../media/image206.png"/><Relationship Id="rId7" Type="http://schemas.openxmlformats.org/officeDocument/2006/relationships/image" Target="../media/image210.jpeg"/><Relationship Id="rId12" Type="http://schemas.openxmlformats.org/officeDocument/2006/relationships/image" Target="../media/image214.jpeg"/><Relationship Id="rId17" Type="http://schemas.openxmlformats.org/officeDocument/2006/relationships/image" Target="../media/image219.jpg"/><Relationship Id="rId2" Type="http://schemas.openxmlformats.org/officeDocument/2006/relationships/notesSlide" Target="../notesSlides/notesSlide71.xml"/><Relationship Id="rId16"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09.jpeg"/><Relationship Id="rId11" Type="http://schemas.openxmlformats.org/officeDocument/2006/relationships/image" Target="../media/image213.jpeg"/><Relationship Id="rId5" Type="http://schemas.openxmlformats.org/officeDocument/2006/relationships/image" Target="../media/image208.jpeg"/><Relationship Id="rId15" Type="http://schemas.openxmlformats.org/officeDocument/2006/relationships/image" Target="../media/image217.JPG"/><Relationship Id="rId10" Type="http://schemas.openxmlformats.org/officeDocument/2006/relationships/image" Target="../media/image124.JPG"/><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6.JP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69.png"/><Relationship Id="rId7" Type="http://schemas.openxmlformats.org/officeDocument/2006/relationships/diagramColors" Target="../diagrams/colors13.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70.jpg"/></Relationships>
</file>

<file path=ppt/slides/_rels/slide9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u2MuSgUI67A"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body" idx="4294967295"/>
          </p:nvPr>
        </p:nvSpPr>
        <p:spPr>
          <a:xfrm>
            <a:off x="17383125" y="13017500"/>
            <a:ext cx="4184650" cy="698500"/>
          </a:xfrm>
          <a:prstGeom prst="rect">
            <a:avLst/>
          </a:prstGeom>
        </p:spPr>
        <p:txBody>
          <a:bodyPr>
            <a:normAutofit/>
          </a:bodyPr>
          <a:lstStyle/>
          <a:p>
            <a:r>
              <a:rPr lang="fr-FR" sz="3200" dirty="0" smtClean="0"/>
              <a:t>27 septembre</a:t>
            </a:r>
            <a:r>
              <a:rPr lang="fr-FR" sz="3200" b="0" dirty="0" smtClean="0"/>
              <a:t> 2019</a:t>
            </a:r>
            <a:endParaRPr sz="3200" b="0" dirty="0"/>
          </a:p>
        </p:txBody>
      </p:sp>
      <p:sp>
        <p:nvSpPr>
          <p:cNvPr id="186" name="Shape 186"/>
          <p:cNvSpPr>
            <a:spLocks noGrp="1"/>
          </p:cNvSpPr>
          <p:nvPr>
            <p:ph type="sldNum" sz="quarter" idx="4294967295"/>
          </p:nvPr>
        </p:nvSpPr>
        <p:spPr>
          <a:xfrm>
            <a:off x="18897600" y="12712700"/>
            <a:ext cx="5486400" cy="73025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a:t>
            </a:fld>
            <a:endParaRPr/>
          </a:p>
        </p:txBody>
      </p:sp>
      <p:sp>
        <p:nvSpPr>
          <p:cNvPr id="2" name="Titre 1"/>
          <p:cNvSpPr>
            <a:spLocks noGrp="1"/>
          </p:cNvSpPr>
          <p:nvPr>
            <p:ph type="title" idx="4294967295"/>
          </p:nvPr>
        </p:nvSpPr>
        <p:spPr>
          <a:xfrm>
            <a:off x="8236192" y="10576988"/>
            <a:ext cx="14284325" cy="2314575"/>
          </a:xfrm>
        </p:spPr>
        <p:txBody>
          <a:bodyPr>
            <a:normAutofit/>
          </a:bodyPr>
          <a:lstStyle/>
          <a:p>
            <a:pPr algn="ctr"/>
            <a:r>
              <a:rPr lang="fr-FR" sz="7200" dirty="0" smtClean="0">
                <a:solidFill>
                  <a:schemeClr val="accent1">
                    <a:lumMod val="75000"/>
                  </a:schemeClr>
                </a:solidFill>
              </a:rPr>
              <a:t>AG ASCM n°1</a:t>
            </a:r>
            <a:br>
              <a:rPr lang="fr-FR" sz="7200" dirty="0" smtClean="0">
                <a:solidFill>
                  <a:schemeClr val="accent1">
                    <a:lumMod val="75000"/>
                  </a:schemeClr>
                </a:solidFill>
              </a:rPr>
            </a:br>
            <a:r>
              <a:rPr lang="fr-FR" sz="7200" dirty="0" smtClean="0">
                <a:solidFill>
                  <a:srgbClr val="FF0000"/>
                </a:solidFill>
              </a:rPr>
              <a:t>AG</a:t>
            </a:r>
            <a:r>
              <a:rPr lang="fr-FR" sz="7200" dirty="0" smtClean="0">
                <a:solidFill>
                  <a:schemeClr val="bg1"/>
                </a:solidFill>
              </a:rPr>
              <a:t> </a:t>
            </a:r>
            <a:r>
              <a:rPr lang="fr-FR" sz="7200" dirty="0">
                <a:solidFill>
                  <a:srgbClr val="FF0000"/>
                </a:solidFill>
              </a:rPr>
              <a:t>A</a:t>
            </a:r>
            <a:r>
              <a:rPr lang="fr-FR" sz="7200" dirty="0" smtClean="0">
                <a:solidFill>
                  <a:srgbClr val="FF0000"/>
                </a:solidFill>
              </a:rPr>
              <a:t>SCMCIC n°3 </a:t>
            </a:r>
            <a:r>
              <a:rPr lang="fr-FR" sz="4800" dirty="0" smtClean="0">
                <a:solidFill>
                  <a:srgbClr val="FF0000"/>
                </a:solidFill>
              </a:rPr>
              <a:t>et dernière</a:t>
            </a:r>
            <a:endParaRPr lang="fr-FR" sz="72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4013" y="0"/>
            <a:ext cx="21031200" cy="2651126"/>
          </a:xfrm>
        </p:spPr>
        <p:txBody>
          <a:bodyPr/>
          <a:lstStyle/>
          <a:p>
            <a:r>
              <a:rPr lang="fr-FR" dirty="0" smtClean="0"/>
              <a:t>Ouverture de l’AG</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23210049"/>
              </p:ext>
            </p:extLst>
          </p:nvPr>
        </p:nvGraphicFramePr>
        <p:xfrm>
          <a:off x="377508" y="3725864"/>
          <a:ext cx="23674388" cy="935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fld id="{86CB4B4D-7CA3-9044-876B-883B54F8677D}" type="slidenum">
              <a:rPr lang="fr-FR" smtClean="0"/>
              <a:pPr/>
              <a:t>10</a:t>
            </a:fld>
            <a:endParaRPr lang="fr-FR" dirty="0"/>
          </a:p>
        </p:txBody>
      </p:sp>
      <p:sp>
        <p:nvSpPr>
          <p:cNvPr id="3" name="Rectangle 2"/>
          <p:cNvSpPr/>
          <p:nvPr/>
        </p:nvSpPr>
        <p:spPr>
          <a:xfrm>
            <a:off x="830247" y="2265165"/>
            <a:ext cx="6995825" cy="923330"/>
          </a:xfrm>
          <a:prstGeom prst="rect">
            <a:avLst/>
          </a:prstGeom>
        </p:spPr>
        <p:txBody>
          <a:bodyPr wrap="none">
            <a:spAutoFit/>
          </a:bodyPr>
          <a:lstStyle/>
          <a:p>
            <a:pPr lvl="0"/>
            <a:r>
              <a:rPr lang="fr-FR" sz="5400" b="1" dirty="0">
                <a:solidFill>
                  <a:srgbClr val="0E4195"/>
                </a:solidFill>
              </a:rPr>
              <a:t>Le bureau de l’ AG 2019</a:t>
            </a:r>
          </a:p>
        </p:txBody>
      </p:sp>
      <p:sp>
        <p:nvSpPr>
          <p:cNvPr id="6" name="ZoneTexte 5"/>
          <p:cNvSpPr txBox="1"/>
          <p:nvPr/>
        </p:nvSpPr>
        <p:spPr>
          <a:xfrm>
            <a:off x="20206710" y="9728508"/>
            <a:ext cx="3365024" cy="163121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b="1" dirty="0" smtClean="0">
                <a:solidFill>
                  <a:srgbClr val="FF0000"/>
                </a:solidFill>
              </a:rPr>
              <a:t>Qui est </a:t>
            </a:r>
          </a:p>
          <a:p>
            <a:r>
              <a:rPr lang="fr-FR" b="1" dirty="0" smtClean="0">
                <a:solidFill>
                  <a:srgbClr val="FF0000"/>
                </a:solidFill>
              </a:rPr>
              <a:t>volontaire ?</a:t>
            </a:r>
            <a:endParaRPr lang="fr-FR" b="1" dirty="0">
              <a:solidFill>
                <a:srgbClr val="FF0000"/>
              </a:solidFill>
            </a:endParaRPr>
          </a:p>
        </p:txBody>
      </p:sp>
      <p:sp>
        <p:nvSpPr>
          <p:cNvPr id="7" name="Parenthèse fermante 6"/>
          <p:cNvSpPr/>
          <p:nvPr/>
        </p:nvSpPr>
        <p:spPr>
          <a:xfrm>
            <a:off x="18565496" y="8638162"/>
            <a:ext cx="1465677" cy="4439664"/>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572395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11</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Approbation du PV</a:t>
            </a:r>
          </a:p>
          <a:p>
            <a:r>
              <a:rPr lang="fr-FR" dirty="0"/>
              <a:t>d</a:t>
            </a:r>
            <a:r>
              <a:rPr lang="fr-FR" dirty="0" smtClean="0"/>
              <a:t>e l’AG 2018</a:t>
            </a:r>
            <a:endParaRPr lang="fr-FR" dirty="0"/>
          </a:p>
        </p:txBody>
      </p:sp>
    </p:spTree>
    <p:extLst>
      <p:ext uri="{BB962C8B-B14F-4D97-AF65-F5344CB8AC3E}">
        <p14:creationId xmlns:p14="http://schemas.microsoft.com/office/powerpoint/2010/main" val="1873930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Approbation du PV de l’AG 2018</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12</a:t>
            </a:fld>
            <a:endParaRPr lang="fr-FR"/>
          </a:p>
        </p:txBody>
      </p:sp>
      <p:pic>
        <p:nvPicPr>
          <p:cNvPr id="5" name="Image 4"/>
          <p:cNvPicPr>
            <a:picLocks noChangeAspect="1"/>
          </p:cNvPicPr>
          <p:nvPr/>
        </p:nvPicPr>
        <p:blipFill>
          <a:blip r:embed="rId3"/>
          <a:stretch>
            <a:fillRect/>
          </a:stretch>
        </p:blipFill>
        <p:spPr>
          <a:xfrm>
            <a:off x="378542" y="2435166"/>
            <a:ext cx="11895520" cy="9864989"/>
          </a:xfrm>
          <a:prstGeom prst="rect">
            <a:avLst/>
          </a:prstGeom>
        </p:spPr>
      </p:pic>
      <p:pic>
        <p:nvPicPr>
          <p:cNvPr id="9" name="Picture 4" descr="C:\Users\GUERRIJA\AppData\Local\Microsoft\Windows\Temporary Internet Files\Content.IE5\YWMYTUFF\MC90030468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5403" y="3061697"/>
            <a:ext cx="3690960" cy="36780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me 9"/>
          <p:cNvGraphicFramePr/>
          <p:nvPr>
            <p:extLst>
              <p:ext uri="{D42A27DB-BD31-4B8C-83A1-F6EECF244321}">
                <p14:modId xmlns:p14="http://schemas.microsoft.com/office/powerpoint/2010/main" val="1678520845"/>
              </p:ext>
            </p:extLst>
          </p:nvPr>
        </p:nvGraphicFramePr>
        <p:xfrm>
          <a:off x="15089409" y="8146501"/>
          <a:ext cx="6573908" cy="49716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93757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13</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 tour des sections</a:t>
            </a:r>
            <a:endParaRPr lang="fr-FR" dirty="0"/>
          </a:p>
        </p:txBody>
      </p:sp>
    </p:spTree>
    <p:extLst>
      <p:ext uri="{BB962C8B-B14F-4D97-AF65-F5344CB8AC3E}">
        <p14:creationId xmlns:p14="http://schemas.microsoft.com/office/powerpoint/2010/main" val="3754477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382582" y="258844"/>
            <a:ext cx="6358832" cy="2215256"/>
          </a:xfrm>
        </p:spPr>
        <p:txBody>
          <a:bodyPr>
            <a:noAutofit/>
          </a:bodyPr>
          <a:lstStyle/>
          <a:p>
            <a:r>
              <a:rPr lang="fr-FR" dirty="0" smtClean="0"/>
              <a:t>AIKIDO</a:t>
            </a:r>
            <a:endParaRPr lang="fr-FR"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14</a:t>
            </a:fld>
            <a:endParaRPr lang="fr-FR"/>
          </a:p>
        </p:txBody>
      </p:sp>
      <p:sp>
        <p:nvSpPr>
          <p:cNvPr id="11" name="Ellipse 10"/>
          <p:cNvSpPr/>
          <p:nvPr/>
        </p:nvSpPr>
        <p:spPr>
          <a:xfrm>
            <a:off x="6304217" y="3778679"/>
            <a:ext cx="2926923" cy="3003197"/>
          </a:xfrm>
          <a:prstGeom prst="ellipse">
            <a:avLst/>
          </a:prstGeom>
          <a:blipFill dpi="0" rotWithShape="1">
            <a:blip r:embed="rId3"/>
            <a:srcRect/>
            <a:stretch>
              <a:fillRect t="7595" b="7595"/>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sp>
        <p:nvSpPr>
          <p:cNvPr id="12" name="Ellipse 11"/>
          <p:cNvSpPr/>
          <p:nvPr/>
        </p:nvSpPr>
        <p:spPr>
          <a:xfrm>
            <a:off x="16266392" y="3914734"/>
            <a:ext cx="3355656" cy="3206146"/>
          </a:xfrm>
          <a:prstGeom prst="ellipse">
            <a:avLst/>
          </a:prstGeom>
          <a:blipFill dpi="0" rotWithShape="1">
            <a:blip r:embed="rId4"/>
            <a:srcRect/>
            <a:stretch>
              <a:fillRect t="2528" b="2528"/>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9523871" y="4468211"/>
            <a:ext cx="4914736" cy="1607911"/>
            <a:chOff x="6568654" y="268312"/>
            <a:chExt cx="3475563" cy="1607911"/>
          </a:xfrm>
        </p:grpSpPr>
        <p:sp>
          <p:nvSpPr>
            <p:cNvPr id="17" name="Rectangle 16"/>
            <p:cNvSpPr/>
            <p:nvPr/>
          </p:nvSpPr>
          <p:spPr>
            <a:xfrm>
              <a:off x="6568654" y="268312"/>
              <a:ext cx="3475563" cy="160791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6568654" y="268312"/>
              <a:ext cx="3475563" cy="160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0" tIns="44450" rIns="88900" bIns="44450" numCol="1" spcCol="1270" anchor="t" anchorCtr="0">
              <a:noAutofit/>
            </a:bodyPr>
            <a:lstStyle/>
            <a:p>
              <a:pPr lvl="0" algn="l" defTabSz="1555750">
                <a:lnSpc>
                  <a:spcPct val="90000"/>
                </a:lnSpc>
                <a:spcBef>
                  <a:spcPct val="0"/>
                </a:spcBef>
                <a:spcAft>
                  <a:spcPct val="35000"/>
                </a:spcAft>
              </a:pPr>
              <a:r>
                <a:rPr lang="fr-FR" sz="4800" kern="1200" dirty="0" smtClean="0"/>
                <a:t>Responsable </a:t>
              </a:r>
              <a:endParaRPr lang="fr-FR" sz="4800" kern="1200" dirty="0"/>
            </a:p>
            <a:p>
              <a:pPr lvl="1" indent="0" algn="l" defTabSz="1200150">
                <a:lnSpc>
                  <a:spcPct val="90000"/>
                </a:lnSpc>
                <a:spcBef>
                  <a:spcPct val="0"/>
                </a:spcBef>
                <a:spcAft>
                  <a:spcPct val="15000"/>
                </a:spcAft>
              </a:pPr>
              <a:r>
                <a:rPr lang="fr-FR" sz="4000" b="1" kern="1200" dirty="0" smtClean="0">
                  <a:solidFill>
                    <a:srgbClr val="004494"/>
                  </a:solidFill>
                  <a:latin typeface="Helvetica Neue Medium"/>
                </a:rPr>
                <a:t>Bruno </a:t>
              </a:r>
              <a:r>
                <a:rPr lang="fr-FR" sz="4000" b="1" kern="1200" dirty="0" err="1" smtClean="0">
                  <a:solidFill>
                    <a:srgbClr val="004494"/>
                  </a:solidFill>
                  <a:latin typeface="Helvetica Neue Medium"/>
                </a:rPr>
                <a:t>Jouault</a:t>
              </a:r>
              <a:endParaRPr lang="fr-FR" sz="4000" b="1" kern="1200" dirty="0">
                <a:solidFill>
                  <a:schemeClr val="accent5">
                    <a:lumMod val="75000"/>
                  </a:schemeClr>
                </a:solidFill>
              </a:endParaRPr>
            </a:p>
          </p:txBody>
        </p:sp>
      </p:grpSp>
      <p:grpSp>
        <p:nvGrpSpPr>
          <p:cNvPr id="14" name="Groupe 13"/>
          <p:cNvGrpSpPr/>
          <p:nvPr/>
        </p:nvGrpSpPr>
        <p:grpSpPr>
          <a:xfrm>
            <a:off x="14731338" y="2817843"/>
            <a:ext cx="9967749" cy="3503919"/>
            <a:chOff x="6568654" y="2165648"/>
            <a:chExt cx="9967749" cy="3503919"/>
          </a:xfrm>
        </p:grpSpPr>
        <p:sp>
          <p:nvSpPr>
            <p:cNvPr id="15" name="Rectangle 14"/>
            <p:cNvSpPr/>
            <p:nvPr/>
          </p:nvSpPr>
          <p:spPr>
            <a:xfrm>
              <a:off x="6568654" y="2165648"/>
              <a:ext cx="3475563" cy="160791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11621667" y="4061656"/>
              <a:ext cx="4914736" cy="16079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8900" tIns="44450" rIns="88900" bIns="44450" numCol="1" spcCol="1270" anchor="t" anchorCtr="0">
              <a:noAutofit/>
            </a:bodyPr>
            <a:lstStyle/>
            <a:p>
              <a:pPr lvl="0" algn="l" defTabSz="1555750">
                <a:lnSpc>
                  <a:spcPct val="90000"/>
                </a:lnSpc>
                <a:spcBef>
                  <a:spcPct val="0"/>
                </a:spcBef>
                <a:spcAft>
                  <a:spcPct val="35000"/>
                </a:spcAft>
              </a:pPr>
              <a:r>
                <a:rPr lang="fr-FR" sz="4800" kern="1200" dirty="0" smtClean="0"/>
                <a:t>Binôme</a:t>
              </a:r>
              <a:endParaRPr lang="fr-FR" sz="4800" kern="1200" dirty="0"/>
            </a:p>
            <a:p>
              <a:pPr lvl="1" indent="0" algn="l" defTabSz="1200150">
                <a:lnSpc>
                  <a:spcPct val="90000"/>
                </a:lnSpc>
                <a:spcBef>
                  <a:spcPct val="0"/>
                </a:spcBef>
                <a:spcAft>
                  <a:spcPct val="15000"/>
                </a:spcAft>
              </a:pPr>
              <a:r>
                <a:rPr lang="fr-FR" sz="4000" b="1" kern="1200" dirty="0">
                  <a:solidFill>
                    <a:srgbClr val="004494"/>
                  </a:solidFill>
                  <a:latin typeface="Helvetica Neue Medium"/>
                </a:rPr>
                <a:t>Philippe Larcher</a:t>
              </a:r>
            </a:p>
          </p:txBody>
        </p:sp>
      </p:grpSp>
      <p:sp>
        <p:nvSpPr>
          <p:cNvPr id="19" name="Rectangle 18"/>
          <p:cNvSpPr/>
          <p:nvPr/>
        </p:nvSpPr>
        <p:spPr>
          <a:xfrm>
            <a:off x="6446087" y="10527539"/>
            <a:ext cx="13206595" cy="3785652"/>
          </a:xfrm>
          <a:prstGeom prst="rect">
            <a:avLst/>
          </a:prstGeom>
        </p:spPr>
        <p:txBody>
          <a:bodyPr wrap="square">
            <a:spAutoFit/>
          </a:bodyPr>
          <a:lstStyle/>
          <a:p>
            <a:pPr algn="l"/>
            <a:r>
              <a:rPr lang="fr-FR" sz="4000" b="1" dirty="0" smtClean="0">
                <a:solidFill>
                  <a:srgbClr val="303030"/>
                </a:solidFill>
                <a:latin typeface="Helvetica Neue Medium"/>
              </a:rPr>
              <a:t>Complexe </a:t>
            </a:r>
            <a:r>
              <a:rPr lang="fr-FR" sz="3600" b="1" dirty="0">
                <a:solidFill>
                  <a:srgbClr val="303030"/>
                </a:solidFill>
                <a:latin typeface="Helvetica Neue Medium"/>
              </a:rPr>
              <a:t>Sportif</a:t>
            </a:r>
            <a:r>
              <a:rPr lang="fr-FR" sz="4000" b="1" dirty="0">
                <a:solidFill>
                  <a:srgbClr val="303030"/>
                </a:solidFill>
                <a:latin typeface="Helvetica Neue Medium"/>
              </a:rPr>
              <a:t> Nelson Mandela</a:t>
            </a:r>
            <a:br>
              <a:rPr lang="fr-FR" sz="4000" b="1" dirty="0">
                <a:solidFill>
                  <a:srgbClr val="303030"/>
                </a:solidFill>
                <a:latin typeface="Helvetica Neue Medium"/>
              </a:rPr>
            </a:br>
            <a:r>
              <a:rPr lang="fr-FR" sz="4000" b="1" dirty="0">
                <a:solidFill>
                  <a:srgbClr val="E30713"/>
                </a:solidFill>
                <a:latin typeface="Helvetica Neue Medium"/>
                <a:hlinkClick r:id="rId5"/>
              </a:rPr>
              <a:t>2 Rue du Marais, 67300 </a:t>
            </a:r>
            <a:r>
              <a:rPr lang="fr-FR" sz="4000" b="1" dirty="0" smtClean="0">
                <a:solidFill>
                  <a:srgbClr val="E30713"/>
                </a:solidFill>
                <a:latin typeface="Helvetica Neue Medium"/>
                <a:hlinkClick r:id="rId5"/>
              </a:rPr>
              <a:t>Schiltigheim</a:t>
            </a:r>
            <a:endParaRPr lang="fr-FR" sz="4000" b="1" dirty="0" smtClean="0">
              <a:solidFill>
                <a:srgbClr val="E30713"/>
              </a:solidFill>
              <a:latin typeface="Helvetica Neue Medium"/>
            </a:endParaRPr>
          </a:p>
          <a:p>
            <a:pPr algn="l"/>
            <a:endParaRPr lang="fr-FR" sz="4000" b="1" dirty="0">
              <a:solidFill>
                <a:srgbClr val="E30713"/>
              </a:solidFill>
              <a:latin typeface="Helvetica Neue Medium"/>
            </a:endParaRPr>
          </a:p>
          <a:p>
            <a:pPr algn="l"/>
            <a:r>
              <a:rPr lang="fr-FR" sz="4000" b="1" dirty="0" smtClean="0">
                <a:solidFill>
                  <a:srgbClr val="303030"/>
                </a:solidFill>
                <a:latin typeface="Helvetica Neue Medium"/>
              </a:rPr>
              <a:t>Jeudi 12h-13h15 // Vendredi 19h30-21h</a:t>
            </a:r>
          </a:p>
          <a:p>
            <a:pPr algn="l"/>
            <a:endParaRPr lang="fr-FR" sz="4000" dirty="0">
              <a:solidFill>
                <a:srgbClr val="303030"/>
              </a:solidFill>
              <a:latin typeface="Helvetica Neue Medium"/>
            </a:endParaRPr>
          </a:p>
          <a:p>
            <a:pPr algn="l"/>
            <a:endParaRPr lang="fr-FR" sz="4000" dirty="0">
              <a:solidFill>
                <a:srgbClr val="303030"/>
              </a:solidFill>
              <a:latin typeface="Helvetica Neue Medium"/>
            </a:endParaRPr>
          </a:p>
        </p:txBody>
      </p:sp>
      <p:pic>
        <p:nvPicPr>
          <p:cNvPr id="20" name="Imag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8475" y="0"/>
            <a:ext cx="5598138" cy="6161747"/>
          </a:xfrm>
          <a:prstGeom prst="rect">
            <a:avLst/>
          </a:prstGeom>
        </p:spPr>
      </p:pic>
      <p:pic>
        <p:nvPicPr>
          <p:cNvPr id="21" name="Imag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374729"/>
            <a:ext cx="5529463" cy="5152810"/>
          </a:xfrm>
          <a:prstGeom prst="rect">
            <a:avLst/>
          </a:prstGeom>
        </p:spPr>
      </p:pic>
      <p:pic>
        <p:nvPicPr>
          <p:cNvPr id="22" name="Imag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81" y="10436869"/>
            <a:ext cx="5506782" cy="3467729"/>
          </a:xfrm>
          <a:prstGeom prst="rect">
            <a:avLst/>
          </a:prstGeom>
        </p:spPr>
      </p:pic>
      <p:sp>
        <p:nvSpPr>
          <p:cNvPr id="26" name="Rectangle 25"/>
          <p:cNvSpPr/>
          <p:nvPr/>
        </p:nvSpPr>
        <p:spPr>
          <a:xfrm>
            <a:off x="16722208" y="12358758"/>
            <a:ext cx="7076936" cy="707886"/>
          </a:xfrm>
          <a:prstGeom prst="rect">
            <a:avLst/>
          </a:prstGeom>
        </p:spPr>
        <p:txBody>
          <a:bodyPr wrap="square">
            <a:spAutoFit/>
          </a:bodyPr>
          <a:lstStyle/>
          <a:p>
            <a:pPr algn="l"/>
            <a:r>
              <a:rPr lang="fr-FR" sz="4000" dirty="0" smtClean="0">
                <a:solidFill>
                  <a:srgbClr val="E30713"/>
                </a:solidFill>
                <a:latin typeface="Ubuntu"/>
                <a:hlinkClick r:id="rId9"/>
              </a:rPr>
              <a:t>ascmaikido@creditmutuel.fr</a:t>
            </a:r>
            <a:endParaRPr lang="fr-FR" sz="4000" dirty="0">
              <a:solidFill>
                <a:srgbClr val="303030"/>
              </a:solidFill>
              <a:latin typeface="Ubuntu"/>
            </a:endParaRPr>
          </a:p>
        </p:txBody>
      </p:sp>
      <p:cxnSp>
        <p:nvCxnSpPr>
          <p:cNvPr id="28" name="Connecteur droit 27"/>
          <p:cNvCxnSpPr/>
          <p:nvPr/>
        </p:nvCxnSpPr>
        <p:spPr>
          <a:xfrm flipH="1">
            <a:off x="5838092" y="0"/>
            <a:ext cx="0" cy="13696763"/>
          </a:xfrm>
          <a:prstGeom prst="line">
            <a:avLst/>
          </a:prstGeom>
          <a:ln w="127000">
            <a:solidFill>
              <a:srgbClr val="0E4195"/>
            </a:solidFill>
          </a:ln>
        </p:spPr>
        <p:style>
          <a:lnRef idx="1">
            <a:schemeClr val="accent1"/>
          </a:lnRef>
          <a:fillRef idx="0">
            <a:schemeClr val="accent1"/>
          </a:fillRef>
          <a:effectRef idx="0">
            <a:schemeClr val="accent1"/>
          </a:effectRef>
          <a:fontRef idx="minor">
            <a:schemeClr val="tx1"/>
          </a:fontRef>
        </p:style>
      </p:cxnSp>
      <p:pic>
        <p:nvPicPr>
          <p:cNvPr id="31" name="Image 30">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45074" y="7818849"/>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3116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09692" y="437417"/>
            <a:ext cx="4888524" cy="2651126"/>
          </a:xfrm>
        </p:spPr>
        <p:txBody>
          <a:bodyPr/>
          <a:lstStyle/>
          <a:p>
            <a:r>
              <a:rPr lang="fr-FR" dirty="0" smtClean="0"/>
              <a:t>AVIRON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15</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03" y="8681778"/>
            <a:ext cx="6683794" cy="3550766"/>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04" y="872882"/>
            <a:ext cx="6620818" cy="3727938"/>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03" y="4672485"/>
            <a:ext cx="6661739" cy="3937628"/>
          </a:xfrm>
          <a:prstGeom prst="rect">
            <a:avLst/>
          </a:prstGeom>
        </p:spPr>
      </p:pic>
      <p:sp>
        <p:nvSpPr>
          <p:cNvPr id="12" name="Ellipse 11"/>
          <p:cNvSpPr/>
          <p:nvPr/>
        </p:nvSpPr>
        <p:spPr>
          <a:xfrm>
            <a:off x="7660100" y="4838074"/>
            <a:ext cx="3570284" cy="2863988"/>
          </a:xfrm>
          <a:prstGeom prst="ellipse">
            <a:avLst/>
          </a:prstGeom>
          <a:blipFill dpi="0" rotWithShape="1">
            <a:blip r:embed="rId6"/>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230385" y="5405359"/>
            <a:ext cx="3808891" cy="1334213"/>
            <a:chOff x="6054154" y="3305"/>
            <a:chExt cx="3808891" cy="1334213"/>
          </a:xfrm>
        </p:grpSpPr>
        <p:sp>
          <p:nvSpPr>
            <p:cNvPr id="18" name="Rectangle 17"/>
            <p:cNvSpPr/>
            <p:nvPr/>
          </p:nvSpPr>
          <p:spPr>
            <a:xfrm>
              <a:off x="6054154" y="3305"/>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6054154" y="3305"/>
              <a:ext cx="3808891" cy="13342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Olivier Baer</a:t>
              </a:r>
              <a:endParaRPr lang="fr-FR" sz="4800" kern="1200" dirty="0">
                <a:solidFill>
                  <a:srgbClr val="002060"/>
                </a:solidFill>
              </a:endParaRPr>
            </a:p>
          </p:txBody>
        </p:sp>
      </p:grpSp>
      <p:sp>
        <p:nvSpPr>
          <p:cNvPr id="14" name="Ellipse 13"/>
          <p:cNvSpPr/>
          <p:nvPr/>
        </p:nvSpPr>
        <p:spPr>
          <a:xfrm>
            <a:off x="15802847" y="4838074"/>
            <a:ext cx="3257444" cy="2863988"/>
          </a:xfrm>
          <a:prstGeom prst="ellipse">
            <a:avLst/>
          </a:prstGeom>
          <a:blipFill dpi="0" rotWithShape="1">
            <a:blip r:embed="rId7"/>
            <a:srcRect/>
            <a:stretch>
              <a:fillRect l="12356" r="1235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e 14"/>
          <p:cNvGrpSpPr/>
          <p:nvPr/>
        </p:nvGrpSpPr>
        <p:grpSpPr>
          <a:xfrm>
            <a:off x="11230385" y="5427608"/>
            <a:ext cx="13153615" cy="2886337"/>
            <a:chOff x="6054154" y="25554"/>
            <a:chExt cx="13153615" cy="2886337"/>
          </a:xfrm>
        </p:grpSpPr>
        <p:sp>
          <p:nvSpPr>
            <p:cNvPr id="16" name="Rectangle 15"/>
            <p:cNvSpPr/>
            <p:nvPr/>
          </p:nvSpPr>
          <p:spPr>
            <a:xfrm>
              <a:off x="6054154" y="1577678"/>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13884060" y="25554"/>
              <a:ext cx="5323709" cy="1334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err="1" smtClean="0"/>
                <a:t>Binome</a:t>
              </a:r>
              <a:r>
                <a:rPr lang="fr-FR" sz="4800" kern="1200" dirty="0" smtClean="0"/>
                <a:t>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Thierry </a:t>
              </a:r>
              <a:r>
                <a:rPr lang="fr-FR" sz="4800" b="1" kern="1200" dirty="0" err="1" smtClean="0">
                  <a:solidFill>
                    <a:srgbClr val="004494"/>
                  </a:solidFill>
                  <a:latin typeface="Helvetica Neue Medium"/>
                </a:rPr>
                <a:t>Berthome</a:t>
              </a:r>
              <a:endParaRPr lang="fr-FR" sz="4800" kern="1200" dirty="0">
                <a:solidFill>
                  <a:srgbClr val="002060"/>
                </a:solidFill>
              </a:endParaRPr>
            </a:p>
          </p:txBody>
        </p:sp>
      </p:grpSp>
      <p:sp>
        <p:nvSpPr>
          <p:cNvPr id="21" name="Rectangle 20"/>
          <p:cNvSpPr/>
          <p:nvPr/>
        </p:nvSpPr>
        <p:spPr>
          <a:xfrm>
            <a:off x="8025232" y="10018878"/>
            <a:ext cx="3257443" cy="13342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7818969" y="9803136"/>
            <a:ext cx="8991923" cy="2062103"/>
          </a:xfrm>
          <a:prstGeom prst="rect">
            <a:avLst/>
          </a:prstGeom>
        </p:spPr>
        <p:txBody>
          <a:bodyPr wrap="square">
            <a:spAutoFit/>
          </a:bodyPr>
          <a:lstStyle/>
          <a:p>
            <a:pPr lvl="0" algn="l" defTabSz="1422400">
              <a:lnSpc>
                <a:spcPct val="90000"/>
              </a:lnSpc>
              <a:spcBef>
                <a:spcPct val="0"/>
              </a:spcBef>
              <a:spcAft>
                <a:spcPct val="35000"/>
              </a:spcAft>
            </a:pPr>
            <a:r>
              <a:rPr lang="pt-BR" sz="4000" b="1" kern="1200" dirty="0">
                <a:solidFill>
                  <a:schemeClr val="tx1"/>
                </a:solidFill>
                <a:latin typeface="Helvetica Neue Medium"/>
              </a:rPr>
              <a:t>Rowling Club</a:t>
            </a:r>
            <a:endParaRPr lang="fr-FR" sz="4000" b="1" kern="1200" dirty="0">
              <a:solidFill>
                <a:schemeClr val="tx1"/>
              </a:solidFill>
              <a:latin typeface="Helvetica Neue Medium"/>
            </a:endParaRPr>
          </a:p>
          <a:p>
            <a:pPr marL="228600" lvl="1" indent="-228600" algn="l" defTabSz="889000">
              <a:lnSpc>
                <a:spcPct val="90000"/>
              </a:lnSpc>
              <a:spcBef>
                <a:spcPct val="0"/>
              </a:spcBef>
              <a:spcAft>
                <a:spcPct val="15000"/>
              </a:spcAft>
              <a:buChar char="••"/>
            </a:pPr>
            <a:r>
              <a:rPr lang="pt-BR" sz="4000" b="1" kern="1200" dirty="0">
                <a:solidFill>
                  <a:schemeClr val="tx1"/>
                </a:solidFill>
                <a:latin typeface="Helvetica Neue Medium"/>
              </a:rPr>
              <a:t>En semaine de 12h à 13h30</a:t>
            </a:r>
          </a:p>
          <a:p>
            <a:pPr marL="228600" lvl="1" indent="-228600" algn="l" defTabSz="889000">
              <a:lnSpc>
                <a:spcPct val="90000"/>
              </a:lnSpc>
              <a:spcBef>
                <a:spcPct val="0"/>
              </a:spcBef>
              <a:spcAft>
                <a:spcPct val="15000"/>
              </a:spcAft>
              <a:buChar char="••"/>
            </a:pPr>
            <a:r>
              <a:rPr lang="pt-BR" sz="4000" b="1" kern="1200" dirty="0">
                <a:solidFill>
                  <a:schemeClr val="tx1"/>
                </a:solidFill>
                <a:latin typeface="Helvetica Neue Medium"/>
              </a:rPr>
              <a:t>Week-end</a:t>
            </a:r>
          </a:p>
        </p:txBody>
      </p:sp>
      <p:sp>
        <p:nvSpPr>
          <p:cNvPr id="24" name="Rectangle 23"/>
          <p:cNvSpPr/>
          <p:nvPr/>
        </p:nvSpPr>
        <p:spPr>
          <a:xfrm>
            <a:off x="6151985" y="12690018"/>
            <a:ext cx="11892461" cy="707886"/>
          </a:xfrm>
          <a:prstGeom prst="rect">
            <a:avLst/>
          </a:prstGeom>
        </p:spPr>
        <p:txBody>
          <a:bodyPr wrap="square">
            <a:spAutoFit/>
          </a:bodyPr>
          <a:lstStyle/>
          <a:p>
            <a:pPr lvl="0"/>
            <a:r>
              <a:rPr lang="pt-BR" sz="4000" b="1" dirty="0">
                <a:solidFill>
                  <a:schemeClr val="tx1"/>
                </a:solidFill>
                <a:latin typeface="Helvetica Neue Medium"/>
              </a:rPr>
              <a:t>Wacken Canoé sur demande le soir</a:t>
            </a:r>
          </a:p>
        </p:txBody>
      </p:sp>
      <p:sp>
        <p:nvSpPr>
          <p:cNvPr id="25" name="Rectangle 24"/>
          <p:cNvSpPr/>
          <p:nvPr/>
        </p:nvSpPr>
        <p:spPr>
          <a:xfrm>
            <a:off x="16837555" y="11937085"/>
            <a:ext cx="7076936" cy="707886"/>
          </a:xfrm>
          <a:prstGeom prst="rect">
            <a:avLst/>
          </a:prstGeom>
        </p:spPr>
        <p:txBody>
          <a:bodyPr wrap="square">
            <a:spAutoFit/>
          </a:bodyPr>
          <a:lstStyle/>
          <a:p>
            <a:pPr algn="l"/>
            <a:r>
              <a:rPr lang="fr-FR" sz="4000" dirty="0" smtClean="0">
                <a:solidFill>
                  <a:srgbClr val="E30713"/>
                </a:solidFill>
                <a:latin typeface="Ubuntu"/>
                <a:hlinkClick r:id="rId8"/>
              </a:rPr>
              <a:t>ascmaviron@creditmutuel.fr</a:t>
            </a:r>
            <a:endParaRPr lang="fr-FR" sz="4000" dirty="0">
              <a:solidFill>
                <a:srgbClr val="303030"/>
              </a:solidFill>
              <a:latin typeface="Ubuntu"/>
            </a:endParaRPr>
          </a:p>
        </p:txBody>
      </p:sp>
      <p:pic>
        <p:nvPicPr>
          <p:cNvPr id="3" name="Image 2">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44446" y="8046095"/>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20346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553066" y="120895"/>
            <a:ext cx="7253181" cy="1215537"/>
          </a:xfrm>
        </p:spPr>
        <p:txBody>
          <a:bodyPr>
            <a:normAutofit fontScale="90000"/>
          </a:bodyPr>
          <a:lstStyle/>
          <a:p>
            <a:r>
              <a:rPr lang="fr-FR" smtClean="0"/>
              <a:t>BADMINTON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16</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71998"/>
            <a:ext cx="7191672" cy="5855905"/>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7191672" cy="4431323"/>
          </a:xfrm>
          <a:prstGeom prst="rect">
            <a:avLst/>
          </a:prstGeom>
        </p:spPr>
      </p:pic>
      <p:sp>
        <p:nvSpPr>
          <p:cNvPr id="8" name="Rectangle 7"/>
          <p:cNvSpPr/>
          <p:nvPr/>
        </p:nvSpPr>
        <p:spPr>
          <a:xfrm>
            <a:off x="7553066" y="1294547"/>
            <a:ext cx="12192000" cy="1323439"/>
          </a:xfrm>
          <a:prstGeom prst="rect">
            <a:avLst/>
          </a:prstGeom>
        </p:spPr>
        <p:txBody>
          <a:bodyPr>
            <a:spAutoFit/>
          </a:bodyPr>
          <a:lstStyle/>
          <a:p>
            <a:pPr lvl="0" algn="l"/>
            <a:r>
              <a:rPr lang="fr-FR" sz="4000" dirty="0">
                <a:solidFill>
                  <a:srgbClr val="0E4195"/>
                </a:solidFill>
                <a:latin typeface="Helvetica Neue Medium"/>
              </a:rPr>
              <a:t>Loisir /  Compétition Mixte</a:t>
            </a:r>
          </a:p>
          <a:p>
            <a:pPr lvl="0" algn="l"/>
            <a:r>
              <a:rPr lang="fr-FR" sz="4000" dirty="0">
                <a:solidFill>
                  <a:srgbClr val="0E4195"/>
                </a:solidFill>
                <a:latin typeface="Helvetica Neue Medium"/>
              </a:rPr>
              <a:t>Tous niveaux</a:t>
            </a:r>
          </a:p>
        </p:txBody>
      </p:sp>
      <p:sp>
        <p:nvSpPr>
          <p:cNvPr id="9" name="Ellipse 8"/>
          <p:cNvSpPr/>
          <p:nvPr/>
        </p:nvSpPr>
        <p:spPr>
          <a:xfrm>
            <a:off x="7517574" y="4124325"/>
            <a:ext cx="3389529" cy="2989387"/>
          </a:xfrm>
          <a:prstGeom prst="ellipse">
            <a:avLst/>
          </a:prstGeom>
          <a:blipFill dpi="0" rotWithShape="1">
            <a:blip r:embed="rId5"/>
            <a:srcRect/>
            <a:stretch>
              <a:fillRect l="13616" r="13616"/>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0" name="Groupe 9"/>
          <p:cNvGrpSpPr/>
          <p:nvPr/>
        </p:nvGrpSpPr>
        <p:grpSpPr>
          <a:xfrm>
            <a:off x="11179656" y="4893325"/>
            <a:ext cx="5581679" cy="1348718"/>
            <a:chOff x="5124878" y="49643"/>
            <a:chExt cx="3159872" cy="1348718"/>
          </a:xfrm>
        </p:grpSpPr>
        <p:sp>
          <p:nvSpPr>
            <p:cNvPr id="15" name="Rectangle 14"/>
            <p:cNvSpPr/>
            <p:nvPr/>
          </p:nvSpPr>
          <p:spPr>
            <a:xfrm>
              <a:off x="5124878" y="49643"/>
              <a:ext cx="3159872" cy="134871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124878" y="49643"/>
              <a:ext cx="3159872" cy="13487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38100" rIns="76200" bIns="38100" numCol="1" spcCol="1270" anchor="t" anchorCtr="0">
              <a:noAutofit/>
            </a:bodyPr>
            <a:lstStyle/>
            <a:p>
              <a:pPr lvl="0" algn="l" defTabSz="1333500">
                <a:lnSpc>
                  <a:spcPct val="90000"/>
                </a:lnSpc>
                <a:spcBef>
                  <a:spcPct val="0"/>
                </a:spcBef>
                <a:spcAft>
                  <a:spcPct val="35000"/>
                </a:spcAft>
              </a:pPr>
              <a:r>
                <a:rPr lang="fr-FR" sz="4800" kern="1200" dirty="0" smtClean="0"/>
                <a:t>Responsable </a:t>
              </a:r>
              <a:endParaRPr lang="fr-FR" sz="4800" kern="1200" dirty="0"/>
            </a:p>
            <a:p>
              <a:pPr lvl="1" indent="0" algn="l" defTabSz="1022350">
                <a:lnSpc>
                  <a:spcPct val="90000"/>
                </a:lnSpc>
                <a:spcBef>
                  <a:spcPct val="0"/>
                </a:spcBef>
                <a:spcAft>
                  <a:spcPct val="15000"/>
                </a:spcAft>
              </a:pPr>
              <a:r>
                <a:rPr lang="fr-FR" sz="4800" b="1" kern="1200" dirty="0" smtClean="0">
                  <a:solidFill>
                    <a:srgbClr val="004494"/>
                  </a:solidFill>
                  <a:latin typeface="Helvetica Neue Medium"/>
                </a:rPr>
                <a:t>Maxime Porté</a:t>
              </a:r>
              <a:endParaRPr lang="fr-FR" sz="4800" kern="1200" dirty="0"/>
            </a:p>
          </p:txBody>
        </p:sp>
      </p:grpSp>
      <p:sp>
        <p:nvSpPr>
          <p:cNvPr id="11" name="Ellipse 10"/>
          <p:cNvSpPr/>
          <p:nvPr/>
        </p:nvSpPr>
        <p:spPr>
          <a:xfrm>
            <a:off x="15575821" y="4258653"/>
            <a:ext cx="3290758" cy="2855059"/>
          </a:xfrm>
          <a:prstGeom prst="ellipse">
            <a:avLst/>
          </a:prstGeom>
          <a:blipFill rotWithShape="1">
            <a:blip r:embed="rId6"/>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2" name="Groupe 11"/>
          <p:cNvGrpSpPr/>
          <p:nvPr/>
        </p:nvGrpSpPr>
        <p:grpSpPr>
          <a:xfrm>
            <a:off x="19311070" y="4944659"/>
            <a:ext cx="5255858" cy="1348718"/>
            <a:chOff x="5098619" y="1594829"/>
            <a:chExt cx="3159872" cy="1348718"/>
          </a:xfrm>
        </p:grpSpPr>
        <p:sp>
          <p:nvSpPr>
            <p:cNvPr id="13" name="Rectangle 12"/>
            <p:cNvSpPr/>
            <p:nvPr/>
          </p:nvSpPr>
          <p:spPr>
            <a:xfrm>
              <a:off x="5098619" y="1594829"/>
              <a:ext cx="3159872" cy="1348718"/>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5098619" y="1594829"/>
              <a:ext cx="3159872" cy="13487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38100" rIns="76200" bIns="38100" numCol="1" spcCol="1270" anchor="t" anchorCtr="0">
              <a:noAutofit/>
            </a:bodyPr>
            <a:lstStyle/>
            <a:p>
              <a:pPr lvl="0" algn="l" defTabSz="1333500">
                <a:lnSpc>
                  <a:spcPct val="90000"/>
                </a:lnSpc>
                <a:spcBef>
                  <a:spcPct val="0"/>
                </a:spcBef>
                <a:spcAft>
                  <a:spcPct val="35000"/>
                </a:spcAft>
              </a:pPr>
              <a:r>
                <a:rPr lang="fr-FR" sz="4800" kern="1200" dirty="0" smtClean="0"/>
                <a:t>Binôme</a:t>
              </a:r>
              <a:endParaRPr lang="fr-FR" sz="4800" kern="1200" dirty="0"/>
            </a:p>
            <a:p>
              <a:pPr lvl="1" indent="0" algn="l" defTabSz="1022350">
                <a:lnSpc>
                  <a:spcPct val="90000"/>
                </a:lnSpc>
                <a:spcBef>
                  <a:spcPct val="0"/>
                </a:spcBef>
                <a:spcAft>
                  <a:spcPct val="15000"/>
                </a:spcAft>
              </a:pPr>
              <a:r>
                <a:rPr lang="fr-FR" sz="4800" b="1" kern="1200" dirty="0" smtClean="0">
                  <a:solidFill>
                    <a:srgbClr val="004494"/>
                  </a:solidFill>
                  <a:latin typeface="Helvetica Neue Medium"/>
                </a:rPr>
                <a:t>Alex </a:t>
              </a:r>
              <a:r>
                <a:rPr lang="fr-FR" sz="4800" b="1" kern="1200" dirty="0" err="1" smtClean="0">
                  <a:solidFill>
                    <a:srgbClr val="004494"/>
                  </a:solidFill>
                  <a:latin typeface="Helvetica Neue Medium"/>
                </a:rPr>
                <a:t>OCampo</a:t>
              </a:r>
              <a:endParaRPr lang="fr-FR" sz="4800" kern="1200" dirty="0"/>
            </a:p>
          </p:txBody>
        </p:sp>
      </p:grpSp>
      <p:sp>
        <p:nvSpPr>
          <p:cNvPr id="17" name="Rectangle 16"/>
          <p:cNvSpPr/>
          <p:nvPr/>
        </p:nvSpPr>
        <p:spPr>
          <a:xfrm>
            <a:off x="7745541" y="10343198"/>
            <a:ext cx="7060706" cy="1631216"/>
          </a:xfrm>
          <a:prstGeom prst="rect">
            <a:avLst/>
          </a:prstGeom>
        </p:spPr>
        <p:txBody>
          <a:bodyPr wrap="square">
            <a:spAutoFit/>
          </a:bodyPr>
          <a:lstStyle/>
          <a:p>
            <a:pPr lvl="0" algn="l"/>
            <a:r>
              <a:rPr lang="fr-FR" b="1" dirty="0">
                <a:ln w="1905"/>
                <a:solidFill>
                  <a:schemeClr val="tx1"/>
                </a:solidFill>
                <a:effectLst>
                  <a:innerShdw blurRad="69850" dist="43180" dir="5400000">
                    <a:srgbClr val="000000">
                      <a:alpha val="65000"/>
                    </a:srgbClr>
                  </a:innerShdw>
                </a:effectLst>
                <a:latin typeface="Helvetica Neue Medium"/>
              </a:rPr>
              <a:t>Gymnase </a:t>
            </a:r>
            <a:r>
              <a:rPr lang="fr-FR" b="1" dirty="0" smtClean="0">
                <a:ln w="1905"/>
                <a:solidFill>
                  <a:schemeClr val="tx1"/>
                </a:solidFill>
                <a:effectLst>
                  <a:innerShdw blurRad="69850" dist="43180" dir="5400000">
                    <a:srgbClr val="000000">
                      <a:alpha val="65000"/>
                    </a:srgbClr>
                  </a:innerShdw>
                </a:effectLst>
                <a:latin typeface="Helvetica Neue Medium"/>
              </a:rPr>
              <a:t>Karine</a:t>
            </a:r>
            <a:endParaRPr lang="fr-FR" b="1" dirty="0" smtClean="0">
              <a:solidFill>
                <a:schemeClr val="tx1"/>
              </a:solidFill>
            </a:endParaRPr>
          </a:p>
          <a:p>
            <a:pPr lvl="0" algn="l"/>
            <a:r>
              <a:rPr lang="fr-FR" b="1" dirty="0" smtClean="0">
                <a:ln w="1905"/>
                <a:solidFill>
                  <a:schemeClr val="tx1"/>
                </a:solidFill>
                <a:effectLst>
                  <a:innerShdw blurRad="69850" dist="43180" dir="5400000">
                    <a:srgbClr val="000000">
                      <a:alpha val="65000"/>
                    </a:srgbClr>
                  </a:innerShdw>
                </a:effectLst>
                <a:latin typeface="Helvetica Neue Medium"/>
              </a:rPr>
              <a:t>Mercredi </a:t>
            </a:r>
            <a:r>
              <a:rPr lang="fr-FR" b="1" dirty="0">
                <a:ln w="1905"/>
                <a:solidFill>
                  <a:schemeClr val="tx1"/>
                </a:solidFill>
                <a:effectLst>
                  <a:innerShdw blurRad="69850" dist="43180" dir="5400000">
                    <a:srgbClr val="000000">
                      <a:alpha val="65000"/>
                    </a:srgbClr>
                  </a:innerShdw>
                </a:effectLst>
                <a:latin typeface="Helvetica Neue Medium"/>
              </a:rPr>
              <a:t>: 18h-20h </a:t>
            </a:r>
          </a:p>
        </p:txBody>
      </p:sp>
      <p:sp>
        <p:nvSpPr>
          <p:cNvPr id="18" name="Rectangle 17"/>
          <p:cNvSpPr/>
          <p:nvPr/>
        </p:nvSpPr>
        <p:spPr>
          <a:xfrm>
            <a:off x="16248185" y="11937085"/>
            <a:ext cx="7666306" cy="707886"/>
          </a:xfrm>
          <a:prstGeom prst="rect">
            <a:avLst/>
          </a:prstGeom>
        </p:spPr>
        <p:txBody>
          <a:bodyPr wrap="square">
            <a:spAutoFit/>
          </a:bodyPr>
          <a:lstStyle/>
          <a:p>
            <a:pPr algn="l"/>
            <a:r>
              <a:rPr lang="fr-FR" sz="4000" dirty="0" smtClean="0">
                <a:solidFill>
                  <a:srgbClr val="E30713"/>
                </a:solidFill>
                <a:latin typeface="Ubuntu"/>
                <a:hlinkClick r:id="rId7"/>
              </a:rPr>
              <a:t>ascmbadminton@creditmutuel.fr</a:t>
            </a:r>
            <a:endParaRPr lang="fr-FR" sz="4000" dirty="0">
              <a:solidFill>
                <a:srgbClr val="303030"/>
              </a:solidFill>
              <a:latin typeface="Ubuntu"/>
            </a:endParaRPr>
          </a:p>
        </p:txBody>
      </p:sp>
      <p:pic>
        <p:nvPicPr>
          <p:cNvPr id="3" name="Image 2">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88456" y="749995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06189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45471" y="437482"/>
            <a:ext cx="5315943" cy="2651126"/>
          </a:xfrm>
        </p:spPr>
        <p:txBody>
          <a:bodyPr/>
          <a:lstStyle/>
          <a:p>
            <a:r>
              <a:rPr lang="fr-FR" dirty="0" smtClean="0"/>
              <a:t>BASKET</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17</a:t>
            </a:fld>
            <a:endParaRPr lang="fr-FR"/>
          </a:p>
        </p:txBody>
      </p:sp>
      <p:sp>
        <p:nvSpPr>
          <p:cNvPr id="3" name="Rectangle 2"/>
          <p:cNvSpPr/>
          <p:nvPr/>
        </p:nvSpPr>
        <p:spPr>
          <a:xfrm>
            <a:off x="757080" y="11850927"/>
            <a:ext cx="5362365" cy="861774"/>
          </a:xfrm>
          <a:prstGeom prst="rect">
            <a:avLst/>
          </a:prstGeom>
        </p:spPr>
        <p:txBody>
          <a:bodyPr wrap="none">
            <a:spAutoFit/>
          </a:bodyPr>
          <a:lstStyle/>
          <a:p>
            <a:r>
              <a:rPr lang="fr-FR" dirty="0" smtClean="0"/>
              <a:t>Pas de présentation</a:t>
            </a:r>
            <a:endParaRPr lang="fr-FR" dirty="0"/>
          </a:p>
        </p:txBody>
      </p:sp>
      <p:sp>
        <p:nvSpPr>
          <p:cNvPr id="6" name="Ellipse 5"/>
          <p:cNvSpPr/>
          <p:nvPr/>
        </p:nvSpPr>
        <p:spPr>
          <a:xfrm>
            <a:off x="7615746" y="4892615"/>
            <a:ext cx="3242626" cy="2709059"/>
          </a:xfrm>
          <a:prstGeom prst="ellipse">
            <a:avLst/>
          </a:prstGeom>
          <a:blipFill dpi="0" rotWithShape="1">
            <a:blip r:embed="rId3"/>
            <a:srcRect/>
            <a:stretch>
              <a:fillRect l="12591" r="12591"/>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7" name="Groupe 6"/>
          <p:cNvGrpSpPr/>
          <p:nvPr/>
        </p:nvGrpSpPr>
        <p:grpSpPr>
          <a:xfrm>
            <a:off x="11133353" y="5574353"/>
            <a:ext cx="5527942" cy="1408134"/>
            <a:chOff x="6288454" y="3326686"/>
            <a:chExt cx="3296573" cy="1408134"/>
          </a:xfrm>
        </p:grpSpPr>
        <p:sp>
          <p:nvSpPr>
            <p:cNvPr id="8" name="Rectangle 7"/>
            <p:cNvSpPr/>
            <p:nvPr/>
          </p:nvSpPr>
          <p:spPr>
            <a:xfrm>
              <a:off x="6288454" y="3326686"/>
              <a:ext cx="3296573"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ZoneTexte 8"/>
            <p:cNvSpPr txBox="1"/>
            <p:nvPr/>
          </p:nvSpPr>
          <p:spPr>
            <a:xfrm>
              <a:off x="6288454" y="3326686"/>
              <a:ext cx="3296573"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Responsable </a:t>
              </a:r>
              <a:endParaRPr lang="fr-FR" sz="4800" kern="1200" dirty="0"/>
            </a:p>
            <a:p>
              <a:pPr lvl="1" indent="0" algn="l" defTabSz="711200">
                <a:lnSpc>
                  <a:spcPct val="90000"/>
                </a:lnSpc>
                <a:spcBef>
                  <a:spcPct val="0"/>
                </a:spcBef>
                <a:spcAft>
                  <a:spcPct val="15000"/>
                </a:spcAft>
              </a:pPr>
              <a:r>
                <a:rPr lang="fr-FR" sz="4800" b="1" kern="1200" dirty="0" smtClean="0">
                  <a:solidFill>
                    <a:srgbClr val="004494"/>
                  </a:solidFill>
                  <a:latin typeface="Helvetica Neue Medium"/>
                </a:rPr>
                <a:t>Arnaud Bocquet</a:t>
              </a:r>
              <a:endParaRPr lang="fr-FR" sz="4800" kern="1200" dirty="0" smtClean="0"/>
            </a:p>
            <a:p>
              <a:pPr marL="171450" lvl="1" indent="-171450" algn="l" defTabSz="711200">
                <a:lnSpc>
                  <a:spcPct val="90000"/>
                </a:lnSpc>
                <a:spcBef>
                  <a:spcPct val="0"/>
                </a:spcBef>
                <a:spcAft>
                  <a:spcPct val="15000"/>
                </a:spcAft>
                <a:buChar char="••"/>
              </a:pPr>
              <a:endParaRPr lang="fr-FR" sz="4800" kern="1200" dirty="0"/>
            </a:p>
          </p:txBody>
        </p:sp>
      </p:grpSp>
      <p:sp>
        <p:nvSpPr>
          <p:cNvPr id="10" name="ZoneTexte 9"/>
          <p:cNvSpPr txBox="1"/>
          <p:nvPr/>
        </p:nvSpPr>
        <p:spPr>
          <a:xfrm>
            <a:off x="18531343" y="5543077"/>
            <a:ext cx="5527942"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a:t>
            </a:r>
            <a:endParaRPr lang="fr-FR" sz="4800" kern="1200" dirty="0"/>
          </a:p>
          <a:p>
            <a:pPr lvl="1" indent="0" algn="l" defTabSz="711200">
              <a:lnSpc>
                <a:spcPct val="90000"/>
              </a:lnSpc>
              <a:spcBef>
                <a:spcPct val="0"/>
              </a:spcBef>
              <a:spcAft>
                <a:spcPct val="15000"/>
              </a:spcAft>
            </a:pPr>
            <a:r>
              <a:rPr lang="fr-FR" sz="4800" b="1" kern="1200" dirty="0">
                <a:solidFill>
                  <a:srgbClr val="004494"/>
                </a:solidFill>
                <a:latin typeface="Helvetica Neue Medium"/>
              </a:rPr>
              <a:t>Alexandre WOLF</a:t>
            </a:r>
          </a:p>
          <a:p>
            <a:pPr marL="171450" lvl="1" indent="-171450" algn="l" defTabSz="711200">
              <a:lnSpc>
                <a:spcPct val="90000"/>
              </a:lnSpc>
              <a:spcBef>
                <a:spcPct val="0"/>
              </a:spcBef>
              <a:spcAft>
                <a:spcPct val="15000"/>
              </a:spcAft>
              <a:buChar char="••"/>
            </a:pPr>
            <a:endParaRPr lang="fr-FR" sz="4800" kern="1200" dirty="0"/>
          </a:p>
        </p:txBody>
      </p:sp>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446" y="5885755"/>
            <a:ext cx="6635631" cy="4976723"/>
          </a:xfrm>
          <a:prstGeom prst="rect">
            <a:avLst/>
          </a:prstGeom>
        </p:spPr>
      </p:pic>
      <p:pic>
        <p:nvPicPr>
          <p:cNvPr id="12" name="Imag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8" y="623418"/>
            <a:ext cx="6647728" cy="4985797"/>
          </a:xfrm>
          <a:prstGeom prst="rect">
            <a:avLst/>
          </a:prstGeom>
        </p:spPr>
      </p:pic>
      <p:sp>
        <p:nvSpPr>
          <p:cNvPr id="13" name="Rectangle 12"/>
          <p:cNvSpPr/>
          <p:nvPr/>
        </p:nvSpPr>
        <p:spPr>
          <a:xfrm>
            <a:off x="7615746" y="10192447"/>
            <a:ext cx="7725508" cy="2554545"/>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Gymnase Branly</a:t>
            </a:r>
            <a:br>
              <a:rPr lang="fr-FR" sz="4000" b="1" dirty="0">
                <a:ln w="1905"/>
                <a:solidFill>
                  <a:schemeClr val="tx1"/>
                </a:solidFill>
                <a:effectLst>
                  <a:innerShdw blurRad="69850" dist="43180" dir="5400000">
                    <a:srgbClr val="000000">
                      <a:alpha val="65000"/>
                    </a:srgbClr>
                  </a:innerShdw>
                </a:effectLst>
                <a:latin typeface="Helvetica Neue Medium"/>
              </a:rPr>
            </a:b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Féminin  : Mardi 18h-20h </a:t>
            </a:r>
          </a:p>
          <a:p>
            <a:pPr lvl="0" algn="l"/>
            <a:r>
              <a:rPr lang="fr-FR" sz="4000" b="1" dirty="0">
                <a:ln w="1905"/>
                <a:solidFill>
                  <a:schemeClr val="tx1"/>
                </a:solidFill>
                <a:effectLst>
                  <a:innerShdw blurRad="69850" dist="43180" dir="5400000">
                    <a:srgbClr val="000000">
                      <a:alpha val="65000"/>
                    </a:srgbClr>
                  </a:innerShdw>
                </a:effectLst>
                <a:latin typeface="Helvetica Neue Medium"/>
              </a:rPr>
              <a:t>Masculin : Jeudi 18h-20h</a:t>
            </a:r>
            <a:endParaRPr lang="fr-FR" sz="4000" b="1" dirty="0">
              <a:solidFill>
                <a:schemeClr val="tx1"/>
              </a:solidFill>
            </a:endParaRPr>
          </a:p>
        </p:txBody>
      </p:sp>
      <p:sp>
        <p:nvSpPr>
          <p:cNvPr id="14" name="Rectangle 13"/>
          <p:cNvSpPr/>
          <p:nvPr/>
        </p:nvSpPr>
        <p:spPr>
          <a:xfrm>
            <a:off x="16837555" y="11937085"/>
            <a:ext cx="7076936" cy="707886"/>
          </a:xfrm>
          <a:prstGeom prst="rect">
            <a:avLst/>
          </a:prstGeom>
        </p:spPr>
        <p:txBody>
          <a:bodyPr wrap="square">
            <a:spAutoFit/>
          </a:bodyPr>
          <a:lstStyle/>
          <a:p>
            <a:pPr algn="l"/>
            <a:r>
              <a:rPr lang="fr-FR" sz="4000" dirty="0" smtClean="0">
                <a:solidFill>
                  <a:srgbClr val="E30713"/>
                </a:solidFill>
                <a:latin typeface="Ubuntu"/>
                <a:hlinkClick r:id="rId6"/>
              </a:rPr>
              <a:t>ascmbasket@creditmutuel.fr</a:t>
            </a:r>
            <a:endParaRPr lang="fr-FR" sz="4000" dirty="0">
              <a:solidFill>
                <a:srgbClr val="303030"/>
              </a:solidFill>
              <a:latin typeface="Ubuntu"/>
            </a:endParaRPr>
          </a:p>
        </p:txBody>
      </p:sp>
      <p:sp>
        <p:nvSpPr>
          <p:cNvPr id="15" name="Rectangle 14"/>
          <p:cNvSpPr/>
          <p:nvPr/>
        </p:nvSpPr>
        <p:spPr>
          <a:xfrm>
            <a:off x="7677217" y="2259351"/>
            <a:ext cx="12746330" cy="707886"/>
          </a:xfrm>
          <a:prstGeom prst="rect">
            <a:avLst/>
          </a:prstGeom>
        </p:spPr>
        <p:txBody>
          <a:bodyPr wrap="square">
            <a:spAutoFit/>
          </a:bodyPr>
          <a:lstStyle/>
          <a:p>
            <a:pPr lvl="0" algn="l"/>
            <a:r>
              <a:rPr lang="fr-FR" sz="4000" dirty="0">
                <a:solidFill>
                  <a:srgbClr val="0E4195"/>
                </a:solidFill>
                <a:latin typeface="Helvetica Neue Medium"/>
              </a:rPr>
              <a:t>Compétition masculine et </a:t>
            </a:r>
            <a:r>
              <a:rPr lang="fr-FR" sz="4000" dirty="0" smtClean="0">
                <a:solidFill>
                  <a:srgbClr val="0E4195"/>
                </a:solidFill>
                <a:latin typeface="Helvetica Neue Medium"/>
              </a:rPr>
              <a:t>féminine // Tous </a:t>
            </a:r>
            <a:r>
              <a:rPr lang="fr-FR" sz="4000" dirty="0">
                <a:solidFill>
                  <a:srgbClr val="0E4195"/>
                </a:solidFill>
                <a:latin typeface="Helvetica Neue Medium"/>
              </a:rPr>
              <a:t>niveaux</a:t>
            </a:r>
          </a:p>
        </p:txBody>
      </p:sp>
    </p:spTree>
    <p:extLst>
      <p:ext uri="{BB962C8B-B14F-4D97-AF65-F5344CB8AC3E}">
        <p14:creationId xmlns:p14="http://schemas.microsoft.com/office/powerpoint/2010/main" val="97348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374874" y="155096"/>
            <a:ext cx="6127766" cy="1758462"/>
          </a:xfrm>
        </p:spPr>
        <p:txBody>
          <a:bodyPr/>
          <a:lstStyle/>
          <a:p>
            <a:r>
              <a:rPr lang="fr-FR" dirty="0" smtClean="0"/>
              <a:t>BOWLING</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18</a:t>
            </a:fld>
            <a:endParaRPr lang="fr-FR"/>
          </a:p>
        </p:txBody>
      </p:sp>
      <p:pic>
        <p:nvPicPr>
          <p:cNvPr id="7" name="Picture 26" descr="http://www.memoclic.com/1-260-1024x768/fond-ecran-bowling-la-muni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976" y="7015115"/>
            <a:ext cx="5464483" cy="4098362"/>
          </a:xfrm>
          <a:prstGeom prst="rect">
            <a:avLst/>
          </a:prstGeom>
          <a:noFill/>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5043"/>
            <a:ext cx="6765994" cy="5074496"/>
          </a:xfrm>
          <a:prstGeom prst="rect">
            <a:avLst/>
          </a:prstGeom>
        </p:spPr>
      </p:pic>
      <p:sp>
        <p:nvSpPr>
          <p:cNvPr id="9" name="Rectangle 8"/>
          <p:cNvSpPr/>
          <p:nvPr/>
        </p:nvSpPr>
        <p:spPr>
          <a:xfrm>
            <a:off x="7374874" y="1783787"/>
            <a:ext cx="8428892"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10" name="Ellipse 9"/>
          <p:cNvSpPr/>
          <p:nvPr/>
        </p:nvSpPr>
        <p:spPr>
          <a:xfrm>
            <a:off x="6851150" y="3921788"/>
            <a:ext cx="3343823" cy="2827102"/>
          </a:xfrm>
          <a:prstGeom prst="ellipse">
            <a:avLst/>
          </a:prstGeom>
          <a:blipFill dpi="0" rotWithShape="1">
            <a:blip r:embed="rId5"/>
            <a:srcRect/>
            <a:stretch>
              <a:fillRect t="-8384" b="-2494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500469" y="4370132"/>
            <a:ext cx="7508776" cy="1596179"/>
            <a:chOff x="7042459" y="266355"/>
            <a:chExt cx="5937437" cy="1596179"/>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7042459" y="266355"/>
              <a:ext cx="5937437"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Jean-Marie </a:t>
              </a:r>
              <a:r>
                <a:rPr lang="fr-FR" sz="4800" b="1" kern="1200" dirty="0" err="1" smtClean="0">
                  <a:solidFill>
                    <a:srgbClr val="004494"/>
                  </a:solidFill>
                  <a:latin typeface="Helvetica Neue Medium"/>
                </a:rPr>
                <a:t>Verinaud</a:t>
              </a:r>
              <a:endParaRPr lang="fr-FR" sz="4800" kern="1200" dirty="0">
                <a:solidFill>
                  <a:srgbClr val="002060"/>
                </a:solidFill>
              </a:endParaRPr>
            </a:p>
          </p:txBody>
        </p:sp>
      </p:grpSp>
      <p:sp>
        <p:nvSpPr>
          <p:cNvPr id="12" name="Ellipse 11"/>
          <p:cNvSpPr/>
          <p:nvPr/>
        </p:nvSpPr>
        <p:spPr>
          <a:xfrm>
            <a:off x="16567873" y="3921788"/>
            <a:ext cx="3000970" cy="2735742"/>
          </a:xfrm>
          <a:prstGeom prst="ellipse">
            <a:avLst/>
          </a:prstGeom>
          <a:blipFill dpi="0" rotWithShape="1">
            <a:blip r:embed="rId6"/>
            <a:srcRect/>
            <a:stretch>
              <a:fillRect t="4853" b="485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p:cNvSpPr/>
          <p:nvPr/>
        </p:nvSpPr>
        <p:spPr>
          <a:xfrm>
            <a:off x="7685519" y="5570262"/>
            <a:ext cx="3340772"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20020639" y="4537249"/>
            <a:ext cx="5086736"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Rémy</a:t>
            </a:r>
            <a:r>
              <a:rPr lang="fr-FR" sz="4800" kern="1200" dirty="0" smtClean="0">
                <a:solidFill>
                  <a:srgbClr val="002060"/>
                </a:solidFill>
              </a:rPr>
              <a:t> </a:t>
            </a:r>
            <a:r>
              <a:rPr lang="fr-FR" sz="4800" b="1" kern="1200" dirty="0" err="1" smtClean="0">
                <a:solidFill>
                  <a:srgbClr val="004494"/>
                </a:solidFill>
                <a:latin typeface="Helvetica Neue Medium"/>
              </a:rPr>
              <a:t>Heisser</a:t>
            </a:r>
            <a:endParaRPr lang="fr-FR" sz="4800" b="1" kern="1200" dirty="0">
              <a:solidFill>
                <a:srgbClr val="004494"/>
              </a:solidFill>
              <a:latin typeface="Helvetica Neue Medium"/>
            </a:endParaRPr>
          </a:p>
        </p:txBody>
      </p:sp>
      <p:sp>
        <p:nvSpPr>
          <p:cNvPr id="19" name="Rectangle 18"/>
          <p:cNvSpPr/>
          <p:nvPr/>
        </p:nvSpPr>
        <p:spPr>
          <a:xfrm>
            <a:off x="6851150" y="9773768"/>
            <a:ext cx="12192000" cy="1938992"/>
          </a:xfrm>
          <a:prstGeom prst="rect">
            <a:avLst/>
          </a:prstGeom>
        </p:spPr>
        <p:txBody>
          <a:bodyPr>
            <a:spAutoFit/>
          </a:bodyPr>
          <a:lstStyle/>
          <a:p>
            <a:pPr lvl="0" algn="l"/>
            <a:r>
              <a:rPr lang="en-US" sz="4000" b="1" dirty="0">
                <a:ln w="1905"/>
                <a:solidFill>
                  <a:schemeClr val="tx1"/>
                </a:solidFill>
                <a:effectLst>
                  <a:innerShdw blurRad="69850" dist="43180" dir="5400000">
                    <a:srgbClr val="000000">
                      <a:alpha val="65000"/>
                    </a:srgbClr>
                  </a:innerShdw>
                </a:effectLst>
                <a:latin typeface="Helvetica Neue Medium"/>
              </a:rPr>
              <a:t>Bowling de </a:t>
            </a:r>
            <a:r>
              <a:rPr lang="en-US" sz="4000" b="1" dirty="0" err="1">
                <a:ln w="1905"/>
                <a:solidFill>
                  <a:schemeClr val="tx1"/>
                </a:solidFill>
                <a:effectLst>
                  <a:innerShdw blurRad="69850" dist="43180" dir="5400000">
                    <a:srgbClr val="000000">
                      <a:alpha val="65000"/>
                    </a:srgbClr>
                  </a:innerShdw>
                </a:effectLst>
                <a:latin typeface="Helvetica Neue Medium"/>
              </a:rPr>
              <a:t>L’Orangerie</a:t>
            </a:r>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r>
              <a:rPr lang="en-US" sz="4000" b="1" dirty="0" err="1">
                <a:ln w="1905"/>
                <a:solidFill>
                  <a:schemeClr val="tx1"/>
                </a:solidFill>
                <a:effectLst>
                  <a:innerShdw blurRad="69850" dist="43180" dir="5400000">
                    <a:srgbClr val="000000">
                      <a:alpha val="65000"/>
                    </a:srgbClr>
                  </a:innerShdw>
                </a:effectLst>
                <a:latin typeface="Helvetica Neue Medium"/>
              </a:rPr>
              <a:t>Lundi</a:t>
            </a:r>
            <a:r>
              <a:rPr lang="en-US" sz="4000" b="1" dirty="0">
                <a:ln w="1905"/>
                <a:solidFill>
                  <a:schemeClr val="tx1"/>
                </a:solidFill>
                <a:effectLst>
                  <a:innerShdw blurRad="69850" dist="43180" dir="5400000">
                    <a:srgbClr val="000000">
                      <a:alpha val="65000"/>
                    </a:srgbClr>
                  </a:innerShdw>
                </a:effectLst>
                <a:latin typeface="Helvetica Neue Medium"/>
              </a:rPr>
              <a:t>, Mardi, </a:t>
            </a:r>
            <a:r>
              <a:rPr lang="en-US" sz="4000" b="1" dirty="0" err="1">
                <a:ln w="1905"/>
                <a:solidFill>
                  <a:schemeClr val="tx1"/>
                </a:solidFill>
                <a:effectLst>
                  <a:innerShdw blurRad="69850" dist="43180" dir="5400000">
                    <a:srgbClr val="000000">
                      <a:alpha val="65000"/>
                    </a:srgbClr>
                  </a:innerShdw>
                </a:effectLst>
                <a:latin typeface="Helvetica Neue Medium"/>
              </a:rPr>
              <a:t>Jeudi</a:t>
            </a:r>
            <a:r>
              <a:rPr lang="en-US" sz="4000" b="1" dirty="0">
                <a:ln w="1905"/>
                <a:solidFill>
                  <a:schemeClr val="tx1"/>
                </a:solidFill>
                <a:effectLst>
                  <a:innerShdw blurRad="69850" dist="43180" dir="5400000">
                    <a:srgbClr val="000000">
                      <a:alpha val="65000"/>
                    </a:srgbClr>
                  </a:innerShdw>
                </a:effectLst>
                <a:latin typeface="Helvetica Neue Medium"/>
              </a:rPr>
              <a:t> 19h30-22h30</a:t>
            </a:r>
            <a:endParaRPr lang="fr-FR" sz="4000" dirty="0">
              <a:solidFill>
                <a:schemeClr val="tx1"/>
              </a:solidFill>
            </a:endParaRPr>
          </a:p>
        </p:txBody>
      </p:sp>
      <p:sp>
        <p:nvSpPr>
          <p:cNvPr id="20" name="Rectangle 19"/>
          <p:cNvSpPr/>
          <p:nvPr/>
        </p:nvSpPr>
        <p:spPr>
          <a:xfrm>
            <a:off x="16506161" y="11622949"/>
            <a:ext cx="7076936" cy="707886"/>
          </a:xfrm>
          <a:prstGeom prst="rect">
            <a:avLst/>
          </a:prstGeom>
        </p:spPr>
        <p:txBody>
          <a:bodyPr wrap="square">
            <a:spAutoFit/>
          </a:bodyPr>
          <a:lstStyle/>
          <a:p>
            <a:pPr algn="l"/>
            <a:r>
              <a:rPr lang="fr-FR" sz="4000" dirty="0" smtClean="0">
                <a:solidFill>
                  <a:srgbClr val="E30713"/>
                </a:solidFill>
                <a:latin typeface="Ubuntu"/>
                <a:hlinkClick r:id="rId7"/>
              </a:rPr>
              <a:t>ascmbowling@creditmutuel.fr</a:t>
            </a:r>
            <a:endParaRPr lang="fr-FR" sz="4000" dirty="0">
              <a:solidFill>
                <a:srgbClr val="303030"/>
              </a:solidFill>
              <a:latin typeface="Ubuntu"/>
            </a:endParaRPr>
          </a:p>
        </p:txBody>
      </p:sp>
      <p:pic>
        <p:nvPicPr>
          <p:cNvPr id="21" name="Image 20">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41493" y="7340094"/>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244064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fitnessetfitness.fr/photographies/Max/sacco-rosso40k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0"/>
            <a:ext cx="7053137" cy="5760061"/>
          </a:xfrm>
          <a:prstGeom prst="rect">
            <a:avLst/>
          </a:prstGeom>
          <a:noFill/>
        </p:spPr>
      </p:pic>
      <p:sp>
        <p:nvSpPr>
          <p:cNvPr id="2" name="Titre 1"/>
          <p:cNvSpPr>
            <a:spLocks noGrp="1"/>
          </p:cNvSpPr>
          <p:nvPr>
            <p:ph type="title"/>
          </p:nvPr>
        </p:nvSpPr>
        <p:spPr>
          <a:xfrm>
            <a:off x="5337404" y="781416"/>
            <a:ext cx="9011642" cy="1391383"/>
          </a:xfrm>
        </p:spPr>
        <p:txBody>
          <a:bodyPr/>
          <a:lstStyle/>
          <a:p>
            <a:r>
              <a:rPr lang="fr-FR" dirty="0" smtClean="0"/>
              <a:t>CARDIO BOXE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19</a:t>
            </a:fld>
            <a:endParaRPr lang="fr-FR"/>
          </a:p>
        </p:txBody>
      </p:sp>
      <p:sp>
        <p:nvSpPr>
          <p:cNvPr id="9" name="Rectangle 8"/>
          <p:cNvSpPr/>
          <p:nvPr/>
        </p:nvSpPr>
        <p:spPr>
          <a:xfrm>
            <a:off x="5337404" y="2108375"/>
            <a:ext cx="12192000" cy="707886"/>
          </a:xfrm>
          <a:prstGeom prst="rect">
            <a:avLst/>
          </a:prstGeom>
        </p:spPr>
        <p:txBody>
          <a:bodyPr>
            <a:spAutoFit/>
          </a:bodyPr>
          <a:lstStyle/>
          <a:p>
            <a:pPr lvl="0" algn="l"/>
            <a:r>
              <a:rPr lang="fr-FR" sz="4000" dirty="0" smtClean="0">
                <a:solidFill>
                  <a:srgbClr val="0E4195"/>
                </a:solidFill>
              </a:rPr>
              <a:t>Loisir // Tous </a:t>
            </a:r>
            <a:r>
              <a:rPr lang="fr-FR" sz="4000" dirty="0">
                <a:solidFill>
                  <a:srgbClr val="0E4195"/>
                </a:solidFill>
              </a:rPr>
              <a:t>niveaux</a:t>
            </a:r>
          </a:p>
        </p:txBody>
      </p:sp>
      <p:sp>
        <p:nvSpPr>
          <p:cNvPr id="10" name="Ellipse 9"/>
          <p:cNvSpPr/>
          <p:nvPr/>
        </p:nvSpPr>
        <p:spPr>
          <a:xfrm>
            <a:off x="15950947" y="3712277"/>
            <a:ext cx="3959747" cy="3519684"/>
          </a:xfrm>
          <a:prstGeom prst="ellipse">
            <a:avLst/>
          </a:prstGeom>
          <a:blipFill dpi="0" rotWithShape="1">
            <a:blip r:embed="rId4"/>
            <a:srcRect/>
            <a:stretch>
              <a:fillRect l="3370" t="-881" r="-3370" b="-2783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9431594" y="4600151"/>
            <a:ext cx="6782014" cy="2408592"/>
            <a:chOff x="7042459" y="-546058"/>
            <a:chExt cx="1983469" cy="2408592"/>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042459" y="-54605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Christophe BIEBER</a:t>
              </a:r>
              <a:endParaRPr lang="fr-FR" sz="4800" kern="1200" dirty="0">
                <a:solidFill>
                  <a:srgbClr val="002060"/>
                </a:solidFill>
              </a:endParaRPr>
            </a:p>
          </p:txBody>
        </p:sp>
      </p:grpSp>
      <p:pic>
        <p:nvPicPr>
          <p:cNvPr id="14" name="Picture 4" descr="http://web.cgaspesie.qc.ca/crioux/wordpress/boxe.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884" y="8013584"/>
            <a:ext cx="5429367" cy="5429367"/>
          </a:xfrm>
          <a:prstGeom prst="rect">
            <a:avLst/>
          </a:prstGeom>
          <a:noFill/>
        </p:spPr>
      </p:pic>
      <p:sp>
        <p:nvSpPr>
          <p:cNvPr id="15" name="Rectangle 14"/>
          <p:cNvSpPr/>
          <p:nvPr/>
        </p:nvSpPr>
        <p:spPr>
          <a:xfrm>
            <a:off x="7053136" y="9106641"/>
            <a:ext cx="12192000" cy="3170099"/>
          </a:xfrm>
          <a:prstGeom prst="rect">
            <a:avLst/>
          </a:prstGeom>
        </p:spPr>
        <p:txBody>
          <a:bodyPr>
            <a:spAutoFit/>
          </a:bodyPr>
          <a:lstStyle/>
          <a:p>
            <a:pPr lvl="0" algn="l"/>
            <a:r>
              <a:rPr lang="en-US" sz="4000" b="1" dirty="0">
                <a:ln w="1905"/>
                <a:solidFill>
                  <a:schemeClr val="tx1"/>
                </a:solidFill>
                <a:effectLst>
                  <a:innerShdw blurRad="69850" dist="43180" dir="5400000">
                    <a:srgbClr val="000000">
                      <a:alpha val="65000"/>
                    </a:srgbClr>
                  </a:innerShdw>
                </a:effectLst>
                <a:latin typeface="Helvetica Neue Medium"/>
              </a:rPr>
              <a:t>Club PANZA</a:t>
            </a:r>
          </a:p>
          <a:p>
            <a:pPr lvl="0" algn="l"/>
            <a:endParaRPr lang="en-US" sz="4000" b="1" dirty="0">
              <a:ln w="1905"/>
              <a:solidFill>
                <a:schemeClr val="tx1"/>
              </a:solidFill>
              <a:effectLst>
                <a:innerShdw blurRad="69850" dist="43180" dir="5400000">
                  <a:srgbClr val="000000">
                    <a:alpha val="65000"/>
                  </a:srgbClr>
                </a:innerShdw>
              </a:effectLst>
              <a:latin typeface="Helvetica Neue Medium"/>
            </a:endParaRPr>
          </a:p>
          <a:p>
            <a:pPr lvl="0" algn="l"/>
            <a:r>
              <a:rPr lang="pt-BR" sz="4000" b="1" dirty="0">
                <a:ln w="1905"/>
                <a:solidFill>
                  <a:schemeClr val="tx1"/>
                </a:solidFill>
                <a:effectLst>
                  <a:innerShdw blurRad="69850" dist="43180" dir="5400000">
                    <a:srgbClr val="000000">
                      <a:alpha val="65000"/>
                    </a:srgbClr>
                  </a:innerShdw>
                </a:effectLst>
                <a:latin typeface="Helvetica Neue Medium"/>
              </a:rPr>
              <a:t>Lundi – 12h30-13h30</a:t>
            </a:r>
          </a:p>
          <a:p>
            <a:pPr lvl="0" algn="l"/>
            <a:r>
              <a:rPr lang="pt-BR" sz="4000" b="1" dirty="0">
                <a:ln w="1905"/>
                <a:solidFill>
                  <a:schemeClr val="tx1"/>
                </a:solidFill>
                <a:effectLst>
                  <a:innerShdw blurRad="69850" dist="43180" dir="5400000">
                    <a:srgbClr val="000000">
                      <a:alpha val="65000"/>
                    </a:srgbClr>
                  </a:innerShdw>
                </a:effectLst>
                <a:latin typeface="Helvetica Neue Medium"/>
              </a:rPr>
              <a:t>Mercredi – 19h-20h30</a:t>
            </a:r>
          </a:p>
          <a:p>
            <a:pPr lvl="0" algn="l"/>
            <a:r>
              <a:rPr lang="pt-BR" sz="4000" b="1" dirty="0">
                <a:ln w="1905"/>
                <a:solidFill>
                  <a:schemeClr val="tx1"/>
                </a:solidFill>
                <a:effectLst>
                  <a:innerShdw blurRad="69850" dist="43180" dir="5400000">
                    <a:srgbClr val="000000">
                      <a:alpha val="65000"/>
                    </a:srgbClr>
                  </a:innerShdw>
                </a:effectLst>
                <a:latin typeface="Helvetica Neue Medium"/>
              </a:rPr>
              <a:t>Vendredi – 19h30-21h30</a:t>
            </a:r>
            <a:endParaRPr lang="fr-FR" sz="4000" dirty="0">
              <a:solidFill>
                <a:schemeClr val="tx1"/>
              </a:solidFill>
            </a:endParaRPr>
          </a:p>
        </p:txBody>
      </p:sp>
      <p:sp>
        <p:nvSpPr>
          <p:cNvPr id="16" name="Rectangle 15"/>
          <p:cNvSpPr/>
          <p:nvPr/>
        </p:nvSpPr>
        <p:spPr>
          <a:xfrm>
            <a:off x="15052431" y="11622949"/>
            <a:ext cx="8530666" cy="707886"/>
          </a:xfrm>
          <a:prstGeom prst="rect">
            <a:avLst/>
          </a:prstGeom>
        </p:spPr>
        <p:txBody>
          <a:bodyPr wrap="square">
            <a:spAutoFit/>
          </a:bodyPr>
          <a:lstStyle/>
          <a:p>
            <a:pPr algn="l"/>
            <a:r>
              <a:rPr lang="fr-FR" sz="4000" dirty="0" smtClean="0">
                <a:solidFill>
                  <a:srgbClr val="E30713"/>
                </a:solidFill>
                <a:latin typeface="Ubuntu"/>
                <a:hlinkClick r:id="rId6"/>
              </a:rPr>
              <a:t>ascmcardioboxe@creditmutuel.fr</a:t>
            </a:r>
            <a:endParaRPr lang="fr-FR" sz="4000" dirty="0">
              <a:solidFill>
                <a:srgbClr val="303030"/>
              </a:solidFill>
              <a:latin typeface="Ubuntu"/>
            </a:endParaRPr>
          </a:p>
        </p:txBody>
      </p:sp>
      <p:grpSp>
        <p:nvGrpSpPr>
          <p:cNvPr id="17" name="Groupe 16"/>
          <p:cNvGrpSpPr/>
          <p:nvPr/>
        </p:nvGrpSpPr>
        <p:grpSpPr>
          <a:xfrm>
            <a:off x="19876846" y="4613632"/>
            <a:ext cx="4249246" cy="2408592"/>
            <a:chOff x="7042459" y="-546058"/>
            <a:chExt cx="1983469" cy="2408592"/>
          </a:xfrm>
        </p:grpSpPr>
        <p:sp>
          <p:nvSpPr>
            <p:cNvPr id="18" name="Rectangle 17"/>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7042459" y="-54605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Muriel Kader</a:t>
              </a:r>
              <a:endParaRPr lang="fr-FR" sz="4800" kern="1200" dirty="0">
                <a:solidFill>
                  <a:srgbClr val="002060"/>
                </a:solidFill>
              </a:endParaRPr>
            </a:p>
          </p:txBody>
        </p:sp>
      </p:grpSp>
      <p:pic>
        <p:nvPicPr>
          <p:cNvPr id="3" name="Image 2"/>
          <p:cNvPicPr>
            <a:picLocks noChangeAspect="1"/>
          </p:cNvPicPr>
          <p:nvPr/>
        </p:nvPicPr>
        <p:blipFill rotWithShape="1">
          <a:blip r:embed="rId7"/>
          <a:srcRect l="2068" t="5309" r="76848" b="70413"/>
          <a:stretch/>
        </p:blipFill>
        <p:spPr>
          <a:xfrm>
            <a:off x="5714824" y="3540153"/>
            <a:ext cx="3446937" cy="3744820"/>
          </a:xfrm>
          <a:prstGeom prst="rect">
            <a:avLst/>
          </a:prstGeom>
        </p:spPr>
      </p:pic>
    </p:spTree>
    <p:extLst>
      <p:ext uri="{BB962C8B-B14F-4D97-AF65-F5344CB8AC3E}">
        <p14:creationId xmlns:p14="http://schemas.microsoft.com/office/powerpoint/2010/main" val="185187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461" y="1513490"/>
            <a:ext cx="10715297" cy="10715297"/>
          </a:xfrm>
          <a:prstGeom prst="rect">
            <a:avLst/>
          </a:prstGeom>
        </p:spPr>
      </p:pic>
    </p:spTree>
    <p:extLst>
      <p:ext uri="{BB962C8B-B14F-4D97-AF65-F5344CB8AC3E}">
        <p14:creationId xmlns:p14="http://schemas.microsoft.com/office/powerpoint/2010/main" val="63043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880809" y="255365"/>
            <a:ext cx="5143027" cy="1477108"/>
          </a:xfrm>
        </p:spPr>
        <p:txBody>
          <a:bodyPr/>
          <a:lstStyle/>
          <a:p>
            <a:r>
              <a:rPr lang="fr-FR" dirty="0" smtClean="0"/>
              <a:t>CYCLO</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20</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6644717" cy="4421757"/>
          </a:xfrm>
          <a:prstGeom prst="rect">
            <a:avLst/>
          </a:prstGeom>
        </p:spPr>
      </p:pic>
      <p:sp>
        <p:nvSpPr>
          <p:cNvPr id="8" name="Ellipse 7"/>
          <p:cNvSpPr/>
          <p:nvPr/>
        </p:nvSpPr>
        <p:spPr>
          <a:xfrm>
            <a:off x="3826661" y="4795271"/>
            <a:ext cx="3601640" cy="3479670"/>
          </a:xfrm>
          <a:prstGeom prst="ellipse">
            <a:avLst/>
          </a:prstGeom>
          <a:blipFill dpi="0" rotWithShape="1">
            <a:blip r:embed="rId4"/>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7336798" y="5334712"/>
            <a:ext cx="10403607" cy="1664588"/>
            <a:chOff x="6765474" y="197946"/>
            <a:chExt cx="2411349" cy="1664588"/>
          </a:xfrm>
        </p:grpSpPr>
        <p:sp>
          <p:nvSpPr>
            <p:cNvPr id="14" name="Rectangle 13"/>
            <p:cNvSpPr/>
            <p:nvPr/>
          </p:nvSpPr>
          <p:spPr>
            <a:xfrm>
              <a:off x="6891565" y="266355"/>
              <a:ext cx="228525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765474" y="197946"/>
              <a:ext cx="228525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Jean Georges DONIUS</a:t>
              </a:r>
              <a:endParaRPr lang="fr-FR" sz="4800" b="1" kern="1200" dirty="0">
                <a:solidFill>
                  <a:srgbClr val="004494"/>
                </a:solidFill>
                <a:latin typeface="Helvetica Neue Medium"/>
              </a:endParaRPr>
            </a:p>
          </p:txBody>
        </p:sp>
      </p:grpSp>
      <p:sp>
        <p:nvSpPr>
          <p:cNvPr id="10" name="Ellipse 9"/>
          <p:cNvSpPr/>
          <p:nvPr/>
        </p:nvSpPr>
        <p:spPr>
          <a:xfrm>
            <a:off x="14112983" y="4795271"/>
            <a:ext cx="3266050" cy="347967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3401143" y="5400114"/>
            <a:ext cx="21423680" cy="1445732"/>
            <a:chOff x="12225565" y="-1416265"/>
            <a:chExt cx="6710838" cy="5654660"/>
          </a:xfrm>
        </p:grpSpPr>
        <p:sp>
          <p:nvSpPr>
            <p:cNvPr id="12" name="Rectangle 11"/>
            <p:cNvSpPr/>
            <p:nvPr/>
          </p:nvSpPr>
          <p:spPr>
            <a:xfrm>
              <a:off x="12225565" y="2642216"/>
              <a:ext cx="228525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16651145" y="-1416265"/>
              <a:ext cx="228525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Matthieu FARGETTON</a:t>
              </a:r>
              <a:endParaRPr lang="fr-FR" sz="4800" b="1" kern="1200" dirty="0">
                <a:solidFill>
                  <a:srgbClr val="004494"/>
                </a:solidFill>
                <a:latin typeface="Helvetica Neue Medium"/>
              </a:endParaRPr>
            </a:p>
          </p:txBody>
        </p:sp>
      </p:grpSp>
      <p:sp>
        <p:nvSpPr>
          <p:cNvPr id="16" name="Rectangle 15"/>
          <p:cNvSpPr/>
          <p:nvPr/>
        </p:nvSpPr>
        <p:spPr>
          <a:xfrm>
            <a:off x="8091849" y="1518706"/>
            <a:ext cx="9648556" cy="707886"/>
          </a:xfrm>
          <a:prstGeom prst="rect">
            <a:avLst/>
          </a:prstGeom>
        </p:spPr>
        <p:txBody>
          <a:bodyPr wrap="square">
            <a:spAutoFit/>
          </a:bodyPr>
          <a:lstStyle/>
          <a:p>
            <a:pPr lvl="0" algn="l"/>
            <a:r>
              <a:rPr lang="fr-FR" sz="4000" dirty="0">
                <a:solidFill>
                  <a:srgbClr val="002060"/>
                </a:solidFill>
                <a:latin typeface="Helvetica Neue Medium"/>
              </a:rPr>
              <a:t>Loisir et </a:t>
            </a:r>
            <a:r>
              <a:rPr lang="fr-FR" sz="4000" dirty="0" smtClean="0">
                <a:solidFill>
                  <a:srgbClr val="002060"/>
                </a:solidFill>
                <a:latin typeface="Helvetica Neue Medium"/>
              </a:rPr>
              <a:t>compétition //  </a:t>
            </a:r>
            <a:r>
              <a:rPr lang="fr-FR" sz="4000" dirty="0">
                <a:solidFill>
                  <a:srgbClr val="002060"/>
                </a:solidFill>
                <a:latin typeface="Helvetica Neue Medium"/>
              </a:rPr>
              <a:t>Tous niveaux</a:t>
            </a:r>
          </a:p>
        </p:txBody>
      </p:sp>
      <p:sp>
        <p:nvSpPr>
          <p:cNvPr id="17" name="Rectangle 16"/>
          <p:cNvSpPr/>
          <p:nvPr/>
        </p:nvSpPr>
        <p:spPr>
          <a:xfrm>
            <a:off x="7048872" y="12072450"/>
            <a:ext cx="6702297" cy="707886"/>
          </a:xfrm>
          <a:prstGeom prst="rect">
            <a:avLst/>
          </a:prstGeom>
        </p:spPr>
        <p:txBody>
          <a:bodyPr wrap="square">
            <a:spAutoFit/>
          </a:bodyPr>
          <a:lstStyle/>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Partout // Tous </a:t>
            </a:r>
            <a:r>
              <a:rPr lang="pt-BR" sz="4000" b="1" dirty="0">
                <a:ln w="1905"/>
                <a:solidFill>
                  <a:schemeClr val="tx1"/>
                </a:solidFill>
                <a:effectLst>
                  <a:innerShdw blurRad="69850" dist="43180" dir="5400000">
                    <a:srgbClr val="000000">
                      <a:alpha val="65000"/>
                    </a:srgbClr>
                  </a:innerShdw>
                </a:effectLst>
                <a:latin typeface="Helvetica Neue Medium"/>
              </a:rPr>
              <a:t>les jours</a:t>
            </a:r>
          </a:p>
        </p:txBody>
      </p:sp>
      <p:sp>
        <p:nvSpPr>
          <p:cNvPr id="18" name="Rectangle 17"/>
          <p:cNvSpPr/>
          <p:nvPr/>
        </p:nvSpPr>
        <p:spPr>
          <a:xfrm>
            <a:off x="15630664" y="12091595"/>
            <a:ext cx="7076936" cy="707886"/>
          </a:xfrm>
          <a:prstGeom prst="rect">
            <a:avLst/>
          </a:prstGeom>
        </p:spPr>
        <p:txBody>
          <a:bodyPr wrap="square">
            <a:spAutoFit/>
          </a:bodyPr>
          <a:lstStyle/>
          <a:p>
            <a:pPr algn="l"/>
            <a:r>
              <a:rPr lang="fr-FR" sz="4000" dirty="0" smtClean="0">
                <a:solidFill>
                  <a:srgbClr val="E30713"/>
                </a:solidFill>
                <a:latin typeface="Ubuntu"/>
                <a:hlinkClick r:id="rId6"/>
              </a:rPr>
              <a:t>ascmcyclo@creditmutuel.fr</a:t>
            </a:r>
            <a:endParaRPr lang="fr-FR" sz="4000" dirty="0">
              <a:solidFill>
                <a:srgbClr val="303030"/>
              </a:solidFill>
              <a:latin typeface="Ubuntu"/>
            </a:endParaRPr>
          </a:p>
        </p:txBody>
      </p:sp>
      <p:pic>
        <p:nvPicPr>
          <p:cNvPr id="3" name="Image 2">
            <a:hlinkClick r:id="rId7" action="ppaction://hlinkpres?slideindex=1&amp;slidetit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91311" y="739250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53483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870964" y="365889"/>
            <a:ext cx="5213366" cy="1342780"/>
          </a:xfrm>
        </p:spPr>
        <p:txBody>
          <a:bodyPr/>
          <a:lstStyle/>
          <a:p>
            <a:r>
              <a:rPr lang="fr-FR" dirty="0" smtClean="0"/>
              <a:t>ECHECS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21</a:t>
            </a:fld>
            <a:endParaRPr lang="fr-FR"/>
          </a:p>
        </p:txBody>
      </p:sp>
      <p:pic>
        <p:nvPicPr>
          <p:cNvPr id="6" name="Picture 2" descr="https://ascmcic.files.wordpress.com/2017/11/f352f212-8744-4e45-8e1a-34f02de869ab.jpg?w=8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57" y="365889"/>
            <a:ext cx="7428007" cy="5577711"/>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7447959" y="4347421"/>
            <a:ext cx="3806195" cy="3002948"/>
          </a:xfrm>
          <a:prstGeom prst="ellipse">
            <a:avLst/>
          </a:prstGeom>
          <a:blipFill dpi="0" rotWithShape="1">
            <a:blip r:embed="rId4"/>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8" name="Groupe 7"/>
          <p:cNvGrpSpPr/>
          <p:nvPr/>
        </p:nvGrpSpPr>
        <p:grpSpPr>
          <a:xfrm>
            <a:off x="11611493" y="5050805"/>
            <a:ext cx="7379891" cy="1596179"/>
            <a:chOff x="7042459" y="266355"/>
            <a:chExt cx="1983469" cy="1596179"/>
          </a:xfrm>
        </p:grpSpPr>
        <p:sp>
          <p:nvSpPr>
            <p:cNvPr id="9" name="Rectangle 8"/>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ZoneTexte 9"/>
            <p:cNvSpPr txBox="1"/>
            <p:nvPr/>
          </p:nvSpPr>
          <p:spPr>
            <a:xfrm>
              <a:off x="7042459" y="26635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Claude </a:t>
              </a:r>
              <a:r>
                <a:rPr lang="fr-FR" sz="4800" b="1" kern="1200" dirty="0" err="1" smtClean="0">
                  <a:solidFill>
                    <a:srgbClr val="004494"/>
                  </a:solidFill>
                  <a:latin typeface="Helvetica Neue Medium"/>
                </a:rPr>
                <a:t>Waeckel</a:t>
              </a:r>
              <a:endParaRPr lang="fr-FR" sz="4800" kern="1200" dirty="0">
                <a:solidFill>
                  <a:srgbClr val="002060"/>
                </a:solidFill>
              </a:endParaRPr>
            </a:p>
          </p:txBody>
        </p:sp>
      </p:grpSp>
      <p:sp>
        <p:nvSpPr>
          <p:cNvPr id="13" name="Rectangle 12"/>
          <p:cNvSpPr/>
          <p:nvPr/>
        </p:nvSpPr>
        <p:spPr>
          <a:xfrm>
            <a:off x="7976471" y="1614524"/>
            <a:ext cx="5563682"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grpSp>
        <p:nvGrpSpPr>
          <p:cNvPr id="14" name="Groupe 13"/>
          <p:cNvGrpSpPr/>
          <p:nvPr/>
        </p:nvGrpSpPr>
        <p:grpSpPr>
          <a:xfrm>
            <a:off x="7870964" y="9735721"/>
            <a:ext cx="7818525" cy="1596179"/>
            <a:chOff x="7042459" y="2149846"/>
            <a:chExt cx="1983469" cy="1596179"/>
          </a:xfrm>
        </p:grpSpPr>
        <p:sp>
          <p:nvSpPr>
            <p:cNvPr id="15" name="Rectangle 14"/>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fr-FR" sz="4000" b="1" kern="1200" dirty="0" smtClean="0">
                  <a:solidFill>
                    <a:schemeClr val="tx1"/>
                  </a:solidFill>
                  <a:latin typeface="Helvetica Neue Medium"/>
                </a:rPr>
                <a:t>Pas de lieu de rencontre</a:t>
              </a:r>
            </a:p>
          </p:txBody>
        </p:sp>
      </p:grpSp>
      <p:sp>
        <p:nvSpPr>
          <p:cNvPr id="17" name="Rectangle 16"/>
          <p:cNvSpPr/>
          <p:nvPr/>
        </p:nvSpPr>
        <p:spPr>
          <a:xfrm>
            <a:off x="16574085" y="11445698"/>
            <a:ext cx="6809878" cy="707886"/>
          </a:xfrm>
          <a:prstGeom prst="rect">
            <a:avLst/>
          </a:prstGeom>
        </p:spPr>
        <p:txBody>
          <a:bodyPr wrap="none">
            <a:spAutoFit/>
          </a:bodyPr>
          <a:lstStyle/>
          <a:p>
            <a:pPr algn="l"/>
            <a:r>
              <a:rPr lang="fr-FR" sz="4000" dirty="0" smtClean="0">
                <a:solidFill>
                  <a:srgbClr val="E30713"/>
                </a:solidFill>
                <a:latin typeface="Ubuntu"/>
                <a:hlinkClick r:id="rId5"/>
              </a:rPr>
              <a:t>ascmechecs@creditmutuel.fr</a:t>
            </a:r>
            <a:endParaRPr lang="fr-FR" sz="4000" dirty="0">
              <a:solidFill>
                <a:srgbClr val="303030"/>
              </a:solidFill>
              <a:latin typeface="Ubuntu"/>
            </a:endParaRPr>
          </a:p>
        </p:txBody>
      </p:sp>
      <p:pic>
        <p:nvPicPr>
          <p:cNvPr id="3" name="Image 2">
            <a:hlinkClick r:id="rId6" action="ppaction://hlinkpres?slideindex=1&amp;slidetit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91384" y="590843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74571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73662" y="114545"/>
            <a:ext cx="7280030" cy="2651126"/>
          </a:xfrm>
        </p:spPr>
        <p:txBody>
          <a:bodyPr/>
          <a:lstStyle/>
          <a:p>
            <a:r>
              <a:rPr lang="fr-FR" dirty="0" smtClean="0"/>
              <a:t>EQUITATION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22</a:t>
            </a:fld>
            <a:endParaRPr lang="fr-FR"/>
          </a:p>
        </p:txBody>
      </p:sp>
      <p:pic>
        <p:nvPicPr>
          <p:cNvPr id="6" name="Image 5"/>
          <p:cNvPicPr/>
          <p:nvPr/>
        </p:nvPicPr>
        <p:blipFill>
          <a:blip r:embed="rId3">
            <a:extLst>
              <a:ext uri="{28A0092B-C50C-407E-A947-70E740481C1C}">
                <a14:useLocalDpi xmlns:a14="http://schemas.microsoft.com/office/drawing/2010/main"/>
              </a:ext>
            </a:extLst>
          </a:blip>
          <a:stretch>
            <a:fillRect/>
          </a:stretch>
        </p:blipFill>
        <p:spPr>
          <a:xfrm>
            <a:off x="281354" y="645517"/>
            <a:ext cx="8169605" cy="6915867"/>
          </a:xfrm>
          <a:prstGeom prst="rect">
            <a:avLst/>
          </a:prstGeom>
        </p:spPr>
      </p:pic>
      <p:sp>
        <p:nvSpPr>
          <p:cNvPr id="7" name="Rectangle 6"/>
          <p:cNvSpPr/>
          <p:nvPr/>
        </p:nvSpPr>
        <p:spPr>
          <a:xfrm>
            <a:off x="9144000" y="1950063"/>
            <a:ext cx="4604146" cy="707886"/>
          </a:xfrm>
          <a:prstGeom prst="rect">
            <a:avLst/>
          </a:prstGeom>
        </p:spPr>
        <p:txBody>
          <a:bodyPr wrap="none">
            <a:spAutoFit/>
          </a:bodyPr>
          <a:lstStyle/>
          <a:p>
            <a:pPr lvl="0"/>
            <a:r>
              <a:rPr lang="fr-FR" sz="4000" dirty="0">
                <a:solidFill>
                  <a:srgbClr val="0E4195"/>
                </a:solidFill>
                <a:latin typeface="Helvetica Neue Thin"/>
              </a:rPr>
              <a:t>Loisir Tous niveaux</a:t>
            </a:r>
          </a:p>
        </p:txBody>
      </p:sp>
      <p:grpSp>
        <p:nvGrpSpPr>
          <p:cNvPr id="9" name="Groupe 8"/>
          <p:cNvGrpSpPr/>
          <p:nvPr/>
        </p:nvGrpSpPr>
        <p:grpSpPr>
          <a:xfrm>
            <a:off x="13992538" y="5369726"/>
            <a:ext cx="7001700" cy="1488273"/>
            <a:chOff x="6553828" y="248348"/>
            <a:chExt cx="2593449" cy="1488273"/>
          </a:xfrm>
        </p:grpSpPr>
        <p:sp>
          <p:nvSpPr>
            <p:cNvPr id="10" name="Rectangle 9"/>
            <p:cNvSpPr/>
            <p:nvPr/>
          </p:nvSpPr>
          <p:spPr>
            <a:xfrm>
              <a:off x="6553828" y="248348"/>
              <a:ext cx="2593449" cy="14882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ZoneTexte 10"/>
            <p:cNvSpPr txBox="1"/>
            <p:nvPr/>
          </p:nvSpPr>
          <p:spPr>
            <a:xfrm>
              <a:off x="6553828" y="248348"/>
              <a:ext cx="2593449" cy="1488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err="1" smtClean="0">
                  <a:solidFill>
                    <a:srgbClr val="004494"/>
                  </a:solidFill>
                  <a:latin typeface="Helvetica Neue Medium"/>
                </a:rPr>
                <a:t>YvesTazelmati</a:t>
              </a:r>
              <a:endParaRPr lang="fr-FR" sz="4800" kern="1200" dirty="0">
                <a:solidFill>
                  <a:srgbClr val="002060"/>
                </a:solidFill>
              </a:endParaRPr>
            </a:p>
          </p:txBody>
        </p:sp>
      </p:grpSp>
      <p:grpSp>
        <p:nvGrpSpPr>
          <p:cNvPr id="12" name="Groupe 11"/>
          <p:cNvGrpSpPr/>
          <p:nvPr/>
        </p:nvGrpSpPr>
        <p:grpSpPr>
          <a:xfrm>
            <a:off x="9879904" y="9366946"/>
            <a:ext cx="7036496" cy="1488273"/>
            <a:chOff x="6553828" y="2004511"/>
            <a:chExt cx="2593449" cy="1488273"/>
          </a:xfrm>
        </p:grpSpPr>
        <p:sp>
          <p:nvSpPr>
            <p:cNvPr id="13" name="Rectangle 12"/>
            <p:cNvSpPr/>
            <p:nvPr/>
          </p:nvSpPr>
          <p:spPr>
            <a:xfrm>
              <a:off x="6553828" y="2004511"/>
              <a:ext cx="2593449" cy="14882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6553828" y="2004511"/>
              <a:ext cx="2593449" cy="1488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pt-BR" sz="4000" b="1" kern="1200" dirty="0" smtClean="0">
                  <a:solidFill>
                    <a:schemeClr val="tx1"/>
                  </a:solidFill>
                  <a:latin typeface="Helvetica Neue Medium"/>
                </a:rPr>
                <a:t>WALDHOF</a:t>
              </a:r>
              <a:endParaRPr lang="fr-FR" sz="4000" b="1" kern="1200" dirty="0" smtClean="0">
                <a:solidFill>
                  <a:schemeClr val="tx1"/>
                </a:solidFill>
                <a:latin typeface="Helvetica Neue Medium"/>
              </a:endParaRPr>
            </a:p>
            <a:p>
              <a:pPr lvl="1" indent="0" algn="l" defTabSz="889000">
                <a:lnSpc>
                  <a:spcPct val="90000"/>
                </a:lnSpc>
                <a:spcBef>
                  <a:spcPct val="0"/>
                </a:spcBef>
                <a:spcAft>
                  <a:spcPct val="15000"/>
                </a:spcAft>
              </a:pPr>
              <a:r>
                <a:rPr lang="pt-BR" sz="4000" b="1" kern="1200" dirty="0" smtClean="0">
                  <a:solidFill>
                    <a:schemeClr val="tx1"/>
                  </a:solidFill>
                  <a:latin typeface="Helvetica Neue Medium"/>
                </a:rPr>
                <a:t>Tous les jours</a:t>
              </a:r>
            </a:p>
          </p:txBody>
        </p:sp>
      </p:grpSp>
      <p:sp>
        <p:nvSpPr>
          <p:cNvPr id="15" name="Rectangle 14"/>
          <p:cNvSpPr/>
          <p:nvPr/>
        </p:nvSpPr>
        <p:spPr>
          <a:xfrm>
            <a:off x="15972985" y="11586410"/>
            <a:ext cx="7982829" cy="707886"/>
          </a:xfrm>
          <a:prstGeom prst="rect">
            <a:avLst/>
          </a:prstGeom>
        </p:spPr>
        <p:txBody>
          <a:bodyPr wrap="square">
            <a:spAutoFit/>
          </a:bodyPr>
          <a:lstStyle/>
          <a:p>
            <a:pPr algn="l"/>
            <a:r>
              <a:rPr lang="fr-FR" sz="4000" dirty="0" smtClean="0">
                <a:solidFill>
                  <a:srgbClr val="E30713"/>
                </a:solidFill>
                <a:latin typeface="Ubuntu"/>
                <a:hlinkClick r:id="rId4"/>
              </a:rPr>
              <a:t>ascmequitation@creditmutuel.fr</a:t>
            </a:r>
            <a:endParaRPr lang="fr-FR" sz="4000" dirty="0">
              <a:solidFill>
                <a:srgbClr val="303030"/>
              </a:solidFill>
              <a:latin typeface="Ubuntu"/>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877" y="4601189"/>
            <a:ext cx="2373923" cy="3560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83978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26788" y="70338"/>
            <a:ext cx="5740904" cy="1602398"/>
          </a:xfrm>
        </p:spPr>
        <p:txBody>
          <a:bodyPr/>
          <a:lstStyle/>
          <a:p>
            <a:r>
              <a:rPr lang="fr-FR" dirty="0" smtClean="0"/>
              <a:t>ESCRIME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23</a:t>
            </a:fld>
            <a:endParaRPr lang="fr-FR"/>
          </a:p>
        </p:txBody>
      </p:sp>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8014579" cy="5345723"/>
          </a:xfrm>
          <a:prstGeom prst="rect">
            <a:avLst/>
          </a:prstGeom>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5757982"/>
            <a:ext cx="8014579" cy="5345723"/>
          </a:xfrm>
          <a:prstGeom prst="rect">
            <a:avLst/>
          </a:prstGeom>
        </p:spPr>
      </p:pic>
      <p:sp>
        <p:nvSpPr>
          <p:cNvPr id="12" name="Ellipse 11"/>
          <p:cNvSpPr/>
          <p:nvPr/>
        </p:nvSpPr>
        <p:spPr>
          <a:xfrm>
            <a:off x="9791377" y="3636675"/>
            <a:ext cx="2921546" cy="2908244"/>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2877046" y="4343172"/>
            <a:ext cx="6506860" cy="1875502"/>
            <a:chOff x="1354181" y="266355"/>
            <a:chExt cx="6506860" cy="1875502"/>
          </a:xfrm>
        </p:grpSpPr>
        <p:sp>
          <p:nvSpPr>
            <p:cNvPr id="14" name="Rectangle 13"/>
            <p:cNvSpPr/>
            <p:nvPr/>
          </p:nvSpPr>
          <p:spPr>
            <a:xfrm>
              <a:off x="5888405" y="266355"/>
              <a:ext cx="1972636"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354181" y="545678"/>
              <a:ext cx="502669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Responsable </a:t>
              </a:r>
              <a:r>
                <a:rPr lang="fr-FR" sz="4800" kern="1200" dirty="0" smtClean="0">
                  <a:solidFill>
                    <a:srgbClr val="004494"/>
                  </a:solidFill>
                  <a:latin typeface="Helvetica Neue Medium"/>
                </a:rPr>
                <a:t>Julien Fau</a:t>
              </a:r>
              <a:endParaRPr lang="fr-FR" sz="4800" kern="1200" dirty="0">
                <a:solidFill>
                  <a:srgbClr val="002060"/>
                </a:solidFill>
                <a:latin typeface="Helvetica Neue Medium"/>
              </a:endParaRPr>
            </a:p>
          </p:txBody>
        </p:sp>
      </p:grpSp>
      <p:sp>
        <p:nvSpPr>
          <p:cNvPr id="16" name="Rectangle 15"/>
          <p:cNvSpPr/>
          <p:nvPr/>
        </p:nvSpPr>
        <p:spPr>
          <a:xfrm>
            <a:off x="8409580" y="1309865"/>
            <a:ext cx="5685140"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grpSp>
        <p:nvGrpSpPr>
          <p:cNvPr id="17" name="Groupe 16"/>
          <p:cNvGrpSpPr/>
          <p:nvPr/>
        </p:nvGrpSpPr>
        <p:grpSpPr>
          <a:xfrm>
            <a:off x="8706149" y="10203462"/>
            <a:ext cx="7859794" cy="1596179"/>
            <a:chOff x="5888405" y="2149846"/>
            <a:chExt cx="3325570" cy="1596179"/>
          </a:xfrm>
        </p:grpSpPr>
        <p:sp>
          <p:nvSpPr>
            <p:cNvPr id="18" name="Rectangle 17"/>
            <p:cNvSpPr/>
            <p:nvPr/>
          </p:nvSpPr>
          <p:spPr>
            <a:xfrm>
              <a:off x="5888405" y="2149846"/>
              <a:ext cx="3325570"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ZoneTexte 18"/>
            <p:cNvSpPr txBox="1"/>
            <p:nvPr/>
          </p:nvSpPr>
          <p:spPr>
            <a:xfrm>
              <a:off x="5888405" y="2149846"/>
              <a:ext cx="3325570"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Gymnase Aristide Briand</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Gymnase du rieth</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Centre Sportif Universitaire</a:t>
              </a:r>
            </a:p>
          </p:txBody>
        </p:sp>
      </p:grpSp>
      <p:sp>
        <p:nvSpPr>
          <p:cNvPr id="20" name="Rectangle 19"/>
          <p:cNvSpPr/>
          <p:nvPr/>
        </p:nvSpPr>
        <p:spPr>
          <a:xfrm>
            <a:off x="16574085" y="11445698"/>
            <a:ext cx="6981398" cy="707886"/>
          </a:xfrm>
          <a:prstGeom prst="rect">
            <a:avLst/>
          </a:prstGeom>
        </p:spPr>
        <p:txBody>
          <a:bodyPr wrap="none">
            <a:spAutoFit/>
          </a:bodyPr>
          <a:lstStyle/>
          <a:p>
            <a:pPr algn="l"/>
            <a:r>
              <a:rPr lang="fr-FR" sz="4000" dirty="0" smtClean="0">
                <a:solidFill>
                  <a:srgbClr val="E30713"/>
                </a:solidFill>
                <a:latin typeface="Ubuntu"/>
                <a:hlinkClick r:id="rId6"/>
              </a:rPr>
              <a:t>ascmescrime@creditmutuel.fr</a:t>
            </a:r>
            <a:endParaRPr lang="fr-FR" sz="4000" dirty="0">
              <a:solidFill>
                <a:srgbClr val="303030"/>
              </a:solidFill>
              <a:latin typeface="Ubuntu"/>
            </a:endParaRPr>
          </a:p>
        </p:txBody>
      </p:sp>
    </p:spTree>
    <p:extLst>
      <p:ext uri="{BB962C8B-B14F-4D97-AF65-F5344CB8AC3E}">
        <p14:creationId xmlns:p14="http://schemas.microsoft.com/office/powerpoint/2010/main" val="1333451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752492" y="70338"/>
            <a:ext cx="5072689" cy="1376447"/>
          </a:xfrm>
        </p:spPr>
        <p:txBody>
          <a:bodyPr/>
          <a:lstStyle/>
          <a:p>
            <a:r>
              <a:rPr lang="fr-FR" dirty="0" smtClean="0"/>
              <a:t>FITNESS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24</a:t>
            </a:fld>
            <a:endParaRPr lang="fr-FR"/>
          </a:p>
        </p:txBody>
      </p:sp>
      <p:pic>
        <p:nvPicPr>
          <p:cNvPr id="6" name="Picture 6" descr="http://www.pidal.lu/images/frises-photo/fitness/fitness_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928" y="0"/>
            <a:ext cx="6834420" cy="6834420"/>
          </a:xfrm>
          <a:prstGeom prst="rect">
            <a:avLst/>
          </a:prstGeom>
          <a:noFill/>
        </p:spPr>
      </p:pic>
      <p:pic>
        <p:nvPicPr>
          <p:cNvPr id="7" name="Imag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8" y="7114294"/>
            <a:ext cx="6834420" cy="3827276"/>
          </a:xfrm>
          <a:prstGeom prst="rect">
            <a:avLst/>
          </a:prstGeom>
        </p:spPr>
      </p:pic>
      <p:sp>
        <p:nvSpPr>
          <p:cNvPr id="8" name="Rectangle 7"/>
          <p:cNvSpPr/>
          <p:nvPr/>
        </p:nvSpPr>
        <p:spPr>
          <a:xfrm>
            <a:off x="6752492" y="1161702"/>
            <a:ext cx="5474677"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9" name="Rectangle 8"/>
          <p:cNvSpPr/>
          <p:nvPr/>
        </p:nvSpPr>
        <p:spPr>
          <a:xfrm>
            <a:off x="9628054" y="3731852"/>
            <a:ext cx="5884081" cy="1569660"/>
          </a:xfrm>
          <a:prstGeom prst="rect">
            <a:avLst/>
          </a:prstGeom>
        </p:spPr>
        <p:txBody>
          <a:bodyPr wrap="square">
            <a:spAutoFit/>
          </a:bodyPr>
          <a:lstStyle/>
          <a:p>
            <a:pPr algn="l"/>
            <a:r>
              <a:rPr lang="fr-FR" sz="4800" kern="1200" dirty="0">
                <a:latin typeface="Helvetica Neue Medium"/>
              </a:rPr>
              <a:t>Responsable</a:t>
            </a:r>
            <a:endParaRPr lang="fr-FR" sz="4800" b="1" dirty="0" smtClean="0">
              <a:solidFill>
                <a:srgbClr val="004494"/>
              </a:solidFill>
              <a:latin typeface="Helvetica Neue Medium"/>
            </a:endParaRPr>
          </a:p>
          <a:p>
            <a:pPr algn="l"/>
            <a:r>
              <a:rPr lang="fr-FR" sz="4800" b="1" dirty="0" smtClean="0">
                <a:solidFill>
                  <a:srgbClr val="004494"/>
                </a:solidFill>
                <a:latin typeface="Helvetica Neue Medium"/>
              </a:rPr>
              <a:t>Linda MELOUNOU</a:t>
            </a:r>
            <a:endParaRPr lang="fr-FR" sz="4800" b="1" dirty="0">
              <a:solidFill>
                <a:srgbClr val="004494"/>
              </a:solidFill>
              <a:latin typeface="Helvetica Neue Medium"/>
            </a:endParaRPr>
          </a:p>
        </p:txBody>
      </p:sp>
      <p:pic>
        <p:nvPicPr>
          <p:cNvPr id="10" name="Image 9"/>
          <p:cNvPicPr>
            <a:picLocks noChangeAspect="1"/>
          </p:cNvPicPr>
          <p:nvPr/>
        </p:nvPicPr>
        <p:blipFill>
          <a:blip r:embed="rId5"/>
          <a:stretch>
            <a:fillRect/>
          </a:stretch>
        </p:blipFill>
        <p:spPr>
          <a:xfrm>
            <a:off x="6802624" y="3045066"/>
            <a:ext cx="2868668" cy="2875323"/>
          </a:xfrm>
          <a:prstGeom prst="ellipse">
            <a:avLst/>
          </a:prstGeom>
          <a:ln>
            <a:noFill/>
          </a:ln>
          <a:effectLst>
            <a:softEdge rad="112500"/>
          </a:effectLst>
        </p:spPr>
      </p:pic>
      <p:sp>
        <p:nvSpPr>
          <p:cNvPr id="11" name="Rectangle 10"/>
          <p:cNvSpPr/>
          <p:nvPr/>
        </p:nvSpPr>
        <p:spPr>
          <a:xfrm>
            <a:off x="7488750" y="9757605"/>
            <a:ext cx="8478081" cy="1323439"/>
          </a:xfrm>
          <a:prstGeom prst="rect">
            <a:avLst/>
          </a:prstGeom>
        </p:spPr>
        <p:txBody>
          <a:bodyPr wrap="square">
            <a:spAutoFit/>
          </a:bodyPr>
          <a:lstStyle/>
          <a:p>
            <a:pPr lvl="0" algn="l"/>
            <a:r>
              <a:rPr lang="pt-BR" sz="4000" b="1" dirty="0">
                <a:ln w="1905"/>
                <a:solidFill>
                  <a:schemeClr val="tx1"/>
                </a:solidFill>
                <a:effectLst>
                  <a:innerShdw blurRad="69850" dist="43180" dir="5400000">
                    <a:srgbClr val="000000">
                      <a:alpha val="65000"/>
                    </a:srgbClr>
                  </a:innerShdw>
                </a:effectLst>
                <a:latin typeface="Helvetica Neue Medium"/>
              </a:rPr>
              <a:t>L’égérie Strasbourg Hautepierre</a:t>
            </a:r>
          </a:p>
          <a:p>
            <a:pPr lvl="0" algn="l"/>
            <a:r>
              <a:rPr lang="pt-BR" sz="4000" b="1" dirty="0">
                <a:ln w="1905"/>
                <a:solidFill>
                  <a:schemeClr val="tx1"/>
                </a:solidFill>
                <a:effectLst>
                  <a:innerShdw blurRad="69850" dist="43180" dir="5400000">
                    <a:srgbClr val="000000">
                      <a:alpha val="65000"/>
                    </a:srgbClr>
                  </a:innerShdw>
                </a:effectLst>
                <a:latin typeface="Helvetica Neue Medium"/>
              </a:rPr>
              <a:t>Tous les jours</a:t>
            </a:r>
          </a:p>
        </p:txBody>
      </p:sp>
      <p:sp>
        <p:nvSpPr>
          <p:cNvPr id="12" name="Rectangle 11"/>
          <p:cNvSpPr/>
          <p:nvPr/>
        </p:nvSpPr>
        <p:spPr>
          <a:xfrm>
            <a:off x="16574085" y="12060184"/>
            <a:ext cx="6667210" cy="707886"/>
          </a:xfrm>
          <a:prstGeom prst="rect">
            <a:avLst/>
          </a:prstGeom>
        </p:spPr>
        <p:txBody>
          <a:bodyPr wrap="none">
            <a:spAutoFit/>
          </a:bodyPr>
          <a:lstStyle/>
          <a:p>
            <a:pPr algn="l"/>
            <a:r>
              <a:rPr lang="fr-FR" sz="4000" dirty="0" smtClean="0">
                <a:solidFill>
                  <a:srgbClr val="E30713"/>
                </a:solidFill>
                <a:latin typeface="Ubuntu"/>
                <a:hlinkClick r:id="rId6"/>
              </a:rPr>
              <a:t>ascmfitness@creditmutuel.fr</a:t>
            </a:r>
            <a:endParaRPr lang="fr-FR" sz="4000" dirty="0">
              <a:solidFill>
                <a:srgbClr val="303030"/>
              </a:solidFill>
              <a:latin typeface="Ubuntu"/>
            </a:endParaRPr>
          </a:p>
        </p:txBody>
      </p:sp>
      <p:sp>
        <p:nvSpPr>
          <p:cNvPr id="13" name="Ellipse 12"/>
          <p:cNvSpPr/>
          <p:nvPr/>
        </p:nvSpPr>
        <p:spPr>
          <a:xfrm>
            <a:off x="16151496" y="3473599"/>
            <a:ext cx="3025046" cy="2341271"/>
          </a:xfrm>
          <a:prstGeom prst="ellipse">
            <a:avLst/>
          </a:prstGeom>
          <a:blipFill dpi="0" rotWithShape="1">
            <a:blip r:embed="rId7"/>
            <a:srcRect/>
            <a:stretch>
              <a:fillRect l="-690" t="-12392" r="690" b="-3862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9499213" y="3579118"/>
            <a:ext cx="7162802" cy="1958705"/>
            <a:chOff x="5748849" y="-96171"/>
            <a:chExt cx="3285767" cy="1958705"/>
          </a:xfrm>
        </p:grpSpPr>
        <p:sp>
          <p:nvSpPr>
            <p:cNvPr id="15" name="Rectangle 14"/>
            <p:cNvSpPr/>
            <p:nvPr/>
          </p:nvSpPr>
          <p:spPr>
            <a:xfrm>
              <a:off x="5888405" y="266355"/>
              <a:ext cx="1972636"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748849" y="-96171"/>
              <a:ext cx="3285767"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Magda </a:t>
              </a:r>
            </a:p>
            <a:p>
              <a:pPr lvl="1" indent="0" algn="l" defTabSz="1066800">
                <a:lnSpc>
                  <a:spcPct val="90000"/>
                </a:lnSpc>
                <a:spcBef>
                  <a:spcPct val="0"/>
                </a:spcBef>
                <a:spcAft>
                  <a:spcPct val="15000"/>
                </a:spcAft>
              </a:pPr>
              <a:r>
                <a:rPr lang="fr-FR" sz="4800" b="1" kern="1200" dirty="0" err="1" smtClean="0">
                  <a:solidFill>
                    <a:srgbClr val="004494"/>
                  </a:solidFill>
                  <a:latin typeface="Helvetica Neue Medium"/>
                </a:rPr>
                <a:t>Ganeman</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Valot</a:t>
              </a:r>
              <a:endParaRPr lang="fr-FR" sz="4800" kern="1200" dirty="0">
                <a:solidFill>
                  <a:srgbClr val="002060"/>
                </a:solidFill>
              </a:endParaRPr>
            </a:p>
          </p:txBody>
        </p:sp>
      </p:grpSp>
      <p:pic>
        <p:nvPicPr>
          <p:cNvPr id="3" name="Image 2">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89641" y="6889431"/>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75206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635262" y="140677"/>
            <a:ext cx="6479458" cy="969352"/>
          </a:xfrm>
        </p:spPr>
        <p:txBody>
          <a:bodyPr>
            <a:normAutofit fontScale="90000"/>
          </a:bodyPr>
          <a:lstStyle/>
          <a:p>
            <a:r>
              <a:rPr lang="fr-FR" smtClean="0"/>
              <a:t>FOOTBALL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25</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76297"/>
            <a:ext cx="6365630" cy="477422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6365631" cy="3580668"/>
          </a:xfrm>
          <a:prstGeom prst="rect">
            <a:avLst/>
          </a:prstGeom>
        </p:spPr>
      </p:pic>
      <p:sp>
        <p:nvSpPr>
          <p:cNvPr id="9" name="Rectangle 8"/>
          <p:cNvSpPr/>
          <p:nvPr/>
        </p:nvSpPr>
        <p:spPr>
          <a:xfrm>
            <a:off x="6635262" y="1172446"/>
            <a:ext cx="11629292"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niveaux </a:t>
            </a:r>
            <a:endParaRPr lang="fr-FR" sz="4000" dirty="0">
              <a:solidFill>
                <a:srgbClr val="0E4195"/>
              </a:solidFill>
              <a:latin typeface="Helvetica Neue Medium"/>
            </a:endParaRPr>
          </a:p>
        </p:txBody>
      </p:sp>
      <p:sp>
        <p:nvSpPr>
          <p:cNvPr id="10" name="Ellipse 9"/>
          <p:cNvSpPr/>
          <p:nvPr/>
        </p:nvSpPr>
        <p:spPr>
          <a:xfrm>
            <a:off x="6500958" y="1983105"/>
            <a:ext cx="3049103" cy="3351290"/>
          </a:xfrm>
          <a:prstGeom prst="ellipse">
            <a:avLst/>
          </a:prstGeom>
          <a:blipFill dpi="0" rotWithShape="1">
            <a:blip r:embed="rId5"/>
            <a:srcRect/>
            <a:stretch>
              <a:fillRect t="15828" b="1582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9550062" y="2981741"/>
            <a:ext cx="6169115" cy="1503373"/>
            <a:chOff x="6649065" y="-68878"/>
            <a:chExt cx="2930665" cy="1503373"/>
          </a:xfrm>
        </p:grpSpPr>
        <p:sp>
          <p:nvSpPr>
            <p:cNvPr id="16" name="Rectangle 15"/>
            <p:cNvSpPr/>
            <p:nvPr/>
          </p:nvSpPr>
          <p:spPr>
            <a:xfrm>
              <a:off x="6649065" y="3545"/>
              <a:ext cx="2687642" cy="1430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892088" y="-68878"/>
              <a:ext cx="2687642"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Bernard </a:t>
              </a:r>
              <a:r>
                <a:rPr lang="fr-FR" sz="4800" b="1" kern="1200" dirty="0" err="1" smtClean="0">
                  <a:solidFill>
                    <a:srgbClr val="004494"/>
                  </a:solidFill>
                  <a:latin typeface="Helvetica Neue Medium"/>
                </a:rPr>
                <a:t>Hoffmeyer</a:t>
              </a:r>
              <a:endParaRPr lang="fr-FR" sz="4800" kern="1200" dirty="0">
                <a:solidFill>
                  <a:srgbClr val="002060"/>
                </a:solidFill>
              </a:endParaRPr>
            </a:p>
          </p:txBody>
        </p:sp>
      </p:grpSp>
      <p:sp>
        <p:nvSpPr>
          <p:cNvPr id="12" name="Ellipse 11"/>
          <p:cNvSpPr/>
          <p:nvPr/>
        </p:nvSpPr>
        <p:spPr>
          <a:xfrm>
            <a:off x="14952756" y="1983105"/>
            <a:ext cx="3013198" cy="3351290"/>
          </a:xfrm>
          <a:prstGeom prst="ellipse">
            <a:avLst/>
          </a:prstGeom>
          <a:blipFill dpi="0" rotWithShape="1">
            <a:blip r:embed="rId6"/>
            <a:srcRect/>
            <a:stretch>
              <a:fillRect t="15454" b="1545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492580" y="2908276"/>
            <a:ext cx="12337322" cy="4556347"/>
            <a:chOff x="6649065" y="-1433331"/>
            <a:chExt cx="5860899" cy="4556347"/>
          </a:xfrm>
        </p:grpSpPr>
        <p:sp>
          <p:nvSpPr>
            <p:cNvPr id="14" name="Rectangle 13"/>
            <p:cNvSpPr/>
            <p:nvPr/>
          </p:nvSpPr>
          <p:spPr>
            <a:xfrm>
              <a:off x="6649065" y="1692066"/>
              <a:ext cx="2687642" cy="1430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9822322" y="-1433331"/>
              <a:ext cx="2687642"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Laurent Delattre</a:t>
              </a:r>
              <a:endParaRPr lang="fr-FR" sz="4800" b="1" kern="1200" dirty="0">
                <a:solidFill>
                  <a:srgbClr val="004494"/>
                </a:solidFill>
                <a:latin typeface="Helvetica Neue Medium"/>
              </a:endParaRPr>
            </a:p>
          </p:txBody>
        </p:sp>
      </p:grpSp>
      <p:sp>
        <p:nvSpPr>
          <p:cNvPr id="18" name="Rectangle 17"/>
          <p:cNvSpPr/>
          <p:nvPr/>
        </p:nvSpPr>
        <p:spPr>
          <a:xfrm>
            <a:off x="5656385" y="9351874"/>
            <a:ext cx="13587046" cy="5016758"/>
          </a:xfrm>
          <a:prstGeom prst="rect">
            <a:avLst/>
          </a:prstGeom>
        </p:spPr>
        <p:txBody>
          <a:bodyPr wrap="square">
            <a:spAutoFit/>
          </a:bodyPr>
          <a:lstStyle/>
          <a:p>
            <a:pPr lvl="0" algn="l"/>
            <a:r>
              <a:rPr lang="pt-BR" sz="4000" b="1" dirty="0" smtClean="0">
                <a:solidFill>
                  <a:schemeClr val="tx1"/>
                </a:solidFill>
                <a:latin typeface="Helvetica Neue Medium"/>
              </a:rPr>
              <a:t>LINGOLSHEIM</a:t>
            </a:r>
            <a:endParaRPr lang="fr-FR" sz="4000" b="1" dirty="0" smtClean="0">
              <a:solidFill>
                <a:schemeClr val="tx1"/>
              </a:solidFill>
              <a:latin typeface="Helvetica Neue Medium"/>
            </a:endParaRPr>
          </a:p>
          <a:p>
            <a:pPr lvl="0" algn="l"/>
            <a:r>
              <a:rPr lang="pt-BR" sz="4000" b="1" dirty="0" smtClean="0">
                <a:solidFill>
                  <a:schemeClr val="tx1"/>
                </a:solidFill>
                <a:latin typeface="Helvetica Neue Medium"/>
              </a:rPr>
              <a:t>Compéition</a:t>
            </a:r>
          </a:p>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Mercredi </a:t>
            </a:r>
            <a:r>
              <a:rPr lang="pt-BR" sz="4000" b="1" dirty="0">
                <a:ln w="1905"/>
                <a:solidFill>
                  <a:schemeClr val="tx1"/>
                </a:solidFill>
                <a:effectLst>
                  <a:innerShdw blurRad="69850" dist="43180" dir="5400000">
                    <a:srgbClr val="000000">
                      <a:alpha val="65000"/>
                    </a:srgbClr>
                  </a:innerShdw>
                </a:effectLst>
                <a:latin typeface="Helvetica Neue Medium"/>
              </a:rPr>
              <a:t>et vendredi </a:t>
            </a:r>
            <a:r>
              <a:rPr lang="pt-BR" sz="4000" b="1" dirty="0" smtClean="0">
                <a:ln w="1905"/>
                <a:solidFill>
                  <a:schemeClr val="tx1"/>
                </a:solidFill>
                <a:effectLst>
                  <a:innerShdw blurRad="69850" dist="43180" dir="5400000">
                    <a:srgbClr val="000000">
                      <a:alpha val="65000"/>
                    </a:srgbClr>
                  </a:innerShdw>
                </a:effectLst>
                <a:latin typeface="Helvetica Neue Medium"/>
              </a:rPr>
              <a:t>  -  18h30-22h30</a:t>
            </a: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STADE de l’ILL</a:t>
            </a: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Loisir</a:t>
            </a: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Lundi </a:t>
            </a:r>
            <a:r>
              <a:rPr lang="fr-FR" sz="4000" b="1" dirty="0">
                <a:ln w="1905"/>
                <a:solidFill>
                  <a:schemeClr val="tx1"/>
                </a:solidFill>
                <a:effectLst>
                  <a:innerShdw blurRad="69850" dist="43180" dir="5400000">
                    <a:srgbClr val="000000">
                      <a:alpha val="65000"/>
                    </a:srgbClr>
                  </a:innerShdw>
                </a:effectLst>
                <a:latin typeface="Helvetica Neue Medium"/>
              </a:rPr>
              <a:t>et Vendredi </a:t>
            </a:r>
            <a:r>
              <a:rPr lang="fr-FR" sz="4000" b="1" dirty="0" smtClean="0">
                <a:ln w="1905"/>
                <a:solidFill>
                  <a:schemeClr val="tx1"/>
                </a:solidFill>
                <a:effectLst>
                  <a:innerShdw blurRad="69850" dist="43180" dir="5400000">
                    <a:srgbClr val="000000">
                      <a:alpha val="65000"/>
                    </a:srgbClr>
                  </a:innerShdw>
                </a:effectLst>
                <a:latin typeface="Helvetica Neue Medium"/>
              </a:rPr>
              <a:t>- 12h-13h30</a:t>
            </a:r>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p:txBody>
      </p:sp>
      <p:sp>
        <p:nvSpPr>
          <p:cNvPr id="19" name="Rectangle 18"/>
          <p:cNvSpPr/>
          <p:nvPr/>
        </p:nvSpPr>
        <p:spPr>
          <a:xfrm>
            <a:off x="14918542" y="12477271"/>
            <a:ext cx="6838732" cy="707886"/>
          </a:xfrm>
          <a:prstGeom prst="rect">
            <a:avLst/>
          </a:prstGeom>
        </p:spPr>
        <p:txBody>
          <a:bodyPr wrap="none">
            <a:spAutoFit/>
          </a:bodyPr>
          <a:lstStyle/>
          <a:p>
            <a:pPr algn="l"/>
            <a:r>
              <a:rPr lang="fr-FR" sz="4000" dirty="0" smtClean="0">
                <a:solidFill>
                  <a:srgbClr val="E30713"/>
                </a:solidFill>
                <a:latin typeface="Ubuntu"/>
                <a:hlinkClick r:id="rId7"/>
              </a:rPr>
              <a:t>ascmfootball@creditmutuel.fr</a:t>
            </a:r>
            <a:endParaRPr lang="fr-FR" sz="4000" dirty="0">
              <a:solidFill>
                <a:srgbClr val="303030"/>
              </a:solidFill>
              <a:latin typeface="Ubuntu"/>
            </a:endParaRPr>
          </a:p>
        </p:txBody>
      </p:sp>
      <p:sp>
        <p:nvSpPr>
          <p:cNvPr id="22" name="ZoneTexte 21"/>
          <p:cNvSpPr txBox="1"/>
          <p:nvPr/>
        </p:nvSpPr>
        <p:spPr>
          <a:xfrm>
            <a:off x="18042154" y="5528115"/>
            <a:ext cx="5657546" cy="14309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Michel STAMMLER </a:t>
            </a:r>
          </a:p>
        </p:txBody>
      </p:sp>
      <p:pic>
        <p:nvPicPr>
          <p:cNvPr id="23" name="Image 22">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90781" y="7818643"/>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13559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31110" y="0"/>
            <a:ext cx="5002350" cy="1512277"/>
          </a:xfrm>
        </p:spPr>
        <p:txBody>
          <a:bodyPr/>
          <a:lstStyle/>
          <a:p>
            <a:r>
              <a:rPr lang="fr-FR" smtClean="0"/>
              <a:t>FUTSAL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26</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7131110" cy="4009292"/>
          </a:xfrm>
          <a:prstGeom prst="rect">
            <a:avLst/>
          </a:prstGeom>
        </p:spPr>
      </p:pic>
      <p:sp>
        <p:nvSpPr>
          <p:cNvPr id="7" name="Rectangle 6"/>
          <p:cNvSpPr/>
          <p:nvPr/>
        </p:nvSpPr>
        <p:spPr>
          <a:xfrm>
            <a:off x="7236617" y="1296760"/>
            <a:ext cx="12192000" cy="707886"/>
          </a:xfrm>
          <a:prstGeom prst="rect">
            <a:avLst/>
          </a:prstGeom>
        </p:spPr>
        <p:txBody>
          <a:bodyPr>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 Tous </a:t>
            </a:r>
            <a:r>
              <a:rPr lang="fr-FR" sz="4000" dirty="0">
                <a:solidFill>
                  <a:srgbClr val="0E4195"/>
                </a:solidFill>
                <a:latin typeface="Helvetica Neue Medium"/>
              </a:rPr>
              <a:t>niveaux</a:t>
            </a:r>
          </a:p>
        </p:txBody>
      </p:sp>
      <p:sp>
        <p:nvSpPr>
          <p:cNvPr id="8" name="Ellipse 7"/>
          <p:cNvSpPr/>
          <p:nvPr/>
        </p:nvSpPr>
        <p:spPr>
          <a:xfrm>
            <a:off x="4845438" y="5405477"/>
            <a:ext cx="3313824" cy="3192358"/>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8620268" y="6068215"/>
            <a:ext cx="5154347" cy="1596179"/>
            <a:chOff x="6416882" y="266355"/>
            <a:chExt cx="1983469" cy="1596179"/>
          </a:xfrm>
        </p:grpSpPr>
        <p:sp>
          <p:nvSpPr>
            <p:cNvPr id="14" name="Rectangle 13"/>
            <p:cNvSpPr/>
            <p:nvPr/>
          </p:nvSpPr>
          <p:spPr>
            <a:xfrm>
              <a:off x="6416882"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416882" y="26635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Julien Schneider</a:t>
              </a:r>
              <a:endParaRPr lang="fr-FR" sz="4800" kern="1200" dirty="0">
                <a:solidFill>
                  <a:srgbClr val="002060"/>
                </a:solidFill>
              </a:endParaRPr>
            </a:p>
          </p:txBody>
        </p:sp>
      </p:grpSp>
      <p:sp>
        <p:nvSpPr>
          <p:cNvPr id="10" name="Ellipse 9"/>
          <p:cNvSpPr/>
          <p:nvPr/>
        </p:nvSpPr>
        <p:spPr>
          <a:xfrm>
            <a:off x="14235622" y="5405477"/>
            <a:ext cx="2985578" cy="3192358"/>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7682209" y="5405477"/>
            <a:ext cx="6701792" cy="2258917"/>
            <a:chOff x="6165185" y="2149846"/>
            <a:chExt cx="2235166" cy="2258917"/>
          </a:xfrm>
        </p:grpSpPr>
        <p:sp>
          <p:nvSpPr>
            <p:cNvPr id="12" name="Rectangle 11"/>
            <p:cNvSpPr/>
            <p:nvPr/>
          </p:nvSpPr>
          <p:spPr>
            <a:xfrm>
              <a:off x="6416882"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6165185" y="2812584"/>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Pierre Streng</a:t>
              </a:r>
              <a:endParaRPr lang="fr-FR" sz="4800" b="1" kern="1200" dirty="0">
                <a:solidFill>
                  <a:srgbClr val="004494"/>
                </a:solidFill>
                <a:latin typeface="Helvetica Neue Medium"/>
              </a:endParaRPr>
            </a:p>
          </p:txBody>
        </p:sp>
      </p:grpSp>
      <p:sp>
        <p:nvSpPr>
          <p:cNvPr id="16" name="Rectangle 15"/>
          <p:cNvSpPr/>
          <p:nvPr/>
        </p:nvSpPr>
        <p:spPr>
          <a:xfrm>
            <a:off x="3001108" y="11290780"/>
            <a:ext cx="12192000" cy="1323439"/>
          </a:xfrm>
          <a:prstGeom prst="rect">
            <a:avLst/>
          </a:prstGeom>
        </p:spPr>
        <p:txBody>
          <a:bodyPr>
            <a:spAutoFit/>
          </a:bodyPr>
          <a:lstStyle/>
          <a:p>
            <a:pPr lvl="0" algn="l"/>
            <a:r>
              <a:rPr lang="pt-BR" sz="4000" b="1" dirty="0">
                <a:solidFill>
                  <a:schemeClr val="tx1"/>
                </a:solidFill>
                <a:latin typeface="Helvetica Neue Medium"/>
              </a:rPr>
              <a:t>Gymnase Schwilgué Robertsau</a:t>
            </a:r>
            <a:endParaRPr lang="fr-FR" sz="4000" b="1" dirty="0">
              <a:solidFill>
                <a:schemeClr val="tx1"/>
              </a:solidFill>
              <a:latin typeface="Helvetica Neue Medium"/>
            </a:endParaRPr>
          </a:p>
          <a:p>
            <a:pPr lvl="1" algn="l"/>
            <a:r>
              <a:rPr lang="pt-BR" sz="4000" b="1" dirty="0">
                <a:ln w="1905"/>
                <a:solidFill>
                  <a:schemeClr val="tx1"/>
                </a:solidFill>
                <a:effectLst>
                  <a:innerShdw blurRad="69850" dist="43180" dir="5400000">
                    <a:srgbClr val="000000">
                      <a:alpha val="65000"/>
                    </a:srgbClr>
                  </a:innerShdw>
                </a:effectLst>
                <a:latin typeface="Helvetica Neue Medium"/>
              </a:rPr>
              <a:t>Mercredi : 18h à 20h</a:t>
            </a:r>
            <a:endParaRPr lang="pt-BR" sz="4000" b="1" dirty="0">
              <a:solidFill>
                <a:schemeClr val="tx1"/>
              </a:solidFill>
              <a:latin typeface="Helvetica Neue Medium"/>
            </a:endParaRPr>
          </a:p>
        </p:txBody>
      </p:sp>
      <p:sp>
        <p:nvSpPr>
          <p:cNvPr id="17" name="Rectangle 16"/>
          <p:cNvSpPr/>
          <p:nvPr/>
        </p:nvSpPr>
        <p:spPr>
          <a:xfrm>
            <a:off x="17221199" y="11461968"/>
            <a:ext cx="6410729" cy="707886"/>
          </a:xfrm>
          <a:prstGeom prst="rect">
            <a:avLst/>
          </a:prstGeom>
        </p:spPr>
        <p:txBody>
          <a:bodyPr wrap="none">
            <a:spAutoFit/>
          </a:bodyPr>
          <a:lstStyle/>
          <a:p>
            <a:pPr algn="l"/>
            <a:r>
              <a:rPr lang="fr-FR" sz="4000" dirty="0" smtClean="0">
                <a:solidFill>
                  <a:srgbClr val="E30713"/>
                </a:solidFill>
                <a:latin typeface="Ubuntu"/>
                <a:hlinkClick r:id="rId6"/>
              </a:rPr>
              <a:t>ascmfutsal@creditmutuel.fr</a:t>
            </a:r>
            <a:endParaRPr lang="fr-FR" sz="4000" dirty="0">
              <a:solidFill>
                <a:srgbClr val="303030"/>
              </a:solidFill>
              <a:latin typeface="Ubuntu"/>
            </a:endParaRPr>
          </a:p>
        </p:txBody>
      </p:sp>
    </p:spTree>
    <p:extLst>
      <p:ext uri="{BB962C8B-B14F-4D97-AF65-F5344CB8AC3E}">
        <p14:creationId xmlns:p14="http://schemas.microsoft.com/office/powerpoint/2010/main" val="2986161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924422" y="347586"/>
            <a:ext cx="4188542" cy="1783931"/>
          </a:xfrm>
        </p:spPr>
        <p:txBody>
          <a:bodyPr/>
          <a:lstStyle/>
          <a:p>
            <a:r>
              <a:rPr lang="fr-FR" dirty="0" smtClean="0"/>
              <a:t>GOLF</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27</a:t>
            </a:fld>
            <a:endParaRPr lang="fr-FR"/>
          </a:p>
        </p:txBody>
      </p:sp>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7064"/>
            <a:ext cx="7502391" cy="3808906"/>
          </a:xfrm>
          <a:prstGeom prst="rect">
            <a:avLst/>
          </a:prstGeom>
        </p:spPr>
      </p:pic>
      <p:sp>
        <p:nvSpPr>
          <p:cNvPr id="3" name="Rectangle 2"/>
          <p:cNvSpPr/>
          <p:nvPr/>
        </p:nvSpPr>
        <p:spPr>
          <a:xfrm>
            <a:off x="7924422" y="1884745"/>
            <a:ext cx="5228870" cy="1323439"/>
          </a:xfrm>
          <a:prstGeom prst="rect">
            <a:avLst/>
          </a:prstGeom>
        </p:spPr>
        <p:txBody>
          <a:bodyPr wrap="square">
            <a:spAutoFit/>
          </a:bodyPr>
          <a:lstStyle/>
          <a:p>
            <a:pPr lvl="0" algn="l"/>
            <a:r>
              <a:rPr lang="fr-FR" sz="4000" dirty="0">
                <a:solidFill>
                  <a:srgbClr val="002060"/>
                </a:solidFill>
                <a:latin typeface="Helvetica Neue Medium"/>
              </a:rPr>
              <a:t>Loisir et compétition</a:t>
            </a:r>
          </a:p>
          <a:p>
            <a:pPr lvl="0" algn="l"/>
            <a:r>
              <a:rPr lang="fr-FR" sz="4000" dirty="0" smtClean="0">
                <a:solidFill>
                  <a:srgbClr val="002060"/>
                </a:solidFill>
                <a:latin typeface="Helvetica Neue Medium"/>
              </a:rPr>
              <a:t>Tous </a:t>
            </a:r>
            <a:r>
              <a:rPr lang="fr-FR" sz="4000" dirty="0">
                <a:solidFill>
                  <a:srgbClr val="002060"/>
                </a:solidFill>
                <a:latin typeface="Helvetica Neue Medium"/>
              </a:rPr>
              <a:t>niveaux</a:t>
            </a:r>
          </a:p>
        </p:txBody>
      </p:sp>
      <p:sp>
        <p:nvSpPr>
          <p:cNvPr id="7" name="Ellipse 6"/>
          <p:cNvSpPr/>
          <p:nvPr/>
        </p:nvSpPr>
        <p:spPr>
          <a:xfrm>
            <a:off x="7714567" y="3883844"/>
            <a:ext cx="3243486" cy="3192358"/>
          </a:xfrm>
          <a:prstGeom prst="ellipse">
            <a:avLst/>
          </a:prstGeom>
          <a:blipFill dpi="0" rotWithShape="1">
            <a:blip r:embed="rId4"/>
            <a:srcRect/>
            <a:stretch>
              <a:fillRect l="-1061" t="-10656" r="1061" b="-1702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8" name="Groupe 7"/>
          <p:cNvGrpSpPr/>
          <p:nvPr/>
        </p:nvGrpSpPr>
        <p:grpSpPr>
          <a:xfrm>
            <a:off x="6275444" y="4681933"/>
            <a:ext cx="8698304" cy="2261061"/>
            <a:chOff x="7042459" y="-398527"/>
            <a:chExt cx="4547480" cy="2261061"/>
          </a:xfrm>
        </p:grpSpPr>
        <p:sp>
          <p:nvSpPr>
            <p:cNvPr id="13" name="Rectangle 12"/>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9606470" y="-398527"/>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Luc Wolf</a:t>
              </a:r>
              <a:endParaRPr lang="fr-FR" sz="4800" kern="1200" dirty="0">
                <a:solidFill>
                  <a:srgbClr val="002060"/>
                </a:solidFill>
              </a:endParaRPr>
            </a:p>
          </p:txBody>
        </p:sp>
      </p:grpSp>
      <p:sp>
        <p:nvSpPr>
          <p:cNvPr id="9" name="Ellipse 8"/>
          <p:cNvSpPr/>
          <p:nvPr/>
        </p:nvSpPr>
        <p:spPr>
          <a:xfrm>
            <a:off x="15114208" y="3878872"/>
            <a:ext cx="3580997" cy="3277178"/>
          </a:xfrm>
          <a:prstGeom prst="ellipse">
            <a:avLst/>
          </a:prstGeom>
          <a:blipFill dpi="0" rotWithShape="1">
            <a:blip r:embed="rId5"/>
            <a:srcRect/>
            <a:stretch>
              <a:fillRect l="1693" t="-1575" r="9663" b="-1592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0" name="Groupe 9"/>
          <p:cNvGrpSpPr/>
          <p:nvPr/>
        </p:nvGrpSpPr>
        <p:grpSpPr>
          <a:xfrm>
            <a:off x="19129903" y="4969527"/>
            <a:ext cx="5153427" cy="1596179"/>
            <a:chOff x="7042459" y="2149846"/>
            <a:chExt cx="1983469" cy="1596179"/>
          </a:xfrm>
        </p:grpSpPr>
        <p:sp>
          <p:nvSpPr>
            <p:cNvPr id="11" name="Rectangle 10"/>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ZoneTexte 11"/>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Materne </a:t>
              </a:r>
              <a:r>
                <a:rPr lang="fr-FR" sz="4800" b="1" kern="1200" dirty="0" err="1" smtClean="0">
                  <a:solidFill>
                    <a:srgbClr val="004494"/>
                  </a:solidFill>
                  <a:latin typeface="Helvetica Neue Medium"/>
                </a:rPr>
                <a:t>Ebel</a:t>
              </a:r>
              <a:endParaRPr lang="fr-FR" sz="4800" b="1" kern="1200" dirty="0">
                <a:solidFill>
                  <a:srgbClr val="004494"/>
                </a:solidFill>
                <a:latin typeface="Helvetica Neue Medium"/>
              </a:endParaRPr>
            </a:p>
          </p:txBody>
        </p:sp>
      </p:grpSp>
      <p:sp>
        <p:nvSpPr>
          <p:cNvPr id="16" name="Rectangle 15"/>
          <p:cNvSpPr/>
          <p:nvPr/>
        </p:nvSpPr>
        <p:spPr>
          <a:xfrm>
            <a:off x="18193199" y="5975090"/>
            <a:ext cx="697840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3560448" y="10731641"/>
            <a:ext cx="697840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25400" rIns="50800" bIns="25400" numCol="1" spcCol="1270" anchor="t" anchorCtr="0">
            <a:noAutofit/>
          </a:bodyPr>
          <a:lstStyle/>
          <a:p>
            <a:pPr lvl="0" algn="l" defTabSz="889000">
              <a:lnSpc>
                <a:spcPct val="90000"/>
              </a:lnSpc>
              <a:spcBef>
                <a:spcPct val="0"/>
              </a:spcBef>
              <a:spcAft>
                <a:spcPct val="35000"/>
              </a:spcAft>
            </a:pPr>
            <a:r>
              <a:rPr lang="pt-BR" sz="4000" b="1" kern="1200" dirty="0" smtClean="0">
                <a:solidFill>
                  <a:schemeClr val="tx1"/>
                </a:solidFill>
                <a:latin typeface="Helvetica Neue Medium"/>
              </a:rPr>
              <a:t>Golf de la WANTZENAU</a:t>
            </a:r>
            <a:endParaRPr lang="fr-FR" sz="4000" b="1" kern="1200" dirty="0" smtClean="0">
              <a:solidFill>
                <a:schemeClr val="tx1"/>
              </a:solidFill>
              <a:latin typeface="Helvetica Neue Medium"/>
            </a:endParaRPr>
          </a:p>
          <a:p>
            <a:pPr lvl="1" indent="0" algn="l" defTabSz="889000">
              <a:lnSpc>
                <a:spcPct val="90000"/>
              </a:lnSpc>
              <a:spcBef>
                <a:spcPct val="0"/>
              </a:spcBef>
              <a:spcAft>
                <a:spcPct val="1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6 joueurs 1 fois par jour</a:t>
            </a:r>
          </a:p>
          <a:p>
            <a:pPr marL="228600" lvl="1" indent="-228600" algn="l" defTabSz="889000">
              <a:lnSpc>
                <a:spcPct val="90000"/>
              </a:lnSpc>
              <a:spcBef>
                <a:spcPct val="0"/>
              </a:spcBef>
              <a:spcAft>
                <a:spcPct val="15000"/>
              </a:spcAft>
              <a:buChar char="••"/>
            </a:pPr>
            <a:endParaRPr lang="pt-BR" sz="4000" b="1" kern="1200" dirty="0">
              <a:ln w="1905"/>
              <a:solidFill>
                <a:schemeClr val="tx1"/>
              </a:solidFill>
              <a:effectLst>
                <a:innerShdw blurRad="69850" dist="43180" dir="5400000">
                  <a:srgbClr val="000000">
                    <a:alpha val="65000"/>
                  </a:srgbClr>
                </a:innerShdw>
              </a:effectLst>
              <a:latin typeface="Helvetica Neue Medium"/>
            </a:endParaRPr>
          </a:p>
          <a:p>
            <a:pPr lvl="1" indent="0" algn="l" defTabSz="889000">
              <a:lnSpc>
                <a:spcPct val="90000"/>
              </a:lnSpc>
              <a:spcBef>
                <a:spcPct val="0"/>
              </a:spcBef>
              <a:spcAft>
                <a:spcPct val="1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Golf ILLKIRCH</a:t>
            </a:r>
          </a:p>
          <a:p>
            <a:pPr marL="228600" lvl="1" indent="-228600" algn="l" defTabSz="889000">
              <a:lnSpc>
                <a:spcPct val="90000"/>
              </a:lnSpc>
              <a:spcBef>
                <a:spcPct val="0"/>
              </a:spcBef>
              <a:spcAft>
                <a:spcPct val="15000"/>
              </a:spcAft>
              <a:buChar char="••"/>
            </a:pPr>
            <a:endParaRPr lang="pt-BR" sz="4000" b="1" kern="1200" dirty="0">
              <a:ln w="1905"/>
              <a:solidFill>
                <a:schemeClr val="tx1"/>
              </a:solidFill>
              <a:effectLst>
                <a:innerShdw blurRad="69850" dist="43180" dir="5400000">
                  <a:srgbClr val="000000">
                    <a:alpha val="65000"/>
                  </a:srgbClr>
                </a:innerShdw>
              </a:effectLst>
              <a:latin typeface="Helvetica Neue Medium"/>
            </a:endParaRPr>
          </a:p>
          <a:p>
            <a:pPr marL="228600" lvl="1" indent="-228600" algn="l" defTabSz="889000">
              <a:lnSpc>
                <a:spcPct val="90000"/>
              </a:lnSpc>
              <a:spcBef>
                <a:spcPct val="0"/>
              </a:spcBef>
              <a:spcAft>
                <a:spcPct val="15000"/>
              </a:spcAft>
              <a:buChar char="••"/>
            </a:pPr>
            <a:endParaRPr lang="pt-BR" sz="4000" b="1" kern="1200" dirty="0" smtClean="0">
              <a:solidFill>
                <a:schemeClr val="tx1"/>
              </a:solidFill>
            </a:endParaRPr>
          </a:p>
        </p:txBody>
      </p:sp>
      <p:pic>
        <p:nvPicPr>
          <p:cNvPr id="19" name="Picture 2" descr="http://www.monamiechomeuse.com/blog/sport_bien-etre/wp-content/uploads/2009/09/golf.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4230644"/>
            <a:ext cx="7502391" cy="5626793"/>
          </a:xfrm>
          <a:prstGeom prst="rect">
            <a:avLst/>
          </a:prstGeom>
          <a:noFill/>
        </p:spPr>
      </p:pic>
      <p:sp>
        <p:nvSpPr>
          <p:cNvPr id="21" name="Ellipse 20"/>
          <p:cNvSpPr/>
          <p:nvPr/>
        </p:nvSpPr>
        <p:spPr>
          <a:xfrm>
            <a:off x="9490009" y="7758662"/>
            <a:ext cx="3179660" cy="2889374"/>
          </a:xfrm>
          <a:prstGeom prst="ellipse">
            <a:avLst/>
          </a:prstGeom>
          <a:blipFill dpi="0" rotWithShape="1">
            <a:blip r:embed="rId7"/>
            <a:srcRect/>
            <a:stretch>
              <a:fillRect l="690" t="3444" r="-690" b="-3658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2" name="Groupe 21"/>
          <p:cNvGrpSpPr/>
          <p:nvPr/>
        </p:nvGrpSpPr>
        <p:grpSpPr>
          <a:xfrm>
            <a:off x="6144359" y="6162483"/>
            <a:ext cx="12550846" cy="3282602"/>
            <a:chOff x="7042459" y="2149846"/>
            <a:chExt cx="12550846" cy="3282602"/>
          </a:xfrm>
        </p:grpSpPr>
        <p:sp>
          <p:nvSpPr>
            <p:cNvPr id="23" name="Rectangle 22"/>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ZoneTexte 23"/>
            <p:cNvSpPr txBox="1"/>
            <p:nvPr/>
          </p:nvSpPr>
          <p:spPr>
            <a:xfrm>
              <a:off x="14174007" y="3836269"/>
              <a:ext cx="541929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000" kern="1200" dirty="0" smtClean="0">
                  <a:latin typeface="Helvetica Neue Medium"/>
                </a:rPr>
                <a:t>Binôme</a:t>
              </a:r>
              <a:endParaRPr lang="fr-FR" sz="4000" kern="1200" dirty="0">
                <a:latin typeface="Helvetica Neue Medium"/>
              </a:endParaRPr>
            </a:p>
            <a:p>
              <a:pPr lvl="1" indent="0" algn="l" defTabSz="1066800">
                <a:lnSpc>
                  <a:spcPct val="90000"/>
                </a:lnSpc>
                <a:spcBef>
                  <a:spcPct val="0"/>
                </a:spcBef>
                <a:spcAft>
                  <a:spcPct val="15000"/>
                </a:spcAft>
              </a:pPr>
              <a:r>
                <a:rPr lang="fr-FR" sz="4000" b="1" kern="1200" dirty="0" smtClean="0">
                  <a:solidFill>
                    <a:srgbClr val="004494"/>
                  </a:solidFill>
                  <a:latin typeface="Helvetica Neue Medium"/>
                </a:rPr>
                <a:t>Marie Studer-Perrot</a:t>
              </a:r>
              <a:endParaRPr lang="fr-FR" sz="4000" b="1" kern="1200" dirty="0">
                <a:solidFill>
                  <a:srgbClr val="004494"/>
                </a:solidFill>
                <a:latin typeface="Helvetica Neue Medium"/>
              </a:endParaRPr>
            </a:p>
          </p:txBody>
        </p:sp>
      </p:grpSp>
      <p:sp>
        <p:nvSpPr>
          <p:cNvPr id="26" name="Rectangle 25"/>
          <p:cNvSpPr/>
          <p:nvPr/>
        </p:nvSpPr>
        <p:spPr>
          <a:xfrm>
            <a:off x="16243800" y="12004815"/>
            <a:ext cx="7982829" cy="707886"/>
          </a:xfrm>
          <a:prstGeom prst="rect">
            <a:avLst/>
          </a:prstGeom>
        </p:spPr>
        <p:txBody>
          <a:bodyPr wrap="square">
            <a:spAutoFit/>
          </a:bodyPr>
          <a:lstStyle/>
          <a:p>
            <a:pPr algn="l"/>
            <a:r>
              <a:rPr lang="fr-FR" sz="4000" dirty="0" smtClean="0">
                <a:solidFill>
                  <a:srgbClr val="E30713"/>
                </a:solidFill>
                <a:latin typeface="Ubuntu"/>
                <a:hlinkClick r:id="rId8"/>
              </a:rPr>
              <a:t>ascmgolf@creditmutuel.fr</a:t>
            </a:r>
            <a:endParaRPr lang="fr-FR" sz="4000" dirty="0">
              <a:solidFill>
                <a:srgbClr val="303030"/>
              </a:solidFill>
              <a:latin typeface="Ubuntu"/>
            </a:endParaRPr>
          </a:p>
        </p:txBody>
      </p:sp>
      <p:pic>
        <p:nvPicPr>
          <p:cNvPr id="5" name="Image 4">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64526" y="7455421"/>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54820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99105" y="181065"/>
            <a:ext cx="6444289" cy="1356213"/>
          </a:xfrm>
        </p:spPr>
        <p:txBody>
          <a:bodyPr/>
          <a:lstStyle/>
          <a:p>
            <a:r>
              <a:rPr lang="fr-FR" dirty="0" smtClean="0"/>
              <a:t>HANDBALL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28</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044461"/>
            <a:ext cx="5999105" cy="3999403"/>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058"/>
            <a:ext cx="5999105" cy="3999403"/>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043864"/>
            <a:ext cx="5999105" cy="3999404"/>
          </a:xfrm>
          <a:prstGeom prst="rect">
            <a:avLst/>
          </a:prstGeom>
        </p:spPr>
      </p:pic>
      <p:sp>
        <p:nvSpPr>
          <p:cNvPr id="9" name="Rectangle 8"/>
          <p:cNvSpPr/>
          <p:nvPr/>
        </p:nvSpPr>
        <p:spPr>
          <a:xfrm>
            <a:off x="6104612" y="1336873"/>
            <a:ext cx="6846277" cy="707886"/>
          </a:xfrm>
          <a:prstGeom prst="rect">
            <a:avLst/>
          </a:prstGeom>
        </p:spPr>
        <p:txBody>
          <a:bodyPr wrap="square">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Mixte // Tous </a:t>
            </a:r>
            <a:r>
              <a:rPr lang="fr-FR" sz="4000" dirty="0">
                <a:solidFill>
                  <a:srgbClr val="0E4195"/>
                </a:solidFill>
                <a:latin typeface="Helvetica Neue Medium"/>
              </a:rPr>
              <a:t>niveaux</a:t>
            </a:r>
          </a:p>
        </p:txBody>
      </p:sp>
      <p:sp>
        <p:nvSpPr>
          <p:cNvPr id="10" name="Ellipse 9"/>
          <p:cNvSpPr/>
          <p:nvPr/>
        </p:nvSpPr>
        <p:spPr>
          <a:xfrm>
            <a:off x="6473754" y="2938218"/>
            <a:ext cx="3162615" cy="2513013"/>
          </a:xfrm>
          <a:prstGeom prst="ellipse">
            <a:avLst/>
          </a:prstGeom>
          <a:blipFill dpi="0" rotWithShape="1">
            <a:blip r:embed="rId6"/>
            <a:srcRect/>
            <a:stretch>
              <a:fillRect t="-4894" b="-24078"/>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117327" y="3402493"/>
            <a:ext cx="6776559" cy="3425343"/>
            <a:chOff x="4846729" y="-1576483"/>
            <a:chExt cx="3425563" cy="3425343"/>
          </a:xfrm>
        </p:grpSpPr>
        <p:sp>
          <p:nvSpPr>
            <p:cNvPr id="16" name="Rectangle 15"/>
            <p:cNvSpPr/>
            <p:nvPr/>
          </p:nvSpPr>
          <p:spPr>
            <a:xfrm>
              <a:off x="5707409" y="264399"/>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846729" y="-1576483"/>
              <a:ext cx="2564883" cy="15844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Responsable </a:t>
              </a:r>
              <a:endParaRPr lang="fr-FR" sz="4800" kern="1200" dirty="0"/>
            </a:p>
            <a:p>
              <a:pPr lvl="1" indent="0" algn="l" defTabSz="1244600">
                <a:lnSpc>
                  <a:spcPct val="90000"/>
                </a:lnSpc>
                <a:spcBef>
                  <a:spcPct val="0"/>
                </a:spcBef>
                <a:spcAft>
                  <a:spcPct val="15000"/>
                </a:spcAft>
              </a:pPr>
              <a:r>
                <a:rPr lang="fr-FR" sz="4800" b="1" kern="1200" dirty="0" smtClean="0">
                  <a:solidFill>
                    <a:srgbClr val="004494"/>
                  </a:solidFill>
                  <a:latin typeface="Helvetica Neue Medium"/>
                </a:rPr>
                <a:t>Clément Munch</a:t>
              </a:r>
              <a:endParaRPr lang="fr-FR" sz="4800" b="1" kern="1200" dirty="0">
                <a:solidFill>
                  <a:schemeClr val="accent5">
                    <a:lumMod val="75000"/>
                  </a:schemeClr>
                </a:solidFill>
              </a:endParaRPr>
            </a:p>
          </p:txBody>
        </p:sp>
      </p:grpSp>
      <p:sp>
        <p:nvSpPr>
          <p:cNvPr id="12" name="Ellipse 11"/>
          <p:cNvSpPr/>
          <p:nvPr/>
        </p:nvSpPr>
        <p:spPr>
          <a:xfrm>
            <a:off x="15309425" y="2938218"/>
            <a:ext cx="2732390" cy="2513013"/>
          </a:xfrm>
          <a:prstGeom prst="ellipse">
            <a:avLst/>
          </a:prstGeom>
          <a:blipFill dpi="0" rotWithShape="1">
            <a:blip r:embed="rId7"/>
            <a:srcRect/>
            <a:stretch>
              <a:fillRect l="-21349" r="-21349"/>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701789" y="3322266"/>
            <a:ext cx="11005811" cy="3143928"/>
            <a:chOff x="5707409" y="-1544273"/>
            <a:chExt cx="11005811" cy="5262797"/>
          </a:xfrm>
        </p:grpSpPr>
        <p:sp>
          <p:nvSpPr>
            <p:cNvPr id="14" name="Rectangle 13"/>
            <p:cNvSpPr/>
            <p:nvPr/>
          </p:nvSpPr>
          <p:spPr>
            <a:xfrm>
              <a:off x="5707409" y="2134063"/>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2488130" y="-1544273"/>
              <a:ext cx="4225090" cy="10432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1" indent="0" algn="l" defTabSz="1244600">
                <a:lnSpc>
                  <a:spcPct val="90000"/>
                </a:lnSpc>
                <a:spcBef>
                  <a:spcPct val="0"/>
                </a:spcBef>
                <a:spcAft>
                  <a:spcPct val="15000"/>
                </a:spcAft>
              </a:pPr>
              <a:r>
                <a:rPr lang="fr-FR" sz="4800" b="1" kern="1200" dirty="0" smtClean="0">
                  <a:solidFill>
                    <a:schemeClr val="accent5">
                      <a:lumMod val="75000"/>
                    </a:schemeClr>
                  </a:solidFill>
                </a:rPr>
                <a:t>Rémy Wolf</a:t>
              </a:r>
              <a:endParaRPr lang="fr-FR" sz="4800" b="1" kern="1200" dirty="0">
                <a:solidFill>
                  <a:schemeClr val="accent5">
                    <a:lumMod val="75000"/>
                  </a:schemeClr>
                </a:solidFill>
              </a:endParaRPr>
            </a:p>
          </p:txBody>
        </p:sp>
      </p:grpSp>
      <p:sp>
        <p:nvSpPr>
          <p:cNvPr id="18" name="Ellipse 17"/>
          <p:cNvSpPr/>
          <p:nvPr/>
        </p:nvSpPr>
        <p:spPr>
          <a:xfrm>
            <a:off x="15309425" y="5887851"/>
            <a:ext cx="2732390" cy="2587933"/>
          </a:xfrm>
          <a:prstGeom prst="ellipse">
            <a:avLst/>
          </a:prstGeom>
          <a:blipFill rotWithShape="1">
            <a:blip r:embed="rId8"/>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9" name="Groupe 18"/>
          <p:cNvGrpSpPr/>
          <p:nvPr/>
        </p:nvGrpSpPr>
        <p:grpSpPr>
          <a:xfrm>
            <a:off x="10426217" y="5909192"/>
            <a:ext cx="12935337" cy="3143928"/>
            <a:chOff x="5707409" y="-1544273"/>
            <a:chExt cx="11005811" cy="5262797"/>
          </a:xfrm>
        </p:grpSpPr>
        <p:sp>
          <p:nvSpPr>
            <p:cNvPr id="20" name="Rectangle 19"/>
            <p:cNvSpPr/>
            <p:nvPr/>
          </p:nvSpPr>
          <p:spPr>
            <a:xfrm>
              <a:off x="5707409" y="2134063"/>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p:cNvSpPr txBox="1"/>
            <p:nvPr/>
          </p:nvSpPr>
          <p:spPr>
            <a:xfrm>
              <a:off x="12488130" y="-1544273"/>
              <a:ext cx="4225090" cy="10432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1" indent="0" algn="l" defTabSz="1244600">
                <a:lnSpc>
                  <a:spcPct val="90000"/>
                </a:lnSpc>
                <a:spcBef>
                  <a:spcPct val="0"/>
                </a:spcBef>
                <a:spcAft>
                  <a:spcPct val="15000"/>
                </a:spcAft>
              </a:pPr>
              <a:r>
                <a:rPr lang="fr-FR" sz="4800" b="1" kern="1200" dirty="0">
                  <a:solidFill>
                    <a:schemeClr val="accent5">
                      <a:lumMod val="75000"/>
                    </a:schemeClr>
                  </a:solidFill>
                </a:rPr>
                <a:t>Aurélie </a:t>
              </a:r>
              <a:r>
                <a:rPr lang="fr-FR" sz="4800" b="1" kern="1200" dirty="0" err="1" smtClean="0">
                  <a:solidFill>
                    <a:schemeClr val="accent5">
                      <a:lumMod val="75000"/>
                    </a:schemeClr>
                  </a:solidFill>
                </a:rPr>
                <a:t>Richert</a:t>
              </a:r>
              <a:endParaRPr lang="fr-FR" sz="4800" b="1" kern="1200" dirty="0">
                <a:solidFill>
                  <a:schemeClr val="accent5">
                    <a:lumMod val="75000"/>
                  </a:schemeClr>
                </a:solidFill>
              </a:endParaRPr>
            </a:p>
          </p:txBody>
        </p:sp>
      </p:grpSp>
      <p:grpSp>
        <p:nvGrpSpPr>
          <p:cNvPr id="23" name="Groupe 22"/>
          <p:cNvGrpSpPr/>
          <p:nvPr/>
        </p:nvGrpSpPr>
        <p:grpSpPr>
          <a:xfrm>
            <a:off x="7490718" y="10458807"/>
            <a:ext cx="3552420" cy="1584461"/>
            <a:chOff x="5707409" y="4003728"/>
            <a:chExt cx="2564883" cy="1584461"/>
          </a:xfrm>
        </p:grpSpPr>
        <p:sp>
          <p:nvSpPr>
            <p:cNvPr id="24" name="Rectangle 23"/>
            <p:cNvSpPr/>
            <p:nvPr/>
          </p:nvSpPr>
          <p:spPr>
            <a:xfrm>
              <a:off x="5707409" y="4003728"/>
              <a:ext cx="2564883" cy="158446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ZoneTexte 24"/>
            <p:cNvSpPr txBox="1"/>
            <p:nvPr/>
          </p:nvSpPr>
          <p:spPr>
            <a:xfrm>
              <a:off x="5707409" y="4003728"/>
              <a:ext cx="2564883" cy="15844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ctr" anchorCtr="0">
              <a:noAutofit/>
            </a:bodyPr>
            <a:lstStyle/>
            <a:p>
              <a:pPr lvl="0" algn="l" defTabSz="1600200">
                <a:lnSpc>
                  <a:spcPct val="90000"/>
                </a:lnSpc>
                <a:spcBef>
                  <a:spcPct val="0"/>
                </a:spcBef>
                <a:spcAft>
                  <a:spcPct val="35000"/>
                </a:spcAft>
              </a:pPr>
              <a:r>
                <a:rPr lang="fr-FR" sz="4000" b="1" kern="1200" dirty="0" smtClean="0">
                  <a:latin typeface="Helvetica Neue Medium"/>
                </a:rPr>
                <a:t>Pas de salle</a:t>
              </a:r>
              <a:endParaRPr lang="fr-FR" sz="4000" b="1" kern="1200" dirty="0">
                <a:latin typeface="Helvetica Neue Medium"/>
              </a:endParaRPr>
            </a:p>
          </p:txBody>
        </p:sp>
      </p:grpSp>
      <p:sp>
        <p:nvSpPr>
          <p:cNvPr id="26" name="Rectangle 25"/>
          <p:cNvSpPr/>
          <p:nvPr/>
        </p:nvSpPr>
        <p:spPr>
          <a:xfrm>
            <a:off x="16243800" y="12004815"/>
            <a:ext cx="7982829" cy="707886"/>
          </a:xfrm>
          <a:prstGeom prst="rect">
            <a:avLst/>
          </a:prstGeom>
        </p:spPr>
        <p:txBody>
          <a:bodyPr wrap="square">
            <a:spAutoFit/>
          </a:bodyPr>
          <a:lstStyle/>
          <a:p>
            <a:pPr algn="l"/>
            <a:r>
              <a:rPr lang="fr-FR" sz="4000" dirty="0" smtClean="0">
                <a:solidFill>
                  <a:srgbClr val="E30713"/>
                </a:solidFill>
                <a:latin typeface="Ubuntu"/>
                <a:hlinkClick r:id="rId9"/>
              </a:rPr>
              <a:t>ascmhandball@creditmutuel.fr</a:t>
            </a:r>
            <a:endParaRPr lang="fr-FR" sz="4000" dirty="0">
              <a:solidFill>
                <a:srgbClr val="303030"/>
              </a:solidFill>
              <a:latin typeface="Ubuntu"/>
            </a:endParaRPr>
          </a:p>
        </p:txBody>
      </p:sp>
    </p:spTree>
    <p:extLst>
      <p:ext uri="{BB962C8B-B14F-4D97-AF65-F5344CB8AC3E}">
        <p14:creationId xmlns:p14="http://schemas.microsoft.com/office/powerpoint/2010/main" val="442858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240216" y="-6349"/>
            <a:ext cx="10964480" cy="2651126"/>
          </a:xfrm>
        </p:spPr>
        <p:txBody>
          <a:bodyPr/>
          <a:lstStyle/>
          <a:p>
            <a:r>
              <a:rPr lang="fr-FR" dirty="0" smtClean="0"/>
              <a:t>MONTAGNE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29</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462278" y="2071730"/>
            <a:ext cx="8037191" cy="4242376"/>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129" y="8806245"/>
            <a:ext cx="7593921" cy="4271581"/>
          </a:xfrm>
          <a:prstGeom prst="rect">
            <a:avLst/>
          </a:prstGeom>
        </p:spPr>
      </p:pic>
      <p:sp>
        <p:nvSpPr>
          <p:cNvPr id="9" name="Rectangle 8"/>
          <p:cNvSpPr/>
          <p:nvPr/>
        </p:nvSpPr>
        <p:spPr>
          <a:xfrm>
            <a:off x="5310554" y="1772043"/>
            <a:ext cx="12192000" cy="1323439"/>
          </a:xfrm>
          <a:prstGeom prst="rect">
            <a:avLst/>
          </a:prstGeom>
        </p:spPr>
        <p:txBody>
          <a:bodyPr>
            <a:spAutoFit/>
          </a:bodyPr>
          <a:lstStyle/>
          <a:p>
            <a:pPr lvl="0" algn="l"/>
            <a:r>
              <a:rPr lang="fr-FR" sz="4000" dirty="0">
                <a:solidFill>
                  <a:schemeClr val="accent5">
                    <a:lumMod val="75000"/>
                  </a:schemeClr>
                </a:solidFill>
              </a:rPr>
              <a:t>Loisir </a:t>
            </a:r>
            <a:r>
              <a:rPr lang="fr-FR" sz="4000" dirty="0" smtClean="0">
                <a:solidFill>
                  <a:schemeClr val="accent5">
                    <a:lumMod val="75000"/>
                  </a:schemeClr>
                </a:solidFill>
              </a:rPr>
              <a:t>//masculin </a:t>
            </a:r>
            <a:r>
              <a:rPr lang="fr-FR" sz="4000" dirty="0">
                <a:solidFill>
                  <a:schemeClr val="accent5">
                    <a:lumMod val="75000"/>
                  </a:schemeClr>
                </a:solidFill>
              </a:rPr>
              <a:t>et </a:t>
            </a:r>
            <a:r>
              <a:rPr lang="fr-FR" sz="4000" dirty="0" smtClean="0">
                <a:solidFill>
                  <a:schemeClr val="accent5">
                    <a:lumMod val="75000"/>
                  </a:schemeClr>
                </a:solidFill>
              </a:rPr>
              <a:t>féminin</a:t>
            </a:r>
            <a:endParaRPr lang="fr-FR" sz="4000" dirty="0">
              <a:solidFill>
                <a:schemeClr val="accent5">
                  <a:lumMod val="75000"/>
                </a:schemeClr>
              </a:solidFill>
            </a:endParaRPr>
          </a:p>
          <a:p>
            <a:pPr lvl="0" algn="l"/>
            <a:r>
              <a:rPr lang="fr-FR" sz="4000" dirty="0">
                <a:solidFill>
                  <a:schemeClr val="accent5">
                    <a:lumMod val="75000"/>
                  </a:schemeClr>
                </a:solidFill>
              </a:rPr>
              <a:t>Tous niveaux</a:t>
            </a:r>
          </a:p>
        </p:txBody>
      </p:sp>
      <p:sp>
        <p:nvSpPr>
          <p:cNvPr id="10" name="Ellipse 9"/>
          <p:cNvSpPr/>
          <p:nvPr/>
        </p:nvSpPr>
        <p:spPr>
          <a:xfrm>
            <a:off x="4800640" y="4078786"/>
            <a:ext cx="2718496" cy="2237152"/>
          </a:xfrm>
          <a:prstGeom prst="ellipse">
            <a:avLst/>
          </a:prstGeom>
          <a:blipFill dpi="0" rotWithShape="1">
            <a:blip r:embed="rId5"/>
            <a:srcRect/>
            <a:stretch>
              <a:fillRect l="13023" r="1302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7642270" y="4694674"/>
            <a:ext cx="3802622" cy="1084124"/>
            <a:chOff x="6347491" y="1776"/>
            <a:chExt cx="2578341" cy="1084124"/>
          </a:xfrm>
        </p:grpSpPr>
        <p:sp>
          <p:nvSpPr>
            <p:cNvPr id="16" name="Rectangle 15"/>
            <p:cNvSpPr/>
            <p:nvPr/>
          </p:nvSpPr>
          <p:spPr>
            <a:xfrm>
              <a:off x="6347491" y="1776"/>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347491" y="1776"/>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lvl="0" algn="l" defTabSz="1022350">
                <a:lnSpc>
                  <a:spcPct val="90000"/>
                </a:lnSpc>
                <a:spcBef>
                  <a:spcPct val="0"/>
                </a:spcBef>
                <a:spcAft>
                  <a:spcPct val="35000"/>
                </a:spcAft>
              </a:pPr>
              <a:r>
                <a:rPr lang="fr-FR" sz="4800" kern="1200" dirty="0" smtClean="0"/>
                <a:t>Responsable </a:t>
              </a:r>
              <a:r>
                <a:rPr lang="fr-FR" sz="4800" kern="1200" dirty="0" smtClean="0">
                  <a:solidFill>
                    <a:srgbClr val="002060"/>
                  </a:solidFill>
                </a:rPr>
                <a:t>Gilles André</a:t>
              </a:r>
              <a:endParaRPr lang="fr-FR" sz="4800" kern="1200" dirty="0">
                <a:solidFill>
                  <a:srgbClr val="002060"/>
                </a:solidFill>
              </a:endParaRPr>
            </a:p>
          </p:txBody>
        </p:sp>
      </p:grpSp>
      <p:sp>
        <p:nvSpPr>
          <p:cNvPr id="12" name="Ellipse 11"/>
          <p:cNvSpPr/>
          <p:nvPr/>
        </p:nvSpPr>
        <p:spPr>
          <a:xfrm>
            <a:off x="11137845" y="4078786"/>
            <a:ext cx="2034685" cy="2237152"/>
          </a:xfrm>
          <a:prstGeom prst="ellipse">
            <a:avLst/>
          </a:prstGeom>
          <a:blipFill dpi="0" rotWithShape="1">
            <a:blip r:embed="rId6"/>
            <a:srcRect/>
            <a:stretch>
              <a:fillRect t="1244" b="124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3368346" y="4423120"/>
            <a:ext cx="3852854" cy="1391339"/>
            <a:chOff x="6347491" y="1281043"/>
            <a:chExt cx="2578341" cy="1391339"/>
          </a:xfrm>
        </p:grpSpPr>
        <p:sp>
          <p:nvSpPr>
            <p:cNvPr id="14" name="Rectangle 13"/>
            <p:cNvSpPr/>
            <p:nvPr/>
          </p:nvSpPr>
          <p:spPr>
            <a:xfrm>
              <a:off x="6347491" y="1281043"/>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347491" y="1588258"/>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algn="l" defTabSz="1022350">
                <a:lnSpc>
                  <a:spcPct val="90000"/>
                </a:lnSpc>
                <a:spcBef>
                  <a:spcPct val="0"/>
                </a:spcBef>
                <a:spcAft>
                  <a:spcPct val="35000"/>
                </a:spcAft>
              </a:pPr>
              <a:r>
                <a:rPr lang="fr-FR" sz="4800" kern="1200" dirty="0" smtClean="0"/>
                <a:t>Binôme</a:t>
              </a:r>
              <a:br>
                <a:rPr lang="fr-FR" sz="4800" kern="1200" dirty="0" smtClean="0"/>
              </a:br>
              <a:r>
                <a:rPr lang="fr-FR" sz="4800" kern="1200" dirty="0" smtClean="0"/>
                <a:t>Denis </a:t>
              </a:r>
              <a:r>
                <a:rPr lang="fr-FR" sz="4800" kern="1200" dirty="0" err="1"/>
                <a:t>Husser</a:t>
              </a:r>
              <a:endParaRPr lang="fr-FR" sz="4800" kern="1200" dirty="0"/>
            </a:p>
          </p:txBody>
        </p:sp>
      </p:grpSp>
      <p:sp>
        <p:nvSpPr>
          <p:cNvPr id="18" name="Ellipse 17"/>
          <p:cNvSpPr/>
          <p:nvPr/>
        </p:nvSpPr>
        <p:spPr>
          <a:xfrm>
            <a:off x="17221200" y="3833024"/>
            <a:ext cx="2497612" cy="2728676"/>
          </a:xfrm>
          <a:prstGeom prst="ellipse">
            <a:avLst/>
          </a:prstGeom>
          <a:blipFill dpi="0" rotWithShape="1">
            <a:blip r:embed="rId7"/>
            <a:srcRect/>
            <a:stretch>
              <a:fillRect t="13569" b="1356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9" name="Groupe 18"/>
          <p:cNvGrpSpPr/>
          <p:nvPr/>
        </p:nvGrpSpPr>
        <p:grpSpPr>
          <a:xfrm>
            <a:off x="13739438" y="1717448"/>
            <a:ext cx="10461245" cy="4002829"/>
            <a:chOff x="6347491" y="3839578"/>
            <a:chExt cx="6565336" cy="4002829"/>
          </a:xfrm>
        </p:grpSpPr>
        <p:sp>
          <p:nvSpPr>
            <p:cNvPr id="20" name="Rectangle 19"/>
            <p:cNvSpPr/>
            <p:nvPr/>
          </p:nvSpPr>
          <p:spPr>
            <a:xfrm>
              <a:off x="6347491" y="3839578"/>
              <a:ext cx="2578341" cy="108412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ZoneTexte 20"/>
            <p:cNvSpPr txBox="1"/>
            <p:nvPr/>
          </p:nvSpPr>
          <p:spPr>
            <a:xfrm>
              <a:off x="10334486" y="6758283"/>
              <a:ext cx="2578341" cy="108412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8420" tIns="29210" rIns="58420" bIns="29210" numCol="1" spcCol="1270" anchor="t" anchorCtr="0">
              <a:noAutofit/>
            </a:bodyPr>
            <a:lstStyle/>
            <a:p>
              <a:pPr lvl="0" algn="l" defTabSz="1022350">
                <a:lnSpc>
                  <a:spcPct val="90000"/>
                </a:lnSpc>
                <a:spcBef>
                  <a:spcPct val="0"/>
                </a:spcBef>
                <a:spcAft>
                  <a:spcPct val="35000"/>
                </a:spcAft>
              </a:pPr>
              <a:r>
                <a:rPr lang="fr-FR" sz="4800" kern="1200" dirty="0" smtClean="0"/>
                <a:t>Binôme </a:t>
              </a:r>
              <a:r>
                <a:rPr lang="fr-FR" sz="4800" kern="1200" dirty="0" err="1" smtClean="0"/>
                <a:t>Rando</a:t>
              </a:r>
              <a:r>
                <a:rPr lang="fr-FR" sz="4800" kern="1200" dirty="0" smtClean="0"/>
                <a:t/>
              </a:r>
              <a:br>
                <a:rPr lang="fr-FR" sz="4800" kern="1200" dirty="0" smtClean="0"/>
              </a:br>
              <a:r>
                <a:rPr lang="fr-FR" sz="4800" kern="1200" dirty="0" smtClean="0">
                  <a:solidFill>
                    <a:srgbClr val="002060"/>
                  </a:solidFill>
                </a:rPr>
                <a:t>Alex </a:t>
              </a:r>
              <a:r>
                <a:rPr lang="fr-FR" sz="4800" kern="1200" dirty="0" err="1" smtClean="0">
                  <a:solidFill>
                    <a:srgbClr val="002060"/>
                  </a:solidFill>
                </a:rPr>
                <a:t>Chauvy</a:t>
              </a:r>
              <a:endParaRPr lang="fr-FR" sz="4800" kern="1200" dirty="0">
                <a:solidFill>
                  <a:srgbClr val="002060"/>
                </a:solidFill>
              </a:endParaRPr>
            </a:p>
          </p:txBody>
        </p:sp>
      </p:grpSp>
      <p:sp>
        <p:nvSpPr>
          <p:cNvPr id="22" name="Rectangle 21"/>
          <p:cNvSpPr/>
          <p:nvPr/>
        </p:nvSpPr>
        <p:spPr>
          <a:xfrm>
            <a:off x="8264455" y="9241950"/>
            <a:ext cx="8956745" cy="2400657"/>
          </a:xfrm>
          <a:prstGeom prst="rect">
            <a:avLst/>
          </a:prstGeom>
        </p:spPr>
        <p:txBody>
          <a:bodyPr wrap="square">
            <a:spAutoFit/>
          </a:bodyPr>
          <a:lstStyle/>
          <a:p>
            <a:pPr lvl="0" algn="l"/>
            <a:r>
              <a:rPr lang="pt-BR" b="1" dirty="0" smtClean="0">
                <a:solidFill>
                  <a:schemeClr val="tx1"/>
                </a:solidFill>
              </a:rPr>
              <a:t>Escalade : Gymnase Jacqueline</a:t>
            </a:r>
          </a:p>
          <a:p>
            <a:pPr lvl="0" algn="l"/>
            <a:r>
              <a:rPr lang="pt-BR" b="1" dirty="0" smtClean="0">
                <a:solidFill>
                  <a:schemeClr val="tx1"/>
                </a:solidFill>
              </a:rPr>
              <a:t>Vendredi 18h30-22h</a:t>
            </a:r>
          </a:p>
          <a:p>
            <a:pPr lvl="0" algn="l"/>
            <a:r>
              <a:rPr lang="pt-BR" b="1" dirty="0" smtClean="0">
                <a:solidFill>
                  <a:schemeClr val="tx1"/>
                </a:solidFill>
              </a:rPr>
              <a:t>Sorties </a:t>
            </a:r>
            <a:r>
              <a:rPr lang="pt-BR" b="1" dirty="0">
                <a:solidFill>
                  <a:schemeClr val="tx1"/>
                </a:solidFill>
              </a:rPr>
              <a:t>week-end</a:t>
            </a:r>
          </a:p>
        </p:txBody>
      </p:sp>
      <p:sp>
        <p:nvSpPr>
          <p:cNvPr id="23" name="Rectangle 22"/>
          <p:cNvSpPr/>
          <p:nvPr/>
        </p:nvSpPr>
        <p:spPr>
          <a:xfrm>
            <a:off x="16421871" y="11705623"/>
            <a:ext cx="8385472" cy="707886"/>
          </a:xfrm>
          <a:prstGeom prst="rect">
            <a:avLst/>
          </a:prstGeom>
        </p:spPr>
        <p:txBody>
          <a:bodyPr wrap="square">
            <a:spAutoFit/>
          </a:bodyPr>
          <a:lstStyle/>
          <a:p>
            <a:pPr algn="l"/>
            <a:r>
              <a:rPr lang="fr-FR" sz="4000" dirty="0" smtClean="0">
                <a:solidFill>
                  <a:srgbClr val="E30713"/>
                </a:solidFill>
                <a:latin typeface="Ubuntu"/>
                <a:hlinkClick r:id="rId8"/>
              </a:rPr>
              <a:t>ascmmontagne@creditmutuel.fr</a:t>
            </a:r>
            <a:endParaRPr lang="fr-FR" sz="4000" dirty="0">
              <a:solidFill>
                <a:srgbClr val="303030"/>
              </a:solidFill>
              <a:latin typeface="Ubuntu"/>
            </a:endParaRPr>
          </a:p>
        </p:txBody>
      </p:sp>
      <p:pic>
        <p:nvPicPr>
          <p:cNvPr id="24" name="Image 23">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50582" y="733237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86576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3657600" y="99158"/>
            <a:ext cx="21031200" cy="2651125"/>
          </a:xfrm>
        </p:spPr>
        <p:txBody>
          <a:bodyPr/>
          <a:lstStyle/>
          <a:p>
            <a:r>
              <a:rPr lang="fr-FR" dirty="0" smtClean="0"/>
              <a:t>Ordre du jour</a:t>
            </a:r>
            <a:br>
              <a:rPr lang="fr-FR" dirty="0" smtClean="0"/>
            </a:br>
            <a:endParaRPr lang="fr-FR" dirty="0"/>
          </a:p>
        </p:txBody>
      </p:sp>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3</a:t>
            </a:fld>
            <a:endParaRPr lang="fr-FR" dirty="0"/>
          </a:p>
        </p:txBody>
      </p:sp>
      <p:sp>
        <p:nvSpPr>
          <p:cNvPr id="6" name="Espace réservé du contenu 5"/>
          <p:cNvSpPr>
            <a:spLocks noGrp="1"/>
          </p:cNvSpPr>
          <p:nvPr>
            <p:ph idx="4294967295"/>
          </p:nvPr>
        </p:nvSpPr>
        <p:spPr>
          <a:xfrm>
            <a:off x="7025054" y="2176177"/>
            <a:ext cx="17663746" cy="9351962"/>
          </a:xfrm>
        </p:spPr>
        <p:txBody>
          <a:bodyPr>
            <a:noAutofit/>
          </a:bodyPr>
          <a:lstStyle/>
          <a:p>
            <a:pPr marL="685800" indent="-685800">
              <a:buClr>
                <a:srgbClr val="FF0000"/>
              </a:buClr>
              <a:buFont typeface="Wingdings" panose="05000000000000000000" pitchFamily="2" charset="2"/>
              <a:buChar char="§"/>
            </a:pPr>
            <a:r>
              <a:rPr lang="fr-FR" sz="3600" dirty="0"/>
              <a:t>Ouverture de l’Assemblée Générale Ordinaire par </a:t>
            </a:r>
            <a:r>
              <a:rPr lang="fr-FR" sz="3600" dirty="0" smtClean="0"/>
              <a:t>le président</a:t>
            </a:r>
            <a:endParaRPr lang="fr-FR" sz="3600" b="1" dirty="0"/>
          </a:p>
          <a:p>
            <a:pPr marL="685800" indent="-685800">
              <a:buClr>
                <a:srgbClr val="FF0000"/>
              </a:buClr>
              <a:buFont typeface="Wingdings" panose="05000000000000000000" pitchFamily="2" charset="2"/>
              <a:buChar char="§"/>
            </a:pPr>
            <a:r>
              <a:rPr lang="fr-FR" sz="3600" dirty="0"/>
              <a:t>APPROBATION DU PV de l’Assemblée Générale Ordinaire du 12 octobre 2018</a:t>
            </a:r>
          </a:p>
          <a:p>
            <a:pPr marL="685800" indent="-685800">
              <a:buClr>
                <a:srgbClr val="FF0000"/>
              </a:buClr>
              <a:buFont typeface="Wingdings" panose="05000000000000000000" pitchFamily="2" charset="2"/>
              <a:buChar char="§"/>
            </a:pPr>
            <a:r>
              <a:rPr lang="fr-FR" sz="3600" dirty="0"/>
              <a:t>Rapport d’activité des </a:t>
            </a:r>
            <a:r>
              <a:rPr lang="fr-FR" sz="3600" b="1" dirty="0"/>
              <a:t>responsables de section</a:t>
            </a:r>
          </a:p>
          <a:p>
            <a:pPr marL="685800" indent="-685800">
              <a:buClr>
                <a:srgbClr val="FF0000"/>
              </a:buClr>
              <a:buFont typeface="Wingdings" panose="05000000000000000000" pitchFamily="2" charset="2"/>
              <a:buChar char="§"/>
            </a:pPr>
            <a:r>
              <a:rPr lang="fr-FR" sz="3600" dirty="0"/>
              <a:t>Information ouverture/fermeture de Section</a:t>
            </a:r>
          </a:p>
          <a:p>
            <a:pPr marL="685800" indent="-685800">
              <a:buClr>
                <a:srgbClr val="FF0000"/>
              </a:buClr>
              <a:buFont typeface="Wingdings" panose="05000000000000000000" pitchFamily="2" charset="2"/>
              <a:buChar char="§"/>
            </a:pPr>
            <a:r>
              <a:rPr lang="fr-FR" sz="3600" dirty="0"/>
              <a:t>Rapport </a:t>
            </a:r>
            <a:r>
              <a:rPr lang="fr-FR" sz="3600" b="1" dirty="0"/>
              <a:t>financier</a:t>
            </a:r>
          </a:p>
          <a:p>
            <a:pPr marL="685800" indent="-685800">
              <a:buClr>
                <a:srgbClr val="FF0000"/>
              </a:buClr>
              <a:buFont typeface="Wingdings" panose="05000000000000000000" pitchFamily="2" charset="2"/>
              <a:buChar char="§"/>
            </a:pPr>
            <a:r>
              <a:rPr lang="fr-FR" sz="3600" dirty="0"/>
              <a:t>Rapport des réviseurs aux </a:t>
            </a:r>
            <a:r>
              <a:rPr lang="fr-FR" sz="3600" b="1" dirty="0"/>
              <a:t>comptes</a:t>
            </a:r>
          </a:p>
          <a:p>
            <a:pPr marL="685800" indent="-685800">
              <a:buClr>
                <a:srgbClr val="FF0000"/>
              </a:buClr>
              <a:buFont typeface="Wingdings" panose="05000000000000000000" pitchFamily="2" charset="2"/>
              <a:buChar char="§"/>
            </a:pPr>
            <a:r>
              <a:rPr lang="fr-FR" sz="3600" dirty="0"/>
              <a:t>Approbation des comptes de l’exercice 2018 et décharge au comité</a:t>
            </a:r>
          </a:p>
          <a:p>
            <a:pPr marL="685800" indent="-685800">
              <a:buClr>
                <a:srgbClr val="FF0000"/>
              </a:buClr>
              <a:buFont typeface="Wingdings" panose="05000000000000000000" pitchFamily="2" charset="2"/>
              <a:buChar char="§"/>
            </a:pPr>
            <a:r>
              <a:rPr lang="fr-FR" sz="3600" dirty="0"/>
              <a:t>Désignation des réviseurs aux comptes pour l’exercice 2019/2020</a:t>
            </a:r>
          </a:p>
          <a:p>
            <a:pPr marL="685800" indent="-685800">
              <a:buClr>
                <a:srgbClr val="FF0000"/>
              </a:buClr>
              <a:buFont typeface="Wingdings" panose="05000000000000000000" pitchFamily="2" charset="2"/>
              <a:buChar char="§"/>
            </a:pPr>
            <a:r>
              <a:rPr lang="fr-FR" sz="3600" dirty="0"/>
              <a:t>Election du nouveau comité et bureau ASCM</a:t>
            </a:r>
          </a:p>
          <a:p>
            <a:pPr marL="685800" indent="-685800">
              <a:buClr>
                <a:srgbClr val="FF0000"/>
              </a:buClr>
              <a:buFont typeface="Wingdings" panose="05000000000000000000" pitchFamily="2" charset="2"/>
              <a:buChar char="§"/>
            </a:pPr>
            <a:r>
              <a:rPr lang="fr-FR" sz="3600" dirty="0"/>
              <a:t>Les événements</a:t>
            </a:r>
          </a:p>
          <a:p>
            <a:pPr marL="685800" indent="-685800">
              <a:buClr>
                <a:srgbClr val="FF0000"/>
              </a:buClr>
              <a:buFont typeface="Wingdings" panose="05000000000000000000" pitchFamily="2" charset="2"/>
              <a:buChar char="§"/>
            </a:pPr>
            <a:r>
              <a:rPr lang="fr-FR" sz="3600" dirty="0"/>
              <a:t>Rapport </a:t>
            </a:r>
            <a:r>
              <a:rPr lang="fr-FR" sz="3600" dirty="0" smtClean="0"/>
              <a:t>moral</a:t>
            </a:r>
          </a:p>
          <a:p>
            <a:pPr marL="685800" indent="-685800">
              <a:buClr>
                <a:srgbClr val="FF0000"/>
              </a:buClr>
              <a:buFont typeface="Wingdings" panose="05000000000000000000" pitchFamily="2" charset="2"/>
              <a:buChar char="§"/>
            </a:pPr>
            <a:r>
              <a:rPr lang="fr-FR" sz="3600" dirty="0" smtClean="0"/>
              <a:t>Allocution </a:t>
            </a:r>
            <a:r>
              <a:rPr lang="fr-FR" sz="3600" dirty="0"/>
              <a:t>des personnalités</a:t>
            </a:r>
          </a:p>
          <a:p>
            <a:pPr marL="685800" indent="-685800">
              <a:buClr>
                <a:srgbClr val="FF0000"/>
              </a:buClr>
              <a:buFont typeface="Wingdings" panose="05000000000000000000" pitchFamily="2" charset="2"/>
              <a:buChar char="§"/>
            </a:pPr>
            <a:r>
              <a:rPr lang="fr-FR" sz="3600" dirty="0"/>
              <a:t>Conclusion des Présidents et ouverture du buffet</a:t>
            </a:r>
          </a:p>
        </p:txBody>
      </p:sp>
      <p:pic>
        <p:nvPicPr>
          <p:cNvPr id="10" name="Image 9"/>
          <p:cNvPicPr>
            <a:picLocks noChangeAspect="1"/>
          </p:cNvPicPr>
          <p:nvPr/>
        </p:nvPicPr>
        <p:blipFill rotWithShape="1">
          <a:blip r:embed="rId3" cstate="email">
            <a:extLst>
              <a:ext uri="{28A0092B-C50C-407E-A947-70E740481C1C}">
                <a14:useLocalDpi xmlns:a14="http://schemas.microsoft.com/office/drawing/2010/main"/>
              </a:ext>
            </a:extLst>
          </a:blip>
          <a:srcRect t="-273"/>
          <a:stretch/>
        </p:blipFill>
        <p:spPr>
          <a:xfrm>
            <a:off x="0" y="-9331"/>
            <a:ext cx="3059723" cy="13725331"/>
          </a:xfrm>
          <a:prstGeom prst="rect">
            <a:avLst/>
          </a:prstGeom>
        </p:spPr>
      </p:pic>
    </p:spTree>
    <p:extLst>
      <p:ext uri="{BB962C8B-B14F-4D97-AF65-F5344CB8AC3E}">
        <p14:creationId xmlns:p14="http://schemas.microsoft.com/office/powerpoint/2010/main" val="1526911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025527" y="146219"/>
            <a:ext cx="7253181" cy="2651126"/>
          </a:xfrm>
        </p:spPr>
        <p:txBody>
          <a:bodyPr/>
          <a:lstStyle/>
          <a:p>
            <a:r>
              <a:rPr lang="fr-FR" dirty="0" smtClean="0"/>
              <a:t>NATATION</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30</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8076"/>
            <a:ext cx="6678582" cy="3659799"/>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955999"/>
            <a:ext cx="6678582" cy="375670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4001711"/>
            <a:ext cx="6678582" cy="4911970"/>
          </a:xfrm>
          <a:prstGeom prst="rect">
            <a:avLst/>
          </a:prstGeom>
        </p:spPr>
      </p:pic>
      <p:sp>
        <p:nvSpPr>
          <p:cNvPr id="10" name="Rectangle 9"/>
          <p:cNvSpPr/>
          <p:nvPr/>
        </p:nvSpPr>
        <p:spPr>
          <a:xfrm>
            <a:off x="7025527" y="2003267"/>
            <a:ext cx="12192000" cy="1323439"/>
          </a:xfrm>
          <a:prstGeom prst="rect">
            <a:avLst/>
          </a:prstGeom>
        </p:spPr>
        <p:txBody>
          <a:bodyPr>
            <a:spAutoFit/>
          </a:bodyPr>
          <a:lstStyle/>
          <a:p>
            <a:pPr lvl="0" algn="l"/>
            <a:r>
              <a:rPr lang="fr-FR" sz="4000" dirty="0">
                <a:solidFill>
                  <a:srgbClr val="0E4195"/>
                </a:solidFill>
              </a:rPr>
              <a:t>Loisir / Compétition masculine et féminine</a:t>
            </a:r>
          </a:p>
          <a:p>
            <a:pPr lvl="0" algn="l"/>
            <a:r>
              <a:rPr lang="fr-FR" sz="4000" dirty="0">
                <a:solidFill>
                  <a:srgbClr val="0E4195"/>
                </a:solidFill>
              </a:rPr>
              <a:t>Tous niveaux</a:t>
            </a:r>
          </a:p>
        </p:txBody>
      </p:sp>
      <p:sp>
        <p:nvSpPr>
          <p:cNvPr id="11" name="Ellipse 10"/>
          <p:cNvSpPr/>
          <p:nvPr/>
        </p:nvSpPr>
        <p:spPr>
          <a:xfrm>
            <a:off x="6956514" y="5032909"/>
            <a:ext cx="2866398" cy="2774660"/>
          </a:xfrm>
          <a:prstGeom prst="ellipse">
            <a:avLst/>
          </a:prstGeom>
          <a:blipFill dpi="0" rotWithShape="1">
            <a:blip r:embed="rId6"/>
            <a:srcRect/>
            <a:stretch>
              <a:fillRect t="3221" b="322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2" name="Groupe 11"/>
          <p:cNvGrpSpPr/>
          <p:nvPr/>
        </p:nvGrpSpPr>
        <p:grpSpPr>
          <a:xfrm>
            <a:off x="10037346" y="5183754"/>
            <a:ext cx="6168361" cy="1657529"/>
            <a:chOff x="4978207" y="3206"/>
            <a:chExt cx="4129571" cy="1657529"/>
          </a:xfrm>
        </p:grpSpPr>
        <p:sp>
          <p:nvSpPr>
            <p:cNvPr id="17" name="Rectangle 16"/>
            <p:cNvSpPr/>
            <p:nvPr/>
          </p:nvSpPr>
          <p:spPr>
            <a:xfrm>
              <a:off x="5663839" y="3206"/>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4978207" y="366501"/>
              <a:ext cx="3443939"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889000">
                <a:lnSpc>
                  <a:spcPct val="90000"/>
                </a:lnSpc>
                <a:spcBef>
                  <a:spcPct val="0"/>
                </a:spcBef>
                <a:spcAft>
                  <a:spcPct val="15000"/>
                </a:spcAft>
              </a:pPr>
              <a:r>
                <a:rPr lang="fr-FR" sz="4800" kern="1200" dirty="0" smtClean="0">
                  <a:solidFill>
                    <a:srgbClr val="002060"/>
                  </a:solidFill>
                </a:rPr>
                <a:t>Michael Grammont</a:t>
              </a:r>
              <a:endParaRPr lang="fr-FR" sz="4800" kern="1200" dirty="0">
                <a:solidFill>
                  <a:srgbClr val="002060"/>
                </a:solidFill>
              </a:endParaRPr>
            </a:p>
          </p:txBody>
        </p:sp>
      </p:grpSp>
      <p:sp>
        <p:nvSpPr>
          <p:cNvPr id="13" name="Ellipse 12"/>
          <p:cNvSpPr/>
          <p:nvPr/>
        </p:nvSpPr>
        <p:spPr>
          <a:xfrm>
            <a:off x="15354880" y="4979959"/>
            <a:ext cx="2984702" cy="2827610"/>
          </a:xfrm>
          <a:prstGeom prst="ellipse">
            <a:avLst/>
          </a:prstGeom>
          <a:blipFill dpi="0" rotWithShape="1">
            <a:blip r:embed="rId7"/>
            <a:srcRect/>
            <a:stretch>
              <a:fillRect t="4262" b="426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8902290" y="5547049"/>
            <a:ext cx="6298660" cy="1294234"/>
            <a:chOff x="5663839" y="1530403"/>
            <a:chExt cx="6298660" cy="1294234"/>
          </a:xfrm>
        </p:grpSpPr>
        <p:sp>
          <p:nvSpPr>
            <p:cNvPr id="15" name="Rectangle 14"/>
            <p:cNvSpPr/>
            <p:nvPr/>
          </p:nvSpPr>
          <p:spPr>
            <a:xfrm>
              <a:off x="5663839" y="1530403"/>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5663839" y="1530403"/>
              <a:ext cx="6298660"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p>
            <a:p>
              <a:pPr lvl="0" algn="l" defTabSz="1244600">
                <a:lnSpc>
                  <a:spcPct val="90000"/>
                </a:lnSpc>
                <a:spcBef>
                  <a:spcPct val="0"/>
                </a:spcBef>
                <a:spcAft>
                  <a:spcPct val="35000"/>
                </a:spcAft>
              </a:pPr>
              <a:r>
                <a:rPr lang="fr-FR" sz="4800" kern="1200" dirty="0" smtClean="0">
                  <a:solidFill>
                    <a:srgbClr val="002060"/>
                  </a:solidFill>
                </a:rPr>
                <a:t>Jérémie </a:t>
              </a:r>
              <a:r>
                <a:rPr lang="fr-FR" sz="4800" kern="1200" dirty="0" err="1" smtClean="0">
                  <a:solidFill>
                    <a:srgbClr val="002060"/>
                  </a:solidFill>
                </a:rPr>
                <a:t>Reist</a:t>
              </a:r>
              <a:endParaRPr lang="fr-FR" sz="4800" kern="1200" dirty="0">
                <a:solidFill>
                  <a:srgbClr val="002060"/>
                </a:solidFill>
              </a:endParaRPr>
            </a:p>
          </p:txBody>
        </p:sp>
      </p:grpSp>
      <p:grpSp>
        <p:nvGrpSpPr>
          <p:cNvPr id="35" name="Groupe 34"/>
          <p:cNvGrpSpPr/>
          <p:nvPr/>
        </p:nvGrpSpPr>
        <p:grpSpPr>
          <a:xfrm>
            <a:off x="7284621" y="9167133"/>
            <a:ext cx="9596610" cy="1294234"/>
            <a:chOff x="5663839" y="3057601"/>
            <a:chExt cx="3443939" cy="1294234"/>
          </a:xfrm>
        </p:grpSpPr>
        <p:sp>
          <p:nvSpPr>
            <p:cNvPr id="36" name="Rectangle 35"/>
            <p:cNvSpPr/>
            <p:nvPr/>
          </p:nvSpPr>
          <p:spPr>
            <a:xfrm>
              <a:off x="5663839" y="3057601"/>
              <a:ext cx="3443939" cy="12942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ZoneTexte 36"/>
            <p:cNvSpPr txBox="1"/>
            <p:nvPr/>
          </p:nvSpPr>
          <p:spPr>
            <a:xfrm>
              <a:off x="5663839" y="3057601"/>
              <a:ext cx="3443939" cy="12942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pt-BR" sz="4000" b="1" kern="1200" dirty="0" smtClean="0">
                  <a:solidFill>
                    <a:schemeClr val="tx1"/>
                  </a:solidFill>
                </a:rPr>
                <a:t>Wacken </a:t>
              </a:r>
              <a:endParaRPr lang="fr-FR" sz="4000" b="1" kern="1200" dirty="0" smtClean="0">
                <a:solidFill>
                  <a:schemeClr val="tx1"/>
                </a:solidFill>
              </a:endParaRPr>
            </a:p>
            <a:p>
              <a:pPr lvl="1" indent="0" algn="l" defTabSz="1066800">
                <a:lnSpc>
                  <a:spcPct val="90000"/>
                </a:lnSpc>
                <a:spcBef>
                  <a:spcPct val="0"/>
                </a:spcBef>
                <a:spcAft>
                  <a:spcPct val="15000"/>
                </a:spcAft>
              </a:pPr>
              <a:r>
                <a:rPr lang="pt-BR" sz="4000" b="1" kern="1200" dirty="0" smtClean="0">
                  <a:solidFill>
                    <a:schemeClr val="tx1"/>
                  </a:solidFill>
                </a:rPr>
                <a:t>Tous les jours</a:t>
              </a:r>
            </a:p>
            <a:p>
              <a:pPr marL="228600" lvl="1" indent="-228600" algn="l" defTabSz="1066800">
                <a:lnSpc>
                  <a:spcPct val="90000"/>
                </a:lnSpc>
                <a:spcBef>
                  <a:spcPct val="0"/>
                </a:spcBef>
                <a:spcAft>
                  <a:spcPct val="15000"/>
                </a:spcAft>
                <a:buChar char="••"/>
              </a:pPr>
              <a:endParaRPr lang="pt-BR" sz="4000" b="1" kern="1200" dirty="0">
                <a:solidFill>
                  <a:schemeClr val="tx1"/>
                </a:solidFill>
              </a:endParaRPr>
            </a:p>
            <a:p>
              <a:pPr lvl="0" algn="l"/>
              <a:r>
                <a:rPr lang="pt-BR" sz="4000" b="1" dirty="0">
                  <a:solidFill>
                    <a:schemeClr val="tx1"/>
                  </a:solidFill>
                </a:rPr>
                <a:t>Piscine </a:t>
              </a:r>
              <a:r>
                <a:rPr lang="pt-BR" sz="4000" b="1" dirty="0" smtClean="0">
                  <a:solidFill>
                    <a:schemeClr val="tx1"/>
                  </a:solidFill>
                </a:rPr>
                <a:t>ROBERTSAU</a:t>
              </a:r>
            </a:p>
            <a:p>
              <a:pPr lvl="0" algn="l"/>
              <a:r>
                <a:rPr lang="pt-BR" sz="4000" b="1" dirty="0" smtClean="0">
                  <a:solidFill>
                    <a:schemeClr val="tx1"/>
                  </a:solidFill>
                </a:rPr>
                <a:t>Lundi </a:t>
              </a:r>
              <a:r>
                <a:rPr lang="pt-BR" sz="4000" b="1" dirty="0">
                  <a:solidFill>
                    <a:schemeClr val="tx1"/>
                  </a:solidFill>
                </a:rPr>
                <a:t>de 19h à 22h</a:t>
              </a:r>
            </a:p>
            <a:p>
              <a:pPr marL="228600" lvl="1" indent="-228600" algn="l" defTabSz="1066800">
                <a:lnSpc>
                  <a:spcPct val="90000"/>
                </a:lnSpc>
                <a:spcBef>
                  <a:spcPct val="0"/>
                </a:spcBef>
                <a:spcAft>
                  <a:spcPct val="15000"/>
                </a:spcAft>
                <a:buChar char="••"/>
              </a:pPr>
              <a:endParaRPr lang="pt-BR" sz="4000" b="1" kern="1200" dirty="0" smtClean="0">
                <a:solidFill>
                  <a:schemeClr val="tx1"/>
                </a:solidFill>
              </a:endParaRPr>
            </a:p>
          </p:txBody>
        </p:sp>
      </p:grpSp>
      <p:sp>
        <p:nvSpPr>
          <p:cNvPr id="40" name="Rectangle 39"/>
          <p:cNvSpPr/>
          <p:nvPr/>
        </p:nvSpPr>
        <p:spPr>
          <a:xfrm>
            <a:off x="14621104" y="12369940"/>
            <a:ext cx="8385472" cy="707886"/>
          </a:xfrm>
          <a:prstGeom prst="rect">
            <a:avLst/>
          </a:prstGeom>
        </p:spPr>
        <p:txBody>
          <a:bodyPr wrap="square">
            <a:spAutoFit/>
          </a:bodyPr>
          <a:lstStyle/>
          <a:p>
            <a:pPr algn="l"/>
            <a:r>
              <a:rPr lang="fr-FR" sz="4000" dirty="0" smtClean="0">
                <a:solidFill>
                  <a:srgbClr val="E30713"/>
                </a:solidFill>
                <a:latin typeface="Ubuntu"/>
                <a:hlinkClick r:id="rId8"/>
              </a:rPr>
              <a:t>ascmnatation@creditmutuel.fr</a:t>
            </a:r>
            <a:endParaRPr lang="fr-FR" sz="4000" dirty="0">
              <a:solidFill>
                <a:srgbClr val="303030"/>
              </a:solidFill>
              <a:latin typeface="Ubuntu"/>
            </a:endParaRPr>
          </a:p>
        </p:txBody>
      </p:sp>
      <p:pic>
        <p:nvPicPr>
          <p:cNvPr id="41" name="Image 40">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13840" y="7786841"/>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72918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74439" y="232910"/>
            <a:ext cx="7112504" cy="1215537"/>
          </a:xfrm>
        </p:spPr>
        <p:txBody>
          <a:bodyPr>
            <a:normAutofit fontScale="90000"/>
          </a:bodyPr>
          <a:lstStyle/>
          <a:p>
            <a:r>
              <a:rPr lang="fr-FR" dirty="0" smtClean="0"/>
              <a:t>PADEL</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31</a:t>
            </a:fld>
            <a:endParaRPr lang="fr-FR"/>
          </a:p>
        </p:txBody>
      </p:sp>
      <p:sp>
        <p:nvSpPr>
          <p:cNvPr id="3" name="Rectangle 2"/>
          <p:cNvSpPr/>
          <p:nvPr/>
        </p:nvSpPr>
        <p:spPr>
          <a:xfrm>
            <a:off x="7174439" y="1345256"/>
            <a:ext cx="5154750" cy="1323439"/>
          </a:xfrm>
          <a:prstGeom prst="rect">
            <a:avLst/>
          </a:prstGeom>
        </p:spPr>
        <p:txBody>
          <a:bodyPr wrap="square">
            <a:spAutoFit/>
          </a:bodyPr>
          <a:lstStyle/>
          <a:p>
            <a:pPr lvl="0" algn="l"/>
            <a:r>
              <a:rPr lang="fr-FR" sz="4000" dirty="0" smtClean="0">
                <a:solidFill>
                  <a:srgbClr val="0E4195"/>
                </a:solidFill>
                <a:latin typeface="Helvetica Neue Medium"/>
              </a:rPr>
              <a:t>Loisir // Mixte </a:t>
            </a:r>
            <a:endParaRPr lang="fr-FR" sz="4000" dirty="0">
              <a:solidFill>
                <a:srgbClr val="0E4195"/>
              </a:solidFill>
              <a:latin typeface="Helvetica Neue Medium"/>
            </a:endParaRPr>
          </a:p>
          <a:p>
            <a:pPr lvl="0" algn="l"/>
            <a:r>
              <a:rPr lang="fr-FR" sz="4000" dirty="0">
                <a:solidFill>
                  <a:srgbClr val="0E4195"/>
                </a:solidFill>
                <a:latin typeface="Helvetica Neue Medium"/>
              </a:rPr>
              <a:t>Tous niveaux</a:t>
            </a:r>
          </a:p>
        </p:txBody>
      </p:sp>
      <p:sp>
        <p:nvSpPr>
          <p:cNvPr id="17" name="Rectangle 16"/>
          <p:cNvSpPr/>
          <p:nvPr/>
        </p:nvSpPr>
        <p:spPr>
          <a:xfrm>
            <a:off x="16245840" y="11805400"/>
            <a:ext cx="8385472" cy="707886"/>
          </a:xfrm>
          <a:prstGeom prst="rect">
            <a:avLst/>
          </a:prstGeom>
        </p:spPr>
        <p:txBody>
          <a:bodyPr wrap="square">
            <a:spAutoFit/>
          </a:bodyPr>
          <a:lstStyle/>
          <a:p>
            <a:pPr algn="l"/>
            <a:r>
              <a:rPr lang="fr-FR" sz="4000" dirty="0" smtClean="0">
                <a:solidFill>
                  <a:srgbClr val="E30713"/>
                </a:solidFill>
                <a:latin typeface="Ubuntu"/>
                <a:hlinkClick r:id="rId3"/>
              </a:rPr>
              <a:t>ascmpadel@creditmutuel.fr</a:t>
            </a:r>
            <a:endParaRPr lang="fr-FR" sz="4000" dirty="0">
              <a:solidFill>
                <a:srgbClr val="303030"/>
              </a:solidFill>
              <a:latin typeface="Ubuntu"/>
            </a:endParaRPr>
          </a:p>
        </p:txBody>
      </p:sp>
      <p:sp>
        <p:nvSpPr>
          <p:cNvPr id="16" name="Ellipse 15"/>
          <p:cNvSpPr/>
          <p:nvPr/>
        </p:nvSpPr>
        <p:spPr>
          <a:xfrm>
            <a:off x="7000173" y="3781041"/>
            <a:ext cx="2530175" cy="2530175"/>
          </a:xfrm>
          <a:prstGeom prst="ellipse">
            <a:avLst/>
          </a:prstGeom>
          <a:blipFill rotWithShape="1">
            <a:blip r:embed="rId4"/>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8" name="Groupe 17"/>
          <p:cNvGrpSpPr/>
          <p:nvPr/>
        </p:nvGrpSpPr>
        <p:grpSpPr>
          <a:xfrm>
            <a:off x="9849372" y="3804450"/>
            <a:ext cx="5950342" cy="2825834"/>
            <a:chOff x="9007789" y="-289390"/>
            <a:chExt cx="5950342" cy="2825834"/>
          </a:xfrm>
        </p:grpSpPr>
        <p:sp>
          <p:nvSpPr>
            <p:cNvPr id="23" name="Rectangle 22"/>
            <p:cNvSpPr/>
            <p:nvPr/>
          </p:nvSpPr>
          <p:spPr>
            <a:xfrm>
              <a:off x="10272877" y="6269"/>
              <a:ext cx="4685254" cy="25301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ZoneTexte 23"/>
            <p:cNvSpPr txBox="1"/>
            <p:nvPr/>
          </p:nvSpPr>
          <p:spPr>
            <a:xfrm>
              <a:off x="9007789" y="-289390"/>
              <a:ext cx="4685254" cy="25301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a:t>Responsable</a:t>
              </a:r>
            </a:p>
            <a:p>
              <a:pPr lvl="1" indent="0" algn="l" defTabSz="1066800">
                <a:lnSpc>
                  <a:spcPct val="90000"/>
                </a:lnSpc>
                <a:spcBef>
                  <a:spcPct val="0"/>
                </a:spcBef>
                <a:spcAft>
                  <a:spcPct val="15000"/>
                </a:spcAft>
              </a:pPr>
              <a:r>
                <a:rPr lang="fr-FR" sz="4800" b="1" kern="1200" dirty="0">
                  <a:solidFill>
                    <a:srgbClr val="004494"/>
                  </a:solidFill>
                  <a:latin typeface="Helvetica Neue Medium"/>
                </a:rPr>
                <a:t>Brice LUDWIG </a:t>
              </a:r>
            </a:p>
          </p:txBody>
        </p:sp>
      </p:grpSp>
      <p:sp>
        <p:nvSpPr>
          <p:cNvPr id="19" name="Ellipse 18"/>
          <p:cNvSpPr/>
          <p:nvPr/>
        </p:nvSpPr>
        <p:spPr>
          <a:xfrm>
            <a:off x="14976742" y="3804450"/>
            <a:ext cx="2530175" cy="2530175"/>
          </a:xfrm>
          <a:prstGeom prst="ellipse">
            <a:avLst/>
          </a:prstGeom>
          <a:blipFill rotWithShape="1">
            <a:blip r:embed="rId5"/>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20" name="Groupe 19"/>
          <p:cNvGrpSpPr/>
          <p:nvPr/>
        </p:nvGrpSpPr>
        <p:grpSpPr>
          <a:xfrm>
            <a:off x="19155485" y="3829166"/>
            <a:ext cx="4685254" cy="2530175"/>
            <a:chOff x="10272877" y="2991875"/>
            <a:chExt cx="4685254" cy="2530175"/>
          </a:xfrm>
        </p:grpSpPr>
        <p:sp>
          <p:nvSpPr>
            <p:cNvPr id="21" name="Rectangle 20"/>
            <p:cNvSpPr/>
            <p:nvPr/>
          </p:nvSpPr>
          <p:spPr>
            <a:xfrm>
              <a:off x="10272877" y="2991875"/>
              <a:ext cx="4685254" cy="2530175"/>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ZoneTexte 21"/>
            <p:cNvSpPr txBox="1"/>
            <p:nvPr/>
          </p:nvSpPr>
          <p:spPr>
            <a:xfrm>
              <a:off x="10272877" y="2991875"/>
              <a:ext cx="4685254" cy="25301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1" indent="0" algn="l" defTabSz="1244600">
                <a:lnSpc>
                  <a:spcPct val="90000"/>
                </a:lnSpc>
                <a:spcBef>
                  <a:spcPct val="0"/>
                </a:spcBef>
                <a:spcAft>
                  <a:spcPct val="15000"/>
                </a:spcAft>
              </a:pPr>
              <a:r>
                <a:rPr lang="fr-FR" sz="4800" b="1" kern="1200" dirty="0">
                  <a:solidFill>
                    <a:srgbClr val="004494"/>
                  </a:solidFill>
                  <a:latin typeface="Helvetica Neue Medium"/>
                </a:rPr>
                <a:t>Luc</a:t>
              </a:r>
              <a:r>
                <a:rPr lang="fr-FR" sz="2800" kern="1200" dirty="0" smtClean="0"/>
                <a:t> </a:t>
              </a:r>
              <a:r>
                <a:rPr lang="fr-FR" sz="4800" b="1" kern="1200" dirty="0">
                  <a:solidFill>
                    <a:srgbClr val="004494"/>
                  </a:solidFill>
                  <a:latin typeface="Helvetica Neue Medium"/>
                </a:rPr>
                <a:t>HAEGY</a:t>
              </a:r>
            </a:p>
          </p:txBody>
        </p:sp>
      </p:grpSp>
      <p:sp>
        <p:nvSpPr>
          <p:cNvPr id="5" name="Rectangle 4"/>
          <p:cNvSpPr/>
          <p:nvPr/>
        </p:nvSpPr>
        <p:spPr>
          <a:xfrm>
            <a:off x="7174439" y="9115374"/>
            <a:ext cx="12192000" cy="1938992"/>
          </a:xfrm>
          <a:prstGeom prst="rect">
            <a:avLst/>
          </a:prstGeom>
        </p:spPr>
        <p:txBody>
          <a:bodyPr>
            <a:spAutoFit/>
          </a:bodyPr>
          <a:lstStyle/>
          <a:p>
            <a:pPr lvl="0" algn="l"/>
            <a:r>
              <a:rPr lang="fr-FR" sz="4000" b="1" dirty="0">
                <a:latin typeface="Helvetica Neue Medium"/>
              </a:rPr>
              <a:t>LE SOCCER PARK Strasbourg </a:t>
            </a:r>
            <a:r>
              <a:rPr lang="fr-FR" sz="4000" b="1" dirty="0" err="1" smtClean="0">
                <a:latin typeface="Helvetica Neue Medium"/>
              </a:rPr>
              <a:t>Eckbolsheim</a:t>
            </a:r>
            <a:endParaRPr lang="fr-FR" sz="4000" b="1" dirty="0" smtClean="0">
              <a:latin typeface="Helvetica Neue Medium"/>
            </a:endParaRPr>
          </a:p>
          <a:p>
            <a:pPr lvl="0" algn="l"/>
            <a:r>
              <a:rPr lang="fr-FR" sz="4000" b="1" dirty="0" smtClean="0">
                <a:latin typeface="Helvetica Neue Medium"/>
              </a:rPr>
              <a:t>Tous </a:t>
            </a:r>
            <a:r>
              <a:rPr lang="fr-FR" sz="4000" b="1" dirty="0">
                <a:latin typeface="Helvetica Neue Medium"/>
              </a:rPr>
              <a:t>les </a:t>
            </a:r>
            <a:r>
              <a:rPr lang="fr-FR" sz="4000" b="1" dirty="0" smtClean="0">
                <a:latin typeface="Helvetica Neue Medium"/>
              </a:rPr>
              <a:t>jours</a:t>
            </a:r>
          </a:p>
          <a:p>
            <a:pPr lvl="0" algn="l"/>
            <a:r>
              <a:rPr lang="fr-FR" sz="4000" b="1" dirty="0" smtClean="0">
                <a:latin typeface="Helvetica Neue Medium"/>
              </a:rPr>
              <a:t>Les </a:t>
            </a:r>
            <a:r>
              <a:rPr lang="fr-FR" sz="4000" b="1" dirty="0">
                <a:latin typeface="Helvetica Neue Medium"/>
              </a:rPr>
              <a:t>Mardis créneaux communs de 20h à 22h </a:t>
            </a:r>
          </a:p>
        </p:txBody>
      </p:sp>
      <p:pic>
        <p:nvPicPr>
          <p:cNvPr id="25" name="Imag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6801372" cy="5101029"/>
          </a:xfrm>
          <a:prstGeom prst="rect">
            <a:avLst/>
          </a:prstGeom>
        </p:spPr>
      </p:pic>
      <p:pic>
        <p:nvPicPr>
          <p:cNvPr id="26" name="Imag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57" y="6064456"/>
            <a:ext cx="6801372" cy="3825772"/>
          </a:xfrm>
          <a:prstGeom prst="rect">
            <a:avLst/>
          </a:prstGeom>
        </p:spPr>
      </p:pic>
      <p:pic>
        <p:nvPicPr>
          <p:cNvPr id="6" name="Image 5">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55485" y="6718488"/>
            <a:ext cx="3816096"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631833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2542" y="232910"/>
            <a:ext cx="7112504" cy="1215537"/>
          </a:xfrm>
        </p:spPr>
        <p:txBody>
          <a:bodyPr>
            <a:normAutofit fontScale="90000"/>
          </a:bodyPr>
          <a:lstStyle/>
          <a:p>
            <a:r>
              <a:rPr lang="fr-FR" dirty="0" smtClean="0"/>
              <a:t>PETANQUE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32</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7321"/>
            <a:ext cx="5353841" cy="3011536"/>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4933"/>
            <a:ext cx="5416062" cy="9628554"/>
          </a:xfrm>
          <a:prstGeom prst="rect">
            <a:avLst/>
          </a:prstGeom>
        </p:spPr>
      </p:pic>
      <p:sp>
        <p:nvSpPr>
          <p:cNvPr id="3" name="Rectangle 2"/>
          <p:cNvSpPr/>
          <p:nvPr/>
        </p:nvSpPr>
        <p:spPr>
          <a:xfrm>
            <a:off x="5712542" y="1345256"/>
            <a:ext cx="5154750" cy="1323439"/>
          </a:xfrm>
          <a:prstGeom prst="rect">
            <a:avLst/>
          </a:prstGeom>
        </p:spPr>
        <p:txBody>
          <a:bodyPr wrap="square">
            <a:spAutoFit/>
          </a:bodyPr>
          <a:lstStyle/>
          <a:p>
            <a:pPr lvl="0" algn="l"/>
            <a:r>
              <a:rPr lang="fr-FR" sz="4000" dirty="0">
                <a:solidFill>
                  <a:srgbClr val="0E4195"/>
                </a:solidFill>
                <a:latin typeface="Helvetica Neue Medium"/>
              </a:rPr>
              <a:t>Loisir et compétition</a:t>
            </a:r>
          </a:p>
          <a:p>
            <a:pPr lvl="0" algn="l"/>
            <a:r>
              <a:rPr lang="fr-FR" sz="4000" dirty="0" smtClean="0">
                <a:solidFill>
                  <a:srgbClr val="0E4195"/>
                </a:solidFill>
                <a:latin typeface="Helvetica Neue Medium"/>
              </a:rPr>
              <a:t>Tous </a:t>
            </a:r>
            <a:r>
              <a:rPr lang="fr-FR" sz="4000" dirty="0">
                <a:solidFill>
                  <a:srgbClr val="0E4195"/>
                </a:solidFill>
                <a:latin typeface="Helvetica Neue Medium"/>
              </a:rPr>
              <a:t>niveaux</a:t>
            </a:r>
          </a:p>
        </p:txBody>
      </p:sp>
      <p:sp>
        <p:nvSpPr>
          <p:cNvPr id="8" name="Ellipse 7"/>
          <p:cNvSpPr/>
          <p:nvPr/>
        </p:nvSpPr>
        <p:spPr>
          <a:xfrm>
            <a:off x="5916965" y="4320075"/>
            <a:ext cx="4002448" cy="3628171"/>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10213623" y="5063474"/>
            <a:ext cx="7007577" cy="1650870"/>
            <a:chOff x="6364675" y="211664"/>
            <a:chExt cx="2661253" cy="1650870"/>
          </a:xfrm>
        </p:grpSpPr>
        <p:sp>
          <p:nvSpPr>
            <p:cNvPr id="14" name="Rectangle 13"/>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6364675" y="211664"/>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Philippe Lang</a:t>
              </a:r>
              <a:endParaRPr lang="fr-FR" sz="4800" kern="1200" dirty="0">
                <a:solidFill>
                  <a:srgbClr val="002060"/>
                </a:solidFill>
              </a:endParaRPr>
            </a:p>
          </p:txBody>
        </p:sp>
      </p:grpSp>
      <p:sp>
        <p:nvSpPr>
          <p:cNvPr id="10" name="Ellipse 9"/>
          <p:cNvSpPr/>
          <p:nvPr/>
        </p:nvSpPr>
        <p:spPr>
          <a:xfrm>
            <a:off x="15730678" y="4320075"/>
            <a:ext cx="3782747" cy="3387945"/>
          </a:xfrm>
          <a:prstGeom prst="ellipse">
            <a:avLst/>
          </a:prstGeom>
          <a:blipFill dpi="0" rotWithShape="1">
            <a:blip r:embed="rId6"/>
            <a:srcRect/>
            <a:stretch>
              <a:fillRect l="12500" r="125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9300142" y="5063473"/>
            <a:ext cx="6993030" cy="1596179"/>
            <a:chOff x="7042459" y="2149846"/>
            <a:chExt cx="1983469" cy="1596179"/>
          </a:xfrm>
        </p:grpSpPr>
        <p:sp>
          <p:nvSpPr>
            <p:cNvPr id="12" name="Rectangle 11"/>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Thomas </a:t>
              </a:r>
              <a:r>
                <a:rPr lang="fr-FR" sz="4800" b="1" kern="1200" dirty="0" err="1" smtClean="0">
                  <a:solidFill>
                    <a:srgbClr val="004494"/>
                  </a:solidFill>
                  <a:latin typeface="Helvetica Neue Medium"/>
                </a:rPr>
                <a:t>Reibel</a:t>
              </a:r>
              <a:endParaRPr lang="fr-FR" sz="4800" b="1" kern="1200" dirty="0">
                <a:solidFill>
                  <a:srgbClr val="004494"/>
                </a:solidFill>
                <a:latin typeface="Helvetica Neue Medium"/>
              </a:endParaRPr>
            </a:p>
          </p:txBody>
        </p:sp>
      </p:grpSp>
      <p:sp>
        <p:nvSpPr>
          <p:cNvPr id="17" name="Rectangle 16"/>
          <p:cNvSpPr/>
          <p:nvPr/>
        </p:nvSpPr>
        <p:spPr>
          <a:xfrm>
            <a:off x="16245840" y="11805400"/>
            <a:ext cx="8385472" cy="707886"/>
          </a:xfrm>
          <a:prstGeom prst="rect">
            <a:avLst/>
          </a:prstGeom>
        </p:spPr>
        <p:txBody>
          <a:bodyPr wrap="square">
            <a:spAutoFit/>
          </a:bodyPr>
          <a:lstStyle/>
          <a:p>
            <a:pPr algn="l"/>
            <a:r>
              <a:rPr lang="fr-FR" sz="4000" dirty="0" smtClean="0">
                <a:solidFill>
                  <a:srgbClr val="E30713"/>
                </a:solidFill>
                <a:latin typeface="Ubuntu"/>
                <a:hlinkClick r:id="rId7"/>
              </a:rPr>
              <a:t>ascmpetanque@creditmutuel.fr</a:t>
            </a:r>
            <a:endParaRPr lang="fr-FR" sz="4000" dirty="0">
              <a:solidFill>
                <a:srgbClr val="303030"/>
              </a:solidFill>
              <a:latin typeface="Ubuntu"/>
            </a:endParaRPr>
          </a:p>
        </p:txBody>
      </p:sp>
    </p:spTree>
    <p:extLst>
      <p:ext uri="{BB962C8B-B14F-4D97-AF65-F5344CB8AC3E}">
        <p14:creationId xmlns:p14="http://schemas.microsoft.com/office/powerpoint/2010/main" val="3668810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428024" y="261571"/>
            <a:ext cx="6655304" cy="1356213"/>
          </a:xfrm>
        </p:spPr>
        <p:txBody>
          <a:bodyPr/>
          <a:lstStyle/>
          <a:p>
            <a:r>
              <a:rPr lang="fr-FR" dirty="0" smtClean="0"/>
              <a:t>RUGBY A 5</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33</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428024" cy="6668083"/>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173971" y="7938160"/>
            <a:ext cx="6775965" cy="4428025"/>
          </a:xfrm>
          <a:prstGeom prst="rect">
            <a:avLst/>
          </a:prstGeom>
        </p:spPr>
      </p:pic>
      <p:sp>
        <p:nvSpPr>
          <p:cNvPr id="3" name="Rectangle 2"/>
          <p:cNvSpPr/>
          <p:nvPr/>
        </p:nvSpPr>
        <p:spPr>
          <a:xfrm>
            <a:off x="4428024" y="1476543"/>
            <a:ext cx="10729914" cy="707886"/>
          </a:xfrm>
          <a:prstGeom prst="rect">
            <a:avLst/>
          </a:prstGeom>
        </p:spPr>
        <p:txBody>
          <a:bodyPr wrap="square">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9" name="Ellipse 8"/>
          <p:cNvSpPr/>
          <p:nvPr/>
        </p:nvSpPr>
        <p:spPr>
          <a:xfrm>
            <a:off x="4938246" y="3575853"/>
            <a:ext cx="3236490" cy="3119259"/>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8315411" y="4285214"/>
            <a:ext cx="5576435" cy="1598294"/>
            <a:chOff x="6660031" y="264240"/>
            <a:chExt cx="2365897" cy="1598294"/>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6660031" y="264240"/>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Ivan </a:t>
              </a:r>
              <a:r>
                <a:rPr lang="fr-FR" sz="4800" b="1" kern="1200" dirty="0" smtClean="0">
                  <a:solidFill>
                    <a:srgbClr val="004494"/>
                  </a:solidFill>
                  <a:latin typeface="Helvetica Neue Medium"/>
                </a:rPr>
                <a:t>Mathieu </a:t>
              </a:r>
              <a:endParaRPr lang="fr-FR" sz="4800" kern="1200" dirty="0">
                <a:solidFill>
                  <a:srgbClr val="002060"/>
                </a:solidFill>
              </a:endParaRPr>
            </a:p>
          </p:txBody>
        </p:sp>
      </p:grpSp>
      <p:sp>
        <p:nvSpPr>
          <p:cNvPr id="14" name="Ellipse 13"/>
          <p:cNvSpPr/>
          <p:nvPr/>
        </p:nvSpPr>
        <p:spPr>
          <a:xfrm>
            <a:off x="13849995" y="3523673"/>
            <a:ext cx="3236490" cy="3119259"/>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5" name="Groupe 14"/>
          <p:cNvGrpSpPr/>
          <p:nvPr/>
        </p:nvGrpSpPr>
        <p:grpSpPr>
          <a:xfrm>
            <a:off x="17708548" y="4287329"/>
            <a:ext cx="8316683" cy="1598294"/>
            <a:chOff x="6660031" y="264240"/>
            <a:chExt cx="2365897" cy="1598294"/>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6660031" y="264240"/>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 </a:t>
              </a:r>
              <a:endParaRPr lang="fr-FR" sz="4800" kern="1200" dirty="0"/>
            </a:p>
            <a:p>
              <a:pPr lvl="1" indent="0" algn="l" defTabSz="1066800">
                <a:lnSpc>
                  <a:spcPct val="90000"/>
                </a:lnSpc>
                <a:spcBef>
                  <a:spcPct val="0"/>
                </a:spcBef>
                <a:spcAft>
                  <a:spcPct val="15000"/>
                </a:spcAft>
              </a:pPr>
              <a:r>
                <a:rPr lang="fr-FR" sz="4800" b="1" kern="1200" dirty="0">
                  <a:solidFill>
                    <a:srgbClr val="004494"/>
                  </a:solidFill>
                  <a:latin typeface="Helvetica Neue Medium"/>
                </a:rPr>
                <a:t>Guillaume </a:t>
              </a:r>
              <a:r>
                <a:rPr lang="fr-FR" sz="4800" b="1" kern="1200" dirty="0" err="1" smtClean="0">
                  <a:solidFill>
                    <a:srgbClr val="004494"/>
                  </a:solidFill>
                  <a:latin typeface="Helvetica Neue Medium"/>
                </a:rPr>
                <a:t>Gagnard</a:t>
              </a:r>
              <a:endParaRPr lang="fr-FR" sz="4800" b="1" kern="1200" dirty="0">
                <a:solidFill>
                  <a:srgbClr val="004494"/>
                </a:solidFill>
                <a:latin typeface="Helvetica Neue Medium"/>
              </a:endParaRPr>
            </a:p>
          </p:txBody>
        </p:sp>
      </p:grpSp>
      <p:grpSp>
        <p:nvGrpSpPr>
          <p:cNvPr id="18" name="Groupe 17"/>
          <p:cNvGrpSpPr/>
          <p:nvPr/>
        </p:nvGrpSpPr>
        <p:grpSpPr>
          <a:xfrm>
            <a:off x="5327003" y="9930353"/>
            <a:ext cx="6771212" cy="1596179"/>
            <a:chOff x="7042459" y="4033338"/>
            <a:chExt cx="1983469" cy="1596179"/>
          </a:xfrm>
        </p:grpSpPr>
        <p:sp>
          <p:nvSpPr>
            <p:cNvPr id="19" name="Rectangle 18"/>
            <p:cNvSpPr/>
            <p:nvPr/>
          </p:nvSpPr>
          <p:spPr>
            <a:xfrm>
              <a:off x="7042459" y="4033338"/>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042459" y="403333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25400" rIns="50800" bIns="25400" numCol="1" spcCol="1270" anchor="ctr" anchorCtr="0">
              <a:noAutofit/>
            </a:bodyPr>
            <a:lstStyle/>
            <a:p>
              <a:pPr lvl="0" algn="l" defTabSz="889000">
                <a:lnSpc>
                  <a:spcPct val="90000"/>
                </a:lnSpc>
                <a:spcBef>
                  <a:spcPct val="0"/>
                </a:spcBef>
                <a:spcAft>
                  <a:spcPct val="35000"/>
                </a:spcAft>
              </a:pPr>
              <a:r>
                <a:rPr lang="fr-FR" sz="4000" b="1" kern="1200" dirty="0" smtClean="0">
                  <a:solidFill>
                    <a:schemeClr val="tx1"/>
                  </a:solidFill>
                  <a:latin typeface="Helvetica Neue Medium"/>
                </a:rPr>
                <a:t>Stade de L’Ill</a:t>
              </a:r>
            </a:p>
            <a:p>
              <a:pPr lvl="0" algn="l" defTabSz="889000">
                <a:lnSpc>
                  <a:spcPct val="90000"/>
                </a:lnSpc>
                <a:spcBef>
                  <a:spcPct val="0"/>
                </a:spcBef>
                <a:spcAft>
                  <a:spcPct val="35000"/>
                </a:spcAft>
              </a:pPr>
              <a:r>
                <a:rPr lang="fr-FR" sz="4000" b="1" kern="1200" dirty="0" smtClean="0">
                  <a:solidFill>
                    <a:schemeClr val="tx1"/>
                  </a:solidFill>
                  <a:latin typeface="Helvetica Neue Medium"/>
                </a:rPr>
                <a:t>Lundi et vendredi de 12h à 13h30</a:t>
              </a:r>
            </a:p>
          </p:txBody>
        </p:sp>
      </p:grpSp>
      <p:sp>
        <p:nvSpPr>
          <p:cNvPr id="21" name="Rectangle 20"/>
          <p:cNvSpPr/>
          <p:nvPr/>
        </p:nvSpPr>
        <p:spPr>
          <a:xfrm>
            <a:off x="15630664" y="11729073"/>
            <a:ext cx="7076936" cy="707886"/>
          </a:xfrm>
          <a:prstGeom prst="rect">
            <a:avLst/>
          </a:prstGeom>
        </p:spPr>
        <p:txBody>
          <a:bodyPr wrap="square">
            <a:spAutoFit/>
          </a:bodyPr>
          <a:lstStyle/>
          <a:p>
            <a:pPr algn="l"/>
            <a:r>
              <a:rPr lang="fr-FR" sz="4000" dirty="0" smtClean="0">
                <a:solidFill>
                  <a:srgbClr val="E30713"/>
                </a:solidFill>
                <a:latin typeface="Ubuntu"/>
                <a:hlinkClick r:id="rId6"/>
              </a:rPr>
              <a:t>ascmrugby@creditmutuel.fr</a:t>
            </a:r>
            <a:endParaRPr lang="fr-FR" sz="4000" dirty="0">
              <a:solidFill>
                <a:srgbClr val="303030"/>
              </a:solidFill>
              <a:latin typeface="Ubuntu"/>
            </a:endParaRPr>
          </a:p>
        </p:txBody>
      </p:sp>
      <p:pic>
        <p:nvPicPr>
          <p:cNvPr id="22" name="Image 21">
            <a:hlinkClick r:id="rId7" action="ppaction://hlinkpres?slideindex=1&amp;slidetit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78886" y="690929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99202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459415" y="85725"/>
            <a:ext cx="10383243" cy="1813413"/>
          </a:xfrm>
        </p:spPr>
        <p:txBody>
          <a:bodyPr>
            <a:normAutofit fontScale="90000"/>
          </a:bodyPr>
          <a:lstStyle/>
          <a:p>
            <a:r>
              <a:rPr lang="fr-FR" dirty="0" smtClean="0"/>
              <a:t>SALLES DE SPORT</a:t>
            </a:r>
            <a:endParaRPr lang="fr-FR" dirty="0"/>
          </a:p>
        </p:txBody>
      </p:sp>
      <p:sp>
        <p:nvSpPr>
          <p:cNvPr id="4" name="Espace réservé du numéro de diapositive 3"/>
          <p:cNvSpPr>
            <a:spLocks noGrp="1"/>
          </p:cNvSpPr>
          <p:nvPr>
            <p:ph type="sldNum" sz="quarter" idx="12"/>
          </p:nvPr>
        </p:nvSpPr>
        <p:spPr>
          <a:xfrm>
            <a:off x="17221200" y="12520246"/>
            <a:ext cx="5486400" cy="922705"/>
          </a:xfrm>
        </p:spPr>
        <p:txBody>
          <a:bodyPr/>
          <a:lstStyle/>
          <a:p>
            <a:pPr>
              <a:defRPr/>
            </a:pPr>
            <a:fld id="{624D18DD-0A91-4BE4-9698-B7577E207BB3}" type="slidenum">
              <a:rPr lang="fr-FR" smtClean="0"/>
              <a:pPr>
                <a:defRPr/>
              </a:pPr>
              <a:t>34</a:t>
            </a:fld>
            <a:endParaRPr lang="fr-FR"/>
          </a:p>
        </p:txBody>
      </p:sp>
      <p:sp>
        <p:nvSpPr>
          <p:cNvPr id="5" name="Espace réservé du contenu 4"/>
          <p:cNvSpPr>
            <a:spLocks noGrp="1"/>
          </p:cNvSpPr>
          <p:nvPr>
            <p:ph idx="1"/>
          </p:nvPr>
        </p:nvSpPr>
        <p:spPr>
          <a:xfrm>
            <a:off x="675309" y="8222049"/>
            <a:ext cx="7748954" cy="4647426"/>
          </a:xfrm>
          <a:prstGeom prst="rect">
            <a:avLst/>
          </a:prstGeom>
        </p:spPr>
        <p:txBody>
          <a:bodyPr wrap="square">
            <a:spAutoFit/>
          </a:bodyPr>
          <a:lstStyle/>
          <a:p>
            <a:pPr algn="l"/>
            <a:r>
              <a:rPr lang="fr-FR" sz="2800" b="1" u="sng" dirty="0" smtClean="0"/>
              <a:t>Référents salles</a:t>
            </a:r>
          </a:p>
          <a:p>
            <a:pPr algn="l"/>
            <a:r>
              <a:rPr lang="fr-FR" sz="2800" dirty="0" smtClean="0"/>
              <a:t>AVIRON</a:t>
            </a:r>
            <a:r>
              <a:rPr lang="fr-FR" sz="2800" dirty="0"/>
              <a:t>	</a:t>
            </a:r>
            <a:r>
              <a:rPr lang="fr-FR" sz="2800" dirty="0" smtClean="0"/>
              <a:t>	Olivier </a:t>
            </a:r>
            <a:r>
              <a:rPr lang="fr-FR" sz="2800" dirty="0"/>
              <a:t>BAER</a:t>
            </a:r>
          </a:p>
          <a:p>
            <a:pPr algn="l"/>
            <a:r>
              <a:rPr lang="fr-FR" sz="2800" dirty="0"/>
              <a:t>CARDIO	</a:t>
            </a:r>
            <a:r>
              <a:rPr lang="fr-FR" sz="2800" dirty="0" smtClean="0"/>
              <a:t>	Laurent </a:t>
            </a:r>
            <a:r>
              <a:rPr lang="fr-FR" sz="2800" dirty="0"/>
              <a:t>MARTZ</a:t>
            </a:r>
          </a:p>
          <a:p>
            <a:pPr algn="l"/>
            <a:r>
              <a:rPr lang="fr-FR" sz="2800" dirty="0"/>
              <a:t>FITNESS	</a:t>
            </a:r>
            <a:r>
              <a:rPr lang="fr-FR" sz="2800" dirty="0" smtClean="0"/>
              <a:t>	Dominique </a:t>
            </a:r>
            <a:r>
              <a:rPr lang="fr-FR" sz="2800" dirty="0"/>
              <a:t>COMBETTE</a:t>
            </a:r>
          </a:p>
          <a:p>
            <a:pPr algn="l"/>
            <a:r>
              <a:rPr lang="fr-FR" sz="2800" dirty="0" smtClean="0"/>
              <a:t>SANDA</a:t>
            </a:r>
            <a:r>
              <a:rPr lang="fr-FR" sz="2800" dirty="0"/>
              <a:t>	</a:t>
            </a:r>
            <a:r>
              <a:rPr lang="fr-FR" sz="2800" dirty="0" smtClean="0"/>
              <a:t>	Stéphane </a:t>
            </a:r>
            <a:r>
              <a:rPr lang="fr-FR" sz="2800" dirty="0"/>
              <a:t>MURER</a:t>
            </a:r>
          </a:p>
          <a:p>
            <a:pPr algn="l"/>
            <a:r>
              <a:rPr lang="fr-FR" sz="2800" dirty="0" smtClean="0"/>
              <a:t>TAEKWONDO	Christophe </a:t>
            </a:r>
            <a:r>
              <a:rPr lang="fr-FR" sz="2800" dirty="0"/>
              <a:t>GUET</a:t>
            </a:r>
          </a:p>
          <a:p>
            <a:pPr algn="l"/>
            <a:r>
              <a:rPr lang="fr-FR" sz="2800" dirty="0" smtClean="0"/>
              <a:t>YOGA</a:t>
            </a:r>
            <a:r>
              <a:rPr lang="fr-FR" sz="2800" dirty="0"/>
              <a:t>	</a:t>
            </a:r>
            <a:r>
              <a:rPr lang="fr-FR" sz="2800" dirty="0" smtClean="0"/>
              <a:t>	Albert WELSCH</a:t>
            </a:r>
            <a:endParaRPr lang="fr-FR" sz="2800" dirty="0"/>
          </a:p>
        </p:txBody>
      </p:sp>
      <p:sp>
        <p:nvSpPr>
          <p:cNvPr id="3" name="Rectangle 2"/>
          <p:cNvSpPr/>
          <p:nvPr/>
        </p:nvSpPr>
        <p:spPr>
          <a:xfrm>
            <a:off x="6459415" y="1364795"/>
            <a:ext cx="12192000" cy="707886"/>
          </a:xfrm>
          <a:prstGeom prst="rect">
            <a:avLst/>
          </a:prstGeom>
        </p:spPr>
        <p:txBody>
          <a:bodyPr>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8" name="Ellipse 7"/>
          <p:cNvSpPr/>
          <p:nvPr/>
        </p:nvSpPr>
        <p:spPr>
          <a:xfrm>
            <a:off x="5974080" y="4242507"/>
            <a:ext cx="2754923" cy="2314926"/>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e 8"/>
          <p:cNvGrpSpPr/>
          <p:nvPr/>
        </p:nvGrpSpPr>
        <p:grpSpPr>
          <a:xfrm>
            <a:off x="8871090" y="4511628"/>
            <a:ext cx="5172041" cy="1504096"/>
            <a:chOff x="5923455" y="-172110"/>
            <a:chExt cx="2580984" cy="1504096"/>
          </a:xfrm>
        </p:grpSpPr>
        <p:sp>
          <p:nvSpPr>
            <p:cNvPr id="17" name="Rectangle 16"/>
            <p:cNvSpPr/>
            <p:nvPr/>
          </p:nvSpPr>
          <p:spPr>
            <a:xfrm>
              <a:off x="5923455" y="3292"/>
              <a:ext cx="2559365" cy="1328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5945074" y="-172110"/>
              <a:ext cx="2559365" cy="1328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Responsable</a:t>
              </a:r>
              <a:br>
                <a:rPr lang="fr-FR" sz="4800" kern="1200" dirty="0" smtClean="0">
                  <a:latin typeface="Helvetica Neue Medium"/>
                </a:rPr>
              </a:br>
              <a:r>
                <a:rPr lang="fr-FR" sz="4800" b="1" kern="1200" dirty="0" smtClean="0">
                  <a:solidFill>
                    <a:srgbClr val="004494"/>
                  </a:solidFill>
                  <a:latin typeface="Helvetica Neue Medium"/>
                </a:rPr>
                <a:t>Laurent </a:t>
              </a:r>
              <a:r>
                <a:rPr lang="fr-FR" sz="4800" b="1" kern="1200" dirty="0" err="1" smtClean="0">
                  <a:solidFill>
                    <a:srgbClr val="004494"/>
                  </a:solidFill>
                  <a:latin typeface="Helvetica Neue Medium"/>
                </a:rPr>
                <a:t>Martz</a:t>
              </a:r>
              <a:endParaRPr lang="fr-FR" sz="4800" kern="1200" dirty="0">
                <a:solidFill>
                  <a:srgbClr val="002060"/>
                </a:solidFill>
                <a:latin typeface="Helvetica Neue Medium"/>
              </a:endParaRPr>
            </a:p>
          </p:txBody>
        </p:sp>
      </p:grpSp>
      <p:grpSp>
        <p:nvGrpSpPr>
          <p:cNvPr id="11" name="Groupe 10"/>
          <p:cNvGrpSpPr/>
          <p:nvPr/>
        </p:nvGrpSpPr>
        <p:grpSpPr>
          <a:xfrm>
            <a:off x="10018906" y="4483254"/>
            <a:ext cx="14323390" cy="3104135"/>
            <a:chOff x="5923455" y="-204290"/>
            <a:chExt cx="12595929" cy="3104135"/>
          </a:xfrm>
        </p:grpSpPr>
        <p:sp>
          <p:nvSpPr>
            <p:cNvPr id="15" name="Rectangle 14"/>
            <p:cNvSpPr/>
            <p:nvPr/>
          </p:nvSpPr>
          <p:spPr>
            <a:xfrm>
              <a:off x="5923455" y="1571151"/>
              <a:ext cx="2559365" cy="1328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ZoneTexte 15"/>
            <p:cNvSpPr txBox="1"/>
            <p:nvPr/>
          </p:nvSpPr>
          <p:spPr>
            <a:xfrm>
              <a:off x="12502042" y="-204290"/>
              <a:ext cx="6017342" cy="1539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Binôme</a:t>
              </a:r>
              <a:br>
                <a:rPr lang="fr-FR" sz="4800" kern="1200" dirty="0" smtClean="0">
                  <a:latin typeface="Helvetica Neue Medium"/>
                </a:rPr>
              </a:br>
              <a:r>
                <a:rPr lang="fr-FR" sz="4800" b="1" kern="1200" dirty="0" smtClean="0">
                  <a:solidFill>
                    <a:srgbClr val="004494"/>
                  </a:solidFill>
                  <a:latin typeface="Helvetica Neue Medium"/>
                </a:rPr>
                <a:t>Dominique Combette</a:t>
              </a:r>
              <a:endParaRPr lang="fr-FR" sz="4800" b="1" kern="1200" dirty="0">
                <a:solidFill>
                  <a:srgbClr val="004494"/>
                </a:solidFill>
                <a:latin typeface="Helvetica Neue Medium"/>
              </a:endParaRPr>
            </a:p>
          </p:txBody>
        </p:sp>
      </p:grpSp>
      <p:grpSp>
        <p:nvGrpSpPr>
          <p:cNvPr id="12" name="Groupe 11"/>
          <p:cNvGrpSpPr/>
          <p:nvPr/>
        </p:nvGrpSpPr>
        <p:grpSpPr>
          <a:xfrm>
            <a:off x="8218348" y="7876735"/>
            <a:ext cx="11141770" cy="1500762"/>
            <a:chOff x="5923455" y="2966943"/>
            <a:chExt cx="11141770" cy="1500762"/>
          </a:xfrm>
        </p:grpSpPr>
        <p:sp>
          <p:nvSpPr>
            <p:cNvPr id="13" name="Rectangle 12"/>
            <p:cNvSpPr/>
            <p:nvPr/>
          </p:nvSpPr>
          <p:spPr>
            <a:xfrm>
              <a:off x="5923455" y="3139011"/>
              <a:ext cx="2559365" cy="1328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ZoneTexte 13"/>
            <p:cNvSpPr txBox="1"/>
            <p:nvPr/>
          </p:nvSpPr>
          <p:spPr>
            <a:xfrm>
              <a:off x="10353890" y="2966943"/>
              <a:ext cx="6711335" cy="1328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latin typeface="Helvetica Neue Medium"/>
                </a:rPr>
                <a:t>Binôme</a:t>
              </a:r>
              <a:br>
                <a:rPr lang="fr-FR" sz="4800" kern="1200" dirty="0" smtClean="0">
                  <a:latin typeface="Helvetica Neue Medium"/>
                </a:rPr>
              </a:br>
              <a:r>
                <a:rPr lang="pt-BR" sz="4800" b="1" kern="1200" dirty="0" smtClean="0">
                  <a:solidFill>
                    <a:srgbClr val="004494"/>
                  </a:solidFill>
                  <a:latin typeface="Helvetica Neue Medium"/>
                </a:rPr>
                <a:t>Sandrine Klein</a:t>
              </a:r>
              <a:endParaRPr lang="fr-FR" sz="4800" b="1" kern="1200" dirty="0">
                <a:solidFill>
                  <a:srgbClr val="004494"/>
                </a:solidFill>
                <a:latin typeface="Helvetica Neue Medium"/>
              </a:endParaRPr>
            </a:p>
          </p:txBody>
        </p:sp>
      </p:grpSp>
      <p:pic>
        <p:nvPicPr>
          <p:cNvPr id="21" name="Image 20"/>
          <p:cNvPicPr/>
          <p:nvPr/>
        </p:nvPicPr>
        <p:blipFill>
          <a:blip r:embed="rId4"/>
          <a:stretch>
            <a:fillRect/>
          </a:stretch>
        </p:blipFill>
        <p:spPr>
          <a:xfrm>
            <a:off x="0" y="-24655"/>
            <a:ext cx="6096000" cy="3486785"/>
          </a:xfrm>
          <a:prstGeom prst="rect">
            <a:avLst/>
          </a:prstGeom>
        </p:spPr>
      </p:pic>
      <p:sp>
        <p:nvSpPr>
          <p:cNvPr id="23" name="Ellipse 22"/>
          <p:cNvSpPr/>
          <p:nvPr/>
        </p:nvSpPr>
        <p:spPr>
          <a:xfrm>
            <a:off x="9677601" y="7308907"/>
            <a:ext cx="2691524" cy="2724485"/>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angle 23"/>
          <p:cNvSpPr/>
          <p:nvPr/>
        </p:nvSpPr>
        <p:spPr>
          <a:xfrm>
            <a:off x="8729003" y="10720232"/>
            <a:ext cx="12192000" cy="1323439"/>
          </a:xfrm>
          <a:prstGeom prst="rect">
            <a:avLst/>
          </a:prstGeom>
        </p:spPr>
        <p:txBody>
          <a:bodyPr>
            <a:spAutoFit/>
          </a:bodyPr>
          <a:lstStyle/>
          <a:p>
            <a:pPr lvl="0" algn="l"/>
            <a:r>
              <a:rPr lang="pt-BR" sz="4000" b="1" dirty="0" smtClean="0">
                <a:ln w="1905"/>
                <a:solidFill>
                  <a:schemeClr val="tx1"/>
                </a:solidFill>
                <a:effectLst>
                  <a:innerShdw blurRad="69850" dist="43180" dir="5400000">
                    <a:srgbClr val="000000">
                      <a:alpha val="65000"/>
                    </a:srgbClr>
                  </a:innerShdw>
                </a:effectLst>
                <a:latin typeface="Helvetica Neue Medium"/>
              </a:rPr>
              <a:t>Le </a:t>
            </a:r>
            <a:r>
              <a:rPr lang="pt-BR" sz="4000" b="1" dirty="0">
                <a:ln w="1905"/>
                <a:solidFill>
                  <a:schemeClr val="tx1"/>
                </a:solidFill>
                <a:effectLst>
                  <a:innerShdw blurRad="69850" dist="43180" dir="5400000">
                    <a:srgbClr val="000000">
                      <a:alpha val="65000"/>
                    </a:srgbClr>
                  </a:innerShdw>
                </a:effectLst>
                <a:latin typeface="Helvetica Neue Medium"/>
              </a:rPr>
              <a:t>Wacken</a:t>
            </a:r>
          </a:p>
          <a:p>
            <a:pPr lvl="0" algn="l"/>
            <a:r>
              <a:rPr lang="pt-BR" sz="4000" b="1" dirty="0">
                <a:ln w="1905"/>
                <a:solidFill>
                  <a:schemeClr val="tx1"/>
                </a:solidFill>
                <a:effectLst>
                  <a:innerShdw blurRad="69850" dist="43180" dir="5400000">
                    <a:srgbClr val="000000">
                      <a:alpha val="65000"/>
                    </a:srgbClr>
                  </a:innerShdw>
                </a:effectLst>
                <a:latin typeface="Helvetica Neue Medium"/>
              </a:rPr>
              <a:t>Tous les jours matin, midi et soir</a:t>
            </a:r>
          </a:p>
        </p:txBody>
      </p:sp>
      <p:sp>
        <p:nvSpPr>
          <p:cNvPr id="25" name="Rectangle 24"/>
          <p:cNvSpPr/>
          <p:nvPr/>
        </p:nvSpPr>
        <p:spPr>
          <a:xfrm>
            <a:off x="16842658" y="11898493"/>
            <a:ext cx="8385472" cy="707886"/>
          </a:xfrm>
          <a:prstGeom prst="rect">
            <a:avLst/>
          </a:prstGeom>
        </p:spPr>
        <p:txBody>
          <a:bodyPr wrap="square">
            <a:spAutoFit/>
          </a:bodyPr>
          <a:lstStyle/>
          <a:p>
            <a:pPr algn="l"/>
            <a:r>
              <a:rPr lang="fr-FR" sz="4000" dirty="0" smtClean="0">
                <a:solidFill>
                  <a:srgbClr val="E30713"/>
                </a:solidFill>
                <a:latin typeface="Ubuntu"/>
                <a:hlinkClick r:id="rId6"/>
              </a:rPr>
              <a:t>ascmsalle@creditmutuel.fr</a:t>
            </a:r>
            <a:endParaRPr lang="fr-FR" sz="4000" dirty="0">
              <a:solidFill>
                <a:srgbClr val="303030"/>
              </a:solidFill>
              <a:latin typeface="Ubuntu"/>
            </a:endParaRPr>
          </a:p>
        </p:txBody>
      </p:sp>
      <p:pic>
        <p:nvPicPr>
          <p:cNvPr id="26" name="Imag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36814" y="6743493"/>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99809" y="3306570"/>
            <a:ext cx="2893608" cy="3855733"/>
          </a:xfrm>
          <a:prstGeom prst="ellipse">
            <a:avLst/>
          </a:prstGeom>
          <a:ln>
            <a:noFill/>
          </a:ln>
          <a:effectLst>
            <a:softEdge rad="112500"/>
          </a:effectLst>
        </p:spPr>
      </p:pic>
    </p:spTree>
    <p:extLst>
      <p:ext uri="{BB962C8B-B14F-4D97-AF65-F5344CB8AC3E}">
        <p14:creationId xmlns:p14="http://schemas.microsoft.com/office/powerpoint/2010/main" val="693396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24265" y="85725"/>
            <a:ext cx="5635396" cy="1145198"/>
          </a:xfrm>
        </p:spPr>
        <p:txBody>
          <a:bodyPr>
            <a:normAutofit fontScale="90000"/>
          </a:bodyPr>
          <a:lstStyle/>
          <a:p>
            <a:r>
              <a:rPr lang="fr-FR" dirty="0" smtClean="0"/>
              <a:t>SQUASH</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35</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537442"/>
            <a:ext cx="5439507" cy="3060024"/>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5439507" cy="407963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8043709"/>
            <a:ext cx="5443479" cy="3632476"/>
          </a:xfrm>
          <a:prstGeom prst="rect">
            <a:avLst/>
          </a:prstGeom>
        </p:spPr>
      </p:pic>
      <p:sp>
        <p:nvSpPr>
          <p:cNvPr id="9" name="Rectangle 8"/>
          <p:cNvSpPr/>
          <p:nvPr/>
        </p:nvSpPr>
        <p:spPr>
          <a:xfrm>
            <a:off x="5724265" y="1230923"/>
            <a:ext cx="12192000" cy="707886"/>
          </a:xfrm>
          <a:prstGeom prst="rect">
            <a:avLst/>
          </a:prstGeom>
        </p:spPr>
        <p:txBody>
          <a:bodyPr>
            <a:spAutoFit/>
          </a:bodyPr>
          <a:lstStyle/>
          <a:p>
            <a:pPr lvl="0" algn="l"/>
            <a:r>
              <a:rPr lang="fr-FR" sz="4000" dirty="0">
                <a:solidFill>
                  <a:srgbClr val="0E4195"/>
                </a:solidFill>
                <a:latin typeface="Helvetica Neue Medium"/>
              </a:rPr>
              <a:t>Loisir et </a:t>
            </a:r>
            <a:r>
              <a:rPr lang="fr-FR" sz="4000" dirty="0" smtClean="0">
                <a:solidFill>
                  <a:srgbClr val="0E4195"/>
                </a:solidFill>
                <a:latin typeface="Helvetica Neue Medium"/>
              </a:rPr>
              <a:t>compétition // Tous </a:t>
            </a:r>
            <a:r>
              <a:rPr lang="fr-FR" sz="4000" dirty="0">
                <a:solidFill>
                  <a:srgbClr val="0E4195"/>
                </a:solidFill>
                <a:latin typeface="Helvetica Neue Medium"/>
              </a:rPr>
              <a:t>niveaux</a:t>
            </a:r>
          </a:p>
        </p:txBody>
      </p:sp>
      <p:sp>
        <p:nvSpPr>
          <p:cNvPr id="10" name="Ellipse 9"/>
          <p:cNvSpPr/>
          <p:nvPr/>
        </p:nvSpPr>
        <p:spPr>
          <a:xfrm>
            <a:off x="6324662" y="4223600"/>
            <a:ext cx="3030353" cy="2778056"/>
          </a:xfrm>
          <a:prstGeom prst="ellipse">
            <a:avLst/>
          </a:prstGeom>
          <a:blipFill dpi="0" rotWithShape="1">
            <a:blip r:embed="rId6"/>
            <a:srcRect/>
            <a:stretch>
              <a:fillRect l="3045" t="-2071" r="-6617" b="2071"/>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9684950" y="4639109"/>
            <a:ext cx="4626809" cy="2075235"/>
            <a:chOff x="4729054" y="-212701"/>
            <a:chExt cx="4626809" cy="2075235"/>
          </a:xfrm>
        </p:grpSpPr>
        <p:sp>
          <p:nvSpPr>
            <p:cNvPr id="16" name="Rectangle 15"/>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729054" y="-212701"/>
              <a:ext cx="462680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Brigitte </a:t>
              </a:r>
              <a:r>
                <a:rPr lang="fr-FR" sz="4800" b="1" kern="1200" dirty="0" err="1" smtClean="0">
                  <a:solidFill>
                    <a:srgbClr val="004494"/>
                  </a:solidFill>
                  <a:latin typeface="Helvetica Neue Medium"/>
                </a:rPr>
                <a:t>Herbster</a:t>
              </a:r>
              <a:endParaRPr lang="fr-FR" sz="4800" kern="1200" dirty="0">
                <a:solidFill>
                  <a:srgbClr val="002060"/>
                </a:solidFill>
              </a:endParaRPr>
            </a:p>
          </p:txBody>
        </p:sp>
      </p:grpSp>
      <p:sp>
        <p:nvSpPr>
          <p:cNvPr id="12" name="Ellipse 11"/>
          <p:cNvSpPr/>
          <p:nvPr/>
        </p:nvSpPr>
        <p:spPr>
          <a:xfrm>
            <a:off x="14341129" y="4397677"/>
            <a:ext cx="2880071" cy="2603979"/>
          </a:xfrm>
          <a:prstGeom prst="ellipse">
            <a:avLst/>
          </a:prstGeom>
          <a:blipFill dpi="0" rotWithShape="1">
            <a:blip r:embed="rId7"/>
            <a:srcRect/>
            <a:stretch>
              <a:fillRect l="-1380" t="-9813" r="1380" b="-1809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7678096" y="4639108"/>
            <a:ext cx="5779781" cy="1596179"/>
            <a:chOff x="7042459" y="2149846"/>
            <a:chExt cx="1983469" cy="1596179"/>
          </a:xfrm>
        </p:grpSpPr>
        <p:sp>
          <p:nvSpPr>
            <p:cNvPr id="14" name="Rectangle 13"/>
            <p:cNvSpPr/>
            <p:nvPr/>
          </p:nvSpPr>
          <p:spPr>
            <a:xfrm>
              <a:off x="7042459" y="2149846"/>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7042459" y="2149846"/>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Christian Hutin</a:t>
              </a:r>
              <a:endParaRPr lang="fr-FR" sz="4800" b="1" kern="1200" dirty="0">
                <a:solidFill>
                  <a:srgbClr val="004494"/>
                </a:solidFill>
                <a:latin typeface="Helvetica Neue Medium"/>
              </a:endParaRPr>
            </a:p>
          </p:txBody>
        </p:sp>
      </p:grpSp>
      <p:grpSp>
        <p:nvGrpSpPr>
          <p:cNvPr id="18" name="Groupe 17"/>
          <p:cNvGrpSpPr/>
          <p:nvPr/>
        </p:nvGrpSpPr>
        <p:grpSpPr>
          <a:xfrm>
            <a:off x="6518168" y="9859947"/>
            <a:ext cx="6471921" cy="1596179"/>
            <a:chOff x="7042459" y="4033338"/>
            <a:chExt cx="1983469" cy="1596179"/>
          </a:xfrm>
        </p:grpSpPr>
        <p:sp>
          <p:nvSpPr>
            <p:cNvPr id="19" name="Rectangle 18"/>
            <p:cNvSpPr/>
            <p:nvPr/>
          </p:nvSpPr>
          <p:spPr>
            <a:xfrm>
              <a:off x="7042459" y="4033338"/>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042459" y="4033338"/>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ASL ROBERTSAU</a:t>
              </a:r>
            </a:p>
            <a:p>
              <a:pPr lvl="0" algn="l" defTabSz="622300">
                <a:lnSpc>
                  <a:spcPct val="90000"/>
                </a:lnSpc>
                <a:spcBef>
                  <a:spcPct val="0"/>
                </a:spcBef>
                <a:spcAft>
                  <a:spcPct val="35000"/>
                </a:spcAft>
              </a:pPr>
              <a:r>
                <a:rPr lang="pt-BR" sz="4000" b="1" kern="1200" dirty="0" smtClean="0">
                  <a:ln w="1905"/>
                  <a:solidFill>
                    <a:schemeClr val="tx1"/>
                  </a:solidFill>
                  <a:effectLst>
                    <a:innerShdw blurRad="69850" dist="43180" dir="5400000">
                      <a:srgbClr val="000000">
                        <a:alpha val="65000"/>
                      </a:srgbClr>
                    </a:innerShdw>
                  </a:effectLst>
                  <a:latin typeface="Helvetica Neue Medium"/>
                </a:rPr>
                <a:t>Lundi – 19h12-20h45</a:t>
              </a:r>
              <a:endParaRPr lang="fr-FR" sz="4000" b="1" kern="1200" dirty="0" smtClean="0">
                <a:solidFill>
                  <a:schemeClr val="tx1"/>
                </a:solidFill>
              </a:endParaRPr>
            </a:p>
          </p:txBody>
        </p:sp>
      </p:grpSp>
      <p:sp>
        <p:nvSpPr>
          <p:cNvPr id="24" name="Rectangle 23"/>
          <p:cNvSpPr/>
          <p:nvPr/>
        </p:nvSpPr>
        <p:spPr>
          <a:xfrm>
            <a:off x="16842658" y="11898493"/>
            <a:ext cx="8385472" cy="707886"/>
          </a:xfrm>
          <a:prstGeom prst="rect">
            <a:avLst/>
          </a:prstGeom>
        </p:spPr>
        <p:txBody>
          <a:bodyPr wrap="square">
            <a:spAutoFit/>
          </a:bodyPr>
          <a:lstStyle/>
          <a:p>
            <a:pPr algn="l"/>
            <a:r>
              <a:rPr lang="fr-FR" sz="4000" dirty="0" smtClean="0">
                <a:solidFill>
                  <a:srgbClr val="E30713"/>
                </a:solidFill>
                <a:latin typeface="Ubuntu"/>
                <a:hlinkClick r:id="rId8"/>
              </a:rPr>
              <a:t>ascmsquash@creditmutuel.fr</a:t>
            </a:r>
            <a:endParaRPr lang="fr-FR" sz="4000" dirty="0">
              <a:solidFill>
                <a:srgbClr val="303030"/>
              </a:solidFill>
              <a:latin typeface="Ubuntu"/>
            </a:endParaRPr>
          </a:p>
        </p:txBody>
      </p:sp>
    </p:spTree>
    <p:extLst>
      <p:ext uri="{BB962C8B-B14F-4D97-AF65-F5344CB8AC3E}">
        <p14:creationId xmlns:p14="http://schemas.microsoft.com/office/powerpoint/2010/main" val="3353037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18585" y="-76687"/>
            <a:ext cx="11421680" cy="2651126"/>
          </a:xfrm>
        </p:spPr>
        <p:txBody>
          <a:bodyPr/>
          <a:lstStyle/>
          <a:p>
            <a:r>
              <a:rPr lang="fr-FR" dirty="0" smtClean="0"/>
              <a:t>SKI</a:t>
            </a:r>
            <a:endParaRPr lang="fr-FR" dirty="0"/>
          </a:p>
        </p:txBody>
      </p:sp>
      <p:sp>
        <p:nvSpPr>
          <p:cNvPr id="4" name="Espace réservé du numéro de diapositive 3"/>
          <p:cNvSpPr>
            <a:spLocks noGrp="1"/>
          </p:cNvSpPr>
          <p:nvPr>
            <p:ph type="sldNum" sz="quarter" idx="12"/>
          </p:nvPr>
        </p:nvSpPr>
        <p:spPr>
          <a:xfrm>
            <a:off x="17537723" y="12347576"/>
            <a:ext cx="5486400" cy="730250"/>
          </a:xfrm>
        </p:spPr>
        <p:txBody>
          <a:bodyPr/>
          <a:lstStyle/>
          <a:p>
            <a:pPr>
              <a:defRPr/>
            </a:pPr>
            <a:fld id="{624D18DD-0A91-4BE4-9698-B7577E207BB3}" type="slidenum">
              <a:rPr lang="fr-FR" smtClean="0"/>
              <a:pPr>
                <a:defRPr/>
              </a:pPr>
              <a:t>36</a:t>
            </a:fld>
            <a:endParaRPr lang="fr-FR"/>
          </a:p>
        </p:txBody>
      </p:sp>
      <p:sp>
        <p:nvSpPr>
          <p:cNvPr id="9" name="Rectangle 8"/>
          <p:cNvSpPr/>
          <p:nvPr/>
        </p:nvSpPr>
        <p:spPr>
          <a:xfrm>
            <a:off x="8088923" y="1885905"/>
            <a:ext cx="12192000" cy="707886"/>
          </a:xfrm>
          <a:prstGeom prst="rect">
            <a:avLst/>
          </a:prstGeom>
        </p:spPr>
        <p:txBody>
          <a:bodyPr>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20" name="Rectangle 19"/>
          <p:cNvSpPr/>
          <p:nvPr/>
        </p:nvSpPr>
        <p:spPr>
          <a:xfrm>
            <a:off x="15998528" y="11464008"/>
            <a:ext cx="8385472" cy="707886"/>
          </a:xfrm>
          <a:prstGeom prst="rect">
            <a:avLst/>
          </a:prstGeom>
        </p:spPr>
        <p:txBody>
          <a:bodyPr wrap="square">
            <a:spAutoFit/>
          </a:bodyPr>
          <a:lstStyle/>
          <a:p>
            <a:pPr algn="l"/>
            <a:r>
              <a:rPr lang="fr-FR" sz="4000" dirty="0" smtClean="0">
                <a:solidFill>
                  <a:srgbClr val="E30713"/>
                </a:solidFill>
                <a:latin typeface="Ubuntu"/>
                <a:hlinkClick r:id="rId3"/>
              </a:rPr>
              <a:t>ascmski@creditmutuel.fr</a:t>
            </a:r>
            <a:endParaRPr lang="fr-FR" sz="4000" dirty="0">
              <a:solidFill>
                <a:srgbClr val="303030"/>
              </a:solidFill>
              <a:latin typeface="Ubuntu"/>
            </a:endParaRPr>
          </a:p>
        </p:txBody>
      </p:sp>
      <p:pic>
        <p:nvPicPr>
          <p:cNvPr id="19" name="Imag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3842"/>
            <a:ext cx="7587795" cy="5031038"/>
          </a:xfrm>
          <a:prstGeom prst="rect">
            <a:avLst/>
          </a:prstGeom>
        </p:spPr>
      </p:pic>
      <p:pic>
        <p:nvPicPr>
          <p:cNvPr id="21" name="Imag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8583111"/>
            <a:ext cx="7587795" cy="3170692"/>
          </a:xfrm>
          <a:prstGeom prst="rect">
            <a:avLst/>
          </a:prstGeom>
        </p:spPr>
      </p:pic>
      <p:pic>
        <p:nvPicPr>
          <p:cNvPr id="22" name="Image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454165"/>
            <a:ext cx="7587794" cy="2390155"/>
          </a:xfrm>
          <a:prstGeom prst="rect">
            <a:avLst/>
          </a:prstGeom>
        </p:spPr>
      </p:pic>
      <p:sp>
        <p:nvSpPr>
          <p:cNvPr id="23" name="Ellipse 22"/>
          <p:cNvSpPr/>
          <p:nvPr/>
        </p:nvSpPr>
        <p:spPr>
          <a:xfrm>
            <a:off x="8373667" y="4510057"/>
            <a:ext cx="3343334" cy="3099706"/>
          </a:xfrm>
          <a:prstGeom prst="ellipse">
            <a:avLst/>
          </a:prstGeom>
          <a:blipFill dpi="0" rotWithShape="1">
            <a:blip r:embed="rId7"/>
            <a:srcRect/>
            <a:stretch>
              <a:fillRect l="674" t="-13172" r="-674" b="-3743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4" name="Groupe 23"/>
          <p:cNvGrpSpPr/>
          <p:nvPr/>
        </p:nvGrpSpPr>
        <p:grpSpPr>
          <a:xfrm>
            <a:off x="11998353" y="5476814"/>
            <a:ext cx="7946429" cy="2179275"/>
            <a:chOff x="7042459" y="-316741"/>
            <a:chExt cx="2117937" cy="2179275"/>
          </a:xfrm>
        </p:grpSpPr>
        <p:sp>
          <p:nvSpPr>
            <p:cNvPr id="25" name="Rectangle 24"/>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ZoneTexte 25"/>
            <p:cNvSpPr txBox="1"/>
            <p:nvPr/>
          </p:nvSpPr>
          <p:spPr>
            <a:xfrm>
              <a:off x="7176927" y="-316741"/>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a:t>
              </a:r>
              <a:br>
                <a:rPr lang="fr-FR" sz="4800" kern="1200" dirty="0" smtClean="0"/>
              </a:br>
              <a:r>
                <a:rPr lang="fr-FR" sz="4800" b="1" kern="1200" dirty="0" smtClean="0">
                  <a:solidFill>
                    <a:srgbClr val="004494"/>
                  </a:solidFill>
                  <a:latin typeface="Helvetica Neue Medium"/>
                </a:rPr>
                <a:t>Magda </a:t>
              </a:r>
              <a:r>
                <a:rPr lang="fr-FR" sz="4800" b="1" kern="1200" dirty="0" err="1" smtClean="0">
                  <a:solidFill>
                    <a:srgbClr val="004494"/>
                  </a:solidFill>
                  <a:latin typeface="Helvetica Neue Medium"/>
                </a:rPr>
                <a:t>Ganeman</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Valot</a:t>
              </a:r>
              <a:endParaRPr lang="fr-FR" sz="4800" kern="1200" dirty="0">
                <a:solidFill>
                  <a:srgbClr val="002060"/>
                </a:solidFill>
              </a:endParaRPr>
            </a:p>
          </p:txBody>
        </p:sp>
      </p:grpSp>
      <p:sp>
        <p:nvSpPr>
          <p:cNvPr id="3" name="Rectangle 2"/>
          <p:cNvSpPr/>
          <p:nvPr/>
        </p:nvSpPr>
        <p:spPr>
          <a:xfrm>
            <a:off x="8235247" y="9964887"/>
            <a:ext cx="12192000" cy="1323439"/>
          </a:xfrm>
          <a:prstGeom prst="rect">
            <a:avLst/>
          </a:prstGeom>
        </p:spPr>
        <p:txBody>
          <a:bodyPr>
            <a:spAutoFit/>
          </a:bodyPr>
          <a:lstStyle/>
          <a:p>
            <a:pPr algn="l"/>
            <a:r>
              <a:rPr lang="pt-BR" sz="4000" b="1" dirty="0">
                <a:ln w="1905"/>
                <a:solidFill>
                  <a:schemeClr val="tx1"/>
                </a:solidFill>
                <a:effectLst>
                  <a:innerShdw blurRad="69850" dist="43180" dir="5400000">
                    <a:srgbClr val="000000">
                      <a:alpha val="65000"/>
                    </a:srgbClr>
                  </a:innerShdw>
                </a:effectLst>
                <a:latin typeface="Helvetica Neue Medium"/>
              </a:rPr>
              <a:t>Dans toutes les montagnes</a:t>
            </a:r>
          </a:p>
          <a:p>
            <a:pPr algn="l"/>
            <a:r>
              <a:rPr lang="pt-BR" sz="4000" b="1" dirty="0">
                <a:ln w="1905"/>
                <a:solidFill>
                  <a:schemeClr val="tx1"/>
                </a:solidFill>
                <a:effectLst>
                  <a:innerShdw blurRad="69850" dist="43180" dir="5400000">
                    <a:srgbClr val="000000">
                      <a:alpha val="65000"/>
                    </a:srgbClr>
                  </a:innerShdw>
                </a:effectLst>
                <a:latin typeface="Helvetica Neue Medium"/>
              </a:rPr>
              <a:t>2 sortie par an</a:t>
            </a:r>
            <a:endParaRPr lang="fr-FR" sz="4000" b="1" dirty="0">
              <a:ln w="1905"/>
              <a:solidFill>
                <a:schemeClr val="tx1"/>
              </a:solidFill>
              <a:effectLst>
                <a:innerShdw blurRad="69850" dist="43180" dir="5400000">
                  <a:srgbClr val="000000">
                    <a:alpha val="65000"/>
                  </a:srgbClr>
                </a:innerShdw>
              </a:effectLst>
              <a:latin typeface="Helvetica Neue Medium"/>
            </a:endParaRPr>
          </a:p>
        </p:txBody>
      </p:sp>
    </p:spTree>
    <p:extLst>
      <p:ext uri="{BB962C8B-B14F-4D97-AF65-F5344CB8AC3E}">
        <p14:creationId xmlns:p14="http://schemas.microsoft.com/office/powerpoint/2010/main" val="3020130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9445" y="85725"/>
            <a:ext cx="7315201" cy="1356213"/>
          </a:xfrm>
        </p:spPr>
        <p:txBody>
          <a:bodyPr>
            <a:normAutofit fontScale="90000"/>
          </a:bodyPr>
          <a:lstStyle/>
          <a:p>
            <a:r>
              <a:rPr lang="fr-FR" dirty="0" smtClean="0"/>
              <a:t>TAEKWONDO</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37</a:t>
            </a:fld>
            <a:endParaRPr lang="fr-FR"/>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665605"/>
            <a:ext cx="5783623" cy="4337718"/>
          </a:xfrm>
          <a:prstGeom prst="rect">
            <a:avLst/>
          </a:prstGeom>
        </p:spPr>
      </p:pic>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814648" cy="4360985"/>
          </a:xfrm>
          <a:prstGeom prst="rect">
            <a:avLst/>
          </a:prstGeom>
        </p:spPr>
      </p:pic>
      <p:pic>
        <p:nvPicPr>
          <p:cNvPr id="8" name="Imag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9307942"/>
            <a:ext cx="5783623" cy="4337717"/>
          </a:xfrm>
          <a:prstGeom prst="rect">
            <a:avLst/>
          </a:prstGeom>
        </p:spPr>
      </p:pic>
      <p:sp>
        <p:nvSpPr>
          <p:cNvPr id="9" name="Rectangle 8"/>
          <p:cNvSpPr/>
          <p:nvPr/>
        </p:nvSpPr>
        <p:spPr>
          <a:xfrm>
            <a:off x="6377354" y="1441938"/>
            <a:ext cx="5580185" cy="707886"/>
          </a:xfrm>
          <a:prstGeom prst="rect">
            <a:avLst/>
          </a:prstGeom>
        </p:spPr>
        <p:txBody>
          <a:bodyPr wrap="square">
            <a:spAutoFit/>
          </a:bodyPr>
          <a:lstStyle/>
          <a:p>
            <a:pPr lvl="0" algn="l"/>
            <a:r>
              <a:rPr lang="fr-FR" sz="4000" dirty="0" smtClean="0">
                <a:solidFill>
                  <a:srgbClr val="0E4195"/>
                </a:solidFill>
                <a:latin typeface="Helvetica Neue Medium"/>
              </a:rPr>
              <a:t>Loisir // Tous </a:t>
            </a:r>
            <a:r>
              <a:rPr lang="fr-FR" sz="4000" dirty="0">
                <a:solidFill>
                  <a:srgbClr val="0E4195"/>
                </a:solidFill>
                <a:latin typeface="Helvetica Neue Medium"/>
              </a:rPr>
              <a:t>niveaux</a:t>
            </a:r>
          </a:p>
        </p:txBody>
      </p:sp>
      <p:sp>
        <p:nvSpPr>
          <p:cNvPr id="10" name="Ellipse 9"/>
          <p:cNvSpPr/>
          <p:nvPr/>
        </p:nvSpPr>
        <p:spPr>
          <a:xfrm>
            <a:off x="6481741" y="3867515"/>
            <a:ext cx="3049121" cy="2846829"/>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104430" y="4665605"/>
            <a:ext cx="5606335" cy="2048739"/>
            <a:chOff x="3964802" y="-186205"/>
            <a:chExt cx="5606335" cy="2048739"/>
          </a:xfrm>
        </p:grpSpPr>
        <p:sp>
          <p:nvSpPr>
            <p:cNvPr id="16" name="Rectangle 15"/>
            <p:cNvSpPr/>
            <p:nvPr/>
          </p:nvSpPr>
          <p:spPr>
            <a:xfrm>
              <a:off x="5828770" y="266355"/>
              <a:ext cx="2043383"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3964802" y="-186205"/>
              <a:ext cx="5606335"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Romain </a:t>
              </a:r>
              <a:r>
                <a:rPr lang="fr-FR" sz="4800" b="1" kern="1200" dirty="0" err="1" smtClean="0">
                  <a:solidFill>
                    <a:srgbClr val="004494"/>
                  </a:solidFill>
                  <a:latin typeface="Helvetica Neue Medium"/>
                </a:rPr>
                <a:t>Spielmann</a:t>
              </a:r>
              <a:endParaRPr lang="fr-FR" sz="4800" kern="1200" dirty="0">
                <a:solidFill>
                  <a:srgbClr val="002060"/>
                </a:solidFill>
              </a:endParaRPr>
            </a:p>
          </p:txBody>
        </p:sp>
      </p:grpSp>
      <p:sp>
        <p:nvSpPr>
          <p:cNvPr id="12" name="Ellipse 11"/>
          <p:cNvSpPr/>
          <p:nvPr/>
        </p:nvSpPr>
        <p:spPr>
          <a:xfrm>
            <a:off x="14853138" y="3867515"/>
            <a:ext cx="3470031" cy="2846829"/>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968398" y="4450911"/>
            <a:ext cx="14056832" cy="4146924"/>
            <a:chOff x="5828770" y="-400899"/>
            <a:chExt cx="14056832" cy="4146924"/>
          </a:xfrm>
        </p:grpSpPr>
        <p:sp>
          <p:nvSpPr>
            <p:cNvPr id="14" name="Rectangle 13"/>
            <p:cNvSpPr/>
            <p:nvPr/>
          </p:nvSpPr>
          <p:spPr>
            <a:xfrm>
              <a:off x="5828770" y="2149846"/>
              <a:ext cx="2043383"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2581262" y="-400899"/>
              <a:ext cx="7304340" cy="11575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Binôme</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Christophe</a:t>
              </a:r>
              <a:r>
                <a:rPr lang="fr-FR" sz="4800" kern="1200" dirty="0" smtClean="0">
                  <a:solidFill>
                    <a:srgbClr val="002060"/>
                  </a:solidFill>
                </a:rPr>
                <a:t> </a:t>
              </a:r>
              <a:r>
                <a:rPr lang="fr-FR" sz="4800" b="1" kern="1200" dirty="0" smtClean="0">
                  <a:solidFill>
                    <a:srgbClr val="004494"/>
                  </a:solidFill>
                  <a:latin typeface="Helvetica Neue Medium"/>
                </a:rPr>
                <a:t>Guet</a:t>
              </a:r>
              <a:endParaRPr lang="fr-FR" sz="4800" b="1" kern="1200" dirty="0">
                <a:solidFill>
                  <a:srgbClr val="004494"/>
                </a:solidFill>
                <a:latin typeface="Helvetica Neue Medium"/>
              </a:endParaRPr>
            </a:p>
          </p:txBody>
        </p:sp>
      </p:grpSp>
      <p:grpSp>
        <p:nvGrpSpPr>
          <p:cNvPr id="18" name="Groupe 17"/>
          <p:cNvGrpSpPr/>
          <p:nvPr/>
        </p:nvGrpSpPr>
        <p:grpSpPr>
          <a:xfrm>
            <a:off x="7246608" y="9485451"/>
            <a:ext cx="7911330" cy="1596179"/>
            <a:chOff x="5828770" y="4033338"/>
            <a:chExt cx="3444838" cy="1596179"/>
          </a:xfrm>
        </p:grpSpPr>
        <p:sp>
          <p:nvSpPr>
            <p:cNvPr id="19" name="Rectangle 18"/>
            <p:cNvSpPr/>
            <p:nvPr/>
          </p:nvSpPr>
          <p:spPr>
            <a:xfrm>
              <a:off x="5828770" y="4033338"/>
              <a:ext cx="3444838"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5828770" y="4033338"/>
              <a:ext cx="3444838"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5560" tIns="17780" rIns="35560" bIns="17780" numCol="1" spcCol="1270" anchor="ctr" anchorCtr="0">
              <a:noAutofit/>
            </a:bodyPr>
            <a:lstStyle/>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ECKBOLSHEIM </a:t>
              </a:r>
            </a:p>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Mardi et Jeudi</a:t>
              </a:r>
            </a:p>
            <a:p>
              <a:pPr lvl="0" algn="l" defTabSz="622300">
                <a:lnSpc>
                  <a:spcPct val="90000"/>
                </a:lnSpc>
                <a:spcBef>
                  <a:spcPct val="0"/>
                </a:spcBef>
                <a:spcAft>
                  <a:spcPct val="35000"/>
                </a:spcAft>
              </a:pPr>
              <a:r>
                <a:rPr lang="fr-FR" sz="4000" b="1" kern="1200" dirty="0" smtClean="0">
                  <a:ln w="1905"/>
                  <a:solidFill>
                    <a:schemeClr val="tx1"/>
                  </a:solidFill>
                  <a:effectLst>
                    <a:innerShdw blurRad="69850" dist="43180" dir="5400000">
                      <a:srgbClr val="000000">
                        <a:alpha val="65000"/>
                      </a:srgbClr>
                    </a:innerShdw>
                  </a:effectLst>
                  <a:latin typeface="Helvetica Neue Medium"/>
                </a:rPr>
                <a:t>de 19h30 à 21h</a:t>
              </a:r>
              <a:endParaRPr lang="pt-BR" sz="4000" b="1" kern="1200" dirty="0" smtClean="0">
                <a:ln w="1905"/>
                <a:solidFill>
                  <a:schemeClr val="tx1"/>
                </a:solidFill>
                <a:effectLst>
                  <a:innerShdw blurRad="69850" dist="43180" dir="5400000">
                    <a:srgbClr val="000000">
                      <a:alpha val="65000"/>
                    </a:srgbClr>
                  </a:innerShdw>
                </a:effectLst>
                <a:latin typeface="Helvetica Neue Medium"/>
              </a:endParaRPr>
            </a:p>
          </p:txBody>
        </p:sp>
      </p:grpSp>
      <p:sp>
        <p:nvSpPr>
          <p:cNvPr id="21" name="Rectangle 20"/>
          <p:cNvSpPr/>
          <p:nvPr/>
        </p:nvSpPr>
        <p:spPr>
          <a:xfrm>
            <a:off x="15998528" y="11464008"/>
            <a:ext cx="8385472" cy="707886"/>
          </a:xfrm>
          <a:prstGeom prst="rect">
            <a:avLst/>
          </a:prstGeom>
        </p:spPr>
        <p:txBody>
          <a:bodyPr wrap="square">
            <a:spAutoFit/>
          </a:bodyPr>
          <a:lstStyle/>
          <a:p>
            <a:pPr algn="l"/>
            <a:r>
              <a:rPr lang="fr-FR" sz="4000" dirty="0" smtClean="0">
                <a:solidFill>
                  <a:srgbClr val="E30713"/>
                </a:solidFill>
                <a:latin typeface="Ubuntu"/>
                <a:hlinkClick r:id="rId8"/>
              </a:rPr>
              <a:t>ascmtaekwondo@creditmutuel.fr</a:t>
            </a:r>
            <a:endParaRPr lang="fr-FR" sz="4000" dirty="0">
              <a:solidFill>
                <a:srgbClr val="303030"/>
              </a:solidFill>
              <a:latin typeface="Ubuntu"/>
            </a:endParaRPr>
          </a:p>
        </p:txBody>
      </p:sp>
    </p:spTree>
    <p:extLst>
      <p:ext uri="{BB962C8B-B14F-4D97-AF65-F5344CB8AC3E}">
        <p14:creationId xmlns:p14="http://schemas.microsoft.com/office/powerpoint/2010/main" val="3868598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883742" y="390525"/>
            <a:ext cx="5145958" cy="1362075"/>
          </a:xfrm>
        </p:spPr>
        <p:txBody>
          <a:bodyPr/>
          <a:lstStyle/>
          <a:p>
            <a:r>
              <a:rPr lang="fr-FR" dirty="0" smtClean="0"/>
              <a:t>TENNIS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38</a:t>
            </a:fld>
            <a:endParaRPr lang="fr-FR"/>
          </a:p>
        </p:txBody>
      </p:sp>
      <p:sp>
        <p:nvSpPr>
          <p:cNvPr id="5" name="Espace réservé du contenu 4"/>
          <p:cNvSpPr txBox="1">
            <a:spLocks noGrp="1"/>
          </p:cNvSpPr>
          <p:nvPr>
            <p:ph idx="1"/>
          </p:nvPr>
        </p:nvSpPr>
        <p:spPr>
          <a:xfrm>
            <a:off x="8850711" y="4036112"/>
            <a:ext cx="5523560" cy="1508105"/>
          </a:xfrm>
          <a:prstGeom prst="rect">
            <a:avLst/>
          </a:prstGeom>
        </p:spPr>
        <p:txBody>
          <a:bodyPr vert="horz" wrap="square" lIns="91440" tIns="45720" rIns="91440" bIns="45720" rtlCol="0">
            <a:sp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3"/>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3"/>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3"/>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3"/>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defTabSz="1600200" hangingPunct="0">
              <a:spcBef>
                <a:spcPct val="0"/>
              </a:spcBef>
              <a:spcAft>
                <a:spcPct val="35000"/>
              </a:spcAft>
            </a:pPr>
            <a:r>
              <a:rPr lang="fr-FR" sz="4800" dirty="0" smtClean="0">
                <a:solidFill>
                  <a:schemeClr val="tx1">
                    <a:hueOff val="0"/>
                    <a:satOff val="0"/>
                    <a:lumOff val="0"/>
                    <a:alphaOff val="0"/>
                  </a:schemeClr>
                </a:solidFill>
                <a:latin typeface="+mn-lt"/>
                <a:ea typeface="+mn-ea"/>
                <a:cs typeface="+mn-cs"/>
                <a:sym typeface="Helvetica Light"/>
              </a:rPr>
              <a:t>Responsable</a:t>
            </a:r>
            <a:br>
              <a:rPr lang="fr-FR" sz="4800" dirty="0" smtClean="0">
                <a:solidFill>
                  <a:schemeClr val="tx1">
                    <a:hueOff val="0"/>
                    <a:satOff val="0"/>
                    <a:lumOff val="0"/>
                    <a:alphaOff val="0"/>
                  </a:schemeClr>
                </a:solidFill>
                <a:latin typeface="+mn-lt"/>
                <a:ea typeface="+mn-ea"/>
                <a:cs typeface="+mn-cs"/>
                <a:sym typeface="Helvetica Light"/>
              </a:rPr>
            </a:br>
            <a:r>
              <a:rPr lang="fr-FR" sz="4400" b="1" dirty="0" smtClean="0"/>
              <a:t>Quentin STREIFF</a:t>
            </a:r>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04781"/>
            <a:ext cx="3581400" cy="6207920"/>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3581400" cy="5990236"/>
          </a:xfrm>
          <a:prstGeom prst="rect">
            <a:avLst/>
          </a:prstGeom>
        </p:spPr>
      </p:pic>
      <p:sp>
        <p:nvSpPr>
          <p:cNvPr id="9" name="Ellipse 8"/>
          <p:cNvSpPr/>
          <p:nvPr/>
        </p:nvSpPr>
        <p:spPr>
          <a:xfrm>
            <a:off x="14961006" y="3450927"/>
            <a:ext cx="3604578" cy="3035574"/>
          </a:xfrm>
          <a:prstGeom prst="ellipse">
            <a:avLst/>
          </a:prstGeom>
          <a:blipFill dpi="0" rotWithShape="1">
            <a:blip r:embed="rId6"/>
            <a:srcRect/>
            <a:stretch>
              <a:fillRect l="3004" r="300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p:cNvSpPr/>
          <p:nvPr/>
        </p:nvSpPr>
        <p:spPr>
          <a:xfrm>
            <a:off x="5029200" y="8947021"/>
            <a:ext cx="4533900" cy="1323439"/>
          </a:xfrm>
          <a:prstGeom prst="rect">
            <a:avLst/>
          </a:prstGeom>
        </p:spPr>
        <p:txBody>
          <a:bodyPr wrap="square">
            <a:spAutoFit/>
          </a:bodyPr>
          <a:lstStyle/>
          <a:p>
            <a:pPr lvl="0" algn="l"/>
            <a:r>
              <a:rPr lang="pt-BR" sz="4000" b="1" dirty="0" smtClean="0">
                <a:solidFill>
                  <a:schemeClr val="tx1"/>
                </a:solidFill>
                <a:latin typeface="Helvetica Neue Medium"/>
              </a:rPr>
              <a:t>TCS</a:t>
            </a:r>
          </a:p>
          <a:p>
            <a:pPr lvl="0" algn="l"/>
            <a:r>
              <a:rPr lang="pt-BR" sz="4000" b="1" dirty="0">
                <a:solidFill>
                  <a:schemeClr val="tx1"/>
                </a:solidFill>
                <a:latin typeface="Helvetica Neue Medium"/>
              </a:rPr>
              <a:t>T</a:t>
            </a:r>
            <a:r>
              <a:rPr lang="pt-BR" sz="4000" b="1" dirty="0" smtClean="0">
                <a:solidFill>
                  <a:schemeClr val="tx1"/>
                </a:solidFill>
                <a:latin typeface="Helvetica Neue Medium"/>
              </a:rPr>
              <a:t>ous </a:t>
            </a:r>
            <a:r>
              <a:rPr lang="pt-BR" sz="4000" b="1" dirty="0">
                <a:solidFill>
                  <a:schemeClr val="tx1"/>
                </a:solidFill>
                <a:latin typeface="Helvetica Neue Medium"/>
              </a:rPr>
              <a:t>les jours</a:t>
            </a:r>
          </a:p>
        </p:txBody>
      </p:sp>
      <p:sp>
        <p:nvSpPr>
          <p:cNvPr id="13" name="Ellipse 12"/>
          <p:cNvSpPr/>
          <p:nvPr/>
        </p:nvSpPr>
        <p:spPr>
          <a:xfrm>
            <a:off x="4588339" y="3450927"/>
            <a:ext cx="3467099" cy="3053853"/>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p:cNvSpPr/>
          <p:nvPr/>
        </p:nvSpPr>
        <p:spPr>
          <a:xfrm>
            <a:off x="4057648" y="1538335"/>
            <a:ext cx="15525751" cy="1323439"/>
          </a:xfrm>
          <a:prstGeom prst="rect">
            <a:avLst/>
          </a:prstGeom>
        </p:spPr>
        <p:txBody>
          <a:bodyPr wrap="square">
            <a:spAutoFit/>
          </a:bodyPr>
          <a:lstStyle/>
          <a:p>
            <a:pPr lvl="0" algn="l"/>
            <a:r>
              <a:rPr lang="fr-FR" sz="4000" dirty="0">
                <a:solidFill>
                  <a:srgbClr val="0E4195"/>
                </a:solidFill>
                <a:latin typeface="Helvetica Neue Medium"/>
              </a:rPr>
              <a:t>Loisir / Compétition masculine et féminine</a:t>
            </a:r>
          </a:p>
          <a:p>
            <a:pPr lvl="0" algn="l"/>
            <a:r>
              <a:rPr lang="fr-FR" sz="4000" dirty="0">
                <a:solidFill>
                  <a:srgbClr val="0E4195"/>
                </a:solidFill>
                <a:latin typeface="Helvetica Neue Medium"/>
              </a:rPr>
              <a:t>Tous niveaux</a:t>
            </a:r>
          </a:p>
        </p:txBody>
      </p:sp>
      <p:sp>
        <p:nvSpPr>
          <p:cNvPr id="15" name="Rectangle 14"/>
          <p:cNvSpPr/>
          <p:nvPr/>
        </p:nvSpPr>
        <p:spPr>
          <a:xfrm>
            <a:off x="15009926" y="11870409"/>
            <a:ext cx="8385472" cy="707886"/>
          </a:xfrm>
          <a:prstGeom prst="rect">
            <a:avLst/>
          </a:prstGeom>
        </p:spPr>
        <p:txBody>
          <a:bodyPr wrap="square">
            <a:spAutoFit/>
          </a:bodyPr>
          <a:lstStyle/>
          <a:p>
            <a:pPr algn="l"/>
            <a:r>
              <a:rPr lang="fr-FR" sz="4000" dirty="0" smtClean="0">
                <a:solidFill>
                  <a:srgbClr val="E30713"/>
                </a:solidFill>
                <a:latin typeface="Ubuntu"/>
                <a:hlinkClick r:id="rId8"/>
              </a:rPr>
              <a:t>ascmtennis@creditmutuel.fr</a:t>
            </a:r>
            <a:endParaRPr lang="fr-FR" sz="4000" dirty="0">
              <a:solidFill>
                <a:srgbClr val="303030"/>
              </a:solidFill>
              <a:latin typeface="Ubuntu"/>
            </a:endParaRPr>
          </a:p>
        </p:txBody>
      </p:sp>
      <p:sp>
        <p:nvSpPr>
          <p:cNvPr id="16" name="Espace réservé du contenu 4"/>
          <p:cNvSpPr txBox="1">
            <a:spLocks/>
          </p:cNvSpPr>
          <p:nvPr/>
        </p:nvSpPr>
        <p:spPr>
          <a:xfrm>
            <a:off x="18860440" y="4210341"/>
            <a:ext cx="5523560" cy="1508105"/>
          </a:xfrm>
          <a:prstGeom prst="rect">
            <a:avLst/>
          </a:prstGeom>
        </p:spPr>
        <p:txBody>
          <a:bodyPr vert="horz" wrap="square" lIns="91440" tIns="45720" rIns="91440" bIns="45720" rtlCol="0">
            <a:sp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Clr>
                <a:srgbClr val="FF0000"/>
              </a:buClr>
              <a:buFontTx/>
              <a:buBlip>
                <a:blip r:embed="rId3"/>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Clr>
                <a:srgbClr val="FF0000"/>
              </a:buClr>
              <a:buFontTx/>
              <a:buBlip>
                <a:blip r:embed="rId3"/>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Clr>
                <a:srgbClr val="FF0000"/>
              </a:buClr>
              <a:buFontTx/>
              <a:buBlip>
                <a:blip r:embed="rId3"/>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Clr>
                <a:srgbClr val="FF0000"/>
              </a:buClr>
              <a:buFontTx/>
              <a:buBlip>
                <a:blip r:embed="rId3"/>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defTabSz="1600200" hangingPunct="0">
              <a:spcBef>
                <a:spcPct val="0"/>
              </a:spcBef>
              <a:spcAft>
                <a:spcPct val="35000"/>
              </a:spcAft>
            </a:pPr>
            <a:r>
              <a:rPr lang="fr-FR" sz="4800" dirty="0" smtClean="0">
                <a:solidFill>
                  <a:schemeClr val="tx1">
                    <a:hueOff val="0"/>
                    <a:satOff val="0"/>
                    <a:lumOff val="0"/>
                    <a:alphaOff val="0"/>
                  </a:schemeClr>
                </a:solidFill>
                <a:latin typeface="+mn-lt"/>
                <a:ea typeface="+mn-ea"/>
                <a:cs typeface="+mn-cs"/>
                <a:sym typeface="Helvetica Light"/>
              </a:rPr>
              <a:t>Binôme</a:t>
            </a:r>
            <a:br>
              <a:rPr lang="fr-FR" sz="4800" dirty="0" smtClean="0">
                <a:solidFill>
                  <a:schemeClr val="tx1">
                    <a:hueOff val="0"/>
                    <a:satOff val="0"/>
                    <a:lumOff val="0"/>
                    <a:alphaOff val="0"/>
                  </a:schemeClr>
                </a:solidFill>
                <a:latin typeface="+mn-lt"/>
                <a:ea typeface="+mn-ea"/>
                <a:cs typeface="+mn-cs"/>
                <a:sym typeface="Helvetica Light"/>
              </a:rPr>
            </a:br>
            <a:r>
              <a:rPr lang="fr-FR" sz="4400" b="1" dirty="0" smtClean="0"/>
              <a:t>Olivier MANN</a:t>
            </a:r>
          </a:p>
        </p:txBody>
      </p:sp>
      <p:pic>
        <p:nvPicPr>
          <p:cNvPr id="8" name="Imag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54828" y="7283210"/>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594324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018585" y="-76687"/>
            <a:ext cx="11421680" cy="2651126"/>
          </a:xfrm>
        </p:spPr>
        <p:txBody>
          <a:bodyPr/>
          <a:lstStyle/>
          <a:p>
            <a:r>
              <a:rPr lang="fr-FR" smtClean="0"/>
              <a:t>TENNIS DE TABLE</a:t>
            </a:r>
            <a:endParaRPr lang="fr-FR" dirty="0"/>
          </a:p>
        </p:txBody>
      </p:sp>
      <p:sp>
        <p:nvSpPr>
          <p:cNvPr id="4" name="Espace réservé du numéro de diapositive 3"/>
          <p:cNvSpPr>
            <a:spLocks noGrp="1"/>
          </p:cNvSpPr>
          <p:nvPr>
            <p:ph type="sldNum" sz="quarter" idx="12"/>
          </p:nvPr>
        </p:nvSpPr>
        <p:spPr>
          <a:xfrm>
            <a:off x="17537723" y="12347576"/>
            <a:ext cx="5486400" cy="730250"/>
          </a:xfrm>
        </p:spPr>
        <p:txBody>
          <a:bodyPr/>
          <a:lstStyle/>
          <a:p>
            <a:pPr>
              <a:defRPr/>
            </a:pPr>
            <a:fld id="{624D18DD-0A91-4BE4-9698-B7577E207BB3}" type="slidenum">
              <a:rPr lang="fr-FR" smtClean="0"/>
              <a:pPr>
                <a:defRPr/>
              </a:pPr>
              <a:t>39</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87187"/>
            <a:ext cx="7596553" cy="5697414"/>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411288"/>
            <a:ext cx="7596553" cy="4273061"/>
          </a:xfrm>
          <a:prstGeom prst="rect">
            <a:avLst/>
          </a:prstGeom>
        </p:spPr>
      </p:pic>
      <p:sp>
        <p:nvSpPr>
          <p:cNvPr id="9" name="Rectangle 8"/>
          <p:cNvSpPr/>
          <p:nvPr/>
        </p:nvSpPr>
        <p:spPr>
          <a:xfrm>
            <a:off x="8088923" y="1885905"/>
            <a:ext cx="12192000" cy="1323439"/>
          </a:xfrm>
          <a:prstGeom prst="rect">
            <a:avLst/>
          </a:prstGeom>
        </p:spPr>
        <p:txBody>
          <a:bodyPr>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0" name="Ellipse 9"/>
          <p:cNvSpPr/>
          <p:nvPr/>
        </p:nvSpPr>
        <p:spPr>
          <a:xfrm>
            <a:off x="7871584" y="5007196"/>
            <a:ext cx="3280451" cy="2734285"/>
          </a:xfrm>
          <a:prstGeom prst="ellipse">
            <a:avLst/>
          </a:prstGeom>
          <a:blipFill dpi="0" rotWithShape="1">
            <a:blip r:embed="rId5"/>
            <a:srcRect/>
            <a:stretch>
              <a:fillRect l="12987" r="12987"/>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1152035" y="5247601"/>
            <a:ext cx="5799534" cy="2020898"/>
            <a:chOff x="5498759" y="958607"/>
            <a:chExt cx="5799534" cy="2020898"/>
          </a:xfrm>
        </p:grpSpPr>
        <p:sp>
          <p:nvSpPr>
            <p:cNvPr id="16" name="Rectangle 15"/>
            <p:cNvSpPr/>
            <p:nvPr/>
          </p:nvSpPr>
          <p:spPr>
            <a:xfrm>
              <a:off x="5773791" y="1614311"/>
              <a:ext cx="2895061" cy="136519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5498759" y="958607"/>
              <a:ext cx="5799534" cy="1365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Responsable</a:t>
              </a:r>
              <a:endParaRPr lang="fr-FR" sz="4800" kern="1200" dirty="0"/>
            </a:p>
            <a:p>
              <a:pPr lvl="1" indent="0" algn="l" defTabSz="1244600">
                <a:lnSpc>
                  <a:spcPct val="90000"/>
                </a:lnSpc>
                <a:spcBef>
                  <a:spcPct val="0"/>
                </a:spcBef>
                <a:spcAft>
                  <a:spcPct val="15000"/>
                </a:spcAft>
              </a:pPr>
              <a:r>
                <a:rPr lang="fr-FR" sz="4800" b="1" kern="1200" dirty="0" smtClean="0">
                  <a:solidFill>
                    <a:srgbClr val="004494"/>
                  </a:solidFill>
                  <a:latin typeface="Helvetica Neue Medium"/>
                </a:rPr>
                <a:t>Cédric Dautel</a:t>
              </a:r>
              <a:endParaRPr lang="fr-FR" sz="4800" kern="1200" dirty="0"/>
            </a:p>
          </p:txBody>
        </p:sp>
      </p:grpSp>
      <p:sp>
        <p:nvSpPr>
          <p:cNvPr id="12" name="Ellipse 11"/>
          <p:cNvSpPr/>
          <p:nvPr/>
        </p:nvSpPr>
        <p:spPr>
          <a:xfrm>
            <a:off x="15586374" y="5007196"/>
            <a:ext cx="3158825" cy="2734285"/>
          </a:xfrm>
          <a:prstGeom prst="ellipse">
            <a:avLst/>
          </a:prstGeom>
          <a:blipFill dpi="0" rotWithShape="1">
            <a:blip r:embed="rId6"/>
            <a:srcRect/>
            <a:stretch>
              <a:fillRect t="1490" b="149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9727005" y="5247601"/>
            <a:ext cx="5524502" cy="1365194"/>
            <a:chOff x="5773791" y="3225240"/>
            <a:chExt cx="5524502" cy="1365194"/>
          </a:xfrm>
        </p:grpSpPr>
        <p:sp>
          <p:nvSpPr>
            <p:cNvPr id="14" name="Rectangle 13"/>
            <p:cNvSpPr/>
            <p:nvPr/>
          </p:nvSpPr>
          <p:spPr>
            <a:xfrm>
              <a:off x="5773791" y="3225240"/>
              <a:ext cx="2895061" cy="136519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5773791" y="3225240"/>
              <a:ext cx="5524502" cy="1365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 </a:t>
              </a:r>
              <a:endParaRPr lang="fr-FR" sz="4800" kern="1200" dirty="0"/>
            </a:p>
            <a:p>
              <a:pPr lvl="0" algn="l" defTabSz="1600200">
                <a:lnSpc>
                  <a:spcPct val="90000"/>
                </a:lnSpc>
                <a:spcBef>
                  <a:spcPct val="0"/>
                </a:spcBef>
                <a:spcAft>
                  <a:spcPct val="35000"/>
                </a:spcAft>
              </a:pPr>
              <a:r>
                <a:rPr lang="fr-FR" sz="4800" b="1" kern="1200" dirty="0" smtClean="0">
                  <a:solidFill>
                    <a:srgbClr val="004494"/>
                  </a:solidFill>
                  <a:latin typeface="Helvetica Neue Medium"/>
                </a:rPr>
                <a:t>Nicolas Mayer</a:t>
              </a:r>
              <a:endParaRPr lang="fr-FR" sz="4800" b="1" kern="1200" dirty="0">
                <a:solidFill>
                  <a:srgbClr val="004494"/>
                </a:solidFill>
                <a:latin typeface="Helvetica Neue Medium"/>
              </a:endParaRPr>
            </a:p>
          </p:txBody>
        </p:sp>
      </p:grpSp>
      <p:sp>
        <p:nvSpPr>
          <p:cNvPr id="18" name="Rectangle 17"/>
          <p:cNvSpPr/>
          <p:nvPr/>
        </p:nvSpPr>
        <p:spPr>
          <a:xfrm>
            <a:off x="8655020" y="10809143"/>
            <a:ext cx="12192000" cy="1323439"/>
          </a:xfrm>
          <a:prstGeom prst="rect">
            <a:avLst/>
          </a:prstGeom>
        </p:spPr>
        <p:txBody>
          <a:bodyPr>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Hall AGR</a:t>
            </a:r>
          </a:p>
          <a:p>
            <a:pPr lvl="0" algn="l"/>
            <a:r>
              <a:rPr lang="fr-FR" sz="4000" b="1" dirty="0">
                <a:ln w="1905"/>
                <a:solidFill>
                  <a:schemeClr val="tx1"/>
                </a:solidFill>
                <a:effectLst>
                  <a:innerShdw blurRad="69850" dist="43180" dir="5400000">
                    <a:srgbClr val="000000">
                      <a:alpha val="65000"/>
                    </a:srgbClr>
                  </a:innerShdw>
                </a:effectLst>
                <a:latin typeface="Helvetica Neue Medium"/>
              </a:rPr>
              <a:t>Lundi : 18h – 21h</a:t>
            </a:r>
          </a:p>
        </p:txBody>
      </p:sp>
      <p:sp>
        <p:nvSpPr>
          <p:cNvPr id="20" name="Rectangle 19"/>
          <p:cNvSpPr/>
          <p:nvPr/>
        </p:nvSpPr>
        <p:spPr>
          <a:xfrm>
            <a:off x="12874597" y="12369940"/>
            <a:ext cx="8385472" cy="707886"/>
          </a:xfrm>
          <a:prstGeom prst="rect">
            <a:avLst/>
          </a:prstGeom>
        </p:spPr>
        <p:txBody>
          <a:bodyPr wrap="square">
            <a:spAutoFit/>
          </a:bodyPr>
          <a:lstStyle/>
          <a:p>
            <a:pPr algn="l"/>
            <a:r>
              <a:rPr lang="fr-FR" sz="4000" dirty="0" smtClean="0">
                <a:solidFill>
                  <a:srgbClr val="E30713"/>
                </a:solidFill>
                <a:latin typeface="Ubuntu"/>
                <a:hlinkClick r:id="rId7"/>
              </a:rPr>
              <a:t>ascmtennisdetable@creditmutuel.fr</a:t>
            </a:r>
            <a:endParaRPr lang="fr-FR" sz="4000" dirty="0">
              <a:solidFill>
                <a:srgbClr val="303030"/>
              </a:solidFill>
              <a:latin typeface="Ubuntu"/>
            </a:endParaRPr>
          </a:p>
        </p:txBody>
      </p:sp>
      <p:pic>
        <p:nvPicPr>
          <p:cNvPr id="21" name="Image 20">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118407" y="8118685"/>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593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Préambule</a:t>
            </a:r>
            <a:endParaRPr lang="fr-FR" dirty="0"/>
          </a:p>
        </p:txBody>
      </p:sp>
      <p:sp>
        <p:nvSpPr>
          <p:cNvPr id="3" name="Espace réservé du contenu 2"/>
          <p:cNvSpPr>
            <a:spLocks noGrp="1"/>
          </p:cNvSpPr>
          <p:nvPr>
            <p:ph idx="1"/>
          </p:nvPr>
        </p:nvSpPr>
        <p:spPr/>
        <p:txBody>
          <a:bodyPr/>
          <a:lstStyle/>
          <a:p>
            <a:r>
              <a:rPr lang="fr-FR" dirty="0" smtClean="0"/>
              <a:t>Merci de votre présence pour ce bilan de la dernière saison de l’ASCMCIC 2018/2019 et les perspectives 2019/2020 de notre nouvelle alliance</a:t>
            </a:r>
          </a:p>
          <a:p>
            <a:endParaRPr lang="fr-FR" dirty="0"/>
          </a:p>
          <a:p>
            <a:r>
              <a:rPr lang="fr-FR" dirty="0" smtClean="0"/>
              <a:t>Le 14 juin, l’Association Sportive Crédit Mutuel CIC est devenue l’Alliance Sportive Crédit Mutuel suivant le mouvement du groupe dans les changements de nos marques</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a:t>
            </a:fld>
            <a:endParaRPr lang="fr-FR"/>
          </a:p>
        </p:txBody>
      </p:sp>
      <p:pic>
        <p:nvPicPr>
          <p:cNvPr id="5" name="Image 4"/>
          <p:cNvPicPr>
            <a:picLocks noChangeAspect="1"/>
          </p:cNvPicPr>
          <p:nvPr/>
        </p:nvPicPr>
        <p:blipFill>
          <a:blip r:embed="rId3"/>
          <a:stretch>
            <a:fillRect/>
          </a:stretch>
        </p:blipFill>
        <p:spPr>
          <a:xfrm>
            <a:off x="4887277" y="9169716"/>
            <a:ext cx="4191144" cy="2447925"/>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stretch>
            <a:fillRect/>
          </a:stretch>
        </p:blipFill>
        <p:spPr>
          <a:xfrm>
            <a:off x="16738139" y="9169716"/>
            <a:ext cx="4459918" cy="2447925"/>
          </a:xfrm>
          <a:prstGeom prst="rect">
            <a:avLst/>
          </a:prstGeom>
          <a:ln>
            <a:noFill/>
          </a:ln>
          <a:effectLst>
            <a:outerShdw blurRad="292100" dist="139700" dir="2700000" algn="tl" rotWithShape="0">
              <a:srgbClr val="333333">
                <a:alpha val="65000"/>
              </a:srgbClr>
            </a:outerShdw>
          </a:effectLst>
        </p:spPr>
      </p:pic>
      <p:sp>
        <p:nvSpPr>
          <p:cNvPr id="8" name="Flèche droite rayée 7"/>
          <p:cNvSpPr/>
          <p:nvPr/>
        </p:nvSpPr>
        <p:spPr>
          <a:xfrm>
            <a:off x="11460480" y="9474516"/>
            <a:ext cx="2895600" cy="1838326"/>
          </a:xfrm>
          <a:prstGeom prst="stripedRightArrow">
            <a:avLst/>
          </a:prstGeom>
          <a:solidFill>
            <a:srgbClr val="E7473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14 juin</a:t>
            </a:r>
            <a:endParaRPr lang="fr-FR" dirty="0"/>
          </a:p>
        </p:txBody>
      </p:sp>
    </p:spTree>
    <p:extLst>
      <p:ext uri="{BB962C8B-B14F-4D97-AF65-F5344CB8AC3E}">
        <p14:creationId xmlns:p14="http://schemas.microsoft.com/office/powerpoint/2010/main" val="1317826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63391" y="220053"/>
            <a:ext cx="3384566" cy="2651126"/>
          </a:xfrm>
        </p:spPr>
        <p:txBody>
          <a:bodyPr/>
          <a:lstStyle/>
          <a:p>
            <a:r>
              <a:rPr lang="fr-FR" dirty="0" smtClean="0"/>
              <a:t>TIR</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40</a:t>
            </a:fld>
            <a:endParaRPr lang="fr-FR"/>
          </a:p>
        </p:txBody>
      </p:sp>
      <p:pic>
        <p:nvPicPr>
          <p:cNvPr id="6" name="Image 5"/>
          <p:cNvPicPr/>
          <p:nvPr/>
        </p:nvPicPr>
        <p:blipFill>
          <a:blip r:embed="rId3" cstate="screen">
            <a:extLst>
              <a:ext uri="{28A0092B-C50C-407E-A947-70E740481C1C}">
                <a14:useLocalDpi xmlns:a14="http://schemas.microsoft.com/office/drawing/2010/main"/>
              </a:ext>
            </a:extLst>
          </a:blip>
          <a:stretch>
            <a:fillRect/>
          </a:stretch>
        </p:blipFill>
        <p:spPr>
          <a:xfrm>
            <a:off x="23446" y="9270479"/>
            <a:ext cx="6342185" cy="4172472"/>
          </a:xfrm>
          <a:prstGeom prst="rect">
            <a:avLst/>
          </a:prstGeom>
        </p:spPr>
      </p:pic>
      <p:pic>
        <p:nvPicPr>
          <p:cNvPr id="7" name="Image 6"/>
          <p:cNvPicPr/>
          <p:nvPr/>
        </p:nvPicPr>
        <p:blipFill>
          <a:blip r:embed="rId4" cstate="screen">
            <a:extLst>
              <a:ext uri="{28A0092B-C50C-407E-A947-70E740481C1C}">
                <a14:useLocalDpi xmlns:a14="http://schemas.microsoft.com/office/drawing/2010/main"/>
              </a:ext>
            </a:extLst>
          </a:blip>
          <a:stretch>
            <a:fillRect/>
          </a:stretch>
        </p:blipFill>
        <p:spPr>
          <a:xfrm>
            <a:off x="23446" y="626163"/>
            <a:ext cx="6342185" cy="3404282"/>
          </a:xfrm>
          <a:prstGeom prst="rect">
            <a:avLst/>
          </a:prstGeom>
        </p:spPr>
      </p:pic>
      <p:pic>
        <p:nvPicPr>
          <p:cNvPr id="8" name="Image 7"/>
          <p:cNvPicPr/>
          <p:nvPr/>
        </p:nvPicPr>
        <p:blipFill>
          <a:blip r:embed="rId5"/>
          <a:stretch>
            <a:fillRect/>
          </a:stretch>
        </p:blipFill>
        <p:spPr>
          <a:xfrm>
            <a:off x="23446" y="4276449"/>
            <a:ext cx="6342185" cy="4762043"/>
          </a:xfrm>
          <a:prstGeom prst="rect">
            <a:avLst/>
          </a:prstGeom>
        </p:spPr>
      </p:pic>
      <p:sp>
        <p:nvSpPr>
          <p:cNvPr id="9" name="Rectangle 8"/>
          <p:cNvSpPr/>
          <p:nvPr/>
        </p:nvSpPr>
        <p:spPr>
          <a:xfrm>
            <a:off x="7537938" y="1983513"/>
            <a:ext cx="12684369" cy="1323439"/>
          </a:xfrm>
          <a:prstGeom prst="rect">
            <a:avLst/>
          </a:prstGeom>
        </p:spPr>
        <p:txBody>
          <a:bodyPr wrap="square">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0" name="Ellipse 9"/>
          <p:cNvSpPr/>
          <p:nvPr/>
        </p:nvSpPr>
        <p:spPr>
          <a:xfrm>
            <a:off x="6747547" y="4833639"/>
            <a:ext cx="3337674" cy="2891576"/>
          </a:xfrm>
          <a:prstGeom prst="ellipse">
            <a:avLst/>
          </a:prstGeom>
          <a:blipFill dpi="0" rotWithShape="1">
            <a:blip r:embed="rId6"/>
            <a:srcRect/>
            <a:stretch>
              <a:fillRect l="11506" r="11506"/>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467137" y="5354107"/>
            <a:ext cx="6636047" cy="1644497"/>
            <a:chOff x="5474616" y="184728"/>
            <a:chExt cx="3333809" cy="1644497"/>
          </a:xfrm>
        </p:grpSpPr>
        <p:sp>
          <p:nvSpPr>
            <p:cNvPr id="16" name="Rectangle 15"/>
            <p:cNvSpPr/>
            <p:nvPr/>
          </p:nvSpPr>
          <p:spPr>
            <a:xfrm>
              <a:off x="5763640" y="306394"/>
              <a:ext cx="3044785"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5474616" y="184728"/>
              <a:ext cx="3044785"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p>
            <a:p>
              <a:pPr lvl="0" algn="l" defTabSz="1422400">
                <a:lnSpc>
                  <a:spcPct val="90000"/>
                </a:lnSpc>
                <a:spcBef>
                  <a:spcPct val="0"/>
                </a:spcBef>
                <a:spcAft>
                  <a:spcPct val="35000"/>
                </a:spcAft>
              </a:pPr>
              <a:r>
                <a:rPr lang="fr-FR" sz="4800" b="1" kern="1200" dirty="0" smtClean="0">
                  <a:solidFill>
                    <a:srgbClr val="004494"/>
                  </a:solidFill>
                  <a:latin typeface="Helvetica Neue Medium"/>
                </a:rPr>
                <a:t>Marie-Odile </a:t>
              </a:r>
              <a:r>
                <a:rPr lang="fr-FR" sz="4800" b="1" kern="1200" dirty="0" err="1" smtClean="0">
                  <a:solidFill>
                    <a:srgbClr val="004494"/>
                  </a:solidFill>
                  <a:latin typeface="Helvetica Neue Medium"/>
                </a:rPr>
                <a:t>Waltz</a:t>
              </a:r>
              <a:endParaRPr lang="fr-FR" sz="4800" kern="1200" dirty="0"/>
            </a:p>
          </p:txBody>
        </p:sp>
      </p:grpSp>
      <p:sp>
        <p:nvSpPr>
          <p:cNvPr id="12" name="Ellipse 11"/>
          <p:cNvSpPr/>
          <p:nvPr/>
        </p:nvSpPr>
        <p:spPr>
          <a:xfrm>
            <a:off x="16086301" y="4773786"/>
            <a:ext cx="3184387" cy="2854503"/>
          </a:xfrm>
          <a:prstGeom prst="ellipse">
            <a:avLst/>
          </a:prstGeom>
          <a:blipFill dpi="0" rotWithShape="1">
            <a:blip r:embed="rId7"/>
            <a:srcRect/>
            <a:stretch>
              <a:fillRect l="12500" r="1250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1418372" y="5354107"/>
            <a:ext cx="13039275" cy="3163779"/>
            <a:chOff x="5738338" y="410108"/>
            <a:chExt cx="13039275" cy="3163779"/>
          </a:xfrm>
        </p:grpSpPr>
        <p:sp>
          <p:nvSpPr>
            <p:cNvPr id="14" name="Rectangle 13"/>
            <p:cNvSpPr/>
            <p:nvPr/>
          </p:nvSpPr>
          <p:spPr>
            <a:xfrm>
              <a:off x="5738338" y="2051056"/>
              <a:ext cx="3044785"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13864474" y="410108"/>
              <a:ext cx="4913139"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0" algn="l" defTabSz="1600200">
                <a:lnSpc>
                  <a:spcPct val="90000"/>
                </a:lnSpc>
                <a:spcBef>
                  <a:spcPct val="0"/>
                </a:spcBef>
                <a:spcAft>
                  <a:spcPct val="35000"/>
                </a:spcAft>
              </a:pPr>
              <a:r>
                <a:rPr lang="fr-FR" sz="4800" b="1" kern="1200" dirty="0" smtClean="0">
                  <a:solidFill>
                    <a:srgbClr val="004494"/>
                  </a:solidFill>
                  <a:latin typeface="Helvetica Neue Medium"/>
                </a:rPr>
                <a:t>Marius </a:t>
              </a:r>
              <a:r>
                <a:rPr lang="fr-FR" sz="4800" b="1" kern="1200" dirty="0" err="1" smtClean="0">
                  <a:solidFill>
                    <a:srgbClr val="004494"/>
                  </a:solidFill>
                  <a:latin typeface="Helvetica Neue Medium"/>
                </a:rPr>
                <a:t>Grigore</a:t>
              </a:r>
              <a:endParaRPr lang="fr-FR" sz="4800" kern="1200" dirty="0"/>
            </a:p>
          </p:txBody>
        </p:sp>
      </p:grpSp>
      <p:sp>
        <p:nvSpPr>
          <p:cNvPr id="18" name="Rectangle 17"/>
          <p:cNvSpPr/>
          <p:nvPr/>
        </p:nvSpPr>
        <p:spPr>
          <a:xfrm>
            <a:off x="7078688" y="10694995"/>
            <a:ext cx="4667835" cy="1323439"/>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Lingolsheim</a:t>
            </a:r>
          </a:p>
          <a:p>
            <a:pPr lvl="0" algn="l"/>
            <a:r>
              <a:rPr lang="fr-FR" sz="4000" b="1" dirty="0">
                <a:ln w="1905"/>
                <a:solidFill>
                  <a:schemeClr val="tx1"/>
                </a:solidFill>
                <a:effectLst>
                  <a:innerShdw blurRad="69850" dist="43180" dir="5400000">
                    <a:srgbClr val="000000">
                      <a:alpha val="65000"/>
                    </a:srgbClr>
                  </a:innerShdw>
                </a:effectLst>
                <a:latin typeface="Helvetica Neue Medium"/>
              </a:rPr>
              <a:t>Jeudi : 19h – 22h</a:t>
            </a:r>
          </a:p>
        </p:txBody>
      </p:sp>
      <p:sp>
        <p:nvSpPr>
          <p:cNvPr id="19" name="Rectangle 18"/>
          <p:cNvSpPr/>
          <p:nvPr/>
        </p:nvSpPr>
        <p:spPr>
          <a:xfrm>
            <a:off x="15630664" y="11729073"/>
            <a:ext cx="7076936" cy="707886"/>
          </a:xfrm>
          <a:prstGeom prst="rect">
            <a:avLst/>
          </a:prstGeom>
        </p:spPr>
        <p:txBody>
          <a:bodyPr wrap="square">
            <a:spAutoFit/>
          </a:bodyPr>
          <a:lstStyle/>
          <a:p>
            <a:pPr algn="l"/>
            <a:r>
              <a:rPr lang="fr-FR" sz="4000" dirty="0" smtClean="0">
                <a:solidFill>
                  <a:srgbClr val="E30713"/>
                </a:solidFill>
                <a:latin typeface="Ubuntu"/>
                <a:hlinkClick r:id="rId8"/>
              </a:rPr>
              <a:t>ascmtir@creditmutuel.fr</a:t>
            </a:r>
            <a:endParaRPr lang="fr-FR" sz="4000" dirty="0">
              <a:solidFill>
                <a:srgbClr val="303030"/>
              </a:solidFill>
              <a:latin typeface="Ubuntu"/>
            </a:endParaRPr>
          </a:p>
        </p:txBody>
      </p:sp>
      <p:pic>
        <p:nvPicPr>
          <p:cNvPr id="5" name="Image 4">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57621" y="7464752"/>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80886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77138" y="234973"/>
            <a:ext cx="6760812" cy="2651126"/>
          </a:xfrm>
        </p:spPr>
        <p:txBody>
          <a:bodyPr/>
          <a:lstStyle/>
          <a:p>
            <a:r>
              <a:rPr lang="fr-FR" dirty="0" smtClean="0"/>
              <a:t>ULTIMATE</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41</a:t>
            </a:fld>
            <a:endParaRPr lang="fr-FR"/>
          </a:p>
        </p:txBody>
      </p:sp>
      <p:pic>
        <p:nvPicPr>
          <p:cNvPr id="6" name="Image 5"/>
          <p:cNvPicPr>
            <a:picLocks noChangeAspect="1"/>
          </p:cNvPicPr>
          <p:nvPr/>
        </p:nvPicPr>
        <p:blipFill>
          <a:blip r:embed="rId3"/>
          <a:stretch>
            <a:fillRect/>
          </a:stretch>
        </p:blipFill>
        <p:spPr>
          <a:xfrm>
            <a:off x="-8319" y="329396"/>
            <a:ext cx="7087578" cy="4348650"/>
          </a:xfrm>
          <a:prstGeom prst="rect">
            <a:avLst/>
          </a:prstGeom>
        </p:spPr>
      </p:pic>
      <p:pic>
        <p:nvPicPr>
          <p:cNvPr id="7" name="Image 6"/>
          <p:cNvPicPr>
            <a:picLocks noChangeAspect="1"/>
          </p:cNvPicPr>
          <p:nvPr/>
        </p:nvPicPr>
        <p:blipFill>
          <a:blip r:embed="rId4"/>
          <a:stretch>
            <a:fillRect/>
          </a:stretch>
        </p:blipFill>
        <p:spPr>
          <a:xfrm>
            <a:off x="0" y="4781655"/>
            <a:ext cx="7079259" cy="4394842"/>
          </a:xfrm>
          <a:prstGeom prst="rect">
            <a:avLst/>
          </a:prstGeom>
        </p:spPr>
      </p:pic>
      <p:pic>
        <p:nvPicPr>
          <p:cNvPr id="8" name="Image 7"/>
          <p:cNvPicPr>
            <a:picLocks noChangeAspect="1"/>
          </p:cNvPicPr>
          <p:nvPr/>
        </p:nvPicPr>
        <p:blipFill>
          <a:blip r:embed="rId5"/>
          <a:stretch>
            <a:fillRect/>
          </a:stretch>
        </p:blipFill>
        <p:spPr>
          <a:xfrm>
            <a:off x="-8319" y="9280107"/>
            <a:ext cx="7087578" cy="4084649"/>
          </a:xfrm>
          <a:prstGeom prst="rect">
            <a:avLst/>
          </a:prstGeom>
        </p:spPr>
      </p:pic>
      <p:sp>
        <p:nvSpPr>
          <p:cNvPr id="9" name="Ellipse 8"/>
          <p:cNvSpPr/>
          <p:nvPr/>
        </p:nvSpPr>
        <p:spPr>
          <a:xfrm>
            <a:off x="7857356" y="2910031"/>
            <a:ext cx="3184852" cy="3337799"/>
          </a:xfrm>
          <a:prstGeom prst="ellipse">
            <a:avLst/>
          </a:prstGeom>
          <a:blipFill dpi="0" rotWithShape="1">
            <a:blip r:embed="rId6"/>
            <a:srcRect/>
            <a:stretch>
              <a:fillRect t="-16647" b="-16647"/>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0" name="Groupe 9"/>
          <p:cNvGrpSpPr/>
          <p:nvPr/>
        </p:nvGrpSpPr>
        <p:grpSpPr>
          <a:xfrm>
            <a:off x="10952036" y="3537152"/>
            <a:ext cx="6678710" cy="3096795"/>
            <a:chOff x="6137115" y="-1267570"/>
            <a:chExt cx="2492873" cy="3096795"/>
          </a:xfrm>
        </p:grpSpPr>
        <p:sp>
          <p:nvSpPr>
            <p:cNvPr id="11" name="Rectangle 10"/>
            <p:cNvSpPr/>
            <p:nvPr/>
          </p:nvSpPr>
          <p:spPr>
            <a:xfrm>
              <a:off x="6137115" y="306394"/>
              <a:ext cx="2285212" cy="1522831"/>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ZoneTexte 11"/>
            <p:cNvSpPr txBox="1"/>
            <p:nvPr/>
          </p:nvSpPr>
          <p:spPr>
            <a:xfrm>
              <a:off x="6344776" y="-1267570"/>
              <a:ext cx="2285212"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80" tIns="40640" rIns="81280" bIns="40640" numCol="1" spcCol="1270" anchor="t" anchorCtr="0">
              <a:noAutofit/>
            </a:bodyPr>
            <a:lstStyle/>
            <a:p>
              <a:pPr lvl="0" algn="l" defTabSz="14224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Nicolas </a:t>
              </a:r>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MERSTORF</a:t>
              </a:r>
              <a:endParaRPr lang="fr-FR" sz="4800" b="1" kern="1200" dirty="0">
                <a:solidFill>
                  <a:srgbClr val="004494"/>
                </a:solidFill>
                <a:latin typeface="Helvetica Neue Medium"/>
              </a:endParaRPr>
            </a:p>
          </p:txBody>
        </p:sp>
      </p:grpSp>
      <p:sp>
        <p:nvSpPr>
          <p:cNvPr id="13" name="Rectangle 12"/>
          <p:cNvSpPr/>
          <p:nvPr/>
        </p:nvSpPr>
        <p:spPr>
          <a:xfrm>
            <a:off x="7673068" y="7073179"/>
            <a:ext cx="9069911" cy="4401205"/>
          </a:xfrm>
          <a:prstGeom prst="rect">
            <a:avLst/>
          </a:prstGeom>
        </p:spPr>
        <p:txBody>
          <a:bodyPr wrap="square">
            <a:spAutoFit/>
          </a:bodyPr>
          <a:lstStyle/>
          <a:p>
            <a:pPr lvl="0" algn="l"/>
            <a:r>
              <a:rPr lang="fr-FR" sz="4000" b="1" dirty="0">
                <a:ln w="1905"/>
                <a:solidFill>
                  <a:schemeClr val="tx1"/>
                </a:solidFill>
                <a:effectLst>
                  <a:innerShdw blurRad="69850" dist="43180" dir="5400000">
                    <a:srgbClr val="000000">
                      <a:alpha val="65000"/>
                    </a:srgbClr>
                  </a:innerShdw>
                </a:effectLst>
                <a:latin typeface="Helvetica Neue Medium"/>
              </a:rPr>
              <a:t>D’avril à </a:t>
            </a:r>
            <a:r>
              <a:rPr lang="fr-FR" sz="4000" b="1" dirty="0" smtClean="0">
                <a:ln w="1905"/>
                <a:solidFill>
                  <a:schemeClr val="tx1"/>
                </a:solidFill>
                <a:effectLst>
                  <a:innerShdw blurRad="69850" dist="43180" dir="5400000">
                    <a:srgbClr val="000000">
                      <a:alpha val="65000"/>
                    </a:srgbClr>
                  </a:innerShdw>
                </a:effectLst>
                <a:latin typeface="Helvetica Neue Medium"/>
              </a:rPr>
              <a:t>octobre</a:t>
            </a: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Chaque </a:t>
            </a:r>
            <a:r>
              <a:rPr lang="fr-FR" sz="4000" b="1" dirty="0">
                <a:ln w="1905"/>
                <a:solidFill>
                  <a:schemeClr val="tx1"/>
                </a:solidFill>
                <a:effectLst>
                  <a:innerShdw blurRad="69850" dist="43180" dir="5400000">
                    <a:srgbClr val="000000">
                      <a:alpha val="65000"/>
                    </a:srgbClr>
                  </a:innerShdw>
                </a:effectLst>
                <a:latin typeface="Helvetica Neue Medium"/>
              </a:rPr>
              <a:t>mardi de 12h à 13h15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au </a:t>
            </a:r>
            <a:r>
              <a:rPr lang="fr-FR" sz="4000" b="1" dirty="0">
                <a:ln w="1905"/>
                <a:solidFill>
                  <a:schemeClr val="tx1"/>
                </a:solidFill>
                <a:effectLst>
                  <a:innerShdw blurRad="69850" dist="43180" dir="5400000">
                    <a:srgbClr val="000000">
                      <a:alpha val="65000"/>
                    </a:srgbClr>
                  </a:innerShdw>
                </a:effectLst>
                <a:latin typeface="Helvetica Neue Medium"/>
              </a:rPr>
              <a:t>stade de l’Ill (en extérieur</a:t>
            </a:r>
            <a:r>
              <a:rPr lang="fr-FR" sz="4000" b="1" dirty="0" smtClean="0">
                <a:ln w="1905"/>
                <a:solidFill>
                  <a:schemeClr val="tx1"/>
                </a:solidFill>
                <a:effectLst>
                  <a:innerShdw blurRad="69850" dist="43180" dir="5400000">
                    <a:srgbClr val="000000">
                      <a:alpha val="65000"/>
                    </a:srgbClr>
                  </a:innerShdw>
                </a:effectLst>
                <a:latin typeface="Helvetica Neue Medium"/>
              </a:rPr>
              <a:t>)</a:t>
            </a:r>
          </a:p>
          <a:p>
            <a:pPr lvl="0" algn="l"/>
            <a:endParaRPr lang="fr-FR" sz="4000" b="1" dirty="0">
              <a:ln w="1905"/>
              <a:solidFill>
                <a:schemeClr val="tx1"/>
              </a:solidFill>
              <a:effectLst>
                <a:innerShdw blurRad="69850" dist="43180" dir="5400000">
                  <a:srgbClr val="000000">
                    <a:alpha val="65000"/>
                  </a:srgbClr>
                </a:innerShdw>
              </a:effectLst>
              <a:latin typeface="Helvetica Neue Medium"/>
            </a:endParaRPr>
          </a:p>
          <a:p>
            <a:pPr lvl="0" algn="l"/>
            <a:r>
              <a:rPr lang="fr-FR" sz="4000" b="1" dirty="0">
                <a:ln w="1905"/>
                <a:solidFill>
                  <a:schemeClr val="tx1"/>
                </a:solidFill>
                <a:effectLst>
                  <a:innerShdw blurRad="69850" dist="43180" dir="5400000">
                    <a:srgbClr val="000000">
                      <a:alpha val="65000"/>
                    </a:srgbClr>
                  </a:innerShdw>
                </a:effectLst>
                <a:latin typeface="Helvetica Neue Medium"/>
              </a:rPr>
              <a:t>De novembre à mars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Chaque </a:t>
            </a:r>
            <a:r>
              <a:rPr lang="fr-FR" sz="4000" b="1" dirty="0">
                <a:ln w="1905"/>
                <a:solidFill>
                  <a:schemeClr val="tx1"/>
                </a:solidFill>
                <a:effectLst>
                  <a:innerShdw blurRad="69850" dist="43180" dir="5400000">
                    <a:srgbClr val="000000">
                      <a:alpha val="65000"/>
                    </a:srgbClr>
                  </a:innerShdw>
                </a:effectLst>
                <a:latin typeface="Helvetica Neue Medium"/>
              </a:rPr>
              <a:t>mercredi de 12h à 13h15 </a:t>
            </a:r>
            <a:endParaRPr lang="fr-FR" sz="4000" b="1" dirty="0" smtClean="0">
              <a:ln w="1905"/>
              <a:solidFill>
                <a:schemeClr val="tx1"/>
              </a:solidFill>
              <a:effectLst>
                <a:innerShdw blurRad="69850" dist="43180" dir="5400000">
                  <a:srgbClr val="000000">
                    <a:alpha val="65000"/>
                  </a:srgbClr>
                </a:innerShdw>
              </a:effectLst>
              <a:latin typeface="Helvetica Neue Medium"/>
            </a:endParaRPr>
          </a:p>
          <a:p>
            <a:pPr lvl="0" algn="l"/>
            <a:r>
              <a:rPr lang="fr-FR" sz="4000" b="1" dirty="0" smtClean="0">
                <a:ln w="1905"/>
                <a:solidFill>
                  <a:schemeClr val="tx1"/>
                </a:solidFill>
                <a:effectLst>
                  <a:innerShdw blurRad="69850" dist="43180" dir="5400000">
                    <a:srgbClr val="000000">
                      <a:alpha val="65000"/>
                    </a:srgbClr>
                  </a:innerShdw>
                </a:effectLst>
                <a:latin typeface="Helvetica Neue Medium"/>
              </a:rPr>
              <a:t>au </a:t>
            </a:r>
            <a:r>
              <a:rPr lang="fr-FR" sz="4000" b="1" dirty="0">
                <a:ln w="1905"/>
                <a:solidFill>
                  <a:schemeClr val="tx1"/>
                </a:solidFill>
                <a:effectLst>
                  <a:innerShdw blurRad="69850" dist="43180" dir="5400000">
                    <a:srgbClr val="000000">
                      <a:alpha val="65000"/>
                    </a:srgbClr>
                  </a:innerShdw>
                </a:effectLst>
                <a:latin typeface="Helvetica Neue Medium"/>
              </a:rPr>
              <a:t>gymnase AGR (en intérieur)</a:t>
            </a:r>
          </a:p>
        </p:txBody>
      </p:sp>
      <p:sp>
        <p:nvSpPr>
          <p:cNvPr id="14" name="Rectangle 13"/>
          <p:cNvSpPr/>
          <p:nvPr/>
        </p:nvSpPr>
        <p:spPr>
          <a:xfrm>
            <a:off x="14784884" y="12495687"/>
            <a:ext cx="7076936" cy="707886"/>
          </a:xfrm>
          <a:prstGeom prst="rect">
            <a:avLst/>
          </a:prstGeom>
        </p:spPr>
        <p:txBody>
          <a:bodyPr wrap="square">
            <a:spAutoFit/>
          </a:bodyPr>
          <a:lstStyle/>
          <a:p>
            <a:pPr algn="l"/>
            <a:r>
              <a:rPr lang="fr-FR" sz="4000" dirty="0" smtClean="0">
                <a:solidFill>
                  <a:srgbClr val="E30713"/>
                </a:solidFill>
                <a:latin typeface="Ubuntu"/>
                <a:hlinkClick r:id="rId7"/>
              </a:rPr>
              <a:t>ascmultimate@creditmutuel.fr</a:t>
            </a:r>
            <a:endParaRPr lang="fr-FR" sz="4000" dirty="0">
              <a:solidFill>
                <a:srgbClr val="303030"/>
              </a:solidFill>
              <a:latin typeface="Ubuntu"/>
            </a:endParaRPr>
          </a:p>
        </p:txBody>
      </p:sp>
      <p:sp>
        <p:nvSpPr>
          <p:cNvPr id="15" name="Rectangle 14"/>
          <p:cNvSpPr/>
          <p:nvPr/>
        </p:nvSpPr>
        <p:spPr>
          <a:xfrm>
            <a:off x="6678975" y="2022228"/>
            <a:ext cx="8546123" cy="707886"/>
          </a:xfrm>
          <a:prstGeom prst="rect">
            <a:avLst/>
          </a:prstGeom>
        </p:spPr>
        <p:txBody>
          <a:bodyPr wrap="square">
            <a:spAutoFit/>
          </a:bodyPr>
          <a:lstStyle/>
          <a:p>
            <a:pPr lvl="0"/>
            <a:r>
              <a:rPr lang="fr-FR" sz="4000" dirty="0">
                <a:solidFill>
                  <a:srgbClr val="0E4195"/>
                </a:solidFill>
                <a:latin typeface="Helvetica Neue Medium"/>
              </a:rPr>
              <a:t>Loisir </a:t>
            </a:r>
            <a:r>
              <a:rPr lang="fr-FR" sz="4000" dirty="0" smtClean="0">
                <a:solidFill>
                  <a:srgbClr val="0E4195"/>
                </a:solidFill>
                <a:latin typeface="Helvetica Neue Medium"/>
              </a:rPr>
              <a:t>mixte // Tous </a:t>
            </a:r>
            <a:r>
              <a:rPr lang="fr-FR" sz="4000" dirty="0">
                <a:solidFill>
                  <a:srgbClr val="0E4195"/>
                </a:solidFill>
                <a:latin typeface="Helvetica Neue Medium"/>
              </a:rPr>
              <a:t>niveaux</a:t>
            </a:r>
          </a:p>
        </p:txBody>
      </p:sp>
      <p:sp>
        <p:nvSpPr>
          <p:cNvPr id="16" name="ZoneTexte 15"/>
          <p:cNvSpPr txBox="1"/>
          <p:nvPr/>
        </p:nvSpPr>
        <p:spPr>
          <a:xfrm>
            <a:off x="19527238" y="3514953"/>
            <a:ext cx="6360724" cy="15228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1440" tIns="45720" rIns="91440" bIns="45720" numCol="1" spcCol="1270" anchor="t" anchorCtr="0">
            <a:noAutofit/>
          </a:bodyPr>
          <a:lstStyle/>
          <a:p>
            <a:pPr lvl="0" algn="l" defTabSz="1600200">
              <a:lnSpc>
                <a:spcPct val="90000"/>
              </a:lnSpc>
              <a:spcBef>
                <a:spcPct val="0"/>
              </a:spcBef>
              <a:spcAft>
                <a:spcPct val="35000"/>
              </a:spcAft>
            </a:pPr>
            <a:r>
              <a:rPr lang="fr-FR" sz="4800" kern="1200" dirty="0" smtClean="0"/>
              <a:t>Binôme</a:t>
            </a:r>
            <a:endParaRPr lang="fr-FR" sz="4800" kern="1200" dirty="0"/>
          </a:p>
          <a:p>
            <a:pPr lvl="0" algn="l" defTabSz="1600200">
              <a:lnSpc>
                <a:spcPct val="90000"/>
              </a:lnSpc>
              <a:spcBef>
                <a:spcPct val="0"/>
              </a:spcBef>
              <a:spcAft>
                <a:spcPct val="35000"/>
              </a:spcAft>
            </a:pPr>
            <a:r>
              <a:rPr lang="fr-FR" sz="4800" b="1" kern="1200" dirty="0" err="1" smtClean="0">
                <a:solidFill>
                  <a:srgbClr val="004494"/>
                </a:solidFill>
                <a:latin typeface="Helvetica Neue Medium"/>
              </a:rPr>
              <a:t>Khanh-Thanh</a:t>
            </a:r>
            <a:r>
              <a:rPr lang="fr-FR" sz="4800" b="1" kern="1200" dirty="0" smtClean="0">
                <a:solidFill>
                  <a:srgbClr val="004494"/>
                </a:solidFill>
                <a:latin typeface="Helvetica Neue Medium"/>
              </a:rPr>
              <a:t> </a:t>
            </a:r>
          </a:p>
          <a:p>
            <a:pPr lvl="0" algn="l" defTabSz="1600200">
              <a:lnSpc>
                <a:spcPct val="90000"/>
              </a:lnSpc>
              <a:spcBef>
                <a:spcPct val="0"/>
              </a:spcBef>
              <a:spcAft>
                <a:spcPct val="35000"/>
              </a:spcAft>
            </a:pPr>
            <a:r>
              <a:rPr lang="fr-FR" sz="4800" b="1" kern="1200" dirty="0" smtClean="0">
                <a:solidFill>
                  <a:srgbClr val="004494"/>
                </a:solidFill>
                <a:latin typeface="Helvetica Neue Medium"/>
              </a:rPr>
              <a:t>DOAN</a:t>
            </a:r>
            <a:endParaRPr lang="fr-FR" sz="4800" kern="1200" dirty="0"/>
          </a:p>
        </p:txBody>
      </p:sp>
      <p:pic>
        <p:nvPicPr>
          <p:cNvPr id="3" name="Image 2"/>
          <p:cNvPicPr>
            <a:picLocks noChangeAspect="1"/>
          </p:cNvPicPr>
          <p:nvPr/>
        </p:nvPicPr>
        <p:blipFill>
          <a:blip r:embed="rId8"/>
          <a:stretch>
            <a:fillRect/>
          </a:stretch>
        </p:blipFill>
        <p:spPr>
          <a:xfrm>
            <a:off x="15541051" y="2920014"/>
            <a:ext cx="3429838" cy="3392957"/>
          </a:xfrm>
          <a:prstGeom prst="ellipse">
            <a:avLst/>
          </a:prstGeom>
          <a:ln>
            <a:noFill/>
          </a:ln>
          <a:effectLst>
            <a:softEdge rad="112500"/>
          </a:effectLst>
        </p:spPr>
      </p:pic>
      <p:pic>
        <p:nvPicPr>
          <p:cNvPr id="5" name="Image 4">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23352" y="7793959"/>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25017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522585" y="336889"/>
            <a:ext cx="6198104" cy="1535553"/>
          </a:xfrm>
        </p:spPr>
        <p:txBody>
          <a:bodyPr/>
          <a:lstStyle/>
          <a:p>
            <a:r>
              <a:rPr lang="fr-FR" dirty="0" smtClean="0"/>
              <a:t>VOLLEY</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42</a:t>
            </a:fld>
            <a:endParaRPr lang="fr-F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9" y="126494"/>
            <a:ext cx="6955922" cy="463728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1" y="6099672"/>
            <a:ext cx="7012611" cy="5259458"/>
          </a:xfrm>
          <a:prstGeom prst="rect">
            <a:avLst/>
          </a:prstGeom>
        </p:spPr>
      </p:pic>
      <p:sp>
        <p:nvSpPr>
          <p:cNvPr id="9" name="Rectangle 8"/>
          <p:cNvSpPr/>
          <p:nvPr/>
        </p:nvSpPr>
        <p:spPr>
          <a:xfrm>
            <a:off x="7772400" y="1535553"/>
            <a:ext cx="12192000" cy="1323439"/>
          </a:xfrm>
          <a:prstGeom prst="rect">
            <a:avLst/>
          </a:prstGeom>
        </p:spPr>
        <p:txBody>
          <a:bodyPr>
            <a:spAutoFit/>
          </a:bodyPr>
          <a:lstStyle/>
          <a:p>
            <a:pPr lvl="0" algn="l"/>
            <a:r>
              <a:rPr lang="fr-FR" sz="4000" dirty="0">
                <a:solidFill>
                  <a:schemeClr val="accent5">
                    <a:lumMod val="75000"/>
                  </a:schemeClr>
                </a:solidFill>
                <a:latin typeface="Helvetica Neue Medium"/>
              </a:rPr>
              <a:t>Loisir et compétition Masculine/mixte et féminine</a:t>
            </a:r>
          </a:p>
          <a:p>
            <a:pPr lvl="0" algn="l"/>
            <a:r>
              <a:rPr lang="fr-FR" sz="4000" dirty="0">
                <a:solidFill>
                  <a:schemeClr val="accent5">
                    <a:lumMod val="75000"/>
                  </a:schemeClr>
                </a:solidFill>
                <a:latin typeface="Helvetica Neue Medium"/>
              </a:rPr>
              <a:t>Tous niveaux</a:t>
            </a:r>
          </a:p>
        </p:txBody>
      </p:sp>
      <p:sp>
        <p:nvSpPr>
          <p:cNvPr id="10" name="Ellipse 9"/>
          <p:cNvSpPr/>
          <p:nvPr/>
        </p:nvSpPr>
        <p:spPr>
          <a:xfrm>
            <a:off x="7254793" y="3872785"/>
            <a:ext cx="2773999" cy="2875122"/>
          </a:xfrm>
          <a:prstGeom prst="ellipse">
            <a:avLst/>
          </a:prstGeom>
          <a:blipFill dpi="0" rotWithShape="1">
            <a:blip r:embed="rId5"/>
            <a:srcRect/>
            <a:stretch>
              <a:fillRect t="-925" b="-15335"/>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0120351" y="4538100"/>
            <a:ext cx="5543625" cy="2173200"/>
            <a:chOff x="4528545" y="-983520"/>
            <a:chExt cx="5543625" cy="2173200"/>
          </a:xfrm>
        </p:grpSpPr>
        <p:sp>
          <p:nvSpPr>
            <p:cNvPr id="16" name="Rectangle 15"/>
            <p:cNvSpPr/>
            <p:nvPr/>
          </p:nvSpPr>
          <p:spPr>
            <a:xfrm>
              <a:off x="5604402" y="-33576"/>
              <a:ext cx="2252106" cy="122325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ZoneTexte 16"/>
            <p:cNvSpPr txBox="1"/>
            <p:nvPr/>
          </p:nvSpPr>
          <p:spPr>
            <a:xfrm>
              <a:off x="4528545" y="-983520"/>
              <a:ext cx="5543625" cy="1223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6040" tIns="33020" rIns="66040" bIns="33020" numCol="1" spcCol="1270" anchor="t" anchorCtr="0">
              <a:noAutofit/>
            </a:bodyPr>
            <a:lstStyle/>
            <a:p>
              <a:pPr lvl="0" algn="l" defTabSz="1155700">
                <a:lnSpc>
                  <a:spcPct val="90000"/>
                </a:lnSpc>
                <a:spcBef>
                  <a:spcPct val="0"/>
                </a:spcBef>
                <a:spcAft>
                  <a:spcPct val="35000"/>
                </a:spcAft>
              </a:pPr>
              <a:r>
                <a:rPr lang="fr-FR" sz="4800" kern="1200" dirty="0" smtClean="0"/>
                <a:t>Responsable </a:t>
              </a:r>
              <a:r>
                <a:rPr lang="fr-FR" sz="4800" b="1" kern="1200" dirty="0" smtClean="0">
                  <a:solidFill>
                    <a:srgbClr val="004494"/>
                  </a:solidFill>
                  <a:latin typeface="Helvetica Neue Medium"/>
                </a:rPr>
                <a:t>Jacques Guerrini</a:t>
              </a:r>
              <a:endParaRPr lang="fr-FR" sz="4800" kern="1200" dirty="0"/>
            </a:p>
          </p:txBody>
        </p:sp>
      </p:grpSp>
      <p:sp>
        <p:nvSpPr>
          <p:cNvPr id="12" name="Ellipse 11"/>
          <p:cNvSpPr/>
          <p:nvPr/>
        </p:nvSpPr>
        <p:spPr>
          <a:xfrm>
            <a:off x="15362877" y="3917336"/>
            <a:ext cx="2949526" cy="2830571"/>
          </a:xfrm>
          <a:prstGeom prst="ellipse">
            <a:avLst/>
          </a:prstGeom>
          <a:blipFill dpi="0" rotWithShape="1">
            <a:blip r:embed="rId6"/>
            <a:srcRect/>
            <a:stretch>
              <a:fillRect l="2045" r="2045"/>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3" name="Groupe 12"/>
          <p:cNvGrpSpPr/>
          <p:nvPr/>
        </p:nvGrpSpPr>
        <p:grpSpPr>
          <a:xfrm>
            <a:off x="10497223" y="4423683"/>
            <a:ext cx="18107124" cy="3642622"/>
            <a:chOff x="5813394" y="23006"/>
            <a:chExt cx="3998864" cy="2646723"/>
          </a:xfrm>
        </p:grpSpPr>
        <p:sp>
          <p:nvSpPr>
            <p:cNvPr id="14" name="Rectangle 13"/>
            <p:cNvSpPr/>
            <p:nvPr/>
          </p:nvSpPr>
          <p:spPr>
            <a:xfrm>
              <a:off x="5813394" y="1446473"/>
              <a:ext cx="2252106" cy="122325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ZoneTexte 14"/>
            <p:cNvSpPr txBox="1"/>
            <p:nvPr/>
          </p:nvSpPr>
          <p:spPr>
            <a:xfrm>
              <a:off x="7560152" y="23006"/>
              <a:ext cx="2252106" cy="12232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6040" tIns="33020" rIns="66040" bIns="33020" numCol="1" spcCol="1270" anchor="t" anchorCtr="0">
              <a:noAutofit/>
            </a:bodyPr>
            <a:lstStyle/>
            <a:p>
              <a:pPr lvl="0" algn="l" defTabSz="1155700">
                <a:lnSpc>
                  <a:spcPct val="90000"/>
                </a:lnSpc>
                <a:spcBef>
                  <a:spcPct val="0"/>
                </a:spcBef>
                <a:spcAft>
                  <a:spcPct val="35000"/>
                </a:spcAft>
              </a:pPr>
              <a:r>
                <a:rPr lang="fr-FR" sz="4800" kern="1200" dirty="0" smtClean="0"/>
                <a:t>Binôme</a:t>
              </a:r>
              <a:br>
                <a:rPr lang="fr-FR" sz="4800" kern="1200" dirty="0" smtClean="0"/>
              </a:br>
              <a:r>
                <a:rPr lang="fr-FR" sz="4800" b="1" kern="1200" dirty="0" err="1" smtClean="0">
                  <a:solidFill>
                    <a:srgbClr val="004494"/>
                  </a:solidFill>
                  <a:latin typeface="Helvetica Neue Medium"/>
                </a:rPr>
                <a:t>Sèverine</a:t>
              </a:r>
              <a:r>
                <a:rPr lang="fr-FR" sz="4800" b="1" kern="1200" dirty="0" smtClean="0">
                  <a:solidFill>
                    <a:srgbClr val="004494"/>
                  </a:solidFill>
                  <a:latin typeface="Helvetica Neue Medium"/>
                </a:rPr>
                <a:t> </a:t>
              </a:r>
              <a:r>
                <a:rPr lang="fr-FR" sz="4800" b="1" kern="1200" dirty="0" err="1" smtClean="0">
                  <a:solidFill>
                    <a:srgbClr val="004494"/>
                  </a:solidFill>
                  <a:latin typeface="Helvetica Neue Medium"/>
                </a:rPr>
                <a:t>Thomières</a:t>
              </a:r>
              <a:endParaRPr lang="fr-FR" sz="4800" kern="1200" dirty="0"/>
            </a:p>
          </p:txBody>
        </p:sp>
      </p:grpSp>
      <p:sp>
        <p:nvSpPr>
          <p:cNvPr id="18" name="Rectangle 17"/>
          <p:cNvSpPr/>
          <p:nvPr/>
        </p:nvSpPr>
        <p:spPr>
          <a:xfrm>
            <a:off x="7522585" y="8805855"/>
            <a:ext cx="9836618" cy="3785652"/>
          </a:xfrm>
          <a:prstGeom prst="rect">
            <a:avLst/>
          </a:prstGeom>
        </p:spPr>
        <p:txBody>
          <a:bodyPr wrap="square">
            <a:spAutoFit/>
          </a:bodyPr>
          <a:lstStyle/>
          <a:p>
            <a:pPr lvl="0" algn="l"/>
            <a:r>
              <a:rPr lang="fr-FR" sz="4000" b="1" dirty="0">
                <a:solidFill>
                  <a:schemeClr val="tx1"/>
                </a:solidFill>
                <a:latin typeface="Helvetica Neue Medium"/>
              </a:rPr>
              <a:t>Langevin</a:t>
            </a:r>
          </a:p>
          <a:p>
            <a:pPr lvl="1" algn="l"/>
            <a:r>
              <a:rPr lang="fr-FR" sz="4000" b="1" dirty="0">
                <a:solidFill>
                  <a:schemeClr val="tx1"/>
                </a:solidFill>
                <a:latin typeface="Helvetica Neue Medium"/>
              </a:rPr>
              <a:t>Lundi : 20h – 22h</a:t>
            </a:r>
          </a:p>
          <a:p>
            <a:pPr lvl="1" algn="l"/>
            <a:r>
              <a:rPr lang="fr-FR" sz="4000" b="1" dirty="0">
                <a:solidFill>
                  <a:schemeClr val="tx1"/>
                </a:solidFill>
                <a:latin typeface="Helvetica Neue Medium"/>
              </a:rPr>
              <a:t>Jeudi  </a:t>
            </a:r>
            <a:r>
              <a:rPr lang="fr-FR" sz="4000" b="1" dirty="0" smtClean="0">
                <a:solidFill>
                  <a:schemeClr val="tx1"/>
                </a:solidFill>
                <a:latin typeface="Helvetica Neue Medium"/>
              </a:rPr>
              <a:t>:18h </a:t>
            </a:r>
            <a:r>
              <a:rPr lang="fr-FR" sz="4000" b="1" dirty="0">
                <a:solidFill>
                  <a:schemeClr val="tx1"/>
                </a:solidFill>
                <a:latin typeface="Helvetica Neue Medium"/>
              </a:rPr>
              <a:t>– </a:t>
            </a:r>
            <a:r>
              <a:rPr lang="fr-FR" sz="4000" b="1" dirty="0" smtClean="0">
                <a:solidFill>
                  <a:schemeClr val="tx1"/>
                </a:solidFill>
                <a:latin typeface="Helvetica Neue Medium"/>
              </a:rPr>
              <a:t>22h</a:t>
            </a:r>
          </a:p>
          <a:p>
            <a:pPr lvl="1" algn="l"/>
            <a:endParaRPr lang="fr-FR" sz="4000" b="1" dirty="0">
              <a:solidFill>
                <a:schemeClr val="tx1"/>
              </a:solidFill>
              <a:latin typeface="Helvetica Neue Medium"/>
            </a:endParaRPr>
          </a:p>
          <a:p>
            <a:pPr lvl="1" algn="l"/>
            <a:r>
              <a:rPr lang="fr-FR" sz="4000" b="1" dirty="0" smtClean="0">
                <a:solidFill>
                  <a:schemeClr val="tx1"/>
                </a:solidFill>
                <a:latin typeface="Helvetica Neue Medium"/>
              </a:rPr>
              <a:t>Branly</a:t>
            </a:r>
          </a:p>
          <a:p>
            <a:pPr lvl="1" algn="l"/>
            <a:r>
              <a:rPr lang="fr-FR" sz="4000" b="1" dirty="0" smtClean="0">
                <a:solidFill>
                  <a:schemeClr val="tx1"/>
                </a:solidFill>
                <a:latin typeface="Helvetica Neue Medium"/>
              </a:rPr>
              <a:t>Lundi 18h – 20h</a:t>
            </a:r>
            <a:endParaRPr lang="fr-FR" sz="4000" b="1" dirty="0">
              <a:solidFill>
                <a:schemeClr val="tx1"/>
              </a:solidFill>
              <a:latin typeface="Helvetica Neue Medium"/>
            </a:endParaRPr>
          </a:p>
        </p:txBody>
      </p:sp>
      <p:sp>
        <p:nvSpPr>
          <p:cNvPr id="19" name="Rectangle 18"/>
          <p:cNvSpPr/>
          <p:nvPr/>
        </p:nvSpPr>
        <p:spPr>
          <a:xfrm>
            <a:off x="15362877" y="11708219"/>
            <a:ext cx="7076936" cy="707886"/>
          </a:xfrm>
          <a:prstGeom prst="rect">
            <a:avLst/>
          </a:prstGeom>
        </p:spPr>
        <p:txBody>
          <a:bodyPr wrap="square">
            <a:spAutoFit/>
          </a:bodyPr>
          <a:lstStyle/>
          <a:p>
            <a:pPr algn="l"/>
            <a:r>
              <a:rPr lang="fr-FR" sz="4000" dirty="0" smtClean="0">
                <a:solidFill>
                  <a:srgbClr val="E30713"/>
                </a:solidFill>
                <a:latin typeface="Ubuntu"/>
                <a:hlinkClick r:id="rId7"/>
              </a:rPr>
              <a:t>ascmvolley@creditmutuel.fr</a:t>
            </a:r>
            <a:endParaRPr lang="fr-FR" sz="4000" dirty="0">
              <a:solidFill>
                <a:srgbClr val="303030"/>
              </a:solidFill>
              <a:latin typeface="Ubuntu"/>
            </a:endParaRPr>
          </a:p>
        </p:txBody>
      </p:sp>
      <p:pic>
        <p:nvPicPr>
          <p:cNvPr id="20" name="Image 19">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01345" y="6923388"/>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89245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939926" y="85725"/>
            <a:ext cx="4052781" cy="2047960"/>
          </a:xfrm>
        </p:spPr>
        <p:txBody>
          <a:bodyPr/>
          <a:lstStyle/>
          <a:p>
            <a:r>
              <a:rPr lang="fr-FR" dirty="0" smtClean="0"/>
              <a:t>YOGA</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43</a:t>
            </a:fld>
            <a:endParaRPr lang="fr-FR"/>
          </a:p>
        </p:txBody>
      </p:sp>
      <p:pic>
        <p:nvPicPr>
          <p:cNvPr id="7" name="Picture 2" descr="G:\ASCM-SPORTIFS\VIDEO 45\Photos 45e\Photo 45 MAxime réduite\ASCM45ème - M Urweiller (44).jpg">
            <a:hlinkClick r:id="rId3" action="ppaction://hlinkpres?slideindex=1&amp;slidetit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606389"/>
            <a:ext cx="7588882" cy="4979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ASCM-SPORTIFS\VIDEO 45\Photos 45e\ASCM45ème - E. Faivre -  (2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7588882" cy="5025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75674" y="1674235"/>
            <a:ext cx="5732585" cy="707886"/>
          </a:xfrm>
          <a:prstGeom prst="rect">
            <a:avLst/>
          </a:prstGeom>
        </p:spPr>
        <p:txBody>
          <a:bodyPr wrap="square">
            <a:spAutoFit/>
          </a:bodyPr>
          <a:lstStyle/>
          <a:p>
            <a:pPr lvl="0" algn="l"/>
            <a:r>
              <a:rPr lang="fr-FR" sz="4000" dirty="0">
                <a:solidFill>
                  <a:srgbClr val="0E4195"/>
                </a:solidFill>
                <a:latin typeface="Helvetica Neue Medium"/>
              </a:rPr>
              <a:t>Loisir </a:t>
            </a:r>
            <a:r>
              <a:rPr lang="fr-FR" sz="4000" dirty="0" smtClean="0">
                <a:solidFill>
                  <a:srgbClr val="0E4195"/>
                </a:solidFill>
                <a:latin typeface="Helvetica Neue Medium"/>
              </a:rPr>
              <a:t>// Tous </a:t>
            </a:r>
            <a:r>
              <a:rPr lang="fr-FR" sz="4000" dirty="0">
                <a:solidFill>
                  <a:srgbClr val="0E4195"/>
                </a:solidFill>
                <a:latin typeface="Helvetica Neue Medium"/>
              </a:rPr>
              <a:t>niveaux</a:t>
            </a:r>
          </a:p>
        </p:txBody>
      </p:sp>
      <p:sp>
        <p:nvSpPr>
          <p:cNvPr id="10" name="Ellipse 9"/>
          <p:cNvSpPr/>
          <p:nvPr/>
        </p:nvSpPr>
        <p:spPr>
          <a:xfrm>
            <a:off x="8175674" y="4010210"/>
            <a:ext cx="3535680" cy="3304990"/>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upe 10"/>
          <p:cNvGrpSpPr/>
          <p:nvPr/>
        </p:nvGrpSpPr>
        <p:grpSpPr>
          <a:xfrm>
            <a:off x="11998355" y="4933990"/>
            <a:ext cx="8060521" cy="2722099"/>
            <a:chOff x="7042459" y="-859565"/>
            <a:chExt cx="2096464" cy="2722099"/>
          </a:xfrm>
        </p:grpSpPr>
        <p:sp>
          <p:nvSpPr>
            <p:cNvPr id="12" name="Rectangle 11"/>
            <p:cNvSpPr/>
            <p:nvPr/>
          </p:nvSpPr>
          <p:spPr>
            <a:xfrm>
              <a:off x="7042459" y="266355"/>
              <a:ext cx="1983469" cy="15961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ZoneTexte 12"/>
            <p:cNvSpPr txBox="1"/>
            <p:nvPr/>
          </p:nvSpPr>
          <p:spPr>
            <a:xfrm>
              <a:off x="7155454" y="-859565"/>
              <a:ext cx="1983469" cy="15961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35560" rIns="71120" bIns="35560" numCol="1" spcCol="1270" anchor="t" anchorCtr="0">
              <a:noAutofit/>
            </a:bodyPr>
            <a:lstStyle/>
            <a:p>
              <a:pPr lvl="0" algn="l" defTabSz="1244600">
                <a:lnSpc>
                  <a:spcPct val="90000"/>
                </a:lnSpc>
                <a:spcBef>
                  <a:spcPct val="0"/>
                </a:spcBef>
                <a:spcAft>
                  <a:spcPct val="35000"/>
                </a:spcAft>
              </a:pPr>
              <a:r>
                <a:rPr lang="fr-FR" sz="4800" kern="1200" dirty="0" smtClean="0"/>
                <a:t>Responsable </a:t>
              </a:r>
              <a:endParaRPr lang="fr-FR" sz="4800" kern="1200" dirty="0"/>
            </a:p>
            <a:p>
              <a:pPr lvl="1" indent="0" algn="l" defTabSz="1066800">
                <a:lnSpc>
                  <a:spcPct val="90000"/>
                </a:lnSpc>
                <a:spcBef>
                  <a:spcPct val="0"/>
                </a:spcBef>
                <a:spcAft>
                  <a:spcPct val="15000"/>
                </a:spcAft>
              </a:pPr>
              <a:r>
                <a:rPr lang="fr-FR" sz="4800" b="1" kern="1200" dirty="0" smtClean="0">
                  <a:solidFill>
                    <a:srgbClr val="004494"/>
                  </a:solidFill>
                  <a:latin typeface="Helvetica Neue Medium"/>
                </a:rPr>
                <a:t>Albert </a:t>
              </a:r>
              <a:r>
                <a:rPr lang="fr-FR" sz="4800" b="1" kern="1200" dirty="0" err="1" smtClean="0">
                  <a:solidFill>
                    <a:srgbClr val="004494"/>
                  </a:solidFill>
                  <a:latin typeface="Helvetica Neue Medium"/>
                </a:rPr>
                <a:t>Welsch</a:t>
              </a:r>
              <a:endParaRPr lang="fr-FR" sz="4800" kern="1200" dirty="0">
                <a:solidFill>
                  <a:srgbClr val="002060"/>
                </a:solidFill>
              </a:endParaRPr>
            </a:p>
          </p:txBody>
        </p:sp>
      </p:grpSp>
      <p:sp>
        <p:nvSpPr>
          <p:cNvPr id="14" name="Rectangle 13"/>
          <p:cNvSpPr/>
          <p:nvPr/>
        </p:nvSpPr>
        <p:spPr>
          <a:xfrm>
            <a:off x="8175674" y="8199236"/>
            <a:ext cx="12192000" cy="3785652"/>
          </a:xfrm>
          <a:prstGeom prst="rect">
            <a:avLst/>
          </a:prstGeom>
        </p:spPr>
        <p:txBody>
          <a:bodyPr>
            <a:spAutoFit/>
          </a:bodyPr>
          <a:lstStyle/>
          <a:p>
            <a:pPr lvl="0" algn="l"/>
            <a:r>
              <a:rPr lang="pt-BR" sz="4000" b="1" dirty="0">
                <a:ln w="1905"/>
                <a:solidFill>
                  <a:schemeClr val="tx1"/>
                </a:solidFill>
                <a:effectLst>
                  <a:innerShdw blurRad="69850" dist="43180" dir="5400000">
                    <a:srgbClr val="000000">
                      <a:alpha val="65000"/>
                    </a:srgbClr>
                  </a:innerShdw>
                </a:effectLst>
                <a:latin typeface="Helvetica Neue Medium"/>
              </a:rPr>
              <a:t>Robertsau</a:t>
            </a:r>
          </a:p>
          <a:p>
            <a:pPr lvl="0" algn="l"/>
            <a:r>
              <a:rPr lang="pt-BR" sz="4000" b="1" dirty="0">
                <a:ln w="1905"/>
                <a:solidFill>
                  <a:schemeClr val="tx1"/>
                </a:solidFill>
                <a:effectLst>
                  <a:innerShdw blurRad="69850" dist="43180" dir="5400000">
                    <a:srgbClr val="000000">
                      <a:alpha val="65000"/>
                    </a:srgbClr>
                  </a:innerShdw>
                </a:effectLst>
                <a:latin typeface="Helvetica Neue Medium"/>
              </a:rPr>
              <a:t>Lundi, Mercredi et Jeudi -  </a:t>
            </a:r>
            <a:r>
              <a:rPr lang="pt-BR" sz="4000" b="1" dirty="0" smtClean="0">
                <a:ln w="1905"/>
                <a:solidFill>
                  <a:schemeClr val="tx1"/>
                </a:solidFill>
                <a:effectLst>
                  <a:innerShdw blurRad="69850" dist="43180" dir="5400000">
                    <a:srgbClr val="000000">
                      <a:alpha val="65000"/>
                    </a:srgbClr>
                  </a:innerShdw>
                </a:effectLst>
                <a:latin typeface="Helvetica Neue Medium"/>
              </a:rPr>
              <a:t>20h-22h</a:t>
            </a:r>
          </a:p>
          <a:p>
            <a:pPr lvl="0" algn="l"/>
            <a:endParaRPr lang="pt-BR" sz="4000" b="1" dirty="0">
              <a:ln w="1905"/>
              <a:solidFill>
                <a:schemeClr val="tx1"/>
              </a:solidFill>
              <a:effectLst>
                <a:innerShdw blurRad="69850" dist="43180" dir="5400000">
                  <a:srgbClr val="000000">
                    <a:alpha val="65000"/>
                  </a:srgbClr>
                </a:innerShdw>
              </a:effectLst>
              <a:latin typeface="Helvetica Neue Medium"/>
            </a:endParaRPr>
          </a:p>
          <a:p>
            <a:pPr lvl="0" algn="l"/>
            <a:r>
              <a:rPr lang="pt-BR" sz="4000" b="1" dirty="0">
                <a:solidFill>
                  <a:schemeClr val="tx1"/>
                </a:solidFill>
                <a:latin typeface="Helvetica Neue Medium"/>
              </a:rPr>
              <a:t>La Wantzenau</a:t>
            </a:r>
          </a:p>
          <a:p>
            <a:pPr lvl="0" algn="l"/>
            <a:r>
              <a:rPr lang="pt-BR" sz="4000" b="1" dirty="0">
                <a:solidFill>
                  <a:schemeClr val="tx1"/>
                </a:solidFill>
                <a:latin typeface="Helvetica Neue Medium"/>
              </a:rPr>
              <a:t>Mardi : 18h-30 ou 20h </a:t>
            </a:r>
          </a:p>
          <a:p>
            <a:pPr lvl="0" algn="l"/>
            <a:endParaRPr lang="fr-FR" sz="4000" dirty="0">
              <a:solidFill>
                <a:schemeClr val="tx1"/>
              </a:solidFill>
            </a:endParaRPr>
          </a:p>
        </p:txBody>
      </p:sp>
      <p:sp>
        <p:nvSpPr>
          <p:cNvPr id="15" name="Rectangle 14"/>
          <p:cNvSpPr/>
          <p:nvPr/>
        </p:nvSpPr>
        <p:spPr>
          <a:xfrm>
            <a:off x="16425932" y="11286965"/>
            <a:ext cx="7076936" cy="707886"/>
          </a:xfrm>
          <a:prstGeom prst="rect">
            <a:avLst/>
          </a:prstGeom>
        </p:spPr>
        <p:txBody>
          <a:bodyPr wrap="square">
            <a:spAutoFit/>
          </a:bodyPr>
          <a:lstStyle/>
          <a:p>
            <a:pPr algn="l"/>
            <a:r>
              <a:rPr lang="fr-FR" sz="4000" dirty="0" smtClean="0">
                <a:solidFill>
                  <a:srgbClr val="E30713"/>
                </a:solidFill>
                <a:latin typeface="Ubuntu"/>
                <a:hlinkClick r:id="rId7"/>
              </a:rPr>
              <a:t>ascmyoga@creditmutuel.fr</a:t>
            </a:r>
            <a:endParaRPr lang="fr-FR" sz="4000" dirty="0">
              <a:solidFill>
                <a:srgbClr val="303030"/>
              </a:solidFill>
              <a:latin typeface="Ubuntu"/>
            </a:endParaRPr>
          </a:p>
        </p:txBody>
      </p:sp>
      <p:pic>
        <p:nvPicPr>
          <p:cNvPr id="16" name="Image 15">
            <a:hlinkClick r:id="rId8" action="ppaction://hlinkpres?slideindex=1&amp;slidetit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79548" y="5930739"/>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960242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783014" y="-155307"/>
            <a:ext cx="10066720" cy="1637567"/>
          </a:xfrm>
        </p:spPr>
        <p:txBody>
          <a:bodyPr/>
          <a:lstStyle/>
          <a:p>
            <a:r>
              <a:rPr lang="fr-FR" dirty="0" smtClean="0"/>
              <a:t>DANSE </a:t>
            </a:r>
            <a:r>
              <a:rPr lang="fr-FR" dirty="0"/>
              <a:t>&amp;</a:t>
            </a:r>
            <a:r>
              <a:rPr lang="fr-FR" dirty="0" smtClean="0"/>
              <a:t> SALSA</a:t>
            </a:r>
            <a:endParaRPr lang="fr-FR" dirty="0"/>
          </a:p>
        </p:txBody>
      </p:sp>
      <p:sp>
        <p:nvSpPr>
          <p:cNvPr id="4" name="Espace réservé du numéro de diapositive 3"/>
          <p:cNvSpPr>
            <a:spLocks noGrp="1"/>
          </p:cNvSpPr>
          <p:nvPr>
            <p:ph type="sldNum" sz="quarter" idx="12"/>
          </p:nvPr>
        </p:nvSpPr>
        <p:spPr>
          <a:xfrm>
            <a:off x="17150862" y="12712701"/>
            <a:ext cx="5486400" cy="730250"/>
          </a:xfrm>
        </p:spPr>
        <p:txBody>
          <a:bodyPr/>
          <a:lstStyle/>
          <a:p>
            <a:pPr>
              <a:defRPr/>
            </a:pPr>
            <a:fld id="{624D18DD-0A91-4BE4-9698-B7577E207BB3}" type="slidenum">
              <a:rPr lang="fr-FR" smtClean="0"/>
              <a:pPr>
                <a:defRPr/>
              </a:pPr>
              <a:t>44</a:t>
            </a:fld>
            <a:endParaRPr lang="fr-FR" dirty="0"/>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64"/>
            <a:ext cx="4783015" cy="3587952"/>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742531"/>
            <a:ext cx="4783015" cy="358726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7565875"/>
            <a:ext cx="4783015" cy="3587262"/>
          </a:xfrm>
          <a:prstGeom prst="rect">
            <a:avLst/>
          </a:prstGeom>
        </p:spPr>
      </p:pic>
      <p:sp>
        <p:nvSpPr>
          <p:cNvPr id="10" name="Rectangle 9"/>
          <p:cNvSpPr/>
          <p:nvPr/>
        </p:nvSpPr>
        <p:spPr>
          <a:xfrm>
            <a:off x="4958862" y="1051373"/>
            <a:ext cx="12192000" cy="1938992"/>
          </a:xfrm>
          <a:prstGeom prst="rect">
            <a:avLst/>
          </a:prstGeom>
        </p:spPr>
        <p:txBody>
          <a:bodyPr>
            <a:spAutoFit/>
          </a:bodyPr>
          <a:lstStyle/>
          <a:p>
            <a:pPr lvl="0" algn="l"/>
            <a:r>
              <a:rPr lang="fr-FR" sz="4000" dirty="0">
                <a:solidFill>
                  <a:srgbClr val="0E4195"/>
                </a:solidFill>
                <a:latin typeface="Helvetica Neue Medium"/>
              </a:rPr>
              <a:t>2 activités : Danse de Bal et SALSA</a:t>
            </a:r>
          </a:p>
          <a:p>
            <a:pPr lvl="0" algn="l"/>
            <a:r>
              <a:rPr lang="fr-FR" sz="4000" dirty="0" smtClean="0">
                <a:solidFill>
                  <a:srgbClr val="0E4195"/>
                </a:solidFill>
                <a:latin typeface="Helvetica Neue Medium"/>
              </a:rPr>
              <a:t>Loisir Mixte // </a:t>
            </a:r>
            <a:endParaRPr lang="fr-FR" sz="4000" dirty="0">
              <a:solidFill>
                <a:srgbClr val="0E4195"/>
              </a:solidFill>
              <a:latin typeface="Helvetica Neue Medium"/>
            </a:endParaRPr>
          </a:p>
          <a:p>
            <a:pPr lvl="0" algn="l"/>
            <a:r>
              <a:rPr lang="fr-FR" sz="4000" dirty="0">
                <a:solidFill>
                  <a:srgbClr val="0E4195"/>
                </a:solidFill>
                <a:latin typeface="Helvetica Neue Medium"/>
              </a:rPr>
              <a:t>Tous niveaux</a:t>
            </a:r>
          </a:p>
        </p:txBody>
      </p:sp>
      <p:sp>
        <p:nvSpPr>
          <p:cNvPr id="11" name="Ellipse 10"/>
          <p:cNvSpPr/>
          <p:nvPr/>
        </p:nvSpPr>
        <p:spPr>
          <a:xfrm>
            <a:off x="4958862" y="4197045"/>
            <a:ext cx="2754146" cy="2481269"/>
          </a:xfrm>
          <a:prstGeom prst="ellipse">
            <a:avLst/>
          </a:prstGeom>
          <a:blipFill rotWithShape="1">
            <a:blip r:embed="rId6"/>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2" name="Groupe 11"/>
          <p:cNvGrpSpPr/>
          <p:nvPr/>
        </p:nvGrpSpPr>
        <p:grpSpPr>
          <a:xfrm>
            <a:off x="7753889" y="4537897"/>
            <a:ext cx="4379495" cy="1417494"/>
            <a:chOff x="7315285" y="3665"/>
            <a:chExt cx="1652553" cy="948416"/>
          </a:xfrm>
        </p:grpSpPr>
        <p:sp>
          <p:nvSpPr>
            <p:cNvPr id="21" name="Rectangle 20"/>
            <p:cNvSpPr/>
            <p:nvPr/>
          </p:nvSpPr>
          <p:spPr>
            <a:xfrm>
              <a:off x="7315285" y="3665"/>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ZoneTexte 21"/>
            <p:cNvSpPr txBox="1"/>
            <p:nvPr/>
          </p:nvSpPr>
          <p:spPr>
            <a:xfrm>
              <a:off x="7315285" y="3665"/>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Responsable </a:t>
              </a:r>
              <a:endParaRPr lang="fr-FR" sz="4800" kern="1200" dirty="0"/>
            </a:p>
            <a:p>
              <a:pPr lvl="1" indent="0" algn="l" defTabSz="711200">
                <a:lnSpc>
                  <a:spcPct val="90000"/>
                </a:lnSpc>
                <a:spcBef>
                  <a:spcPct val="0"/>
                </a:spcBef>
                <a:spcAft>
                  <a:spcPct val="15000"/>
                </a:spcAft>
              </a:pPr>
              <a:r>
                <a:rPr lang="fr-FR" sz="4800" b="1" kern="1200" dirty="0" smtClean="0">
                  <a:solidFill>
                    <a:schemeClr val="accent5">
                      <a:lumMod val="75000"/>
                    </a:schemeClr>
                  </a:solidFill>
                </a:rPr>
                <a:t>Thierry </a:t>
              </a:r>
              <a:r>
                <a:rPr lang="fr-FR" sz="4800" b="1" kern="1200" dirty="0" err="1" smtClean="0">
                  <a:solidFill>
                    <a:schemeClr val="accent5">
                      <a:lumMod val="75000"/>
                    </a:schemeClr>
                  </a:solidFill>
                </a:rPr>
                <a:t>Dadure</a:t>
              </a:r>
              <a:endParaRPr lang="fr-FR" sz="4800" b="1" kern="1200" dirty="0">
                <a:solidFill>
                  <a:schemeClr val="accent5">
                    <a:lumMod val="75000"/>
                  </a:schemeClr>
                </a:solidFill>
              </a:endParaRPr>
            </a:p>
          </p:txBody>
        </p:sp>
      </p:grpSp>
      <p:sp>
        <p:nvSpPr>
          <p:cNvPr id="13" name="Ellipse 12"/>
          <p:cNvSpPr/>
          <p:nvPr/>
        </p:nvSpPr>
        <p:spPr>
          <a:xfrm>
            <a:off x="12544068" y="4197044"/>
            <a:ext cx="2818171" cy="2481269"/>
          </a:xfrm>
          <a:prstGeom prst="ellipse">
            <a:avLst/>
          </a:prstGeom>
          <a:blipFill rotWithShape="1">
            <a:blip r:embed="rId7"/>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6155152" y="4434973"/>
            <a:ext cx="6880694" cy="948416"/>
            <a:chOff x="7315285" y="1122797"/>
            <a:chExt cx="1652553" cy="948416"/>
          </a:xfrm>
        </p:grpSpPr>
        <p:sp>
          <p:nvSpPr>
            <p:cNvPr id="19" name="Rectangle 18"/>
            <p:cNvSpPr/>
            <p:nvPr/>
          </p:nvSpPr>
          <p:spPr>
            <a:xfrm>
              <a:off x="7315285" y="1122797"/>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7315285" y="1122797"/>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a:t>
              </a:r>
              <a:endParaRPr lang="fr-FR" sz="4800" kern="1200" dirty="0"/>
            </a:p>
            <a:p>
              <a:pPr lvl="1" indent="0" algn="l" defTabSz="711200">
                <a:lnSpc>
                  <a:spcPct val="90000"/>
                </a:lnSpc>
                <a:spcBef>
                  <a:spcPct val="0"/>
                </a:spcBef>
                <a:spcAft>
                  <a:spcPct val="15000"/>
                </a:spcAft>
              </a:pPr>
              <a:r>
                <a:rPr lang="fr-FR" sz="4800" b="1" kern="1200" dirty="0" smtClean="0">
                  <a:solidFill>
                    <a:schemeClr val="accent5">
                      <a:lumMod val="75000"/>
                    </a:schemeClr>
                  </a:solidFill>
                </a:rPr>
                <a:t>Sonia </a:t>
              </a:r>
              <a:r>
                <a:rPr lang="fr-FR" sz="4800" b="1" kern="1200" dirty="0" err="1" smtClean="0">
                  <a:solidFill>
                    <a:schemeClr val="accent5">
                      <a:lumMod val="75000"/>
                    </a:schemeClr>
                  </a:solidFill>
                </a:rPr>
                <a:t>Kautzmann</a:t>
              </a:r>
              <a:endParaRPr lang="fr-FR" sz="4800" b="1" kern="1200" dirty="0">
                <a:solidFill>
                  <a:schemeClr val="accent5">
                    <a:lumMod val="75000"/>
                  </a:schemeClr>
                </a:solidFill>
              </a:endParaRPr>
            </a:p>
          </p:txBody>
        </p:sp>
      </p:grpSp>
      <p:sp>
        <p:nvSpPr>
          <p:cNvPr id="15" name="Ellipse 14"/>
          <p:cNvSpPr/>
          <p:nvPr/>
        </p:nvSpPr>
        <p:spPr>
          <a:xfrm>
            <a:off x="9941545" y="7325267"/>
            <a:ext cx="2818171" cy="2253432"/>
          </a:xfrm>
          <a:prstGeom prst="ellipse">
            <a:avLst/>
          </a:prstGeom>
          <a:blipFill rotWithShape="1">
            <a:blip r:embed="rId8"/>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6" name="Groupe 15"/>
          <p:cNvGrpSpPr/>
          <p:nvPr/>
        </p:nvGrpSpPr>
        <p:grpSpPr>
          <a:xfrm>
            <a:off x="13552629" y="7503567"/>
            <a:ext cx="8228848" cy="948416"/>
            <a:chOff x="7315285" y="2241929"/>
            <a:chExt cx="1652553" cy="948416"/>
          </a:xfrm>
        </p:grpSpPr>
        <p:sp>
          <p:nvSpPr>
            <p:cNvPr id="17" name="Rectangle 16"/>
            <p:cNvSpPr/>
            <p:nvPr/>
          </p:nvSpPr>
          <p:spPr>
            <a:xfrm>
              <a:off x="7315285" y="2241929"/>
              <a:ext cx="1652553" cy="94841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7315285" y="2241929"/>
              <a:ext cx="1652553" cy="9484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26670" rIns="53340" bIns="26670" numCol="1" spcCol="1270" anchor="t" anchorCtr="0">
              <a:noAutofit/>
            </a:bodyPr>
            <a:lstStyle/>
            <a:p>
              <a:pPr lvl="0" algn="l" defTabSz="933450">
                <a:lnSpc>
                  <a:spcPct val="90000"/>
                </a:lnSpc>
                <a:spcBef>
                  <a:spcPct val="0"/>
                </a:spcBef>
                <a:spcAft>
                  <a:spcPct val="35000"/>
                </a:spcAft>
              </a:pPr>
              <a:r>
                <a:rPr lang="fr-FR" sz="4800" kern="1200" dirty="0" smtClean="0"/>
                <a:t>Binôme Salsa</a:t>
              </a:r>
            </a:p>
            <a:p>
              <a:pPr lvl="1" indent="0" algn="l" defTabSz="711200">
                <a:lnSpc>
                  <a:spcPct val="90000"/>
                </a:lnSpc>
                <a:spcBef>
                  <a:spcPct val="0"/>
                </a:spcBef>
                <a:spcAft>
                  <a:spcPct val="15000"/>
                </a:spcAft>
              </a:pPr>
              <a:r>
                <a:rPr lang="fr-FR" sz="4800" b="1" kern="1200" dirty="0" smtClean="0">
                  <a:solidFill>
                    <a:schemeClr val="accent5">
                      <a:lumMod val="75000"/>
                    </a:schemeClr>
                  </a:solidFill>
                </a:rPr>
                <a:t>Frédéric</a:t>
              </a:r>
              <a:r>
                <a:rPr lang="fr-FR" sz="4800" b="1" kern="1200" dirty="0" smtClean="0"/>
                <a:t> </a:t>
              </a:r>
              <a:r>
                <a:rPr lang="fr-FR" sz="4800" b="1" kern="1200" dirty="0" smtClean="0">
                  <a:solidFill>
                    <a:schemeClr val="accent5">
                      <a:lumMod val="75000"/>
                    </a:schemeClr>
                  </a:solidFill>
                </a:rPr>
                <a:t>Nguyen</a:t>
              </a:r>
            </a:p>
          </p:txBody>
        </p:sp>
      </p:grpSp>
      <p:sp>
        <p:nvSpPr>
          <p:cNvPr id="23" name="Rectangle 22"/>
          <p:cNvSpPr/>
          <p:nvPr/>
        </p:nvSpPr>
        <p:spPr>
          <a:xfrm>
            <a:off x="4958862" y="9656892"/>
            <a:ext cx="12192000" cy="3170099"/>
          </a:xfrm>
          <a:prstGeom prst="rect">
            <a:avLst/>
          </a:prstGeom>
        </p:spPr>
        <p:txBody>
          <a:bodyPr>
            <a:spAutoFit/>
          </a:bodyPr>
          <a:lstStyle/>
          <a:p>
            <a:pPr lvl="0" algn="l"/>
            <a:r>
              <a:rPr lang="fr-FR" sz="4000" b="1" dirty="0">
                <a:solidFill>
                  <a:schemeClr val="tx1"/>
                </a:solidFill>
                <a:latin typeface="Helvetica Neue Medium"/>
              </a:rPr>
              <a:t>Lycée </a:t>
            </a:r>
            <a:r>
              <a:rPr lang="fr-FR" sz="4000" b="1" dirty="0" smtClean="0">
                <a:solidFill>
                  <a:schemeClr val="tx1"/>
                </a:solidFill>
                <a:latin typeface="Helvetica Neue Medium"/>
              </a:rPr>
              <a:t>Kléber</a:t>
            </a:r>
          </a:p>
          <a:p>
            <a:pPr lvl="0" algn="l"/>
            <a:r>
              <a:rPr lang="fr-FR" sz="4000" b="1" dirty="0" smtClean="0">
                <a:solidFill>
                  <a:schemeClr val="tx1"/>
                </a:solidFill>
                <a:latin typeface="Helvetica Neue Medium"/>
              </a:rPr>
              <a:t>Mercredi 18h30 </a:t>
            </a:r>
            <a:r>
              <a:rPr lang="fr-FR" sz="4000" b="1" dirty="0">
                <a:solidFill>
                  <a:schemeClr val="tx1"/>
                </a:solidFill>
                <a:latin typeface="Helvetica Neue Medium"/>
              </a:rPr>
              <a:t>à </a:t>
            </a:r>
            <a:r>
              <a:rPr lang="fr-FR" sz="4000" b="1" dirty="0" smtClean="0">
                <a:solidFill>
                  <a:schemeClr val="tx1"/>
                </a:solidFill>
                <a:latin typeface="Helvetica Neue Medium"/>
              </a:rPr>
              <a:t>19h30</a:t>
            </a:r>
          </a:p>
          <a:p>
            <a:pPr lvl="0" algn="l"/>
            <a:r>
              <a:rPr lang="fr-FR" sz="4000" b="1" dirty="0" smtClean="0">
                <a:solidFill>
                  <a:schemeClr val="tx1"/>
                </a:solidFill>
                <a:latin typeface="Helvetica Neue Medium"/>
              </a:rPr>
              <a:t/>
            </a:r>
            <a:br>
              <a:rPr lang="fr-FR" sz="4000" b="1" dirty="0" smtClean="0">
                <a:solidFill>
                  <a:schemeClr val="tx1"/>
                </a:solidFill>
                <a:latin typeface="Helvetica Neue Medium"/>
              </a:rPr>
            </a:br>
            <a:r>
              <a:rPr lang="fr-FR" sz="4000" b="1" dirty="0" smtClean="0">
                <a:solidFill>
                  <a:schemeClr val="tx1"/>
                </a:solidFill>
                <a:latin typeface="Helvetica Neue Medium"/>
              </a:rPr>
              <a:t>Brumath</a:t>
            </a:r>
          </a:p>
          <a:p>
            <a:pPr lvl="0" algn="l"/>
            <a:r>
              <a:rPr lang="fr-FR" sz="4000" b="1" dirty="0" smtClean="0">
                <a:solidFill>
                  <a:schemeClr val="tx1"/>
                </a:solidFill>
                <a:latin typeface="Helvetica Neue Medium"/>
              </a:rPr>
              <a:t>Jeudi et vendredi – 19h30 à 20h30</a:t>
            </a:r>
            <a:endParaRPr lang="fr-FR" sz="4000" b="1" dirty="0">
              <a:solidFill>
                <a:schemeClr val="tx1"/>
              </a:solidFill>
              <a:latin typeface="Helvetica Neue Medium"/>
            </a:endParaRPr>
          </a:p>
        </p:txBody>
      </p:sp>
      <p:sp>
        <p:nvSpPr>
          <p:cNvPr id="27" name="Rectangle 26"/>
          <p:cNvSpPr/>
          <p:nvPr/>
        </p:nvSpPr>
        <p:spPr>
          <a:xfrm>
            <a:off x="16731108" y="11741899"/>
            <a:ext cx="7076936" cy="707886"/>
          </a:xfrm>
          <a:prstGeom prst="rect">
            <a:avLst/>
          </a:prstGeom>
        </p:spPr>
        <p:txBody>
          <a:bodyPr wrap="square">
            <a:spAutoFit/>
          </a:bodyPr>
          <a:lstStyle/>
          <a:p>
            <a:pPr algn="l"/>
            <a:r>
              <a:rPr lang="fr-FR" sz="4000" dirty="0" smtClean="0">
                <a:solidFill>
                  <a:srgbClr val="E30713"/>
                </a:solidFill>
                <a:latin typeface="Ubuntu"/>
                <a:hlinkClick r:id="rId9"/>
              </a:rPr>
              <a:t>ascmdanse@creditmutuel.fr</a:t>
            </a:r>
            <a:endParaRPr lang="fr-FR" sz="4000" dirty="0">
              <a:solidFill>
                <a:srgbClr val="303030"/>
              </a:solidFill>
              <a:latin typeface="Ubuntu"/>
            </a:endParaRPr>
          </a:p>
        </p:txBody>
      </p:sp>
      <p:pic>
        <p:nvPicPr>
          <p:cNvPr id="28" name="Image 27">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84218" y="7503567"/>
            <a:ext cx="2219688" cy="22196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86194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660410" y="247665"/>
            <a:ext cx="7886227" cy="1151547"/>
          </a:xfrm>
        </p:spPr>
        <p:txBody>
          <a:bodyPr>
            <a:normAutofit fontScale="90000"/>
          </a:bodyPr>
          <a:lstStyle/>
          <a:p>
            <a:r>
              <a:rPr lang="fr-FR" dirty="0" smtClean="0"/>
              <a:t>Course à pied </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45</a:t>
            </a:fld>
            <a:endParaRPr lang="fr-F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61" y="4088473"/>
            <a:ext cx="6049109" cy="3943731"/>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1" y="0"/>
            <a:ext cx="6053270" cy="3635543"/>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8723774"/>
            <a:ext cx="6049108" cy="5040925"/>
          </a:xfrm>
          <a:prstGeom prst="rect">
            <a:avLst/>
          </a:prstGeom>
        </p:spPr>
      </p:pic>
      <p:sp>
        <p:nvSpPr>
          <p:cNvPr id="12" name="Rectangle 11"/>
          <p:cNvSpPr/>
          <p:nvPr/>
        </p:nvSpPr>
        <p:spPr>
          <a:xfrm>
            <a:off x="6660410" y="1449843"/>
            <a:ext cx="12192000" cy="1323439"/>
          </a:xfrm>
          <a:prstGeom prst="rect">
            <a:avLst/>
          </a:prstGeom>
        </p:spPr>
        <p:txBody>
          <a:bodyPr>
            <a:spAutoFit/>
          </a:bodyPr>
          <a:lstStyle/>
          <a:p>
            <a:pPr lvl="0" algn="l"/>
            <a:r>
              <a:rPr lang="fr-FR" sz="4000" dirty="0">
                <a:solidFill>
                  <a:srgbClr val="0E4195"/>
                </a:solidFill>
                <a:latin typeface="Helvetica Neue Medium"/>
              </a:rPr>
              <a:t>Loisir et Compétition masculine et féminine</a:t>
            </a:r>
          </a:p>
          <a:p>
            <a:pPr lvl="0" algn="l"/>
            <a:r>
              <a:rPr lang="fr-FR" sz="4000" dirty="0">
                <a:solidFill>
                  <a:srgbClr val="0E4195"/>
                </a:solidFill>
                <a:latin typeface="Helvetica Neue Medium"/>
              </a:rPr>
              <a:t>Tous niveaux</a:t>
            </a:r>
          </a:p>
        </p:txBody>
      </p:sp>
      <p:sp>
        <p:nvSpPr>
          <p:cNvPr id="13" name="Ellipse 12"/>
          <p:cNvSpPr/>
          <p:nvPr/>
        </p:nvSpPr>
        <p:spPr>
          <a:xfrm>
            <a:off x="6322291" y="3998598"/>
            <a:ext cx="4540184" cy="4033606"/>
          </a:xfrm>
          <a:prstGeom prst="ellipse">
            <a:avLst/>
          </a:prstGeom>
          <a:blipFill dpi="0" rotWithShape="1">
            <a:blip r:embed="rId6"/>
            <a:srcRect/>
            <a:stretch>
              <a:fillRect l="16666" r="16666"/>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4" name="Groupe 13"/>
          <p:cNvGrpSpPr/>
          <p:nvPr/>
        </p:nvGrpSpPr>
        <p:grpSpPr>
          <a:xfrm>
            <a:off x="10969742" y="4405191"/>
            <a:ext cx="12502915" cy="1817161"/>
            <a:chOff x="-2624840" y="51830"/>
            <a:chExt cx="12502915" cy="1817161"/>
          </a:xfrm>
        </p:grpSpPr>
        <p:sp>
          <p:nvSpPr>
            <p:cNvPr id="19" name="Rectangle 18"/>
            <p:cNvSpPr/>
            <p:nvPr/>
          </p:nvSpPr>
          <p:spPr>
            <a:xfrm>
              <a:off x="6058881" y="51830"/>
              <a:ext cx="3819194"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ZoneTexte 19"/>
            <p:cNvSpPr txBox="1"/>
            <p:nvPr/>
          </p:nvSpPr>
          <p:spPr>
            <a:xfrm>
              <a:off x="-2624840" y="460857"/>
              <a:ext cx="3819194"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fr-FR" sz="4800" kern="1200" dirty="0" smtClean="0"/>
                <a:t>Responsable </a:t>
              </a:r>
              <a:endParaRPr lang="fr-FR" sz="4800" kern="1200" dirty="0"/>
            </a:p>
            <a:p>
              <a:pPr lvl="1" indent="0" algn="l" defTabSz="666750">
                <a:lnSpc>
                  <a:spcPct val="90000"/>
                </a:lnSpc>
                <a:spcBef>
                  <a:spcPct val="0"/>
                </a:spcBef>
                <a:spcAft>
                  <a:spcPct val="15000"/>
                </a:spcAft>
              </a:pPr>
              <a:r>
                <a:rPr lang="fr-FR" sz="4800" b="1" kern="1200" dirty="0" smtClean="0">
                  <a:solidFill>
                    <a:srgbClr val="004494"/>
                  </a:solidFill>
                  <a:latin typeface="Helvetica Neue Medium"/>
                </a:rPr>
                <a:t>Frédéric Nguyen</a:t>
              </a:r>
              <a:endParaRPr lang="fr-FR" sz="4800" kern="1200" dirty="0"/>
            </a:p>
          </p:txBody>
        </p:sp>
      </p:grpSp>
      <p:sp>
        <p:nvSpPr>
          <p:cNvPr id="15" name="Ellipse 14"/>
          <p:cNvSpPr/>
          <p:nvPr/>
        </p:nvSpPr>
        <p:spPr>
          <a:xfrm>
            <a:off x="14789794" y="4152893"/>
            <a:ext cx="4086703" cy="3478829"/>
          </a:xfrm>
          <a:prstGeom prst="ellipse">
            <a:avLst/>
          </a:prstGeom>
          <a:blipFill dpi="0" rotWithShape="1">
            <a:blip r:embed="rId7"/>
            <a:srcRect/>
            <a:stretch>
              <a:fillRect l="10150" r="10150"/>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accent3">
              <a:shade val="80000"/>
              <a:hueOff val="0"/>
              <a:satOff val="0"/>
              <a:lumOff val="0"/>
              <a:alphaOff val="0"/>
            </a:schemeClr>
          </a:lnRef>
          <a:fillRef idx="1">
            <a:scrgbClr r="0" g="0" b="0"/>
          </a:fillRef>
          <a:effectRef idx="1">
            <a:schemeClr val="accent3">
              <a:tint val="40000"/>
              <a:hueOff val="0"/>
              <a:satOff val="0"/>
              <a:lumOff val="0"/>
              <a:alphaOff val="0"/>
            </a:schemeClr>
          </a:effectRef>
          <a:fontRef idx="minor">
            <a:schemeClr val="lt1">
              <a:hueOff val="0"/>
              <a:satOff val="0"/>
              <a:lumOff val="0"/>
              <a:alphaOff val="0"/>
            </a:schemeClr>
          </a:fontRef>
        </p:style>
      </p:sp>
      <p:grpSp>
        <p:nvGrpSpPr>
          <p:cNvPr id="16" name="Groupe 15"/>
          <p:cNvGrpSpPr/>
          <p:nvPr/>
        </p:nvGrpSpPr>
        <p:grpSpPr>
          <a:xfrm>
            <a:off x="19229291" y="4814218"/>
            <a:ext cx="5453430" cy="1408134"/>
            <a:chOff x="6027143" y="1665087"/>
            <a:chExt cx="5453430" cy="1408134"/>
          </a:xfrm>
        </p:grpSpPr>
        <p:sp>
          <p:nvSpPr>
            <p:cNvPr id="17" name="Rectangle 16"/>
            <p:cNvSpPr/>
            <p:nvPr/>
          </p:nvSpPr>
          <p:spPr>
            <a:xfrm>
              <a:off x="6027143" y="1665087"/>
              <a:ext cx="3819194" cy="1408134"/>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ZoneTexte 17"/>
            <p:cNvSpPr txBox="1"/>
            <p:nvPr/>
          </p:nvSpPr>
          <p:spPr>
            <a:xfrm>
              <a:off x="6027143" y="1665087"/>
              <a:ext cx="5453430" cy="14081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8260" tIns="24130" rIns="48260" bIns="24130" numCol="1" spcCol="1270" anchor="t" anchorCtr="0">
              <a:noAutofit/>
            </a:bodyPr>
            <a:lstStyle/>
            <a:p>
              <a:pPr lvl="0" algn="l" defTabSz="844550">
                <a:lnSpc>
                  <a:spcPct val="90000"/>
                </a:lnSpc>
                <a:spcBef>
                  <a:spcPct val="0"/>
                </a:spcBef>
                <a:spcAft>
                  <a:spcPct val="35000"/>
                </a:spcAft>
              </a:pPr>
              <a:r>
                <a:rPr lang="fr-FR" sz="4800" kern="1200" dirty="0" smtClean="0"/>
                <a:t>Binôme</a:t>
              </a:r>
              <a:endParaRPr lang="fr-FR" sz="4800" kern="1200" dirty="0"/>
            </a:p>
            <a:p>
              <a:pPr lvl="1" indent="0" algn="l" defTabSz="666750">
                <a:lnSpc>
                  <a:spcPct val="90000"/>
                </a:lnSpc>
                <a:spcBef>
                  <a:spcPct val="0"/>
                </a:spcBef>
                <a:spcAft>
                  <a:spcPct val="15000"/>
                </a:spcAft>
              </a:pPr>
              <a:r>
                <a:rPr lang="fr-FR" sz="4800" b="1" kern="1200" dirty="0" smtClean="0">
                  <a:solidFill>
                    <a:srgbClr val="004494"/>
                  </a:solidFill>
                  <a:latin typeface="Helvetica Neue Medium"/>
                </a:rPr>
                <a:t>Cédric </a:t>
              </a:r>
              <a:r>
                <a:rPr lang="fr-FR" sz="4800" b="1" kern="1200" dirty="0" err="1" smtClean="0">
                  <a:solidFill>
                    <a:srgbClr val="004494"/>
                  </a:solidFill>
                  <a:latin typeface="Helvetica Neue Medium"/>
                </a:rPr>
                <a:t>Grenados</a:t>
              </a:r>
              <a:endParaRPr lang="fr-FR" sz="4800" kern="1200" dirty="0"/>
            </a:p>
          </p:txBody>
        </p:sp>
      </p:grpSp>
      <p:sp>
        <p:nvSpPr>
          <p:cNvPr id="21" name="Rectangle 20"/>
          <p:cNvSpPr/>
          <p:nvPr/>
        </p:nvSpPr>
        <p:spPr>
          <a:xfrm>
            <a:off x="6322291" y="8738764"/>
            <a:ext cx="16047190" cy="3785652"/>
          </a:xfrm>
          <a:prstGeom prst="rect">
            <a:avLst/>
          </a:prstGeom>
        </p:spPr>
        <p:txBody>
          <a:bodyPr wrap="square">
            <a:spAutoFit/>
          </a:bodyPr>
          <a:lstStyle/>
          <a:p>
            <a:pPr algn="l"/>
            <a:r>
              <a:rPr lang="fr-FR" sz="4000" b="1" dirty="0" smtClean="0">
                <a:latin typeface="Helvetica Neue Medium"/>
              </a:rPr>
              <a:t>Stade </a:t>
            </a:r>
            <a:r>
              <a:rPr lang="fr-FR" sz="4000" b="1" dirty="0">
                <a:latin typeface="Helvetica Neue Medium"/>
              </a:rPr>
              <a:t>de l’ILL</a:t>
            </a:r>
            <a:r>
              <a:rPr lang="fr-FR" sz="4000" dirty="0">
                <a:latin typeface="Helvetica Neue Medium"/>
              </a:rPr>
              <a:t> </a:t>
            </a:r>
          </a:p>
          <a:p>
            <a:pPr algn="l"/>
            <a:r>
              <a:rPr lang="fr-FR" sz="4000" b="1" dirty="0" smtClean="0">
                <a:latin typeface="Helvetica Neue Medium"/>
              </a:rPr>
              <a:t>Mardi </a:t>
            </a:r>
            <a:r>
              <a:rPr lang="fr-FR" sz="4000" b="1" dirty="0">
                <a:latin typeface="Helvetica Neue Medium"/>
              </a:rPr>
              <a:t>de 12h à 13h15 et 16h30 à </a:t>
            </a:r>
            <a:r>
              <a:rPr lang="fr-FR" sz="4000" b="1" dirty="0" smtClean="0">
                <a:latin typeface="Helvetica Neue Medium"/>
              </a:rPr>
              <a:t>17h30</a:t>
            </a:r>
            <a:endParaRPr lang="fr-FR" sz="4000" dirty="0">
              <a:latin typeface="Helvetica Neue Medium"/>
            </a:endParaRPr>
          </a:p>
          <a:p>
            <a:pPr algn="l"/>
            <a:r>
              <a:rPr lang="fr-FR" sz="4000" b="1" dirty="0" smtClean="0">
                <a:latin typeface="Helvetica Neue Medium"/>
              </a:rPr>
              <a:t>Jeudi</a:t>
            </a:r>
            <a:r>
              <a:rPr lang="fr-FR" sz="4000" dirty="0">
                <a:latin typeface="Helvetica Neue Medium"/>
              </a:rPr>
              <a:t> : </a:t>
            </a:r>
            <a:r>
              <a:rPr lang="fr-FR" sz="4000" b="1" dirty="0">
                <a:latin typeface="Helvetica Neue Medium"/>
              </a:rPr>
              <a:t>de 12h00 à </a:t>
            </a:r>
            <a:r>
              <a:rPr lang="fr-FR" sz="4000" b="1" dirty="0" smtClean="0">
                <a:latin typeface="Helvetica Neue Medium"/>
              </a:rPr>
              <a:t>13h15</a:t>
            </a:r>
          </a:p>
          <a:p>
            <a:pPr algn="l"/>
            <a:endParaRPr lang="fr-FR" sz="4000" b="1" dirty="0">
              <a:latin typeface="Helvetica Neue Medium"/>
            </a:endParaRPr>
          </a:p>
          <a:p>
            <a:pPr algn="l"/>
            <a:r>
              <a:rPr lang="fr-FR" sz="4000" b="1" dirty="0">
                <a:latin typeface="Helvetica Neue Medium"/>
              </a:rPr>
              <a:t>Stade de l’ILL ou à l’Orangerie</a:t>
            </a:r>
          </a:p>
          <a:p>
            <a:pPr algn="l"/>
            <a:r>
              <a:rPr lang="fr-FR" sz="4000" b="1" dirty="0">
                <a:latin typeface="Helvetica Neue Medium"/>
              </a:rPr>
              <a:t> les lundis, et Vendredis : de 12h00 à 13h00</a:t>
            </a:r>
          </a:p>
        </p:txBody>
      </p:sp>
      <p:sp>
        <p:nvSpPr>
          <p:cNvPr id="22" name="Rectangle 21"/>
          <p:cNvSpPr/>
          <p:nvPr/>
        </p:nvSpPr>
        <p:spPr>
          <a:xfrm>
            <a:off x="14078845" y="12809797"/>
            <a:ext cx="8290636" cy="707886"/>
          </a:xfrm>
          <a:prstGeom prst="rect">
            <a:avLst/>
          </a:prstGeom>
        </p:spPr>
        <p:txBody>
          <a:bodyPr wrap="square">
            <a:spAutoFit/>
          </a:bodyPr>
          <a:lstStyle/>
          <a:p>
            <a:pPr algn="l"/>
            <a:r>
              <a:rPr lang="fr-FR" sz="4000" dirty="0" smtClean="0">
                <a:solidFill>
                  <a:srgbClr val="E30713"/>
                </a:solidFill>
                <a:latin typeface="Ubuntu"/>
                <a:hlinkClick r:id="rId8"/>
              </a:rPr>
              <a:t>ascmcourseapied@creditmutuel.fr</a:t>
            </a:r>
            <a:endParaRPr lang="fr-FR" sz="4000" dirty="0">
              <a:solidFill>
                <a:srgbClr val="303030"/>
              </a:solidFill>
              <a:latin typeface="Ubuntu"/>
            </a:endParaRPr>
          </a:p>
        </p:txBody>
      </p:sp>
      <p:pic>
        <p:nvPicPr>
          <p:cNvPr id="23" name="Image 22">
            <a:hlinkClick r:id="rId9" action="ppaction://hlinkpres?slideindex=1&amp;slidetit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53463" y="8032204"/>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2559213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ctrTitle"/>
          </p:nvPr>
        </p:nvSpPr>
        <p:spPr>
          <a:xfrm>
            <a:off x="0" y="-80751"/>
            <a:ext cx="18402300" cy="1702662"/>
          </a:xfrm>
        </p:spPr>
        <p:txBody>
          <a:bodyPr>
            <a:noAutofit/>
          </a:bodyPr>
          <a:lstStyle/>
          <a:p>
            <a:pPr algn="l"/>
            <a:r>
              <a:rPr lang="fr-FR" sz="8800" dirty="0"/>
              <a:t>L</a:t>
            </a:r>
            <a:r>
              <a:rPr lang="fr-FR" sz="8800" dirty="0" smtClean="0"/>
              <a:t>es changements dans le comité</a:t>
            </a:r>
            <a:endParaRPr lang="fr-FR" sz="8800"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46</a:t>
            </a:fld>
            <a:endParaRPr lang="fr-FR"/>
          </a:p>
        </p:txBody>
      </p:sp>
      <p:sp>
        <p:nvSpPr>
          <p:cNvPr id="3" name="Rectangle 2"/>
          <p:cNvSpPr/>
          <p:nvPr/>
        </p:nvSpPr>
        <p:spPr>
          <a:xfrm>
            <a:off x="5734050" y="10272852"/>
            <a:ext cx="22378443" cy="1938992"/>
          </a:xfrm>
          <a:prstGeom prst="rect">
            <a:avLst/>
          </a:prstGeom>
        </p:spPr>
        <p:txBody>
          <a:bodyPr wrap="square">
            <a:spAutoFit/>
          </a:bodyPr>
          <a:lstStyle/>
          <a:p>
            <a:pPr marL="571500" indent="-571500" algn="l">
              <a:buClr>
                <a:srgbClr val="FF0000"/>
              </a:buClr>
              <a:buFont typeface="Wingdings" panose="05000000000000000000" pitchFamily="2" charset="2"/>
              <a:buChar char="§"/>
            </a:pPr>
            <a:endParaRPr lang="fr-FR" sz="4000" dirty="0" smtClean="0">
              <a:latin typeface="Helvetica Neue Medium"/>
              <a:sym typeface="Wingdings" panose="05000000000000000000" pitchFamily="2" charset="2"/>
            </a:endParaRPr>
          </a:p>
          <a:p>
            <a:pPr algn="l">
              <a:buClr>
                <a:srgbClr val="FF0000"/>
              </a:buClr>
            </a:pPr>
            <a:endParaRPr lang="fr-FR" sz="4000" dirty="0" smtClean="0">
              <a:latin typeface="Helvetica Neue Medium"/>
              <a:sym typeface="Wingdings" panose="05000000000000000000" pitchFamily="2" charset="2"/>
            </a:endParaRPr>
          </a:p>
          <a:p>
            <a:pPr marL="457200" indent="-457200" algn="l">
              <a:buFontTx/>
              <a:buChar char="-"/>
            </a:pPr>
            <a:endParaRPr lang="fr-FR" sz="4000" dirty="0"/>
          </a:p>
        </p:txBody>
      </p:sp>
      <p:sp>
        <p:nvSpPr>
          <p:cNvPr id="2" name="Rectangle 1"/>
          <p:cNvSpPr/>
          <p:nvPr/>
        </p:nvSpPr>
        <p:spPr>
          <a:xfrm>
            <a:off x="2705100" y="1795775"/>
            <a:ext cx="21412200" cy="5497677"/>
          </a:xfrm>
          <a:prstGeom prst="rect">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FR" b="1" dirty="0" smtClean="0"/>
              <a:t>FIN DE MISSION </a:t>
            </a:r>
          </a:p>
          <a:p>
            <a:pPr marL="685800" indent="-685800" algn="l">
              <a:buClr>
                <a:schemeClr val="bg1"/>
              </a:buClr>
              <a:buFont typeface="Wingdings" panose="05000000000000000000" pitchFamily="2" charset="2"/>
              <a:buChar char="§"/>
            </a:pPr>
            <a:r>
              <a:rPr lang="fr-FR" sz="4800" b="1" dirty="0" smtClean="0">
                <a:solidFill>
                  <a:srgbClr val="0E4195"/>
                </a:solidFill>
              </a:rPr>
              <a:t>TENNIS - Marc </a:t>
            </a:r>
            <a:r>
              <a:rPr lang="fr-FR" sz="4800" b="1" dirty="0">
                <a:solidFill>
                  <a:srgbClr val="0E4195"/>
                </a:solidFill>
              </a:rPr>
              <a:t>MAGNANI </a:t>
            </a:r>
            <a:r>
              <a:rPr lang="fr-FR" sz="4800" b="1" dirty="0" smtClean="0">
                <a:solidFill>
                  <a:srgbClr val="0E4195"/>
                </a:solidFill>
              </a:rPr>
              <a:t>remplacé </a:t>
            </a:r>
            <a:r>
              <a:rPr lang="fr-FR" sz="4800" b="1" dirty="0">
                <a:solidFill>
                  <a:srgbClr val="0E4195"/>
                </a:solidFill>
              </a:rPr>
              <a:t>par Quentin STREIFF</a:t>
            </a:r>
          </a:p>
          <a:p>
            <a:pPr marL="685800" indent="-685800" algn="l">
              <a:buClr>
                <a:schemeClr val="bg1"/>
              </a:buClr>
              <a:buFont typeface="Wingdings" panose="05000000000000000000" pitchFamily="2" charset="2"/>
              <a:buChar char="§"/>
            </a:pPr>
            <a:r>
              <a:rPr lang="fr-FR" sz="4800" b="1" dirty="0" smtClean="0">
                <a:solidFill>
                  <a:srgbClr val="0E4195"/>
                </a:solidFill>
              </a:rPr>
              <a:t>CAP - Sandra </a:t>
            </a:r>
            <a:r>
              <a:rPr lang="fr-FR" sz="4800" b="1" dirty="0">
                <a:solidFill>
                  <a:srgbClr val="0E4195"/>
                </a:solidFill>
              </a:rPr>
              <a:t>DI COLA (CAP)</a:t>
            </a:r>
          </a:p>
          <a:p>
            <a:pPr marL="685800" indent="-685800" algn="l">
              <a:buClr>
                <a:schemeClr val="bg1"/>
              </a:buClr>
              <a:buFont typeface="Wingdings" panose="05000000000000000000" pitchFamily="2" charset="2"/>
              <a:buChar char="§"/>
            </a:pPr>
            <a:r>
              <a:rPr lang="fr-FR" sz="4800" b="1" dirty="0" smtClean="0">
                <a:solidFill>
                  <a:srgbClr val="0E4195"/>
                </a:solidFill>
              </a:rPr>
              <a:t>TDT Michel </a:t>
            </a:r>
            <a:r>
              <a:rPr lang="fr-FR" sz="4800" b="1" dirty="0">
                <a:solidFill>
                  <a:srgbClr val="0E4195"/>
                </a:solidFill>
              </a:rPr>
              <a:t>FRANK </a:t>
            </a:r>
            <a:r>
              <a:rPr lang="fr-FR" sz="4800" b="1" dirty="0" smtClean="0">
                <a:solidFill>
                  <a:srgbClr val="0E4195"/>
                </a:solidFill>
              </a:rPr>
              <a:t>- remplacé </a:t>
            </a:r>
            <a:r>
              <a:rPr lang="fr-FR" sz="4800" b="1" dirty="0">
                <a:solidFill>
                  <a:srgbClr val="0E4195"/>
                </a:solidFill>
              </a:rPr>
              <a:t>par Cédric DAUTEL </a:t>
            </a:r>
            <a:endParaRPr lang="fr-FR" sz="4800" b="1" dirty="0" smtClean="0">
              <a:solidFill>
                <a:srgbClr val="0E4195"/>
              </a:solidFill>
            </a:endParaRPr>
          </a:p>
          <a:p>
            <a:pPr marL="685800" indent="-685800" algn="l">
              <a:buClr>
                <a:schemeClr val="bg1"/>
              </a:buClr>
              <a:buFont typeface="Wingdings" panose="05000000000000000000" pitchFamily="2" charset="2"/>
              <a:buChar char="§"/>
            </a:pPr>
            <a:r>
              <a:rPr lang="fr-FR" sz="4800" b="1" dirty="0" smtClean="0">
                <a:solidFill>
                  <a:srgbClr val="0E4195"/>
                </a:solidFill>
              </a:rPr>
              <a:t>RUGBY - Ronan </a:t>
            </a:r>
            <a:r>
              <a:rPr lang="fr-FR" sz="4800" b="1" dirty="0">
                <a:solidFill>
                  <a:srgbClr val="0E4195"/>
                </a:solidFill>
              </a:rPr>
              <a:t>Français et Olivier </a:t>
            </a:r>
            <a:r>
              <a:rPr lang="fr-FR" sz="4800" b="1" dirty="0" smtClean="0">
                <a:solidFill>
                  <a:srgbClr val="0E4195"/>
                </a:solidFill>
              </a:rPr>
              <a:t>MARCHAND </a:t>
            </a:r>
            <a:r>
              <a:rPr lang="fr-FR" sz="4800" b="1" dirty="0">
                <a:solidFill>
                  <a:srgbClr val="0E4195"/>
                </a:solidFill>
              </a:rPr>
              <a:t>– remplacés par Ivan MATHIEU et Guillaume GAGNIARD</a:t>
            </a:r>
          </a:p>
          <a:p>
            <a:pPr marL="685800" indent="-685800" algn="l">
              <a:buClr>
                <a:schemeClr val="bg1"/>
              </a:buClr>
              <a:buFont typeface="Wingdings" panose="05000000000000000000" pitchFamily="2" charset="2"/>
              <a:buChar char="§"/>
            </a:pPr>
            <a:r>
              <a:rPr lang="fr-FR" sz="4800" b="1" dirty="0" smtClean="0">
                <a:solidFill>
                  <a:srgbClr val="0E4195"/>
                </a:solidFill>
              </a:rPr>
              <a:t>BASKET - Maria </a:t>
            </a:r>
            <a:r>
              <a:rPr lang="fr-FR" sz="4800" b="1" dirty="0">
                <a:solidFill>
                  <a:srgbClr val="0E4195"/>
                </a:solidFill>
              </a:rPr>
              <a:t>BENBRIK </a:t>
            </a:r>
            <a:r>
              <a:rPr lang="fr-FR" sz="4800" b="1" dirty="0" smtClean="0">
                <a:solidFill>
                  <a:srgbClr val="0E4195"/>
                </a:solidFill>
              </a:rPr>
              <a:t>remplacée </a:t>
            </a:r>
            <a:r>
              <a:rPr lang="fr-FR" sz="4800" b="1" dirty="0">
                <a:solidFill>
                  <a:srgbClr val="0E4195"/>
                </a:solidFill>
              </a:rPr>
              <a:t>par Alexandre </a:t>
            </a:r>
            <a:r>
              <a:rPr lang="fr-FR" sz="4800" b="1" dirty="0" smtClean="0">
                <a:solidFill>
                  <a:srgbClr val="0E4195"/>
                </a:solidFill>
              </a:rPr>
              <a:t>WOLF</a:t>
            </a:r>
            <a:endParaRPr lang="fr-FR" sz="4800" b="1" dirty="0">
              <a:solidFill>
                <a:srgbClr val="0E4195"/>
              </a:solidFill>
            </a:endParaRPr>
          </a:p>
        </p:txBody>
      </p:sp>
      <p:sp>
        <p:nvSpPr>
          <p:cNvPr id="5" name="Rectangle 4"/>
          <p:cNvSpPr/>
          <p:nvPr/>
        </p:nvSpPr>
        <p:spPr>
          <a:xfrm>
            <a:off x="2705100" y="9956730"/>
            <a:ext cx="21412200" cy="177462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Clr>
                <a:srgbClr val="FF0000"/>
              </a:buClr>
            </a:pPr>
            <a:r>
              <a:rPr lang="fr-FR" sz="4800" b="1" dirty="0" smtClean="0">
                <a:sym typeface="Wingdings" panose="05000000000000000000" pitchFamily="2" charset="2"/>
              </a:rPr>
              <a:t>FIN DE MISSION</a:t>
            </a:r>
            <a:endParaRPr lang="fr-FR" sz="4800" b="1" dirty="0">
              <a:sym typeface="Wingdings" panose="05000000000000000000" pitchFamily="2" charset="2"/>
            </a:endParaRPr>
          </a:p>
          <a:p>
            <a:pPr algn="l">
              <a:buClr>
                <a:srgbClr val="FF0000"/>
              </a:buClr>
            </a:pPr>
            <a:r>
              <a:rPr lang="fr-FR" sz="4800" b="1" dirty="0">
                <a:solidFill>
                  <a:srgbClr val="0E4195"/>
                </a:solidFill>
                <a:sym typeface="Wingdings" panose="05000000000000000000" pitchFamily="2" charset="2"/>
              </a:rPr>
              <a:t>BUREAU - Matthieu </a:t>
            </a:r>
            <a:r>
              <a:rPr lang="fr-FR" sz="4800" b="1" dirty="0" smtClean="0">
                <a:solidFill>
                  <a:srgbClr val="0E4195"/>
                </a:solidFill>
                <a:sym typeface="Wingdings" panose="05000000000000000000" pitchFamily="2" charset="2"/>
              </a:rPr>
              <a:t>FARGETTON</a:t>
            </a:r>
            <a:endParaRPr lang="fr-FR" sz="4800" b="1" dirty="0">
              <a:solidFill>
                <a:srgbClr val="0E4195"/>
              </a:solidFill>
              <a:sym typeface="Wingdings" panose="05000000000000000000" pitchFamily="2" charset="2"/>
            </a:endParaRPr>
          </a:p>
        </p:txBody>
      </p:sp>
      <p:sp>
        <p:nvSpPr>
          <p:cNvPr id="7" name="Rectangle 6"/>
          <p:cNvSpPr/>
          <p:nvPr/>
        </p:nvSpPr>
        <p:spPr>
          <a:xfrm>
            <a:off x="2705100" y="11947023"/>
            <a:ext cx="21412200" cy="167177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buClr>
                <a:srgbClr val="FF0000"/>
              </a:buClr>
            </a:pPr>
            <a:r>
              <a:rPr lang="fr-FR" sz="4800" b="1" dirty="0">
                <a:sym typeface="Wingdings" panose="05000000000000000000" pitchFamily="2" charset="2"/>
              </a:rPr>
              <a:t>Sections en veille</a:t>
            </a:r>
            <a:endParaRPr lang="fr-FR" sz="4800" b="1" dirty="0">
              <a:solidFill>
                <a:srgbClr val="0E4195"/>
              </a:solidFill>
              <a:sym typeface="Wingdings" panose="05000000000000000000" pitchFamily="2" charset="2"/>
            </a:endParaRPr>
          </a:p>
          <a:p>
            <a:pPr algn="l">
              <a:buClr>
                <a:srgbClr val="FF0000"/>
              </a:buClr>
            </a:pPr>
            <a:r>
              <a:rPr lang="fr-FR" sz="4800" b="1" dirty="0">
                <a:solidFill>
                  <a:srgbClr val="0E4195"/>
                </a:solidFill>
              </a:rPr>
              <a:t>Marche nordique avec Catherine MEYER</a:t>
            </a:r>
          </a:p>
        </p:txBody>
      </p:sp>
      <p:grpSp>
        <p:nvGrpSpPr>
          <p:cNvPr id="11" name="Groupe 10"/>
          <p:cNvGrpSpPr/>
          <p:nvPr/>
        </p:nvGrpSpPr>
        <p:grpSpPr>
          <a:xfrm>
            <a:off x="460694" y="3731738"/>
            <a:ext cx="1600259" cy="1699011"/>
            <a:chOff x="1538226" y="402132"/>
            <a:chExt cx="671999" cy="699418"/>
          </a:xfrm>
        </p:grpSpPr>
        <p:sp>
          <p:nvSpPr>
            <p:cNvPr id="12" name="Rectangle à coins arrondis 11"/>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grpSp>
        <p:nvGrpSpPr>
          <p:cNvPr id="15" name="Groupe 14"/>
          <p:cNvGrpSpPr/>
          <p:nvPr/>
        </p:nvGrpSpPr>
        <p:grpSpPr>
          <a:xfrm>
            <a:off x="517406" y="9679442"/>
            <a:ext cx="1600259" cy="1699011"/>
            <a:chOff x="1538226" y="402132"/>
            <a:chExt cx="671999" cy="699418"/>
          </a:xfrm>
        </p:grpSpPr>
        <p:sp>
          <p:nvSpPr>
            <p:cNvPr id="16" name="Rectangle à coins arrondis 15"/>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58" y="11750889"/>
            <a:ext cx="1931278" cy="1668420"/>
          </a:xfrm>
          <a:prstGeom prst="rect">
            <a:avLst/>
          </a:prstGeom>
        </p:spPr>
      </p:pic>
      <p:sp>
        <p:nvSpPr>
          <p:cNvPr id="19" name="Rectangle 18"/>
          <p:cNvSpPr/>
          <p:nvPr/>
        </p:nvSpPr>
        <p:spPr>
          <a:xfrm>
            <a:off x="2751993" y="7492625"/>
            <a:ext cx="21412200" cy="2248845"/>
          </a:xfrm>
          <a:prstGeom prst="rect">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FR" sz="4800" b="1" dirty="0" smtClean="0"/>
              <a:t>ARRIVEE </a:t>
            </a:r>
          </a:p>
          <a:p>
            <a:pPr marL="685800" indent="-685800" algn="l">
              <a:buClr>
                <a:schemeClr val="bg1"/>
              </a:buClr>
              <a:buFont typeface="Wingdings" panose="05000000000000000000" pitchFamily="2" charset="2"/>
              <a:buChar char="§"/>
            </a:pPr>
            <a:r>
              <a:rPr lang="fr-FR" sz="4800" b="1" dirty="0" smtClean="0">
                <a:solidFill>
                  <a:srgbClr val="0E4195"/>
                </a:solidFill>
              </a:rPr>
              <a:t>CARDIO BOXE – Christophe BIEBER prend la responsabilité de la section</a:t>
            </a:r>
          </a:p>
          <a:p>
            <a:pPr marL="685800" indent="-685800" algn="l">
              <a:buClr>
                <a:schemeClr val="bg1"/>
              </a:buClr>
              <a:buFont typeface="Wingdings" panose="05000000000000000000" pitchFamily="2" charset="2"/>
              <a:buChar char="§"/>
            </a:pPr>
            <a:r>
              <a:rPr lang="fr-FR" sz="4800" b="1" dirty="0" smtClean="0">
                <a:solidFill>
                  <a:srgbClr val="0E4195"/>
                </a:solidFill>
              </a:rPr>
              <a:t>ULTIMATE - </a:t>
            </a:r>
            <a:r>
              <a:rPr lang="fr-FR" sz="4800" b="1" dirty="0" err="1" smtClean="0">
                <a:solidFill>
                  <a:srgbClr val="0E4195"/>
                </a:solidFill>
              </a:rPr>
              <a:t>Kanh-Thanh</a:t>
            </a:r>
            <a:r>
              <a:rPr lang="fr-FR" sz="4800" b="1" dirty="0" smtClean="0">
                <a:solidFill>
                  <a:srgbClr val="0E4195"/>
                </a:solidFill>
              </a:rPr>
              <a:t> DOAN – Binôme  </a:t>
            </a:r>
            <a:endParaRPr lang="fr-FR" sz="4800" b="1" dirty="0">
              <a:solidFill>
                <a:srgbClr val="0E4195"/>
              </a:solidFill>
            </a:endParaRPr>
          </a:p>
        </p:txBody>
      </p:sp>
      <p:grpSp>
        <p:nvGrpSpPr>
          <p:cNvPr id="20" name="Groupe 19"/>
          <p:cNvGrpSpPr/>
          <p:nvPr/>
        </p:nvGrpSpPr>
        <p:grpSpPr>
          <a:xfrm>
            <a:off x="529130" y="7686524"/>
            <a:ext cx="1600259" cy="1699011"/>
            <a:chOff x="1538226" y="402132"/>
            <a:chExt cx="671999" cy="699418"/>
          </a:xfrm>
        </p:grpSpPr>
        <p:sp>
          <p:nvSpPr>
            <p:cNvPr id="21" name="Rectangle à coins arrondis 20"/>
            <p:cNvSpPr/>
            <p:nvPr/>
          </p:nvSpPr>
          <p:spPr>
            <a:xfrm>
              <a:off x="1538226" y="402132"/>
              <a:ext cx="671999" cy="699418"/>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22" name="Rectangle 21"/>
            <p:cNvSpPr/>
            <p:nvPr/>
          </p:nvSpPr>
          <p:spPr>
            <a:xfrm>
              <a:off x="1557908" y="421814"/>
              <a:ext cx="632635" cy="6600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fr-FR" sz="1100" kern="1200" dirty="0"/>
            </a:p>
          </p:txBody>
        </p:sp>
      </p:grpSp>
    </p:spTree>
    <p:extLst>
      <p:ext uri="{BB962C8B-B14F-4D97-AF65-F5344CB8AC3E}">
        <p14:creationId xmlns:p14="http://schemas.microsoft.com/office/powerpoint/2010/main" val="1710624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Rapport financier</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47</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25587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734098"/>
            <a:ext cx="15318890" cy="1468192"/>
          </a:xfrm>
        </p:spPr>
        <p:txBody>
          <a:bodyPr>
            <a:normAutofit/>
          </a:bodyPr>
          <a:lstStyle/>
          <a:p>
            <a:r>
              <a:rPr lang="fr-FR" sz="8000" dirty="0"/>
              <a:t>Rapport financier 1/3</a:t>
            </a: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48</a:t>
            </a:fld>
            <a:endParaRPr lang="fr-FR"/>
          </a:p>
        </p:txBody>
      </p:sp>
      <p:pic>
        <p:nvPicPr>
          <p:cNvPr id="3" name="Image 2"/>
          <p:cNvPicPr>
            <a:picLocks noChangeAspect="1"/>
          </p:cNvPicPr>
          <p:nvPr/>
        </p:nvPicPr>
        <p:blipFill>
          <a:blip r:embed="rId3"/>
          <a:stretch>
            <a:fillRect/>
          </a:stretch>
        </p:blipFill>
        <p:spPr>
          <a:xfrm>
            <a:off x="0" y="3028951"/>
            <a:ext cx="13201650" cy="9683750"/>
          </a:xfrm>
          <a:prstGeom prst="rect">
            <a:avLst/>
          </a:prstGeom>
        </p:spPr>
      </p:pic>
      <p:pic>
        <p:nvPicPr>
          <p:cNvPr id="4" name="Image 3"/>
          <p:cNvPicPr>
            <a:picLocks noChangeAspect="1"/>
          </p:cNvPicPr>
          <p:nvPr/>
        </p:nvPicPr>
        <p:blipFill>
          <a:blip r:embed="rId4"/>
          <a:stretch>
            <a:fillRect/>
          </a:stretch>
        </p:blipFill>
        <p:spPr>
          <a:xfrm>
            <a:off x="13898691" y="1955663"/>
            <a:ext cx="10153207" cy="6102726"/>
          </a:xfrm>
          <a:prstGeom prst="rect">
            <a:avLst/>
          </a:prstGeom>
        </p:spPr>
      </p:pic>
      <p:pic>
        <p:nvPicPr>
          <p:cNvPr id="9" name="Image 8"/>
          <p:cNvPicPr>
            <a:picLocks noChangeAspect="1"/>
          </p:cNvPicPr>
          <p:nvPr/>
        </p:nvPicPr>
        <p:blipFill>
          <a:blip r:embed="rId5"/>
          <a:stretch>
            <a:fillRect/>
          </a:stretch>
        </p:blipFill>
        <p:spPr>
          <a:xfrm>
            <a:off x="13898691" y="7811762"/>
            <a:ext cx="10153206" cy="5904238"/>
          </a:xfrm>
          <a:prstGeom prst="rect">
            <a:avLst/>
          </a:prstGeom>
        </p:spPr>
      </p:pic>
    </p:spTree>
    <p:extLst>
      <p:ext uri="{BB962C8B-B14F-4D97-AF65-F5344CB8AC3E}">
        <p14:creationId xmlns:p14="http://schemas.microsoft.com/office/powerpoint/2010/main" val="2243406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
            <a:ext cx="15318890" cy="1468192"/>
          </a:xfrm>
        </p:spPr>
        <p:txBody>
          <a:bodyPr>
            <a:normAutofit/>
          </a:bodyPr>
          <a:lstStyle/>
          <a:p>
            <a:r>
              <a:rPr lang="fr-FR" sz="8000" dirty="0"/>
              <a:t>Rapport financier 2/3</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49</a:t>
            </a:fld>
            <a:endParaRPr lang="fr-FR"/>
          </a:p>
        </p:txBody>
      </p:sp>
      <p:pic>
        <p:nvPicPr>
          <p:cNvPr id="6" name="Image 5"/>
          <p:cNvPicPr>
            <a:picLocks noChangeAspect="1"/>
          </p:cNvPicPr>
          <p:nvPr/>
        </p:nvPicPr>
        <p:blipFill>
          <a:blip r:embed="rId3"/>
          <a:stretch>
            <a:fillRect/>
          </a:stretch>
        </p:blipFill>
        <p:spPr>
          <a:xfrm>
            <a:off x="4319752" y="1218900"/>
            <a:ext cx="15186345" cy="11493802"/>
          </a:xfrm>
          <a:prstGeom prst="rect">
            <a:avLst/>
          </a:prstGeom>
        </p:spPr>
      </p:pic>
    </p:spTree>
    <p:extLst>
      <p:ext uri="{BB962C8B-B14F-4D97-AF65-F5344CB8AC3E}">
        <p14:creationId xmlns:p14="http://schemas.microsoft.com/office/powerpoint/2010/main" val="2492420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L’ASCM pour tous, tous pour l’ASCM</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5</a:t>
            </a:fld>
            <a:endParaRPr lang="fr-FR" dirty="0"/>
          </a:p>
        </p:txBody>
      </p:sp>
      <p:pic>
        <p:nvPicPr>
          <p:cNvPr id="6" name="Image 5"/>
          <p:cNvPicPr>
            <a:picLocks noChangeAspect="1"/>
          </p:cNvPicPr>
          <p:nvPr/>
        </p:nvPicPr>
        <p:blipFill>
          <a:blip r:embed="rId2"/>
          <a:stretch>
            <a:fillRect/>
          </a:stretch>
        </p:blipFill>
        <p:spPr>
          <a:xfrm>
            <a:off x="4838067" y="2156145"/>
            <a:ext cx="13727429" cy="5719762"/>
          </a:xfrm>
          <a:prstGeom prst="rect">
            <a:avLst/>
          </a:prstGeom>
        </p:spPr>
      </p:pic>
      <p:sp>
        <p:nvSpPr>
          <p:cNvPr id="11" name="AutoShape 2" descr="RÃ©sultat de recherche d'images pour &quot;les 3 mousquetaires&quot;"/>
          <p:cNvSpPr>
            <a:spLocks noChangeAspect="1" noChangeArrowheads="1"/>
          </p:cNvSpPr>
          <p:nvPr/>
        </p:nvSpPr>
        <p:spPr bwMode="auto">
          <a:xfrm>
            <a:off x="-2548715" y="69477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p:cNvPicPr>
            <a:picLocks noChangeAspect="1"/>
          </p:cNvPicPr>
          <p:nvPr/>
        </p:nvPicPr>
        <p:blipFill>
          <a:blip r:embed="rId3"/>
          <a:stretch>
            <a:fillRect/>
          </a:stretch>
        </p:blipFill>
        <p:spPr>
          <a:xfrm>
            <a:off x="9549119" y="9070341"/>
            <a:ext cx="4459918" cy="2447925"/>
          </a:xfrm>
          <a:prstGeom prst="rect">
            <a:avLst/>
          </a:prstGeom>
          <a:ln>
            <a:noFill/>
          </a:ln>
          <a:effectLst>
            <a:outerShdw blurRad="292100" dist="139700" dir="2700000" algn="tl" rotWithShape="0">
              <a:srgbClr val="333333">
                <a:alpha val="65000"/>
              </a:srgbClr>
            </a:outerShdw>
          </a:effectLst>
        </p:spPr>
      </p:pic>
      <p:pic>
        <p:nvPicPr>
          <p:cNvPr id="13" name="Image 12"/>
          <p:cNvPicPr>
            <a:picLocks noChangeAspect="1"/>
          </p:cNvPicPr>
          <p:nvPr/>
        </p:nvPicPr>
        <p:blipFill>
          <a:blip r:embed="rId4"/>
          <a:stretch>
            <a:fillRect/>
          </a:stretch>
        </p:blipFill>
        <p:spPr>
          <a:xfrm>
            <a:off x="15715766" y="1944854"/>
            <a:ext cx="1689365" cy="2139862"/>
          </a:xfrm>
          <a:prstGeom prst="rect">
            <a:avLst/>
          </a:prstGeom>
        </p:spPr>
      </p:pic>
      <p:pic>
        <p:nvPicPr>
          <p:cNvPr id="15" name="Image 14"/>
          <p:cNvPicPr>
            <a:picLocks noChangeAspect="1"/>
          </p:cNvPicPr>
          <p:nvPr/>
        </p:nvPicPr>
        <p:blipFill>
          <a:blip r:embed="rId5"/>
          <a:stretch>
            <a:fillRect/>
          </a:stretch>
        </p:blipFill>
        <p:spPr>
          <a:xfrm>
            <a:off x="12370737" y="1795944"/>
            <a:ext cx="1638300" cy="1905000"/>
          </a:xfrm>
          <a:prstGeom prst="rect">
            <a:avLst/>
          </a:prstGeom>
        </p:spPr>
      </p:pic>
      <p:pic>
        <p:nvPicPr>
          <p:cNvPr id="17" name="Image 16"/>
          <p:cNvPicPr>
            <a:picLocks noChangeAspect="1"/>
          </p:cNvPicPr>
          <p:nvPr/>
        </p:nvPicPr>
        <p:blipFill>
          <a:blip r:embed="rId6"/>
          <a:stretch>
            <a:fillRect/>
          </a:stretch>
        </p:blipFill>
        <p:spPr>
          <a:xfrm>
            <a:off x="5474676" y="2144552"/>
            <a:ext cx="1790700" cy="1685925"/>
          </a:xfrm>
          <a:prstGeom prst="rect">
            <a:avLst/>
          </a:prstGeom>
        </p:spPr>
      </p:pic>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8476" y="2108907"/>
            <a:ext cx="1336123" cy="2002620"/>
          </a:xfrm>
          <a:prstGeom prst="rect">
            <a:avLst/>
          </a:prstGeom>
        </p:spPr>
      </p:pic>
    </p:spTree>
    <p:extLst>
      <p:ext uri="{BB962C8B-B14F-4D97-AF65-F5344CB8AC3E}">
        <p14:creationId xmlns:p14="http://schemas.microsoft.com/office/powerpoint/2010/main" val="33179743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50</a:t>
            </a:fld>
            <a:endParaRPr lang="fr-FR"/>
          </a:p>
        </p:txBody>
      </p:sp>
      <p:cxnSp>
        <p:nvCxnSpPr>
          <p:cNvPr id="7" name="Connecteur droit 6"/>
          <p:cNvCxnSpPr/>
          <p:nvPr/>
        </p:nvCxnSpPr>
        <p:spPr>
          <a:xfrm>
            <a:off x="8485320" y="1231640"/>
            <a:ext cx="2339488" cy="243640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8485320" y="4019427"/>
            <a:ext cx="2339488" cy="834189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itre 1"/>
          <p:cNvSpPr txBox="1">
            <a:spLocks/>
          </p:cNvSpPr>
          <p:nvPr/>
        </p:nvSpPr>
        <p:spPr>
          <a:xfrm>
            <a:off x="-1" y="2"/>
            <a:ext cx="15318890" cy="1468192"/>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a:t>Rapport financier </a:t>
            </a:r>
            <a:r>
              <a:rPr lang="fr-FR" sz="8000" dirty="0" smtClean="0"/>
              <a:t>3/3</a:t>
            </a:r>
            <a:endParaRPr lang="fr-FR" sz="8000" dirty="0"/>
          </a:p>
        </p:txBody>
      </p:sp>
      <p:pic>
        <p:nvPicPr>
          <p:cNvPr id="11" name="Image 10"/>
          <p:cNvPicPr>
            <a:picLocks noChangeAspect="1"/>
          </p:cNvPicPr>
          <p:nvPr/>
        </p:nvPicPr>
        <p:blipFill>
          <a:blip r:embed="rId3"/>
          <a:stretch>
            <a:fillRect/>
          </a:stretch>
        </p:blipFill>
        <p:spPr>
          <a:xfrm>
            <a:off x="10824808" y="1581626"/>
            <a:ext cx="13327726" cy="10440776"/>
          </a:xfrm>
          <a:prstGeom prst="rect">
            <a:avLst/>
          </a:prstGeom>
        </p:spPr>
      </p:pic>
      <p:pic>
        <p:nvPicPr>
          <p:cNvPr id="3" name="Image 2"/>
          <p:cNvPicPr>
            <a:picLocks noChangeAspect="1"/>
          </p:cNvPicPr>
          <p:nvPr/>
        </p:nvPicPr>
        <p:blipFill>
          <a:blip r:embed="rId4"/>
          <a:stretch>
            <a:fillRect/>
          </a:stretch>
        </p:blipFill>
        <p:spPr>
          <a:xfrm>
            <a:off x="440699" y="1231639"/>
            <a:ext cx="7941594" cy="11129685"/>
          </a:xfrm>
          <a:prstGeom prst="rect">
            <a:avLst/>
          </a:prstGeom>
        </p:spPr>
      </p:pic>
    </p:spTree>
    <p:extLst>
      <p:ext uri="{BB962C8B-B14F-4D97-AF65-F5344CB8AC3E}">
        <p14:creationId xmlns:p14="http://schemas.microsoft.com/office/powerpoint/2010/main" val="22469839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1974"/>
            <a:ext cx="19627404" cy="1468192"/>
          </a:xfrm>
        </p:spPr>
        <p:txBody>
          <a:bodyPr>
            <a:normAutofit/>
          </a:bodyPr>
          <a:lstStyle/>
          <a:p>
            <a:r>
              <a:rPr lang="fr-FR" sz="8000" dirty="0"/>
              <a:t>Rapport des réviseurs aux comptes</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51</a:t>
            </a:fld>
            <a:endParaRPr lang="fr-FR"/>
          </a:p>
        </p:txBody>
      </p:sp>
      <p:pic>
        <p:nvPicPr>
          <p:cNvPr id="6" name="Image 5"/>
          <p:cNvPicPr>
            <a:picLocks noChangeAspect="1"/>
          </p:cNvPicPr>
          <p:nvPr/>
        </p:nvPicPr>
        <p:blipFill>
          <a:blip r:embed="rId3"/>
          <a:stretch>
            <a:fillRect/>
          </a:stretch>
        </p:blipFill>
        <p:spPr>
          <a:xfrm>
            <a:off x="518160" y="2226328"/>
            <a:ext cx="9639388" cy="3986213"/>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4"/>
          <a:stretch>
            <a:fillRect/>
          </a:stretch>
        </p:blipFill>
        <p:spPr>
          <a:xfrm>
            <a:off x="10381130" y="1790166"/>
            <a:ext cx="12187182" cy="11358275"/>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5"/>
          <a:stretch>
            <a:fillRect/>
          </a:stretch>
        </p:blipFill>
        <p:spPr>
          <a:xfrm>
            <a:off x="603080" y="6953114"/>
            <a:ext cx="4093841" cy="5867838"/>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6"/>
          <a:stretch>
            <a:fillRect/>
          </a:stretch>
        </p:blipFill>
        <p:spPr>
          <a:xfrm>
            <a:off x="5337854" y="6953114"/>
            <a:ext cx="3929438" cy="5759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4766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78542" y="-33205"/>
            <a:ext cx="23665888" cy="2651126"/>
          </a:xfrm>
        </p:spPr>
        <p:txBody>
          <a:bodyPr>
            <a:normAutofit/>
          </a:bodyPr>
          <a:lstStyle/>
          <a:p>
            <a:r>
              <a:rPr lang="fr-FR" sz="6600" dirty="0"/>
              <a:t>Approbation des comptes de l’exercice </a:t>
            </a:r>
            <a:r>
              <a:rPr lang="fr-FR" sz="6600" dirty="0" smtClean="0"/>
              <a:t>2018/2019</a:t>
            </a:r>
            <a:br>
              <a:rPr lang="fr-FR" sz="6600" dirty="0" smtClean="0"/>
            </a:br>
            <a:r>
              <a:rPr lang="fr-FR" sz="6600" dirty="0" smtClean="0"/>
              <a:t> </a:t>
            </a:r>
            <a:r>
              <a:rPr lang="fr-FR" sz="6600" dirty="0"/>
              <a:t>et décharge au comité</a:t>
            </a:r>
          </a:p>
        </p:txBody>
      </p:sp>
      <p:sp>
        <p:nvSpPr>
          <p:cNvPr id="4" name="Espace réservé du contenu 3"/>
          <p:cNvSpPr>
            <a:spLocks noGrp="1"/>
          </p:cNvSpPr>
          <p:nvPr>
            <p:ph idx="1"/>
          </p:nvPr>
        </p:nvSpPr>
        <p:spPr/>
        <p:txBody>
          <a:bodyPr>
            <a:normAutofit/>
          </a:bodyPr>
          <a:lstStyle/>
          <a:p>
            <a:r>
              <a:rPr lang="fr-FR" sz="4800" dirty="0">
                <a:latin typeface="Helvetica Neue Medium"/>
                <a:ea typeface="Times New Roman"/>
                <a:cs typeface="Times New Roman"/>
              </a:rPr>
              <a:t>Toutes les questions peuvent être posées pour la clarté des comptes, y en </a:t>
            </a:r>
            <a:r>
              <a:rPr lang="fr-FR" sz="4800" dirty="0" err="1">
                <a:latin typeface="Helvetica Neue Medium"/>
                <a:ea typeface="Times New Roman"/>
                <a:cs typeface="Times New Roman"/>
              </a:rPr>
              <a:t>a-t-il</a:t>
            </a:r>
            <a:r>
              <a:rPr lang="fr-FR" sz="4800" dirty="0">
                <a:latin typeface="Helvetica Neue Medium"/>
                <a:ea typeface="Times New Roman"/>
                <a:cs typeface="Times New Roman"/>
              </a:rPr>
              <a:t> ? </a:t>
            </a:r>
            <a:endParaRPr lang="fr-FR" sz="2800" dirty="0">
              <a:latin typeface="Helvetica Neue Medium"/>
              <a:ea typeface="Times New Roman"/>
            </a:endParaRPr>
          </a:p>
          <a:p>
            <a:endParaRPr lang="fr-FR" sz="2800" dirty="0">
              <a:latin typeface="Helvetica Neue Medium"/>
              <a:ea typeface="Times New Roman"/>
              <a:cs typeface="Times New Roman"/>
            </a:endParaRPr>
          </a:p>
          <a:p>
            <a:r>
              <a:rPr lang="fr-FR" sz="4800" i="1" dirty="0">
                <a:latin typeface="Helvetica Neue Medium"/>
                <a:ea typeface="Times New Roman"/>
                <a:cs typeface="Times New Roman"/>
              </a:rPr>
              <a:t>VOTE	</a:t>
            </a:r>
            <a:r>
              <a:rPr lang="fr-FR" sz="4800" dirty="0">
                <a:latin typeface="Helvetica Neue Medium"/>
                <a:ea typeface="Times New Roman"/>
                <a:cs typeface="Times New Roman"/>
              </a:rPr>
              <a:t>DECHARGE au COMITE &amp;  aux TRESORIERS </a:t>
            </a:r>
            <a:endParaRPr lang="fr-FR" sz="2800" dirty="0">
              <a:latin typeface="Helvetica Neue Medium"/>
              <a:ea typeface="Times New Roman"/>
            </a:endParaRPr>
          </a:p>
        </p:txBody>
      </p:sp>
      <p:pic>
        <p:nvPicPr>
          <p:cNvPr id="7" name="Picture 4" descr="C:\Users\GUERRIJA\AppData\Local\Microsoft\Windows\Temporary Internet Files\Content.IE5\YWMYTUFF\MC90030468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3992" y="7683237"/>
            <a:ext cx="3655772" cy="36429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me 7"/>
          <p:cNvGraphicFramePr/>
          <p:nvPr>
            <p:extLst>
              <p:ext uri="{D42A27DB-BD31-4B8C-83A1-F6EECF244321}">
                <p14:modId xmlns:p14="http://schemas.microsoft.com/office/powerpoint/2010/main" val="4173278460"/>
              </p:ext>
            </p:extLst>
          </p:nvPr>
        </p:nvGraphicFramePr>
        <p:xfrm>
          <a:off x="9599712" y="7434064"/>
          <a:ext cx="7344816" cy="3055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72194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090" y="2825554"/>
            <a:ext cx="17352912" cy="707886"/>
          </a:xfrm>
          <a:prstGeom prst="rect">
            <a:avLst/>
          </a:prstGeom>
        </p:spPr>
        <p:txBody>
          <a:bodyPr wrap="square">
            <a:spAutoFit/>
          </a:bodyPr>
          <a:lstStyle/>
          <a:p>
            <a:r>
              <a:rPr lang="fr-FR" sz="4000" dirty="0"/>
              <a:t>	</a:t>
            </a:r>
          </a:p>
        </p:txBody>
      </p:sp>
      <p:pic>
        <p:nvPicPr>
          <p:cNvPr id="6" name="Picture 4" descr="C:\Users\GUERRIJA\AppData\Local\Microsoft\Windows\Temporary Internet Files\Content.IE5\YWMYTUFF\MC900304687[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49526" y="3625775"/>
            <a:ext cx="3655772" cy="36429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me 6"/>
          <p:cNvGraphicFramePr/>
          <p:nvPr>
            <p:extLst/>
          </p:nvPr>
        </p:nvGraphicFramePr>
        <p:xfrm>
          <a:off x="7987504" y="9154754"/>
          <a:ext cx="7776864" cy="3055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re 1"/>
          <p:cNvSpPr>
            <a:spLocks noGrp="1"/>
          </p:cNvSpPr>
          <p:nvPr>
            <p:ph type="title"/>
          </p:nvPr>
        </p:nvSpPr>
        <p:spPr>
          <a:xfrm>
            <a:off x="0" y="38647"/>
            <a:ext cx="23989552" cy="2651126"/>
          </a:xfrm>
        </p:spPr>
        <p:txBody>
          <a:bodyPr>
            <a:normAutofit/>
          </a:bodyPr>
          <a:lstStyle/>
          <a:p>
            <a:r>
              <a:rPr lang="fr-FR" sz="5600" dirty="0"/>
              <a:t>Désignation des réviseurs aux comptes </a:t>
            </a:r>
            <a:r>
              <a:rPr lang="fr-FR" sz="5600" dirty="0" smtClean="0"/>
              <a:t/>
            </a:r>
            <a:br>
              <a:rPr lang="fr-FR" sz="5600" dirty="0" smtClean="0"/>
            </a:br>
            <a:r>
              <a:rPr lang="fr-FR" sz="5600" dirty="0" smtClean="0"/>
              <a:t>pour </a:t>
            </a:r>
            <a:r>
              <a:rPr lang="fr-FR" sz="5600" dirty="0"/>
              <a:t>l’exercice </a:t>
            </a:r>
            <a:r>
              <a:rPr lang="fr-FR" sz="5600" dirty="0" smtClean="0"/>
              <a:t>2019/2020</a:t>
            </a:r>
            <a:endParaRPr lang="fr-FR" sz="5600" dirty="0"/>
          </a:p>
        </p:txBody>
      </p:sp>
      <p:sp>
        <p:nvSpPr>
          <p:cNvPr id="3" name="Espace réservé du contenu 2"/>
          <p:cNvSpPr>
            <a:spLocks noGrp="1"/>
          </p:cNvSpPr>
          <p:nvPr>
            <p:ph idx="1"/>
          </p:nvPr>
        </p:nvSpPr>
        <p:spPr>
          <a:xfrm>
            <a:off x="412124" y="2689773"/>
            <a:ext cx="22295476" cy="9664154"/>
          </a:xfrm>
        </p:spPr>
        <p:txBody>
          <a:bodyPr/>
          <a:lstStyle/>
          <a:p>
            <a:endParaRPr lang="fr-FR" sz="3600" dirty="0"/>
          </a:p>
          <a:p>
            <a:r>
              <a:rPr lang="fr-FR" sz="3600" dirty="0"/>
              <a:t>Nous proposons, avec leurs accords que : </a:t>
            </a:r>
          </a:p>
          <a:p>
            <a:pPr marL="685800" indent="-685800">
              <a:buFont typeface="Arial" panose="020B0604020202020204" pitchFamily="34" charset="0"/>
              <a:buChar char="•"/>
            </a:pPr>
            <a:r>
              <a:rPr lang="de-DE" sz="3600" dirty="0"/>
              <a:t>Alain FISCHER </a:t>
            </a:r>
            <a:r>
              <a:rPr lang="de-DE" sz="3600" dirty="0" err="1"/>
              <a:t>renouvelle</a:t>
            </a:r>
            <a:r>
              <a:rPr lang="de-DE" sz="3600" dirty="0"/>
              <a:t> </a:t>
            </a:r>
            <a:r>
              <a:rPr lang="de-DE" sz="3600" dirty="0" err="1"/>
              <a:t>son</a:t>
            </a:r>
            <a:r>
              <a:rPr lang="de-DE" sz="3600" dirty="0"/>
              <a:t> </a:t>
            </a:r>
            <a:r>
              <a:rPr lang="de-DE" sz="3600" dirty="0" err="1"/>
              <a:t>mandat</a:t>
            </a:r>
            <a:endParaRPr lang="de-DE" sz="3600" dirty="0"/>
          </a:p>
          <a:p>
            <a:pPr marL="685800" indent="-685800">
              <a:buFont typeface="Arial" panose="020B0604020202020204" pitchFamily="34" charset="0"/>
              <a:buChar char="•"/>
            </a:pPr>
            <a:r>
              <a:rPr lang="de-DE" sz="3600" dirty="0"/>
              <a:t>Stéphane BERNARD (Taekwondo) </a:t>
            </a:r>
            <a:r>
              <a:rPr lang="fr-FR" sz="3600" dirty="0"/>
              <a:t>renouvelle son mandat</a:t>
            </a:r>
          </a:p>
          <a:p>
            <a:r>
              <a:rPr lang="de-DE" sz="3600" dirty="0"/>
              <a:t> </a:t>
            </a:r>
            <a:endParaRPr lang="fr-FR" sz="3600" dirty="0"/>
          </a:p>
          <a:p>
            <a:r>
              <a:rPr lang="fr-FR" sz="3600" dirty="0"/>
              <a:t>Y </a:t>
            </a:r>
            <a:r>
              <a:rPr lang="fr-FR" sz="3600" dirty="0" err="1"/>
              <a:t>a-t-il</a:t>
            </a:r>
            <a:r>
              <a:rPr lang="fr-FR" sz="3600" dirty="0"/>
              <a:t> d’autres candidats, pour suppléer le cas échéant ?</a:t>
            </a:r>
          </a:p>
          <a:p>
            <a:r>
              <a:rPr lang="fr-FR" sz="3600" dirty="0"/>
              <a:t>  </a:t>
            </a:r>
          </a:p>
          <a:p>
            <a:r>
              <a:rPr lang="fr-FR" sz="3600" b="1" i="1" dirty="0"/>
              <a:t>VOTE pour désigner les réviseurs aux comptes</a:t>
            </a:r>
            <a:endParaRPr lang="fr-FR" sz="3600" dirty="0"/>
          </a:p>
          <a:p>
            <a:endParaRPr lang="fr-FR" dirty="0"/>
          </a:p>
        </p:txBody>
      </p:sp>
    </p:spTree>
    <p:extLst>
      <p:ext uri="{BB962C8B-B14F-4D97-AF65-F5344CB8AC3E}">
        <p14:creationId xmlns:p14="http://schemas.microsoft.com/office/powerpoint/2010/main" val="722908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9806926" y="9685965"/>
            <a:ext cx="11015662" cy="3482975"/>
          </a:xfrm>
        </p:spPr>
        <p:txBody>
          <a:bodyPr/>
          <a:lstStyle/>
          <a:p>
            <a:r>
              <a:rPr lang="fr-FR" dirty="0" smtClean="0"/>
              <a:t>L’ASCM – comment ça marche ?</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54</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4" name="Rectangle 3"/>
          <p:cNvSpPr/>
          <p:nvPr/>
        </p:nvSpPr>
        <p:spPr>
          <a:xfrm rot="20582909">
            <a:off x="-1331421" y="1158923"/>
            <a:ext cx="25730121" cy="8925520"/>
          </a:xfrm>
          <a:prstGeom prst="rect">
            <a:avLst/>
          </a:prstGeom>
          <a:noFill/>
        </p:spPr>
        <p:txBody>
          <a:bodyPr wrap="none" lIns="91440" tIns="45720" rIns="91440" bIns="45720">
            <a:spAutoFit/>
          </a:bodyPr>
          <a:lstStyle/>
          <a:p>
            <a:pPr algn="ctr"/>
            <a:r>
              <a:rPr lang="fr-FR" sz="28700" b="1" cap="none" spc="0" dirty="0" smtClean="0">
                <a:ln w="12700">
                  <a:solidFill>
                    <a:schemeClr val="accent5"/>
                  </a:solidFill>
                  <a:prstDash val="solid"/>
                </a:ln>
                <a:pattFill prst="ltDnDiag">
                  <a:fgClr>
                    <a:schemeClr val="accent5">
                      <a:lumMod val="60000"/>
                      <a:lumOff val="40000"/>
                    </a:schemeClr>
                  </a:fgClr>
                  <a:bgClr>
                    <a:schemeClr val="bg1"/>
                  </a:bgClr>
                </a:pattFill>
                <a:effectLst/>
              </a:rPr>
              <a:t>80 bénévoles</a:t>
            </a:r>
          </a:p>
          <a:p>
            <a:pPr algn="ctr"/>
            <a:r>
              <a:rPr lang="fr-FR" sz="28700" b="1" cap="none" spc="0" dirty="0" smtClean="0">
                <a:ln w="12700">
                  <a:solidFill>
                    <a:schemeClr val="accent5"/>
                  </a:solidFill>
                  <a:prstDash val="solid"/>
                </a:ln>
                <a:pattFill prst="ltDnDiag">
                  <a:fgClr>
                    <a:schemeClr val="accent5">
                      <a:lumMod val="60000"/>
                      <a:lumOff val="40000"/>
                    </a:schemeClr>
                  </a:fgClr>
                  <a:bgClr>
                    <a:schemeClr val="bg1"/>
                  </a:bgClr>
                </a:pattFill>
                <a:effectLst/>
              </a:rPr>
              <a:t>100 % bénévoles</a:t>
            </a:r>
          </a:p>
        </p:txBody>
      </p:sp>
    </p:spTree>
    <p:extLst>
      <p:ext uri="{BB962C8B-B14F-4D97-AF65-F5344CB8AC3E}">
        <p14:creationId xmlns:p14="http://schemas.microsoft.com/office/powerpoint/2010/main" val="78962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Election du comité et du bureau</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55</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4999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279888" y="2784558"/>
            <a:ext cx="3096358" cy="5311856"/>
          </a:xfrm>
          <a:prstGeom prst="rect">
            <a:avLst/>
          </a:prstGeom>
        </p:spPr>
      </p:pic>
      <p:sp>
        <p:nvSpPr>
          <p:cNvPr id="13" name="Titre 12"/>
          <p:cNvSpPr>
            <a:spLocks noGrp="1"/>
          </p:cNvSpPr>
          <p:nvPr>
            <p:ph type="ctrTitle"/>
          </p:nvPr>
        </p:nvSpPr>
        <p:spPr>
          <a:xfrm>
            <a:off x="0" y="-80751"/>
            <a:ext cx="18402300" cy="1702662"/>
          </a:xfrm>
        </p:spPr>
        <p:txBody>
          <a:bodyPr>
            <a:noAutofit/>
          </a:bodyPr>
          <a:lstStyle/>
          <a:p>
            <a:pPr algn="l"/>
            <a:r>
              <a:rPr lang="fr-FR" sz="8800" dirty="0" smtClean="0"/>
              <a:t>Les changements dans le bureau</a:t>
            </a:r>
            <a:endParaRPr lang="fr-FR" sz="8800"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56</a:t>
            </a:fld>
            <a:endParaRPr lang="fr-FR"/>
          </a:p>
        </p:txBody>
      </p:sp>
      <p:sp>
        <p:nvSpPr>
          <p:cNvPr id="3" name="Rectangle 2"/>
          <p:cNvSpPr/>
          <p:nvPr/>
        </p:nvSpPr>
        <p:spPr>
          <a:xfrm>
            <a:off x="5734050" y="10272852"/>
            <a:ext cx="22378443" cy="1938992"/>
          </a:xfrm>
          <a:prstGeom prst="rect">
            <a:avLst/>
          </a:prstGeom>
        </p:spPr>
        <p:txBody>
          <a:bodyPr wrap="square">
            <a:spAutoFit/>
          </a:bodyPr>
          <a:lstStyle/>
          <a:p>
            <a:pPr marL="571500" indent="-571500" algn="l">
              <a:buClr>
                <a:srgbClr val="FF0000"/>
              </a:buClr>
              <a:buFont typeface="Wingdings" panose="05000000000000000000" pitchFamily="2" charset="2"/>
              <a:buChar char="§"/>
            </a:pPr>
            <a:endParaRPr lang="fr-FR" sz="4000" dirty="0" smtClean="0">
              <a:latin typeface="Helvetica Neue Medium"/>
              <a:sym typeface="Wingdings" panose="05000000000000000000" pitchFamily="2" charset="2"/>
            </a:endParaRPr>
          </a:p>
          <a:p>
            <a:pPr algn="l">
              <a:buClr>
                <a:srgbClr val="FF0000"/>
              </a:buClr>
            </a:pPr>
            <a:endParaRPr lang="fr-FR" sz="4000" dirty="0" smtClean="0">
              <a:latin typeface="Helvetica Neue Medium"/>
              <a:sym typeface="Wingdings" panose="05000000000000000000" pitchFamily="2" charset="2"/>
            </a:endParaRPr>
          </a:p>
          <a:p>
            <a:pPr marL="457200" indent="-457200" algn="l">
              <a:buFontTx/>
              <a:buChar char="-"/>
            </a:pPr>
            <a:endParaRPr lang="fr-FR" sz="4000" dirty="0"/>
          </a:p>
        </p:txBody>
      </p:sp>
      <p:sp>
        <p:nvSpPr>
          <p:cNvPr id="2" name="Rectangle 1"/>
          <p:cNvSpPr/>
          <p:nvPr/>
        </p:nvSpPr>
        <p:spPr>
          <a:xfrm>
            <a:off x="2705100" y="4680033"/>
            <a:ext cx="21412200" cy="2881736"/>
          </a:xfrm>
          <a:prstGeom prst="rect">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fr-FR" b="1" dirty="0" smtClean="0"/>
              <a:t>Nouveaux dans le bureau depuis 2019 :</a:t>
            </a:r>
          </a:p>
          <a:p>
            <a:pPr marL="685800" indent="-685800" algn="l">
              <a:buFontTx/>
              <a:buChar char="-"/>
            </a:pPr>
            <a:r>
              <a:rPr lang="fr-FR" sz="6600" b="1" dirty="0" smtClean="0">
                <a:solidFill>
                  <a:schemeClr val="accent1">
                    <a:lumMod val="50000"/>
                  </a:schemeClr>
                </a:solidFill>
              </a:rPr>
              <a:t>Gilles ANDRE</a:t>
            </a:r>
          </a:p>
          <a:p>
            <a:pPr marL="685800" indent="-685800" algn="l">
              <a:buFontTx/>
              <a:buChar char="-"/>
            </a:pPr>
            <a:r>
              <a:rPr lang="fr-FR" sz="6600" b="1" dirty="0" smtClean="0">
                <a:solidFill>
                  <a:schemeClr val="accent1">
                    <a:lumMod val="50000"/>
                  </a:schemeClr>
                </a:solidFill>
              </a:rPr>
              <a:t>José SPENGLER</a:t>
            </a:r>
          </a:p>
          <a:p>
            <a:pPr marL="685800" indent="-685800" algn="l">
              <a:buFontTx/>
              <a:buChar char="-"/>
            </a:pPr>
            <a:endParaRPr lang="fr-FR" b="1" dirty="0"/>
          </a:p>
        </p:txBody>
      </p:sp>
    </p:spTree>
    <p:extLst>
      <p:ext uri="{BB962C8B-B14F-4D97-AF65-F5344CB8AC3E}">
        <p14:creationId xmlns:p14="http://schemas.microsoft.com/office/powerpoint/2010/main" val="16190702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Election du bureau</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57</a:t>
            </a:fld>
            <a:endParaRPr lang="fr-FR"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34" y="7672323"/>
            <a:ext cx="3444049" cy="472596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67571" y="2693393"/>
            <a:ext cx="4675900" cy="3506925"/>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361908" y="6984872"/>
            <a:ext cx="4221599" cy="3166199"/>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982972" y="7043609"/>
            <a:ext cx="4159301" cy="3119476"/>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3957956" y="2671035"/>
            <a:ext cx="4231804" cy="3173853"/>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554565" y="6923401"/>
            <a:ext cx="4206123" cy="3154592"/>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249993" y="2693394"/>
            <a:ext cx="4675899" cy="3506924"/>
          </a:xfrm>
          <a:prstGeom prst="rect">
            <a:avLst/>
          </a:prstGeom>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6834" y="6993049"/>
            <a:ext cx="3435368" cy="4577628"/>
          </a:xfrm>
          <a:prstGeom prst="rect">
            <a:avLst/>
          </a:prstGeom>
        </p:spPr>
      </p:pic>
      <p:pic>
        <p:nvPicPr>
          <p:cNvPr id="18" name="Imag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7381291" y="2629053"/>
            <a:ext cx="4182835" cy="3142544"/>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556459" y="2632781"/>
            <a:ext cx="4190978" cy="3143233"/>
          </a:xfrm>
          <a:prstGeom prst="rect">
            <a:avLst/>
          </a:prstGeom>
        </p:spPr>
      </p:pic>
      <p:pic>
        <p:nvPicPr>
          <p:cNvPr id="22" name="Imag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09130" y="10892433"/>
            <a:ext cx="3542766" cy="2657074"/>
          </a:xfrm>
          <a:prstGeom prst="rect">
            <a:avLst/>
          </a:prstGeom>
        </p:spPr>
      </p:pic>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52060" y="6993049"/>
            <a:ext cx="3515692" cy="3610710"/>
          </a:xfrm>
          <a:prstGeom prst="rect">
            <a:avLst/>
          </a:prstGeom>
        </p:spPr>
      </p:pic>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41405" y="2108905"/>
            <a:ext cx="3083024" cy="3925375"/>
          </a:xfrm>
          <a:prstGeom prst="rect">
            <a:avLst/>
          </a:prstGeom>
        </p:spPr>
      </p:pic>
      <p:pic>
        <p:nvPicPr>
          <p:cNvPr id="26" name="Image 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31580" y="6458788"/>
            <a:ext cx="3092849" cy="297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7367" y="2108906"/>
            <a:ext cx="3560309" cy="5336295"/>
          </a:xfrm>
          <a:prstGeom prst="rect">
            <a:avLst/>
          </a:prstGeom>
        </p:spPr>
      </p:pic>
      <p:sp>
        <p:nvSpPr>
          <p:cNvPr id="28" name="ZoneTexte 27"/>
          <p:cNvSpPr txBox="1"/>
          <p:nvPr/>
        </p:nvSpPr>
        <p:spPr>
          <a:xfrm>
            <a:off x="7720452" y="11146512"/>
            <a:ext cx="11816861" cy="206210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3200" i="1" dirty="0" smtClean="0">
                <a:solidFill>
                  <a:srgbClr val="0E4195"/>
                </a:solidFill>
                <a:latin typeface="Helvetica Light"/>
              </a:rPr>
              <a:t>Jacques </a:t>
            </a:r>
            <a:r>
              <a:rPr lang="fr-FR" sz="3200" i="1" dirty="0" err="1" smtClean="0">
                <a:solidFill>
                  <a:srgbClr val="0E4195"/>
                </a:solidFill>
                <a:latin typeface="Helvetica Light"/>
              </a:rPr>
              <a:t>Guerrini</a:t>
            </a:r>
            <a:r>
              <a:rPr lang="fr-FR" sz="3200" i="1" dirty="0" smtClean="0">
                <a:solidFill>
                  <a:srgbClr val="0E4195"/>
                </a:solidFill>
                <a:latin typeface="Helvetica Light"/>
              </a:rPr>
              <a:t>, Yves </a:t>
            </a:r>
            <a:r>
              <a:rPr lang="fr-FR" sz="3200" i="1" dirty="0" err="1" smtClean="0">
                <a:solidFill>
                  <a:srgbClr val="0E4195"/>
                </a:solidFill>
                <a:latin typeface="Helvetica Light"/>
              </a:rPr>
              <a:t>Tazelmati</a:t>
            </a:r>
            <a:r>
              <a:rPr lang="fr-FR" sz="3200" i="1" dirty="0" smtClean="0">
                <a:solidFill>
                  <a:srgbClr val="0E4195"/>
                </a:solidFill>
                <a:latin typeface="Helvetica Light"/>
              </a:rPr>
              <a:t>, Emanuelle Renaud, Dominique Combette, Philippe Soudier, Frédéric </a:t>
            </a:r>
            <a:r>
              <a:rPr lang="fr-FR" sz="3200" i="1" dirty="0" err="1" smtClean="0">
                <a:solidFill>
                  <a:srgbClr val="0E4195"/>
                </a:solidFill>
                <a:latin typeface="Helvetica Light"/>
              </a:rPr>
              <a:t>Bier</a:t>
            </a:r>
            <a:r>
              <a:rPr lang="fr-FR" sz="3200" i="1" dirty="0" smtClean="0">
                <a:solidFill>
                  <a:srgbClr val="0E4195"/>
                </a:solidFill>
                <a:latin typeface="Helvetica Light"/>
              </a:rPr>
              <a:t>, Laurent </a:t>
            </a:r>
            <a:r>
              <a:rPr lang="fr-FR" sz="3200" i="1" dirty="0" err="1" smtClean="0">
                <a:solidFill>
                  <a:srgbClr val="0E4195"/>
                </a:solidFill>
                <a:latin typeface="Helvetica Light"/>
              </a:rPr>
              <a:t>Martz</a:t>
            </a:r>
            <a:r>
              <a:rPr lang="fr-FR" sz="3200" i="1" dirty="0" smtClean="0">
                <a:solidFill>
                  <a:srgbClr val="0E4195"/>
                </a:solidFill>
                <a:latin typeface="Helvetica Light"/>
              </a:rPr>
              <a:t>, Cédric Michel, Laure </a:t>
            </a:r>
            <a:r>
              <a:rPr lang="fr-FR" sz="3200" i="1" dirty="0" err="1" smtClean="0">
                <a:solidFill>
                  <a:srgbClr val="0E4195"/>
                </a:solidFill>
                <a:latin typeface="Helvetica Light"/>
              </a:rPr>
              <a:t>Dollinger</a:t>
            </a:r>
            <a:r>
              <a:rPr lang="fr-FR" sz="3200" i="1" dirty="0" smtClean="0">
                <a:solidFill>
                  <a:srgbClr val="0E4195"/>
                </a:solidFill>
                <a:latin typeface="Helvetica Light"/>
              </a:rPr>
              <a:t>, Gilles André, Valentine </a:t>
            </a:r>
            <a:r>
              <a:rPr lang="fr-FR" sz="3200" i="1" dirty="0" err="1" smtClean="0">
                <a:solidFill>
                  <a:srgbClr val="0E4195"/>
                </a:solidFill>
                <a:latin typeface="Helvetica Light"/>
              </a:rPr>
              <a:t>Rheims</a:t>
            </a:r>
            <a:r>
              <a:rPr lang="fr-FR" sz="3200" i="1" dirty="0" smtClean="0">
                <a:solidFill>
                  <a:srgbClr val="0E4195"/>
                </a:solidFill>
                <a:latin typeface="Helvetica Light"/>
              </a:rPr>
              <a:t>, Virginie Soudier, José Spengler, Clotilde De </a:t>
            </a:r>
            <a:r>
              <a:rPr lang="fr-FR" sz="3200" i="1" dirty="0" err="1" smtClean="0">
                <a:solidFill>
                  <a:srgbClr val="0E4195"/>
                </a:solidFill>
                <a:latin typeface="Helvetica Light"/>
              </a:rPr>
              <a:t>Lourtioux</a:t>
            </a:r>
            <a:endParaRPr lang="fr-FR" sz="3200" i="1" dirty="0">
              <a:solidFill>
                <a:srgbClr val="0E4195"/>
              </a:solidFill>
              <a:latin typeface="Helvetica Light"/>
            </a:endParaRPr>
          </a:p>
        </p:txBody>
      </p:sp>
      <p:sp>
        <p:nvSpPr>
          <p:cNvPr id="3" name="AutoShape 2" descr="RÃ©sultat de recherche d'images pour &quot;les 3 mousquetair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930848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21974"/>
            <a:ext cx="24160766" cy="1468192"/>
          </a:xfrm>
        </p:spPr>
        <p:txBody>
          <a:bodyPr>
            <a:normAutofit/>
          </a:bodyPr>
          <a:lstStyle/>
          <a:p>
            <a:r>
              <a:rPr lang="fr-FR" sz="8000" dirty="0"/>
              <a:t>Election du </a:t>
            </a:r>
            <a:r>
              <a:rPr lang="fr-FR" sz="8000" dirty="0" smtClean="0"/>
              <a:t>comité</a:t>
            </a:r>
            <a:endParaRPr lang="fr-FR" sz="8000" dirty="0"/>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58</a:t>
            </a:fld>
            <a:endParaRPr lang="fr-FR"/>
          </a:p>
        </p:txBody>
      </p:sp>
      <p:sp>
        <p:nvSpPr>
          <p:cNvPr id="15" name="Espace réservé du numéro de diapositive 3"/>
          <p:cNvSpPr txBox="1">
            <a:spLocks/>
          </p:cNvSpPr>
          <p:nvPr/>
        </p:nvSpPr>
        <p:spPr>
          <a:xfrm>
            <a:off x="33323512" y="22700132"/>
            <a:ext cx="10972800" cy="1460500"/>
          </a:xfrm>
          <a:prstGeom prst="rect">
            <a:avLst/>
          </a:prstGeom>
        </p:spPr>
        <p:txBody>
          <a:bodyPr vert="horz" lIns="182880" tIns="91440" rIns="182880" bIns="91440" rtlCol="0" anchor="ctr"/>
          <a:lstStyle>
            <a:defPPr>
              <a:defRPr lang="fr-FR"/>
            </a:defPPr>
            <a:lvl1pPr marL="0" algn="r" defTabSz="914400" rtl="0" eaLnBrk="1" latinLnBrk="0" hangingPunct="1">
              <a:defRPr sz="1200" b="0" i="0" kern="1200">
                <a:solidFill>
                  <a:srgbClr val="004494"/>
                </a:solidFill>
                <a:latin typeface="Helvetica Neue UltraLight" charset="0"/>
                <a:ea typeface="Helvetica Neue UltraLight" charset="0"/>
                <a:cs typeface="Helvetica Neue Ultra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24D18DD-0A91-4BE4-9698-B7577E207BB3}" type="slidenum">
              <a:rPr lang="fr-FR" sz="2400"/>
              <a:pPr>
                <a:defRPr/>
              </a:pPr>
              <a:t>58</a:t>
            </a:fld>
            <a:endParaRPr lang="fr-FR" sz="2400"/>
          </a:p>
        </p:txBody>
      </p:sp>
      <p:pic>
        <p:nvPicPr>
          <p:cNvPr id="19" name="Imag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9644" y="575085"/>
            <a:ext cx="881616" cy="12604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au 8"/>
          <p:cNvGraphicFramePr>
            <a:graphicFrameLocks noGrp="1"/>
          </p:cNvGraphicFramePr>
          <p:nvPr/>
        </p:nvGraphicFramePr>
        <p:xfrm>
          <a:off x="15229650" y="9111934"/>
          <a:ext cx="7147497" cy="4356418"/>
        </p:xfrm>
        <a:graphic>
          <a:graphicData uri="http://schemas.openxmlformats.org/drawingml/2006/table">
            <a:tbl>
              <a:tblPr firstRow="1" firstCol="1" bandRow="1">
                <a:tableStyleId>{C083E6E3-FA7D-4D7B-A595-EF9225AFEA82}</a:tableStyleId>
              </a:tblPr>
              <a:tblGrid>
                <a:gridCol w="3517201">
                  <a:extLst>
                    <a:ext uri="{9D8B030D-6E8A-4147-A177-3AD203B41FA5}">
                      <a16:colId xmlns:a16="http://schemas.microsoft.com/office/drawing/2014/main" val="410956926"/>
                    </a:ext>
                  </a:extLst>
                </a:gridCol>
                <a:gridCol w="3630296">
                  <a:extLst>
                    <a:ext uri="{9D8B030D-6E8A-4147-A177-3AD203B41FA5}">
                      <a16:colId xmlns:a16="http://schemas.microsoft.com/office/drawing/2014/main" val="1091671222"/>
                    </a:ext>
                  </a:extLst>
                </a:gridCol>
              </a:tblGrid>
              <a:tr h="429667">
                <a:tc>
                  <a:txBody>
                    <a:bodyPr/>
                    <a:lstStyle/>
                    <a:p>
                      <a:pPr algn="l">
                        <a:lnSpc>
                          <a:spcPct val="107000"/>
                        </a:lnSpc>
                        <a:spcAft>
                          <a:spcPts val="0"/>
                        </a:spcAft>
                      </a:pPr>
                      <a:r>
                        <a:rPr lang="fr-FR" sz="2400">
                          <a:effectLst/>
                        </a:rPr>
                        <a:t>  AVIRON INDOOR</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BAER Olivier</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8336730"/>
                  </a:ext>
                </a:extLst>
              </a:tr>
              <a:tr h="429667">
                <a:tc>
                  <a:txBody>
                    <a:bodyPr/>
                    <a:lstStyle/>
                    <a:p>
                      <a:pPr algn="l">
                        <a:lnSpc>
                          <a:spcPct val="107000"/>
                        </a:lnSpc>
                        <a:spcAft>
                          <a:spcPts val="0"/>
                        </a:spcAft>
                      </a:pPr>
                      <a:r>
                        <a:rPr lang="fr-FR" sz="2400">
                          <a:effectLst/>
                        </a:rPr>
                        <a:t>CARDIO</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MARTZ Laurent</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0254968"/>
                  </a:ext>
                </a:extLst>
              </a:tr>
              <a:tr h="429667">
                <a:tc>
                  <a:txBody>
                    <a:bodyPr/>
                    <a:lstStyle/>
                    <a:p>
                      <a:pPr algn="l">
                        <a:lnSpc>
                          <a:spcPct val="107000"/>
                        </a:lnSpc>
                        <a:spcAft>
                          <a:spcPts val="0"/>
                        </a:spcAft>
                      </a:pPr>
                      <a:r>
                        <a:rPr lang="fr-FR" sz="2400">
                          <a:effectLst/>
                        </a:rPr>
                        <a:t>COCKTAIL FITNESS</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COMBETTE Dominique</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9431586"/>
                  </a:ext>
                </a:extLst>
              </a:tr>
              <a:tr h="879250">
                <a:tc>
                  <a:txBody>
                    <a:bodyPr/>
                    <a:lstStyle/>
                    <a:p>
                      <a:pPr algn="l">
                        <a:lnSpc>
                          <a:spcPct val="107000"/>
                        </a:lnSpc>
                        <a:spcAft>
                          <a:spcPts val="0"/>
                        </a:spcAft>
                      </a:pPr>
                      <a:r>
                        <a:rPr lang="fr-FR" sz="2400">
                          <a:effectLst/>
                        </a:rPr>
                        <a:t> BOXE PIED POINGS LOISIR</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MURER Stéphane</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955019"/>
                  </a:ext>
                </a:extLst>
              </a:tr>
              <a:tr h="879250">
                <a:tc>
                  <a:txBody>
                    <a:bodyPr/>
                    <a:lstStyle/>
                    <a:p>
                      <a:pPr algn="l">
                        <a:lnSpc>
                          <a:spcPct val="107000"/>
                        </a:lnSpc>
                        <a:spcAft>
                          <a:spcPts val="0"/>
                        </a:spcAft>
                      </a:pPr>
                      <a:r>
                        <a:rPr lang="fr-FR" sz="2400" dirty="0">
                          <a:effectLst/>
                        </a:rPr>
                        <a:t>TAEKWONDO/PACK ARTS MART.</a:t>
                      </a:r>
                      <a:endParaRPr lang="fr-FR" sz="24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GUET Christophe</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08795"/>
                  </a:ext>
                </a:extLst>
              </a:tr>
              <a:tr h="879250">
                <a:tc>
                  <a:txBody>
                    <a:bodyPr/>
                    <a:lstStyle/>
                    <a:p>
                      <a:pPr algn="l">
                        <a:lnSpc>
                          <a:spcPct val="107000"/>
                        </a:lnSpc>
                        <a:spcAft>
                          <a:spcPts val="0"/>
                        </a:spcAft>
                      </a:pPr>
                      <a:r>
                        <a:rPr lang="fr-FR" sz="2400" dirty="0">
                          <a:effectLst/>
                        </a:rPr>
                        <a:t>UN TEMPS POUR SOI</a:t>
                      </a:r>
                      <a:endParaRPr lang="fr-FR" sz="24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a:effectLst/>
                        </a:rPr>
                        <a:t>DOLLINGER Laure</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9991729"/>
                  </a:ext>
                </a:extLst>
              </a:tr>
              <a:tr h="429667">
                <a:tc>
                  <a:txBody>
                    <a:bodyPr/>
                    <a:lstStyle/>
                    <a:p>
                      <a:pPr algn="l">
                        <a:lnSpc>
                          <a:spcPct val="107000"/>
                        </a:lnSpc>
                        <a:spcAft>
                          <a:spcPts val="0"/>
                        </a:spcAft>
                      </a:pPr>
                      <a:r>
                        <a:rPr lang="fr-FR" sz="2400">
                          <a:effectLst/>
                        </a:rPr>
                        <a:t>YOGA</a:t>
                      </a:r>
                      <a:endParaRPr lang="fr-FR" sz="24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fr-FR" sz="2400" dirty="0">
                          <a:effectLst/>
                        </a:rPr>
                        <a:t>WELSCH Albert</a:t>
                      </a:r>
                      <a:endParaRPr lang="fr-FR" sz="24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869127"/>
                  </a:ext>
                </a:extLst>
              </a:tr>
            </a:tbl>
          </a:graphicData>
        </a:graphic>
      </p:graphicFrame>
      <p:sp>
        <p:nvSpPr>
          <p:cNvPr id="10" name="ZoneTexte 9"/>
          <p:cNvSpPr txBox="1"/>
          <p:nvPr/>
        </p:nvSpPr>
        <p:spPr>
          <a:xfrm>
            <a:off x="9963149" y="12126516"/>
            <a:ext cx="5219700"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800" i="1" dirty="0" smtClean="0">
                <a:solidFill>
                  <a:srgbClr val="0E4195"/>
                </a:solidFill>
                <a:latin typeface="Helvetica Light"/>
              </a:rPr>
              <a:t>Référents Salle</a:t>
            </a:r>
            <a:endParaRPr lang="fr-FR" sz="4800" i="1" dirty="0">
              <a:solidFill>
                <a:srgbClr val="0E4195"/>
              </a:solidFill>
              <a:latin typeface="Helvetica Light"/>
            </a:endParaRPr>
          </a:p>
        </p:txBody>
      </p:sp>
      <p:graphicFrame>
        <p:nvGraphicFramePr>
          <p:cNvPr id="14" name="Tableau 13"/>
          <p:cNvGraphicFramePr>
            <a:graphicFrameLocks noGrp="1"/>
          </p:cNvGraphicFramePr>
          <p:nvPr/>
        </p:nvGraphicFramePr>
        <p:xfrm>
          <a:off x="380999" y="2361306"/>
          <a:ext cx="12192000" cy="7631820"/>
        </p:xfrm>
        <a:graphic>
          <a:graphicData uri="http://schemas.openxmlformats.org/drawingml/2006/table">
            <a:tbl>
              <a:tblPr firstRow="1" firstCol="1" bandRow="1">
                <a:tableStyleId>{3B4B98B0-60AC-42C2-AFA5-B58CD77FA1E5}</a:tableStyleId>
              </a:tblPr>
              <a:tblGrid>
                <a:gridCol w="3272647">
                  <a:extLst>
                    <a:ext uri="{9D8B030D-6E8A-4147-A177-3AD203B41FA5}">
                      <a16:colId xmlns:a16="http://schemas.microsoft.com/office/drawing/2014/main" val="29700245"/>
                    </a:ext>
                  </a:extLst>
                </a:gridCol>
                <a:gridCol w="4742768">
                  <a:extLst>
                    <a:ext uri="{9D8B030D-6E8A-4147-A177-3AD203B41FA5}">
                      <a16:colId xmlns:a16="http://schemas.microsoft.com/office/drawing/2014/main" val="1725251844"/>
                    </a:ext>
                  </a:extLst>
                </a:gridCol>
                <a:gridCol w="4176585">
                  <a:extLst>
                    <a:ext uri="{9D8B030D-6E8A-4147-A177-3AD203B41FA5}">
                      <a16:colId xmlns:a16="http://schemas.microsoft.com/office/drawing/2014/main" val="3222542123"/>
                    </a:ext>
                  </a:extLst>
                </a:gridCol>
              </a:tblGrid>
              <a:tr h="190500">
                <a:tc>
                  <a:txBody>
                    <a:bodyPr/>
                    <a:lstStyle/>
                    <a:p>
                      <a:pPr algn="l">
                        <a:lnSpc>
                          <a:spcPct val="107000"/>
                        </a:lnSpc>
                        <a:spcAft>
                          <a:spcPts val="0"/>
                        </a:spcAft>
                      </a:pPr>
                      <a:r>
                        <a:rPr lang="fr-FR" sz="2600">
                          <a:effectLst/>
                        </a:rPr>
                        <a:t>AIKIDO</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JOUAULT Bruno</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Philippe Larcher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162036"/>
                  </a:ext>
                </a:extLst>
              </a:tr>
              <a:tr h="190500">
                <a:tc>
                  <a:txBody>
                    <a:bodyPr/>
                    <a:lstStyle/>
                    <a:p>
                      <a:pPr algn="l">
                        <a:lnSpc>
                          <a:spcPct val="107000"/>
                        </a:lnSpc>
                        <a:spcAft>
                          <a:spcPts val="0"/>
                        </a:spcAft>
                      </a:pPr>
                      <a:r>
                        <a:rPr lang="fr-FR" sz="2600">
                          <a:effectLst/>
                        </a:rPr>
                        <a:t>AVIRON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BAER Olivier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Thierry BERTHOME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883093"/>
                  </a:ext>
                </a:extLst>
              </a:tr>
              <a:tr h="190500">
                <a:tc>
                  <a:txBody>
                    <a:bodyPr/>
                    <a:lstStyle/>
                    <a:p>
                      <a:pPr algn="l">
                        <a:lnSpc>
                          <a:spcPct val="107000"/>
                        </a:lnSpc>
                        <a:spcAft>
                          <a:spcPts val="0"/>
                        </a:spcAft>
                      </a:pPr>
                      <a:r>
                        <a:rPr lang="fr-FR" sz="2600">
                          <a:effectLst/>
                        </a:rPr>
                        <a:t>BADMINTON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PORTE Maxime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Alex OCAMPO</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6462417"/>
                  </a:ext>
                </a:extLst>
              </a:tr>
              <a:tr h="190500">
                <a:tc>
                  <a:txBody>
                    <a:bodyPr/>
                    <a:lstStyle/>
                    <a:p>
                      <a:pPr algn="l">
                        <a:lnSpc>
                          <a:spcPct val="107000"/>
                        </a:lnSpc>
                        <a:spcAft>
                          <a:spcPts val="0"/>
                        </a:spcAft>
                      </a:pPr>
                      <a:r>
                        <a:rPr lang="fr-FR" sz="2600">
                          <a:effectLst/>
                        </a:rPr>
                        <a:t>BASKET BALL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BOCQUET Arnaud</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Alexandre WOLF</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5378506"/>
                  </a:ext>
                </a:extLst>
              </a:tr>
              <a:tr h="190500">
                <a:tc>
                  <a:txBody>
                    <a:bodyPr/>
                    <a:lstStyle/>
                    <a:p>
                      <a:pPr algn="l">
                        <a:lnSpc>
                          <a:spcPct val="107000"/>
                        </a:lnSpc>
                        <a:spcAft>
                          <a:spcPts val="0"/>
                        </a:spcAft>
                      </a:pPr>
                      <a:r>
                        <a:rPr lang="fr-FR" sz="2600">
                          <a:effectLst/>
                        </a:rPr>
                        <a:t>BOWLING</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VERINAUD Jean-Marie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Rémy HEISSER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5008749"/>
                  </a:ext>
                </a:extLst>
              </a:tr>
              <a:tr h="190500">
                <a:tc>
                  <a:txBody>
                    <a:bodyPr/>
                    <a:lstStyle/>
                    <a:p>
                      <a:pPr algn="l">
                        <a:lnSpc>
                          <a:spcPct val="107000"/>
                        </a:lnSpc>
                        <a:spcAft>
                          <a:spcPts val="0"/>
                        </a:spcAft>
                      </a:pPr>
                      <a:r>
                        <a:rPr lang="fr-FR" sz="2600">
                          <a:effectLst/>
                        </a:rPr>
                        <a:t>CARDIO BOXE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BIEBER Christophe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Muriel KADER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0340386"/>
                  </a:ext>
                </a:extLst>
              </a:tr>
              <a:tr h="190500">
                <a:tc>
                  <a:txBody>
                    <a:bodyPr/>
                    <a:lstStyle/>
                    <a:p>
                      <a:pPr algn="l">
                        <a:lnSpc>
                          <a:spcPct val="107000"/>
                        </a:lnSpc>
                        <a:spcAft>
                          <a:spcPts val="0"/>
                        </a:spcAft>
                      </a:pPr>
                      <a:r>
                        <a:rPr lang="fr-FR" sz="2600">
                          <a:effectLst/>
                        </a:rPr>
                        <a:t>COURSE A PIEDS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NGUYEN Frédéric</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Cédric GRENADOS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0329382"/>
                  </a:ext>
                </a:extLst>
              </a:tr>
              <a:tr h="190500">
                <a:tc>
                  <a:txBody>
                    <a:bodyPr/>
                    <a:lstStyle/>
                    <a:p>
                      <a:pPr algn="l">
                        <a:lnSpc>
                          <a:spcPct val="107000"/>
                        </a:lnSpc>
                        <a:spcAft>
                          <a:spcPts val="0"/>
                        </a:spcAft>
                      </a:pPr>
                      <a:r>
                        <a:rPr lang="fr-FR" sz="2600">
                          <a:effectLst/>
                        </a:rPr>
                        <a:t>CYCLO</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DONIUS Jean-Georges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Matthieu FARGETTON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7589603"/>
                  </a:ext>
                </a:extLst>
              </a:tr>
              <a:tr h="190500">
                <a:tc>
                  <a:txBody>
                    <a:bodyPr/>
                    <a:lstStyle/>
                    <a:p>
                      <a:pPr algn="l">
                        <a:lnSpc>
                          <a:spcPct val="107000"/>
                        </a:lnSpc>
                        <a:spcAft>
                          <a:spcPts val="0"/>
                        </a:spcAft>
                      </a:pPr>
                      <a:r>
                        <a:rPr lang="fr-FR" sz="2600">
                          <a:effectLst/>
                        </a:rPr>
                        <a:t>DANSE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DADURE Thierry</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Sonia KAUTZMANN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0459564"/>
                  </a:ext>
                </a:extLst>
              </a:tr>
              <a:tr h="190500">
                <a:tc>
                  <a:txBody>
                    <a:bodyPr/>
                    <a:lstStyle/>
                    <a:p>
                      <a:pPr algn="l">
                        <a:lnSpc>
                          <a:spcPct val="107000"/>
                        </a:lnSpc>
                        <a:spcAft>
                          <a:spcPts val="0"/>
                        </a:spcAft>
                      </a:pPr>
                      <a:r>
                        <a:rPr lang="en-US" sz="2600">
                          <a:effectLst/>
                        </a:rPr>
                        <a:t>ECHECS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600">
                          <a:effectLst/>
                        </a:rPr>
                        <a:t>WAECKEL Claude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099904"/>
                  </a:ext>
                </a:extLst>
              </a:tr>
              <a:tr h="190500">
                <a:tc>
                  <a:txBody>
                    <a:bodyPr/>
                    <a:lstStyle/>
                    <a:p>
                      <a:pPr algn="l">
                        <a:lnSpc>
                          <a:spcPct val="107000"/>
                        </a:lnSpc>
                        <a:spcAft>
                          <a:spcPts val="0"/>
                        </a:spcAft>
                      </a:pPr>
                      <a:r>
                        <a:rPr lang="en-US" sz="2600">
                          <a:effectLst/>
                        </a:rPr>
                        <a:t>EQUITATION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600">
                          <a:effectLst/>
                        </a:rPr>
                        <a:t>TAZELMA</a:t>
                      </a:r>
                      <a:r>
                        <a:rPr lang="fr-FR" sz="2600">
                          <a:effectLst/>
                        </a:rPr>
                        <a:t>TI Yves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937840"/>
                  </a:ext>
                </a:extLst>
              </a:tr>
              <a:tr h="190500">
                <a:tc>
                  <a:txBody>
                    <a:bodyPr/>
                    <a:lstStyle/>
                    <a:p>
                      <a:pPr algn="l">
                        <a:lnSpc>
                          <a:spcPct val="107000"/>
                        </a:lnSpc>
                        <a:spcAft>
                          <a:spcPts val="0"/>
                        </a:spcAft>
                      </a:pPr>
                      <a:r>
                        <a:rPr lang="fr-FR" sz="2600">
                          <a:effectLst/>
                        </a:rPr>
                        <a:t>ESCRIME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FAU Julien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7169600"/>
                  </a:ext>
                </a:extLst>
              </a:tr>
              <a:tr h="190500">
                <a:tc>
                  <a:txBody>
                    <a:bodyPr/>
                    <a:lstStyle/>
                    <a:p>
                      <a:pPr algn="l">
                        <a:lnSpc>
                          <a:spcPct val="107000"/>
                        </a:lnSpc>
                        <a:spcAft>
                          <a:spcPts val="0"/>
                        </a:spcAft>
                      </a:pPr>
                      <a:r>
                        <a:rPr lang="fr-FR" sz="2600">
                          <a:effectLst/>
                        </a:rPr>
                        <a:t>FITNESS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MELOUNOU Linda</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Magda GANEMAN VALOT</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6503172"/>
                  </a:ext>
                </a:extLst>
              </a:tr>
              <a:tr h="190500">
                <a:tc>
                  <a:txBody>
                    <a:bodyPr/>
                    <a:lstStyle/>
                    <a:p>
                      <a:pPr algn="l">
                        <a:lnSpc>
                          <a:spcPct val="107000"/>
                        </a:lnSpc>
                        <a:spcAft>
                          <a:spcPts val="0"/>
                        </a:spcAft>
                      </a:pPr>
                      <a:r>
                        <a:rPr lang="en-US" sz="2600">
                          <a:effectLst/>
                        </a:rPr>
                        <a:t>FOOTBALL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600">
                          <a:effectLst/>
                        </a:rPr>
                        <a:t>HOFFMEYER Bernard</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Laurent DELATTRE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4333879"/>
                  </a:ext>
                </a:extLst>
              </a:tr>
              <a:tr h="190500">
                <a:tc>
                  <a:txBody>
                    <a:bodyPr/>
                    <a:lstStyle/>
                    <a:p>
                      <a:pPr algn="l">
                        <a:lnSpc>
                          <a:spcPct val="107000"/>
                        </a:lnSpc>
                        <a:spcAft>
                          <a:spcPts val="0"/>
                        </a:spcAft>
                      </a:pPr>
                      <a:r>
                        <a:rPr lang="en-US" sz="2600">
                          <a:effectLst/>
                        </a:rPr>
                        <a:t>FUTSAL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600">
                          <a:effectLst/>
                        </a:rPr>
                        <a:t>SCHNEIDER Julien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Pierre STRENG</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5672783"/>
                  </a:ext>
                </a:extLst>
              </a:tr>
              <a:tr h="190500">
                <a:tc>
                  <a:txBody>
                    <a:bodyPr/>
                    <a:lstStyle/>
                    <a:p>
                      <a:pPr algn="l">
                        <a:lnSpc>
                          <a:spcPct val="107000"/>
                        </a:lnSpc>
                        <a:spcAft>
                          <a:spcPts val="0"/>
                        </a:spcAft>
                      </a:pPr>
                      <a:r>
                        <a:rPr lang="fr-FR" sz="2600">
                          <a:effectLst/>
                        </a:rPr>
                        <a:t>GOLF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WOLF Luc</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Marie PERROT-STUDER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6008373"/>
                  </a:ext>
                </a:extLst>
              </a:tr>
              <a:tr h="190500">
                <a:tc>
                  <a:txBody>
                    <a:bodyPr/>
                    <a:lstStyle/>
                    <a:p>
                      <a:pPr algn="l">
                        <a:lnSpc>
                          <a:spcPct val="107000"/>
                        </a:lnSpc>
                        <a:spcAft>
                          <a:spcPts val="0"/>
                        </a:spcAft>
                      </a:pPr>
                      <a:r>
                        <a:rPr lang="en-GB" sz="2600">
                          <a:effectLst/>
                        </a:rPr>
                        <a:t>HANDBALL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600">
                          <a:effectLst/>
                        </a:rPr>
                        <a:t>MUNCH Clément</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Rémy WOLF/Aurélie RICHERT</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368562"/>
                  </a:ext>
                </a:extLst>
              </a:tr>
              <a:tr h="190500">
                <a:tc>
                  <a:txBody>
                    <a:bodyPr/>
                    <a:lstStyle/>
                    <a:p>
                      <a:pPr algn="l">
                        <a:lnSpc>
                          <a:spcPct val="107000"/>
                        </a:lnSpc>
                        <a:spcAft>
                          <a:spcPts val="0"/>
                        </a:spcAft>
                      </a:pPr>
                      <a:r>
                        <a:rPr lang="fr-FR" sz="2600">
                          <a:effectLst/>
                        </a:rPr>
                        <a:t>MONTAGNE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ANDRE Gilles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dirty="0">
                          <a:effectLst/>
                        </a:rPr>
                        <a:t>Denis HUSSER/Alex CHAUVY</a:t>
                      </a:r>
                      <a:endParaRPr lang="fr-FR" sz="26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4053331"/>
                  </a:ext>
                </a:extLst>
              </a:tr>
            </a:tbl>
          </a:graphicData>
        </a:graphic>
      </p:graphicFrame>
      <p:graphicFrame>
        <p:nvGraphicFramePr>
          <p:cNvPr id="18" name="Tableau 17"/>
          <p:cNvGraphicFramePr>
            <a:graphicFrameLocks noGrp="1"/>
          </p:cNvGraphicFramePr>
          <p:nvPr/>
        </p:nvGraphicFramePr>
        <p:xfrm>
          <a:off x="13494449" y="2395661"/>
          <a:ext cx="10617901" cy="6359849"/>
        </p:xfrm>
        <a:graphic>
          <a:graphicData uri="http://schemas.openxmlformats.org/drawingml/2006/table">
            <a:tbl>
              <a:tblPr firstRow="1" firstCol="1" bandRow="1">
                <a:tableStyleId>{3B4B98B0-60AC-42C2-AFA5-B58CD77FA1E5}</a:tableStyleId>
              </a:tblPr>
              <a:tblGrid>
                <a:gridCol w="2850118">
                  <a:extLst>
                    <a:ext uri="{9D8B030D-6E8A-4147-A177-3AD203B41FA5}">
                      <a16:colId xmlns:a16="http://schemas.microsoft.com/office/drawing/2014/main" val="2425930162"/>
                    </a:ext>
                  </a:extLst>
                </a:gridCol>
                <a:gridCol w="3756488">
                  <a:extLst>
                    <a:ext uri="{9D8B030D-6E8A-4147-A177-3AD203B41FA5}">
                      <a16:colId xmlns:a16="http://schemas.microsoft.com/office/drawing/2014/main" val="1408394382"/>
                    </a:ext>
                  </a:extLst>
                </a:gridCol>
                <a:gridCol w="4011295">
                  <a:extLst>
                    <a:ext uri="{9D8B030D-6E8A-4147-A177-3AD203B41FA5}">
                      <a16:colId xmlns:a16="http://schemas.microsoft.com/office/drawing/2014/main" val="196913107"/>
                    </a:ext>
                  </a:extLst>
                </a:gridCol>
              </a:tblGrid>
              <a:tr h="190500">
                <a:tc>
                  <a:txBody>
                    <a:bodyPr/>
                    <a:lstStyle/>
                    <a:p>
                      <a:pPr algn="l">
                        <a:lnSpc>
                          <a:spcPct val="107000"/>
                        </a:lnSpc>
                        <a:spcAft>
                          <a:spcPts val="0"/>
                        </a:spcAft>
                      </a:pPr>
                      <a:r>
                        <a:rPr lang="fr-FR" sz="2600">
                          <a:effectLst/>
                        </a:rPr>
                        <a:t>NATATION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GRAMMONT Michaël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Jérémy REIST</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2093555"/>
                  </a:ext>
                </a:extLst>
              </a:tr>
              <a:tr h="190500">
                <a:tc>
                  <a:txBody>
                    <a:bodyPr/>
                    <a:lstStyle/>
                    <a:p>
                      <a:pPr algn="l">
                        <a:lnSpc>
                          <a:spcPct val="107000"/>
                        </a:lnSpc>
                        <a:spcAft>
                          <a:spcPts val="0"/>
                        </a:spcAft>
                      </a:pPr>
                      <a:r>
                        <a:rPr lang="fr-FR" sz="2600">
                          <a:effectLst/>
                        </a:rPr>
                        <a:t>PADEL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LUDWIG Brice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Luc HAGY</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9327097"/>
                  </a:ext>
                </a:extLst>
              </a:tr>
              <a:tr h="190500">
                <a:tc>
                  <a:txBody>
                    <a:bodyPr/>
                    <a:lstStyle/>
                    <a:p>
                      <a:pPr algn="l">
                        <a:lnSpc>
                          <a:spcPct val="107000"/>
                        </a:lnSpc>
                        <a:spcAft>
                          <a:spcPts val="0"/>
                        </a:spcAft>
                      </a:pPr>
                      <a:r>
                        <a:rPr lang="fr-FR" sz="2600">
                          <a:effectLst/>
                        </a:rPr>
                        <a:t>PETANQUE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LANG Philippe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Thomas REIBEL</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6702956"/>
                  </a:ext>
                </a:extLst>
              </a:tr>
              <a:tr h="190500">
                <a:tc>
                  <a:txBody>
                    <a:bodyPr/>
                    <a:lstStyle/>
                    <a:p>
                      <a:pPr algn="l">
                        <a:lnSpc>
                          <a:spcPct val="107000"/>
                        </a:lnSpc>
                        <a:spcAft>
                          <a:spcPts val="0"/>
                        </a:spcAft>
                      </a:pPr>
                      <a:r>
                        <a:rPr lang="fr-FR" sz="2600">
                          <a:effectLst/>
                        </a:rPr>
                        <a:t>RUGBY A 5</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MATHIEU Ivan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Guillaume GAGNIARD</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0263882"/>
                  </a:ext>
                </a:extLst>
              </a:tr>
              <a:tr h="190500">
                <a:tc>
                  <a:txBody>
                    <a:bodyPr/>
                    <a:lstStyle/>
                    <a:p>
                      <a:pPr algn="l">
                        <a:lnSpc>
                          <a:spcPct val="107000"/>
                        </a:lnSpc>
                        <a:spcAft>
                          <a:spcPts val="0"/>
                        </a:spcAft>
                      </a:pPr>
                      <a:r>
                        <a:rPr lang="fr-FR" sz="2600">
                          <a:effectLst/>
                        </a:rPr>
                        <a:t>SKI</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GANEMAN VALOT Magda</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8539951"/>
                  </a:ext>
                </a:extLst>
              </a:tr>
              <a:tr h="190500">
                <a:tc>
                  <a:txBody>
                    <a:bodyPr/>
                    <a:lstStyle/>
                    <a:p>
                      <a:pPr algn="l">
                        <a:lnSpc>
                          <a:spcPct val="107000"/>
                        </a:lnSpc>
                        <a:spcAft>
                          <a:spcPts val="0"/>
                        </a:spcAft>
                      </a:pPr>
                      <a:r>
                        <a:rPr lang="fr-FR" sz="2600">
                          <a:effectLst/>
                        </a:rPr>
                        <a:t>SQUASH</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HERBSTER Brigitte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Christian HUTIN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4421046"/>
                  </a:ext>
                </a:extLst>
              </a:tr>
              <a:tr h="190500">
                <a:tc>
                  <a:txBody>
                    <a:bodyPr/>
                    <a:lstStyle/>
                    <a:p>
                      <a:pPr algn="l">
                        <a:lnSpc>
                          <a:spcPct val="107000"/>
                        </a:lnSpc>
                        <a:spcAft>
                          <a:spcPts val="0"/>
                        </a:spcAft>
                      </a:pPr>
                      <a:r>
                        <a:rPr lang="fr-FR" sz="2600">
                          <a:effectLst/>
                        </a:rPr>
                        <a:t>TAEKWONDO</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SPIELMANN Romain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dirty="0">
                          <a:effectLst/>
                        </a:rPr>
                        <a:t>Christophe GUET</a:t>
                      </a:r>
                      <a:endParaRPr lang="fr-FR" sz="26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3052189"/>
                  </a:ext>
                </a:extLst>
              </a:tr>
              <a:tr h="190500">
                <a:tc>
                  <a:txBody>
                    <a:bodyPr/>
                    <a:lstStyle/>
                    <a:p>
                      <a:pPr algn="l">
                        <a:lnSpc>
                          <a:spcPct val="107000"/>
                        </a:lnSpc>
                        <a:spcAft>
                          <a:spcPts val="0"/>
                        </a:spcAft>
                      </a:pPr>
                      <a:r>
                        <a:rPr lang="fr-FR" sz="2600">
                          <a:effectLst/>
                        </a:rPr>
                        <a:t>TENNIS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STREIFF Quentin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Olivier MANN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8740837"/>
                  </a:ext>
                </a:extLst>
              </a:tr>
              <a:tr h="190500">
                <a:tc>
                  <a:txBody>
                    <a:bodyPr/>
                    <a:lstStyle/>
                    <a:p>
                      <a:pPr algn="l">
                        <a:lnSpc>
                          <a:spcPct val="107000"/>
                        </a:lnSpc>
                        <a:spcAft>
                          <a:spcPts val="0"/>
                        </a:spcAft>
                      </a:pPr>
                      <a:r>
                        <a:rPr lang="fr-FR" sz="2600">
                          <a:effectLst/>
                        </a:rPr>
                        <a:t>TENNIS DE TABLE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DAUTEL Cédric</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Nicolas MAYER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0256979"/>
                  </a:ext>
                </a:extLst>
              </a:tr>
              <a:tr h="190500">
                <a:tc>
                  <a:txBody>
                    <a:bodyPr/>
                    <a:lstStyle/>
                    <a:p>
                      <a:pPr algn="l">
                        <a:lnSpc>
                          <a:spcPct val="107000"/>
                        </a:lnSpc>
                        <a:spcAft>
                          <a:spcPts val="0"/>
                        </a:spcAft>
                      </a:pPr>
                      <a:r>
                        <a:rPr lang="fr-FR" sz="2600">
                          <a:effectLst/>
                        </a:rPr>
                        <a:t>TIR</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WALTZ Marie-Odile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Marius GRIGORE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766961"/>
                  </a:ext>
                </a:extLst>
              </a:tr>
              <a:tr h="190500">
                <a:tc>
                  <a:txBody>
                    <a:bodyPr/>
                    <a:lstStyle/>
                    <a:p>
                      <a:pPr algn="l">
                        <a:lnSpc>
                          <a:spcPct val="107000"/>
                        </a:lnSpc>
                        <a:spcAft>
                          <a:spcPts val="0"/>
                        </a:spcAft>
                      </a:pPr>
                      <a:r>
                        <a:rPr lang="fr-FR" sz="2600">
                          <a:effectLst/>
                        </a:rPr>
                        <a:t>ULTIMATE FREESBEE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MERSTORF Nicolas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Khanh-Thanh DOAN</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0195545"/>
                  </a:ext>
                </a:extLst>
              </a:tr>
              <a:tr h="190500">
                <a:tc>
                  <a:txBody>
                    <a:bodyPr/>
                    <a:lstStyle/>
                    <a:p>
                      <a:pPr algn="l">
                        <a:lnSpc>
                          <a:spcPct val="107000"/>
                        </a:lnSpc>
                        <a:spcAft>
                          <a:spcPts val="0"/>
                        </a:spcAft>
                      </a:pPr>
                      <a:r>
                        <a:rPr lang="fr-FR" sz="2600">
                          <a:effectLst/>
                        </a:rPr>
                        <a:t>VOLLEY</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GUERRINI Jacques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Séverine THOMIERES</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9802928"/>
                  </a:ext>
                </a:extLst>
              </a:tr>
              <a:tr h="190500">
                <a:tc>
                  <a:txBody>
                    <a:bodyPr/>
                    <a:lstStyle/>
                    <a:p>
                      <a:pPr algn="l">
                        <a:lnSpc>
                          <a:spcPct val="107000"/>
                        </a:lnSpc>
                        <a:spcAft>
                          <a:spcPts val="0"/>
                        </a:spcAft>
                      </a:pPr>
                      <a:r>
                        <a:rPr lang="fr-FR" sz="2600">
                          <a:effectLst/>
                        </a:rPr>
                        <a:t>YOGA Hors Salle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WELSCH Albert</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a:effectLst/>
                        </a:rPr>
                        <a:t> </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0818467"/>
                  </a:ext>
                </a:extLst>
              </a:tr>
              <a:tr h="190500">
                <a:tc>
                  <a:txBody>
                    <a:bodyPr/>
                    <a:lstStyle/>
                    <a:p>
                      <a:pPr algn="l">
                        <a:lnSpc>
                          <a:spcPct val="107000"/>
                        </a:lnSpc>
                        <a:spcAft>
                          <a:spcPts val="0"/>
                        </a:spcAft>
                      </a:pPr>
                      <a:r>
                        <a:rPr lang="fr-FR" sz="2600">
                          <a:effectLst/>
                        </a:rPr>
                        <a:t>SALLE</a:t>
                      </a:r>
                      <a:endParaRPr lang="fr-FR" sz="260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dirty="0">
                          <a:effectLst/>
                        </a:rPr>
                        <a:t>MARTZ Laurent</a:t>
                      </a:r>
                      <a:endParaRPr lang="fr-FR" sz="26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fr-FR" sz="2600" dirty="0">
                          <a:effectLst/>
                        </a:rPr>
                        <a:t> </a:t>
                      </a:r>
                      <a:endParaRPr lang="fr-FR" sz="2600" dirty="0">
                        <a:solidFill>
                          <a:srgbClr val="7B7B7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4170025"/>
                  </a:ext>
                </a:extLst>
              </a:tr>
            </a:tbl>
          </a:graphicData>
        </a:graphic>
      </p:graphicFrame>
    </p:spTree>
    <p:extLst>
      <p:ext uri="{BB962C8B-B14F-4D97-AF65-F5344CB8AC3E}">
        <p14:creationId xmlns:p14="http://schemas.microsoft.com/office/powerpoint/2010/main" val="40093586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6498" y="1995131"/>
            <a:ext cx="17857984" cy="2062103"/>
          </a:xfrm>
          <a:prstGeom prst="rect">
            <a:avLst/>
          </a:prstGeom>
        </p:spPr>
        <p:txBody>
          <a:bodyPr wrap="square">
            <a:spAutoFit/>
          </a:bodyPr>
          <a:lstStyle/>
          <a:p>
            <a:r>
              <a:rPr lang="fr-FR" sz="6400" b="1" i="1" dirty="0"/>
              <a:t>VOTE pour le comité </a:t>
            </a:r>
          </a:p>
          <a:p>
            <a:r>
              <a:rPr lang="fr-FR" sz="6400" dirty="0"/>
              <a:t>	</a:t>
            </a:r>
          </a:p>
        </p:txBody>
      </p:sp>
      <p:pic>
        <p:nvPicPr>
          <p:cNvPr id="419844" name="Picture 4" descr="C:\Users\GUERRIJA\AppData\Local\Microsoft\Windows\Temporary Internet Files\Content.IE5\YWMYTUFF\MC90030468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46648" y="3445800"/>
            <a:ext cx="3034964"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39558" y="7290051"/>
            <a:ext cx="17857984" cy="1077218"/>
          </a:xfrm>
          <a:prstGeom prst="rect">
            <a:avLst/>
          </a:prstGeom>
        </p:spPr>
        <p:txBody>
          <a:bodyPr wrap="square">
            <a:spAutoFit/>
          </a:bodyPr>
          <a:lstStyle/>
          <a:p>
            <a:r>
              <a:rPr lang="fr-FR" sz="6400" b="1" i="1" dirty="0"/>
              <a:t>VOTE pour le bureau (concerne le comité) </a:t>
            </a:r>
          </a:p>
        </p:txBody>
      </p:sp>
      <p:graphicFrame>
        <p:nvGraphicFramePr>
          <p:cNvPr id="5" name="Diagramme 4"/>
          <p:cNvGraphicFramePr/>
          <p:nvPr>
            <p:extLst/>
          </p:nvPr>
        </p:nvGraphicFramePr>
        <p:xfrm>
          <a:off x="9024571" y="8730208"/>
          <a:ext cx="6801842" cy="3055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me 5"/>
          <p:cNvGraphicFramePr/>
          <p:nvPr>
            <p:extLst/>
          </p:nvPr>
        </p:nvGraphicFramePr>
        <p:xfrm>
          <a:off x="10031760" y="3753976"/>
          <a:ext cx="7460876" cy="30558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4" descr="C:\Users\GUERRIJA\AppData\Local\Microsoft\Windows\Temporary Internet Files\Content.IE5\YWMYTUFF\MC90030468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3798" y="8462608"/>
            <a:ext cx="3034964" cy="3024336"/>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a:xfrm>
            <a:off x="182452" y="-325439"/>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a:t>Election du bureau et du comité</a:t>
            </a:r>
          </a:p>
        </p:txBody>
      </p:sp>
    </p:spTree>
    <p:extLst>
      <p:ext uri="{BB962C8B-B14F-4D97-AF65-F5344CB8AC3E}">
        <p14:creationId xmlns:p14="http://schemas.microsoft.com/office/powerpoint/2010/main" val="955407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AG du  11 septembre 1998</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6</a:t>
            </a:fld>
            <a:endParaRPr lang="fr-FR" dirty="0"/>
          </a:p>
        </p:txBody>
      </p:sp>
      <p:pic>
        <p:nvPicPr>
          <p:cNvPr id="5" name="Image 4"/>
          <p:cNvPicPr>
            <a:picLocks noChangeAspect="1"/>
          </p:cNvPicPr>
          <p:nvPr/>
        </p:nvPicPr>
        <p:blipFill>
          <a:blip r:embed="rId2"/>
          <a:stretch>
            <a:fillRect/>
          </a:stretch>
        </p:blipFill>
        <p:spPr>
          <a:xfrm>
            <a:off x="378542" y="2050859"/>
            <a:ext cx="13191711" cy="5573289"/>
          </a:xfrm>
          <a:prstGeom prst="rect">
            <a:avLst/>
          </a:prstGeom>
        </p:spPr>
      </p:pic>
      <p:pic>
        <p:nvPicPr>
          <p:cNvPr id="6" name="Image 5"/>
          <p:cNvPicPr>
            <a:picLocks noChangeAspect="1"/>
          </p:cNvPicPr>
          <p:nvPr/>
        </p:nvPicPr>
        <p:blipFill>
          <a:blip r:embed="rId3"/>
          <a:stretch>
            <a:fillRect/>
          </a:stretch>
        </p:blipFill>
        <p:spPr>
          <a:xfrm>
            <a:off x="15506313" y="1900595"/>
            <a:ext cx="7429500" cy="5495925"/>
          </a:xfrm>
          <a:prstGeom prst="rect">
            <a:avLst/>
          </a:prstGeom>
        </p:spPr>
      </p:pic>
      <p:pic>
        <p:nvPicPr>
          <p:cNvPr id="7" name="Image 6"/>
          <p:cNvPicPr>
            <a:picLocks noChangeAspect="1"/>
          </p:cNvPicPr>
          <p:nvPr/>
        </p:nvPicPr>
        <p:blipFill>
          <a:blip r:embed="rId4"/>
          <a:stretch>
            <a:fillRect/>
          </a:stretch>
        </p:blipFill>
        <p:spPr>
          <a:xfrm>
            <a:off x="9416733" y="8220075"/>
            <a:ext cx="7324725" cy="5495925"/>
          </a:xfrm>
          <a:prstGeom prst="rect">
            <a:avLst/>
          </a:prstGeom>
        </p:spPr>
      </p:pic>
      <p:pic>
        <p:nvPicPr>
          <p:cNvPr id="8" name="Image 7"/>
          <p:cNvPicPr>
            <a:picLocks noChangeAspect="1"/>
          </p:cNvPicPr>
          <p:nvPr/>
        </p:nvPicPr>
        <p:blipFill>
          <a:blip r:embed="rId5"/>
          <a:stretch>
            <a:fillRect/>
          </a:stretch>
        </p:blipFill>
        <p:spPr>
          <a:xfrm>
            <a:off x="1573413" y="7918451"/>
            <a:ext cx="6648450" cy="5524500"/>
          </a:xfrm>
          <a:prstGeom prst="rect">
            <a:avLst/>
          </a:prstGeom>
        </p:spPr>
      </p:pic>
      <p:pic>
        <p:nvPicPr>
          <p:cNvPr id="10" name="Image 9"/>
          <p:cNvPicPr>
            <a:picLocks noChangeAspect="1"/>
          </p:cNvPicPr>
          <p:nvPr/>
        </p:nvPicPr>
        <p:blipFill>
          <a:blip r:embed="rId6"/>
          <a:stretch>
            <a:fillRect/>
          </a:stretch>
        </p:blipFill>
        <p:spPr>
          <a:xfrm>
            <a:off x="17087850" y="7918451"/>
            <a:ext cx="7296150" cy="5429250"/>
          </a:xfrm>
          <a:prstGeom prst="rect">
            <a:avLst/>
          </a:prstGeom>
        </p:spPr>
      </p:pic>
    </p:spTree>
    <p:extLst>
      <p:ext uri="{BB962C8B-B14F-4D97-AF65-F5344CB8AC3E}">
        <p14:creationId xmlns:p14="http://schemas.microsoft.com/office/powerpoint/2010/main" val="18635627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10742113" y="10019276"/>
            <a:ext cx="11015662" cy="3482975"/>
          </a:xfrm>
        </p:spPr>
        <p:txBody>
          <a:bodyPr/>
          <a:lstStyle/>
          <a:p>
            <a:r>
              <a:rPr lang="fr-FR" dirty="0" smtClean="0"/>
              <a:t>Les événements</a:t>
            </a:r>
            <a:endParaRPr lang="fr-FR" dirty="0"/>
          </a:p>
        </p:txBody>
      </p:sp>
      <p:sp>
        <p:nvSpPr>
          <p:cNvPr id="2" name="Espace réservé du numéro de diapositive 1"/>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60</a:t>
            </a:fld>
            <a:endParaRPr lang="fr-FR" dirty="0"/>
          </a:p>
        </p:txBody>
      </p:sp>
      <p:sp>
        <p:nvSpPr>
          <p:cNvPr id="7" name="Rectangle 6">
            <a:hlinkClick r:id="rId2" action="ppaction://hlinkpres?slideindex=1&amp;slidetitle="/>
          </p:cNvPr>
          <p:cNvSpPr>
            <a:spLocks noChangeAspect="1"/>
          </p:cNvSpPr>
          <p:nvPr/>
        </p:nvSpPr>
        <p:spPr>
          <a:xfrm>
            <a:off x="15739669" y="15505614"/>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74102" y="14352479"/>
            <a:ext cx="989932" cy="114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102" y="15505614"/>
            <a:ext cx="895110" cy="1193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61240" y="1443669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5252" y="14365167"/>
            <a:ext cx="1058850" cy="111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à coins arrondis 11"/>
          <p:cNvSpPr/>
          <p:nvPr/>
        </p:nvSpPr>
        <p:spPr>
          <a:xfrm>
            <a:off x="18186898" y="15505615"/>
            <a:ext cx="1143608" cy="1193480"/>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2" name="Rectangle 21">
            <a:hlinkClick r:id="rId2" action="ppaction://hlinkpres?slideindex=1&amp;slidetitle="/>
          </p:cNvPr>
          <p:cNvSpPr>
            <a:spLocks noChangeAspect="1"/>
          </p:cNvSpPr>
          <p:nvPr/>
        </p:nvSpPr>
        <p:spPr>
          <a:xfrm>
            <a:off x="20547759" y="14314753"/>
            <a:ext cx="1210016" cy="1137851"/>
          </a:xfrm>
          <a:prstGeom prst="rect">
            <a:avLst/>
          </a:prstGeom>
          <a:blipFill rotWithShape="1">
            <a:blip r:embed="rId3"/>
            <a:stretch>
              <a:fillRect/>
            </a:stretch>
          </a:blipFill>
          <a:ln>
            <a:noFill/>
          </a:ln>
          <a:effectLst>
            <a:outerShdw blurRad="40000" dist="23000" dir="5400000" rotWithShape="0">
              <a:srgbClr val="000000">
                <a:alpha val="35000"/>
              </a:srgbClr>
            </a:outerShdw>
          </a:effectLst>
        </p:spPr>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98220" y="14252423"/>
            <a:ext cx="818521" cy="94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hlinkClick r:id="rId9" action="ppaction://hlinkpres?slideindex=1&amp;slidetitle="/>
          </p:cNvPr>
          <p:cNvSpPr>
            <a:spLocks noChangeAspect="1"/>
          </p:cNvSpPr>
          <p:nvPr/>
        </p:nvSpPr>
        <p:spPr>
          <a:xfrm>
            <a:off x="21808916" y="14288082"/>
            <a:ext cx="962406" cy="1029510"/>
          </a:xfrm>
          <a:prstGeom prst="rect">
            <a:avLst/>
          </a:prstGeom>
          <a:blipFill rotWithShape="1">
            <a:blip r:embed="rId10"/>
            <a:stretch>
              <a:fillRect/>
            </a:stretch>
          </a:blipFill>
          <a:ln>
            <a:noFill/>
          </a:ln>
          <a:effectLst>
            <a:outerShdw blurRad="40000" dist="23000" dir="5400000" rotWithShape="0">
              <a:srgbClr val="000000">
                <a:alpha val="35000"/>
              </a:srgbClr>
            </a:outerShdw>
          </a:effectLst>
        </p:spPr>
      </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2588" y="15531444"/>
            <a:ext cx="910390" cy="12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40901" y="16335764"/>
            <a:ext cx="814448" cy="1085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3295" y="16405780"/>
            <a:ext cx="1057668" cy="1015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Image 27"/>
          <p:cNvPicPr>
            <a:picLocks noChangeAspect="1"/>
          </p:cNvPicPr>
          <p:nvPr/>
        </p:nvPicPr>
        <p:blipFill>
          <a:blip r:embed="rId13"/>
          <a:stretch>
            <a:fillRect/>
          </a:stretch>
        </p:blipFill>
        <p:spPr>
          <a:xfrm>
            <a:off x="21784119" y="15256426"/>
            <a:ext cx="1116020" cy="1116020"/>
          </a:xfrm>
          <a:prstGeom prst="rect">
            <a:avLst/>
          </a:prstGeom>
        </p:spPr>
      </p:pic>
      <p:sp>
        <p:nvSpPr>
          <p:cNvPr id="29" name="Rectangle à coins arrondis 28"/>
          <p:cNvSpPr/>
          <p:nvPr/>
        </p:nvSpPr>
        <p:spPr>
          <a:xfrm>
            <a:off x="19720798" y="15273308"/>
            <a:ext cx="947662" cy="1082256"/>
          </a:xfrm>
          <a:prstGeom prst="roundRect">
            <a:avLst>
              <a:gd name="adj" fmla="val 10000"/>
            </a:avLst>
          </a:prstGeom>
          <a:blipFill rotWithShape="1">
            <a:blip r:embed="rId8"/>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8" name="Espace réservé du texte 1"/>
          <p:cNvSpPr txBox="1">
            <a:spLocks/>
          </p:cNvSpPr>
          <p:nvPr/>
        </p:nvSpPr>
        <p:spPr>
          <a:xfrm>
            <a:off x="14363700" y="12211953"/>
            <a:ext cx="7772400" cy="1498600"/>
          </a:xfrm>
          <a:prstGeom prst="rect">
            <a:avLst/>
          </a:prstGeom>
        </p:spPr>
        <p:txBody>
          <a:bodyPr vert="horz" lIns="91440" tIns="45720" rIns="91440" bIns="45720" rtlCol="0">
            <a:normAutofit/>
          </a:bodyPr>
          <a:lstStyle>
            <a:lvl1pPr marL="0" indent="0" algn="l" defTabSz="1828800" rtl="0" eaLnBrk="1" latinLnBrk="0" hangingPunct="1">
              <a:lnSpc>
                <a:spcPct val="100000"/>
              </a:lnSpc>
              <a:spcBef>
                <a:spcPts val="2000"/>
              </a:spcBef>
              <a:buFont typeface="Arial"/>
              <a:buNone/>
              <a:defRPr sz="5600" kern="1200">
                <a:solidFill>
                  <a:srgbClr val="004494"/>
                </a:solidFill>
                <a:latin typeface="Helvetica Neue" charset="0"/>
                <a:ea typeface="Helvetica Neue" charset="0"/>
                <a:cs typeface="Helvetica Neue" charset="0"/>
              </a:defRPr>
            </a:lvl1pPr>
            <a:lvl2pPr marL="1371600" indent="-457200" algn="l" defTabSz="1828800" rtl="0" eaLnBrk="1" latinLnBrk="0" hangingPunct="1">
              <a:lnSpc>
                <a:spcPct val="150000"/>
              </a:lnSpc>
              <a:spcBef>
                <a:spcPts val="1000"/>
              </a:spcBef>
              <a:buFontTx/>
              <a:buBlip>
                <a:blip r:embed="rId14"/>
              </a:buBlip>
              <a:defRPr sz="4800" b="0" i="0" kern="1200">
                <a:solidFill>
                  <a:srgbClr val="004494"/>
                </a:solidFill>
                <a:latin typeface="Helvetica Neue Medium" charset="0"/>
                <a:ea typeface="Helvetica Neue Medium" charset="0"/>
                <a:cs typeface="Helvetica Neue Medium" charset="0"/>
              </a:defRPr>
            </a:lvl2pPr>
            <a:lvl3pPr marL="2286000" indent="-457200" algn="l" defTabSz="1828800" rtl="0" eaLnBrk="1" latinLnBrk="0" hangingPunct="1">
              <a:lnSpc>
                <a:spcPct val="100000"/>
              </a:lnSpc>
              <a:spcBef>
                <a:spcPts val="1000"/>
              </a:spcBef>
              <a:buFontTx/>
              <a:buBlip>
                <a:blip r:embed="rId14"/>
              </a:buBlip>
              <a:defRPr sz="4000" b="0" i="0" kern="1200">
                <a:solidFill>
                  <a:srgbClr val="004494"/>
                </a:solidFill>
                <a:latin typeface="Helvetica Neue Light" charset="0"/>
                <a:ea typeface="Helvetica Neue Light" charset="0"/>
                <a:cs typeface="Helvetica Neue Light" charset="0"/>
              </a:defRPr>
            </a:lvl3pPr>
            <a:lvl4pPr marL="3200400" indent="-457200" algn="l" defTabSz="1828800" rtl="0" eaLnBrk="1" latinLnBrk="0" hangingPunct="1">
              <a:lnSpc>
                <a:spcPct val="100000"/>
              </a:lnSpc>
              <a:spcBef>
                <a:spcPts val="1000"/>
              </a:spcBef>
              <a:buFontTx/>
              <a:buBlip>
                <a:blip r:embed="rId14"/>
              </a:buBlip>
              <a:defRPr sz="3600" b="0" i="0" kern="1200">
                <a:solidFill>
                  <a:srgbClr val="004494"/>
                </a:solidFill>
                <a:latin typeface="Helvetica Neue Thin" charset="0"/>
                <a:ea typeface="Helvetica Neue Thin" charset="0"/>
                <a:cs typeface="Helvetica Neue Thin" charset="0"/>
              </a:defRPr>
            </a:lvl4pPr>
            <a:lvl5pPr marL="4114800" indent="-457200" algn="l" defTabSz="1828800" rtl="0" eaLnBrk="1" latinLnBrk="0" hangingPunct="1">
              <a:lnSpc>
                <a:spcPct val="100000"/>
              </a:lnSpc>
              <a:spcBef>
                <a:spcPts val="1000"/>
              </a:spcBef>
              <a:buFontTx/>
              <a:buBlip>
                <a:blip r:embed="rId14"/>
              </a:buBlip>
              <a:defRPr sz="3600" b="0" i="0" kern="1200">
                <a:solidFill>
                  <a:srgbClr val="004494"/>
                </a:solidFill>
                <a:latin typeface="Helvetica Neue Thin" charset="0"/>
                <a:ea typeface="Helvetica Neue Thin" charset="0"/>
                <a:cs typeface="Helvetica Neue Thin" charset="0"/>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r>
              <a:rPr lang="fr-FR" dirty="0" smtClean="0">
                <a:solidFill>
                  <a:schemeClr val="accent5"/>
                </a:solidFill>
              </a:rPr>
              <a:t>2018 - 2019</a:t>
            </a:r>
            <a:endParaRPr lang="fr-FR" dirty="0"/>
          </a:p>
        </p:txBody>
      </p:sp>
    </p:spTree>
    <p:extLst>
      <p:ext uri="{BB962C8B-B14F-4D97-AF65-F5344CB8AC3E}">
        <p14:creationId xmlns:p14="http://schemas.microsoft.com/office/powerpoint/2010/main" val="2041114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61</a:t>
            </a:fld>
            <a:endParaRPr lang="fr-FR" dirty="0"/>
          </a:p>
        </p:txBody>
      </p:sp>
      <p:sp>
        <p:nvSpPr>
          <p:cNvPr id="3" name="Ellipse 2"/>
          <p:cNvSpPr/>
          <p:nvPr/>
        </p:nvSpPr>
        <p:spPr>
          <a:xfrm>
            <a:off x="12527" y="5372015"/>
            <a:ext cx="1692000" cy="16920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Sept</a:t>
            </a:r>
            <a:endParaRPr lang="fr-FR" sz="3200" dirty="0"/>
          </a:p>
        </p:txBody>
      </p:sp>
      <p:cxnSp>
        <p:nvCxnSpPr>
          <p:cNvPr id="6" name="Connecteur droit 5"/>
          <p:cNvCxnSpPr/>
          <p:nvPr/>
        </p:nvCxnSpPr>
        <p:spPr>
          <a:xfrm>
            <a:off x="469648" y="6772997"/>
            <a:ext cx="0" cy="4431055"/>
          </a:xfrm>
          <a:prstGeom prst="line">
            <a:avLst/>
          </a:prstGeom>
          <a:ln w="76200">
            <a:solidFill>
              <a:srgbClr val="0E4195"/>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4106" y="9420807"/>
            <a:ext cx="3169057" cy="646331"/>
          </a:xfrm>
          <a:prstGeom prst="rect">
            <a:avLst/>
          </a:prstGeom>
        </p:spPr>
        <p:txBody>
          <a:bodyPr wrap="square">
            <a:spAutoFit/>
          </a:bodyPr>
          <a:lstStyle/>
          <a:p>
            <a:pPr lvl="0"/>
            <a:r>
              <a:rPr lang="fr-FR" sz="3600" i="1" dirty="0" smtClean="0">
                <a:solidFill>
                  <a:srgbClr val="0E4195"/>
                </a:solidFill>
                <a:latin typeface="Helvetica Neue UltraLight"/>
              </a:rPr>
              <a:t>Découverte</a:t>
            </a:r>
            <a:endParaRPr lang="fr-FR" sz="3600" i="1" dirty="0">
              <a:solidFill>
                <a:srgbClr val="0E4195"/>
              </a:solidFill>
              <a:latin typeface="Helvetica Neue UltraLight"/>
            </a:endParaRPr>
          </a:p>
        </p:txBody>
      </p:sp>
      <p:sp>
        <p:nvSpPr>
          <p:cNvPr id="12" name="Rectangle 11"/>
          <p:cNvSpPr/>
          <p:nvPr/>
        </p:nvSpPr>
        <p:spPr>
          <a:xfrm>
            <a:off x="304133" y="10003723"/>
            <a:ext cx="1975377" cy="1200329"/>
          </a:xfrm>
          <a:prstGeom prst="rect">
            <a:avLst/>
          </a:prstGeom>
        </p:spPr>
        <p:txBody>
          <a:bodyPr wrap="square">
            <a:spAutoFit/>
          </a:bodyPr>
          <a:lstStyle/>
          <a:p>
            <a:pPr lvl="0"/>
            <a:r>
              <a:rPr lang="fr-FR" sz="3600" i="1" dirty="0" smtClean="0">
                <a:solidFill>
                  <a:srgbClr val="0E4195"/>
                </a:solidFill>
                <a:latin typeface="Helvetica Neue UltraLight"/>
              </a:rPr>
              <a:t>Salsa</a:t>
            </a:r>
          </a:p>
          <a:p>
            <a:pPr lvl="0"/>
            <a:r>
              <a:rPr lang="fr-FR" sz="3600" i="1" dirty="0" err="1" smtClean="0">
                <a:solidFill>
                  <a:srgbClr val="0E4195"/>
                </a:solidFill>
                <a:latin typeface="Helvetica Neue UltraLight"/>
              </a:rPr>
              <a:t>Padel</a:t>
            </a:r>
            <a:endParaRPr lang="fr-FR" sz="3600" i="1" dirty="0">
              <a:solidFill>
                <a:srgbClr val="0E4195"/>
              </a:solidFill>
              <a:latin typeface="Helvetica Neue UltraLight"/>
            </a:endParaRPr>
          </a:p>
        </p:txBody>
      </p:sp>
      <p:cxnSp>
        <p:nvCxnSpPr>
          <p:cNvPr id="13" name="Connecteur droit 12"/>
          <p:cNvCxnSpPr/>
          <p:nvPr/>
        </p:nvCxnSpPr>
        <p:spPr>
          <a:xfrm flipV="1">
            <a:off x="2425315" y="519265"/>
            <a:ext cx="0" cy="5343525"/>
          </a:xfrm>
          <a:prstGeom prst="line">
            <a:avLst/>
          </a:prstGeom>
          <a:ln w="7620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77715" y="582580"/>
            <a:ext cx="4185761" cy="1200329"/>
          </a:xfrm>
          <a:prstGeom prst="rect">
            <a:avLst/>
          </a:prstGeom>
        </p:spPr>
        <p:txBody>
          <a:bodyPr wrap="none">
            <a:spAutoFit/>
          </a:bodyPr>
          <a:lstStyle/>
          <a:p>
            <a:pPr lvl="0"/>
            <a:r>
              <a:rPr lang="fr-FR" sz="3600" i="1" dirty="0" smtClean="0">
                <a:solidFill>
                  <a:srgbClr val="0E4195"/>
                </a:solidFill>
                <a:latin typeface="Helvetica Neue UltraLight"/>
              </a:rPr>
              <a:t>La Strasbourgeoise</a:t>
            </a:r>
          </a:p>
          <a:p>
            <a:pPr lvl="0" algn="l"/>
            <a:r>
              <a:rPr lang="fr-FR" sz="3600" i="1" dirty="0" smtClean="0">
                <a:solidFill>
                  <a:srgbClr val="0E4195"/>
                </a:solidFill>
                <a:latin typeface="Helvetica Neue UltraLight"/>
              </a:rPr>
              <a:t>L’</a:t>
            </a:r>
            <a:r>
              <a:rPr lang="fr-FR" sz="3600" i="1" dirty="0" err="1" smtClean="0">
                <a:solidFill>
                  <a:srgbClr val="0E4195"/>
                </a:solidFill>
                <a:latin typeface="Helvetica Neue UltraLight"/>
              </a:rPr>
              <a:t>Ekiden</a:t>
            </a:r>
            <a:endParaRPr lang="fr-FR" sz="3600" i="1" dirty="0">
              <a:solidFill>
                <a:srgbClr val="0E4195"/>
              </a:solidFill>
              <a:latin typeface="Helvetica Neue UltraLight"/>
            </a:endParaRPr>
          </a:p>
        </p:txBody>
      </p:sp>
      <p:cxnSp>
        <p:nvCxnSpPr>
          <p:cNvPr id="16" name="Connecteur droit 15"/>
          <p:cNvCxnSpPr/>
          <p:nvPr/>
        </p:nvCxnSpPr>
        <p:spPr>
          <a:xfrm flipV="1">
            <a:off x="11612238" y="3467100"/>
            <a:ext cx="0" cy="3305898"/>
          </a:xfrm>
          <a:prstGeom prst="line">
            <a:avLst/>
          </a:prstGeom>
          <a:ln w="76200">
            <a:solidFill>
              <a:srgbClr val="FF9933"/>
            </a:solidFill>
            <a:tailEnd type="ova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1804982" y="5452378"/>
            <a:ext cx="1692000" cy="16920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Oct</a:t>
            </a:r>
            <a:endParaRPr lang="fr-FR" sz="3200" dirty="0"/>
          </a:p>
        </p:txBody>
      </p:sp>
      <p:sp>
        <p:nvSpPr>
          <p:cNvPr id="31" name="Ellipse 30"/>
          <p:cNvSpPr/>
          <p:nvPr/>
        </p:nvSpPr>
        <p:spPr>
          <a:xfrm>
            <a:off x="3638706" y="5392349"/>
            <a:ext cx="1692000" cy="1692000"/>
          </a:xfrm>
          <a:prstGeom prst="ellipse">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Nov</a:t>
            </a:r>
            <a:endParaRPr lang="fr-FR" sz="3200" dirty="0"/>
          </a:p>
        </p:txBody>
      </p:sp>
      <p:sp>
        <p:nvSpPr>
          <p:cNvPr id="32" name="Ellipse 31"/>
          <p:cNvSpPr/>
          <p:nvPr/>
        </p:nvSpPr>
        <p:spPr>
          <a:xfrm>
            <a:off x="5472430" y="5372015"/>
            <a:ext cx="1692000" cy="169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Déc</a:t>
            </a:r>
            <a:endParaRPr lang="fr-FR" sz="3200" dirty="0">
              <a:solidFill>
                <a:schemeClr val="bg1"/>
              </a:solidFill>
            </a:endParaRPr>
          </a:p>
        </p:txBody>
      </p:sp>
      <p:sp>
        <p:nvSpPr>
          <p:cNvPr id="33" name="Ellipse 32"/>
          <p:cNvSpPr/>
          <p:nvPr/>
        </p:nvSpPr>
        <p:spPr>
          <a:xfrm>
            <a:off x="7344254" y="5452378"/>
            <a:ext cx="1692000" cy="1692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Janv</a:t>
            </a:r>
            <a:endParaRPr lang="fr-FR" sz="3200" dirty="0"/>
          </a:p>
        </p:txBody>
      </p:sp>
      <p:sp>
        <p:nvSpPr>
          <p:cNvPr id="34" name="Ellipse 33"/>
          <p:cNvSpPr/>
          <p:nvPr/>
        </p:nvSpPr>
        <p:spPr>
          <a:xfrm>
            <a:off x="9238623" y="5468550"/>
            <a:ext cx="1692000" cy="1692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Fév</a:t>
            </a:r>
            <a:endParaRPr lang="fr-FR" sz="3200" dirty="0"/>
          </a:p>
        </p:txBody>
      </p:sp>
      <p:sp>
        <p:nvSpPr>
          <p:cNvPr id="35" name="Ellipse 34"/>
          <p:cNvSpPr/>
          <p:nvPr/>
        </p:nvSpPr>
        <p:spPr>
          <a:xfrm>
            <a:off x="11137727" y="5402183"/>
            <a:ext cx="1692000" cy="1692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Mars</a:t>
            </a:r>
            <a:endParaRPr lang="fr-FR" sz="3200" dirty="0"/>
          </a:p>
        </p:txBody>
      </p:sp>
      <p:sp>
        <p:nvSpPr>
          <p:cNvPr id="36" name="Ellipse 35"/>
          <p:cNvSpPr/>
          <p:nvPr/>
        </p:nvSpPr>
        <p:spPr>
          <a:xfrm>
            <a:off x="13082582" y="5482546"/>
            <a:ext cx="1692000" cy="1692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Avril</a:t>
            </a:r>
            <a:endParaRPr lang="fr-FR" sz="3200" dirty="0"/>
          </a:p>
        </p:txBody>
      </p:sp>
      <p:sp>
        <p:nvSpPr>
          <p:cNvPr id="37" name="Ellipse 36"/>
          <p:cNvSpPr/>
          <p:nvPr/>
        </p:nvSpPr>
        <p:spPr>
          <a:xfrm>
            <a:off x="14954406" y="5422517"/>
            <a:ext cx="1692000" cy="1692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Mai</a:t>
            </a:r>
            <a:endParaRPr lang="fr-FR" sz="3200" dirty="0"/>
          </a:p>
        </p:txBody>
      </p:sp>
      <p:sp>
        <p:nvSpPr>
          <p:cNvPr id="38" name="Ellipse 37"/>
          <p:cNvSpPr/>
          <p:nvPr/>
        </p:nvSpPr>
        <p:spPr>
          <a:xfrm>
            <a:off x="16826230" y="5402183"/>
            <a:ext cx="1692000" cy="169200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Juin</a:t>
            </a:r>
            <a:endParaRPr lang="fr-FR" sz="3200" dirty="0"/>
          </a:p>
        </p:txBody>
      </p:sp>
      <p:sp>
        <p:nvSpPr>
          <p:cNvPr id="39" name="Ellipse 38"/>
          <p:cNvSpPr/>
          <p:nvPr/>
        </p:nvSpPr>
        <p:spPr>
          <a:xfrm>
            <a:off x="18698054" y="5482546"/>
            <a:ext cx="1692000" cy="169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Juil</a:t>
            </a:r>
            <a:endParaRPr lang="fr-FR" sz="3200" dirty="0"/>
          </a:p>
        </p:txBody>
      </p:sp>
      <p:sp>
        <p:nvSpPr>
          <p:cNvPr id="40" name="Ellipse 39"/>
          <p:cNvSpPr/>
          <p:nvPr/>
        </p:nvSpPr>
        <p:spPr>
          <a:xfrm>
            <a:off x="20592423" y="5498718"/>
            <a:ext cx="1692000" cy="16920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lumMod val="50000"/>
                  </a:schemeClr>
                </a:solidFill>
              </a:rPr>
              <a:t>Août</a:t>
            </a:r>
            <a:endParaRPr lang="fr-FR" sz="3200" dirty="0">
              <a:solidFill>
                <a:schemeClr val="bg1">
                  <a:lumMod val="50000"/>
                </a:schemeClr>
              </a:solidFill>
            </a:endParaRPr>
          </a:p>
        </p:txBody>
      </p:sp>
      <p:sp>
        <p:nvSpPr>
          <p:cNvPr id="41" name="Ellipse 40"/>
          <p:cNvSpPr/>
          <p:nvPr/>
        </p:nvSpPr>
        <p:spPr>
          <a:xfrm>
            <a:off x="22388850" y="5468550"/>
            <a:ext cx="1692000" cy="169200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Sept</a:t>
            </a:r>
            <a:endParaRPr lang="fr-FR" sz="3200" dirty="0">
              <a:solidFill>
                <a:schemeClr val="bg1"/>
              </a:solidFill>
            </a:endParaRPr>
          </a:p>
        </p:txBody>
      </p:sp>
      <p:sp>
        <p:nvSpPr>
          <p:cNvPr id="48" name="Rectangle 47"/>
          <p:cNvSpPr/>
          <p:nvPr/>
        </p:nvSpPr>
        <p:spPr>
          <a:xfrm>
            <a:off x="11612238" y="3464616"/>
            <a:ext cx="3884882" cy="1200329"/>
          </a:xfrm>
          <a:prstGeom prst="rect">
            <a:avLst/>
          </a:prstGeom>
        </p:spPr>
        <p:txBody>
          <a:bodyPr wrap="square">
            <a:spAutoFit/>
          </a:bodyPr>
          <a:lstStyle/>
          <a:p>
            <a:pPr lvl="0"/>
            <a:r>
              <a:rPr lang="fr-FR" sz="3600" i="1" dirty="0" smtClean="0">
                <a:solidFill>
                  <a:srgbClr val="0E4195"/>
                </a:solidFill>
                <a:latin typeface="Helvetica Neue UltraLight"/>
              </a:rPr>
              <a:t>Les fées du sport</a:t>
            </a:r>
          </a:p>
          <a:p>
            <a:pPr lvl="0"/>
            <a:r>
              <a:rPr lang="fr-FR" sz="3600" i="1" dirty="0" smtClean="0">
                <a:solidFill>
                  <a:srgbClr val="0E4195"/>
                </a:solidFill>
                <a:latin typeface="Helvetica Neue UltraLight"/>
              </a:rPr>
              <a:t>Stage de natation</a:t>
            </a:r>
            <a:endParaRPr lang="fr-FR" sz="3600" i="1" dirty="0">
              <a:solidFill>
                <a:srgbClr val="0E4195"/>
              </a:solidFill>
              <a:latin typeface="Helvetica Neue UltraLight"/>
            </a:endParaRPr>
          </a:p>
        </p:txBody>
      </p:sp>
      <p:cxnSp>
        <p:nvCxnSpPr>
          <p:cNvPr id="49" name="Connecteur droit 48"/>
          <p:cNvCxnSpPr/>
          <p:nvPr/>
        </p:nvCxnSpPr>
        <p:spPr>
          <a:xfrm>
            <a:off x="13652248" y="7114517"/>
            <a:ext cx="0" cy="2524783"/>
          </a:xfrm>
          <a:prstGeom prst="line">
            <a:avLst/>
          </a:prstGeom>
          <a:ln w="76200">
            <a:solidFill>
              <a:schemeClr val="bg2">
                <a:lumMod val="10000"/>
              </a:schemeClr>
            </a:solidFill>
            <a:tailEnd type="ova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295751" y="8574155"/>
            <a:ext cx="5071664" cy="1200329"/>
          </a:xfrm>
          <a:prstGeom prst="rect">
            <a:avLst/>
          </a:prstGeom>
        </p:spPr>
        <p:txBody>
          <a:bodyPr wrap="square">
            <a:spAutoFit/>
          </a:bodyPr>
          <a:lstStyle/>
          <a:p>
            <a:pPr lvl="0" algn="r"/>
            <a:r>
              <a:rPr lang="fr-FR" sz="3600" i="1" dirty="0" smtClean="0">
                <a:solidFill>
                  <a:srgbClr val="0E4195"/>
                </a:solidFill>
                <a:latin typeface="Helvetica Neue UltraLight"/>
              </a:rPr>
              <a:t>Weekend Sportif</a:t>
            </a:r>
          </a:p>
          <a:p>
            <a:pPr lvl="0" algn="r"/>
            <a:r>
              <a:rPr lang="fr-FR" sz="3600" i="1" dirty="0" smtClean="0">
                <a:solidFill>
                  <a:srgbClr val="0E4195"/>
                </a:solidFill>
                <a:latin typeface="Helvetica Neue UltraLight"/>
              </a:rPr>
              <a:t>Le marathon de Madrid</a:t>
            </a:r>
            <a:endParaRPr lang="fr-FR" sz="3600" i="1" dirty="0">
              <a:solidFill>
                <a:srgbClr val="0E4195"/>
              </a:solidFill>
              <a:latin typeface="Helvetica Neue UltraLight"/>
            </a:endParaRPr>
          </a:p>
        </p:txBody>
      </p:sp>
      <p:cxnSp>
        <p:nvCxnSpPr>
          <p:cNvPr id="52" name="Connecteur droit 51"/>
          <p:cNvCxnSpPr/>
          <p:nvPr/>
        </p:nvCxnSpPr>
        <p:spPr>
          <a:xfrm>
            <a:off x="15660454" y="7160550"/>
            <a:ext cx="0" cy="4081393"/>
          </a:xfrm>
          <a:prstGeom prst="line">
            <a:avLst/>
          </a:prstGeom>
          <a:ln w="7620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5839860" y="10003724"/>
            <a:ext cx="6030894" cy="1200329"/>
          </a:xfrm>
          <a:prstGeom prst="rect">
            <a:avLst/>
          </a:prstGeom>
        </p:spPr>
        <p:txBody>
          <a:bodyPr wrap="square">
            <a:spAutoFit/>
          </a:bodyPr>
          <a:lstStyle/>
          <a:p>
            <a:pPr lvl="0" algn="l"/>
            <a:r>
              <a:rPr lang="fr-FR" sz="3600" i="1" dirty="0" smtClean="0">
                <a:solidFill>
                  <a:srgbClr val="0E4195"/>
                </a:solidFill>
                <a:latin typeface="Helvetica Neue UltraLight"/>
              </a:rPr>
              <a:t>Les Courses </a:t>
            </a:r>
          </a:p>
          <a:p>
            <a:pPr lvl="0" algn="l"/>
            <a:r>
              <a:rPr lang="fr-FR" sz="3600" i="1" dirty="0" smtClean="0">
                <a:solidFill>
                  <a:srgbClr val="0E4195"/>
                </a:solidFill>
                <a:latin typeface="Helvetica Neue UltraLight"/>
              </a:rPr>
              <a:t>de Strasbourg</a:t>
            </a:r>
            <a:endParaRPr lang="fr-FR" sz="3600" i="1" dirty="0">
              <a:solidFill>
                <a:srgbClr val="0E4195"/>
              </a:solidFill>
              <a:latin typeface="Helvetica Neue UltraLight"/>
            </a:endParaRPr>
          </a:p>
        </p:txBody>
      </p:sp>
      <p:cxnSp>
        <p:nvCxnSpPr>
          <p:cNvPr id="55" name="Connecteur droit 54"/>
          <p:cNvCxnSpPr/>
          <p:nvPr/>
        </p:nvCxnSpPr>
        <p:spPr>
          <a:xfrm flipV="1">
            <a:off x="17178690" y="1905276"/>
            <a:ext cx="0" cy="3695339"/>
          </a:xfrm>
          <a:prstGeom prst="line">
            <a:avLst/>
          </a:prstGeom>
          <a:ln w="76200">
            <a:solidFill>
              <a:srgbClr val="FF9999"/>
            </a:solidFill>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7225052" y="1972840"/>
            <a:ext cx="7158948" cy="3416320"/>
          </a:xfrm>
          <a:prstGeom prst="rect">
            <a:avLst/>
          </a:prstGeom>
        </p:spPr>
        <p:txBody>
          <a:bodyPr wrap="square">
            <a:spAutoFit/>
          </a:bodyPr>
          <a:lstStyle/>
          <a:p>
            <a:pPr lvl="0" algn="l"/>
            <a:r>
              <a:rPr lang="fr-FR" sz="3600" i="1" dirty="0" smtClean="0">
                <a:solidFill>
                  <a:srgbClr val="0E4195"/>
                </a:solidFill>
                <a:latin typeface="Helvetica Neue UltraLight"/>
              </a:rPr>
              <a:t>Stage natation performance</a:t>
            </a:r>
          </a:p>
          <a:p>
            <a:pPr lvl="0" algn="l"/>
            <a:r>
              <a:rPr lang="fr-FR" sz="3600" i="1" dirty="0" smtClean="0">
                <a:solidFill>
                  <a:srgbClr val="0E4195"/>
                </a:solidFill>
                <a:latin typeface="Helvetica Neue UltraLight"/>
              </a:rPr>
              <a:t>Le MVA festif</a:t>
            </a:r>
          </a:p>
          <a:p>
            <a:pPr lvl="0" algn="l"/>
            <a:r>
              <a:rPr lang="fr-FR" sz="3600" i="1" dirty="0" smtClean="0">
                <a:solidFill>
                  <a:srgbClr val="0E4195"/>
                </a:solidFill>
                <a:latin typeface="Helvetica Neue UltraLight"/>
              </a:rPr>
              <a:t>Les jeux Européens</a:t>
            </a:r>
          </a:p>
          <a:p>
            <a:pPr lvl="0" algn="l"/>
            <a:r>
              <a:rPr lang="fr-FR" sz="3600" i="1" dirty="0" smtClean="0">
                <a:solidFill>
                  <a:srgbClr val="0E4195"/>
                </a:solidFill>
                <a:latin typeface="Helvetica Neue UltraLight"/>
              </a:rPr>
              <a:t>Le Challenge contre la faim</a:t>
            </a:r>
          </a:p>
          <a:p>
            <a:pPr lvl="0" algn="l"/>
            <a:r>
              <a:rPr lang="fr-FR" sz="3600" i="1" dirty="0" smtClean="0">
                <a:solidFill>
                  <a:srgbClr val="0E4195"/>
                </a:solidFill>
                <a:latin typeface="Helvetica Neue UltraLight"/>
              </a:rPr>
              <a:t>Au boulot à vélo</a:t>
            </a:r>
          </a:p>
          <a:p>
            <a:pPr lvl="0" algn="l"/>
            <a:endParaRPr lang="fr-FR" sz="3600" i="1" dirty="0">
              <a:solidFill>
                <a:srgbClr val="0E4195"/>
              </a:solidFill>
              <a:latin typeface="Helvetica Neue UltraLight"/>
            </a:endParaRPr>
          </a:p>
        </p:txBody>
      </p:sp>
      <p:cxnSp>
        <p:nvCxnSpPr>
          <p:cNvPr id="63" name="Connecteur droit 62"/>
          <p:cNvCxnSpPr/>
          <p:nvPr/>
        </p:nvCxnSpPr>
        <p:spPr>
          <a:xfrm>
            <a:off x="23967434" y="6772998"/>
            <a:ext cx="0" cy="3514002"/>
          </a:xfrm>
          <a:prstGeom prst="line">
            <a:avLst/>
          </a:prstGeom>
          <a:ln w="76200">
            <a:solidFill>
              <a:srgbClr val="CC00CC"/>
            </a:solidFill>
            <a:tailEnd type="ova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7757135" y="8309427"/>
            <a:ext cx="6030894" cy="1200329"/>
          </a:xfrm>
          <a:prstGeom prst="rect">
            <a:avLst/>
          </a:prstGeom>
        </p:spPr>
        <p:txBody>
          <a:bodyPr wrap="square">
            <a:spAutoFit/>
          </a:bodyPr>
          <a:lstStyle/>
          <a:p>
            <a:pPr lvl="0" algn="r"/>
            <a:r>
              <a:rPr lang="fr-FR" sz="3600" i="1" dirty="0" smtClean="0">
                <a:solidFill>
                  <a:srgbClr val="0E4195"/>
                </a:solidFill>
                <a:latin typeface="Helvetica Neue UltraLight"/>
              </a:rPr>
              <a:t>Cyclo championnat </a:t>
            </a:r>
          </a:p>
          <a:p>
            <a:pPr lvl="0" algn="r"/>
            <a:r>
              <a:rPr lang="fr-FR" sz="3600" i="1" dirty="0" smtClean="0">
                <a:solidFill>
                  <a:srgbClr val="0E4195"/>
                </a:solidFill>
                <a:latin typeface="Helvetica Neue UltraLight"/>
              </a:rPr>
              <a:t>de France de </a:t>
            </a:r>
            <a:r>
              <a:rPr lang="fr-FR" sz="3600" i="1" dirty="0" err="1" smtClean="0">
                <a:solidFill>
                  <a:srgbClr val="0E4195"/>
                </a:solidFill>
                <a:latin typeface="Helvetica Neue UltraLight"/>
              </a:rPr>
              <a:t>Plouey</a:t>
            </a:r>
            <a:endParaRPr lang="fr-FR" sz="3600" i="1" dirty="0" smtClean="0">
              <a:solidFill>
                <a:srgbClr val="0E4195"/>
              </a:solidFill>
              <a:latin typeface="Helvetica Neue UltraLight"/>
            </a:endParaRPr>
          </a:p>
        </p:txBody>
      </p:sp>
      <p:cxnSp>
        <p:nvCxnSpPr>
          <p:cNvPr id="68" name="Connecteur droit 67"/>
          <p:cNvCxnSpPr/>
          <p:nvPr/>
        </p:nvCxnSpPr>
        <p:spPr>
          <a:xfrm flipV="1">
            <a:off x="314106" y="12712701"/>
            <a:ext cx="23411671" cy="60278"/>
          </a:xfrm>
          <a:prstGeom prst="line">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30706" y="12892750"/>
            <a:ext cx="13441777" cy="646331"/>
          </a:xfrm>
          <a:prstGeom prst="rect">
            <a:avLst/>
          </a:prstGeom>
        </p:spPr>
        <p:txBody>
          <a:bodyPr wrap="square">
            <a:spAutoFit/>
          </a:bodyPr>
          <a:lstStyle/>
          <a:p>
            <a:pPr lvl="0"/>
            <a:r>
              <a:rPr lang="fr-FR" sz="3600" i="1" dirty="0" smtClean="0">
                <a:solidFill>
                  <a:srgbClr val="0E4195"/>
                </a:solidFill>
                <a:latin typeface="Helvetica Neue UltraLight"/>
              </a:rPr>
              <a:t>Les Lauriers du  sport // Le </a:t>
            </a:r>
            <a:r>
              <a:rPr lang="fr-FR" sz="3600" i="1" dirty="0" err="1" smtClean="0">
                <a:solidFill>
                  <a:srgbClr val="0E4195"/>
                </a:solidFill>
                <a:latin typeface="Helvetica Neue UltraLight"/>
              </a:rPr>
              <a:t>Run</a:t>
            </a:r>
            <a:r>
              <a:rPr lang="fr-FR" sz="3600" i="1" dirty="0" smtClean="0">
                <a:solidFill>
                  <a:srgbClr val="0E4195"/>
                </a:solidFill>
                <a:latin typeface="Helvetica Neue UltraLight"/>
              </a:rPr>
              <a:t> Entreprise </a:t>
            </a:r>
            <a:endParaRPr lang="fr-FR" sz="3600" i="1" dirty="0">
              <a:solidFill>
                <a:srgbClr val="0E4195"/>
              </a:solidFill>
              <a:latin typeface="Helvetica Neue UltraLight"/>
            </a:endParaRPr>
          </a:p>
        </p:txBody>
      </p:sp>
    </p:spTree>
    <p:extLst>
      <p:ext uri="{BB962C8B-B14F-4D97-AF65-F5344CB8AC3E}">
        <p14:creationId xmlns:p14="http://schemas.microsoft.com/office/powerpoint/2010/main" val="9807794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357423" y="233916"/>
            <a:ext cx="21031200" cy="2679405"/>
          </a:xfrm>
        </p:spPr>
        <p:txBody>
          <a:bodyPr>
            <a:normAutofit/>
          </a:bodyPr>
          <a:lstStyle/>
          <a:p>
            <a:r>
              <a:rPr lang="fr-FR" dirty="0" smtClean="0"/>
              <a:t>MVA 2019 : 16 Juin 2019</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62</a:t>
            </a:fld>
            <a:endParaRPr lang="fr-FR"/>
          </a:p>
        </p:txBody>
      </p:sp>
      <p:pic>
        <p:nvPicPr>
          <p:cNvPr id="3" name="Image 2"/>
          <p:cNvPicPr>
            <a:picLocks noChangeAspect="1"/>
          </p:cNvPicPr>
          <p:nvPr/>
        </p:nvPicPr>
        <p:blipFill>
          <a:blip r:embed="rId3"/>
          <a:stretch>
            <a:fillRect/>
          </a:stretch>
        </p:blipFill>
        <p:spPr>
          <a:xfrm>
            <a:off x="1357423" y="2254101"/>
            <a:ext cx="15442326" cy="8904299"/>
          </a:xfrm>
          <a:prstGeom prst="rect">
            <a:avLst/>
          </a:prstGeom>
        </p:spPr>
      </p:pic>
      <p:sp>
        <p:nvSpPr>
          <p:cNvPr id="7" name="ZoneTexte 6"/>
          <p:cNvSpPr txBox="1"/>
          <p:nvPr/>
        </p:nvSpPr>
        <p:spPr>
          <a:xfrm>
            <a:off x="17588074" y="2913321"/>
            <a:ext cx="6072026" cy="547842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endParaRPr lang="fr-FR" dirty="0" smtClean="0">
              <a:solidFill>
                <a:srgbClr val="0E4195"/>
              </a:solidFill>
            </a:endParaRPr>
          </a:p>
          <a:p>
            <a:pPr algn="just"/>
            <a:r>
              <a:rPr lang="fr-FR" dirty="0" smtClean="0">
                <a:solidFill>
                  <a:srgbClr val="0E4195"/>
                </a:solidFill>
                <a:latin typeface="Helvetica Neue Medium"/>
              </a:rPr>
              <a:t>22 </a:t>
            </a:r>
            <a:r>
              <a:rPr lang="fr-FR" dirty="0" err="1" smtClean="0">
                <a:solidFill>
                  <a:srgbClr val="0E4195"/>
                </a:solidFill>
                <a:latin typeface="Helvetica Neue Medium"/>
              </a:rPr>
              <a:t>Comancheros</a:t>
            </a:r>
            <a:endParaRPr lang="fr-FR" dirty="0" smtClean="0">
              <a:solidFill>
                <a:srgbClr val="0E4195"/>
              </a:solidFill>
              <a:latin typeface="Helvetica Neue Medium"/>
            </a:endParaRPr>
          </a:p>
          <a:p>
            <a:pPr algn="just"/>
            <a:r>
              <a:rPr lang="fr-FR" dirty="0">
                <a:solidFill>
                  <a:srgbClr val="0E4195"/>
                </a:solidFill>
                <a:latin typeface="Helvetica Neue Medium"/>
              </a:rPr>
              <a:t>o</a:t>
            </a:r>
            <a:r>
              <a:rPr lang="fr-FR" dirty="0" smtClean="0">
                <a:solidFill>
                  <a:srgbClr val="0E4195"/>
                </a:solidFill>
                <a:latin typeface="Helvetica Neue Medium"/>
              </a:rPr>
              <a:t>nt pris le départ</a:t>
            </a:r>
          </a:p>
          <a:p>
            <a:pPr algn="just"/>
            <a:r>
              <a:rPr lang="fr-FR" dirty="0" smtClean="0">
                <a:solidFill>
                  <a:srgbClr val="0E4195"/>
                </a:solidFill>
                <a:latin typeface="Helvetica Neue Medium"/>
              </a:rPr>
              <a:t>de la 15</a:t>
            </a:r>
            <a:r>
              <a:rPr lang="fr-FR" baseline="30000" dirty="0" smtClean="0">
                <a:solidFill>
                  <a:srgbClr val="0E4195"/>
                </a:solidFill>
                <a:latin typeface="Helvetica Neue Medium"/>
              </a:rPr>
              <a:t>ème</a:t>
            </a:r>
            <a:r>
              <a:rPr lang="fr-FR" dirty="0" smtClean="0">
                <a:solidFill>
                  <a:srgbClr val="0E4195"/>
                </a:solidFill>
                <a:latin typeface="Helvetica Neue Medium"/>
              </a:rPr>
              <a:t> édition</a:t>
            </a:r>
          </a:p>
          <a:p>
            <a:pPr algn="l"/>
            <a:r>
              <a:rPr lang="fr-FR" dirty="0">
                <a:solidFill>
                  <a:srgbClr val="0E4195"/>
                </a:solidFill>
                <a:latin typeface="Helvetica Neue Medium"/>
              </a:rPr>
              <a:t>d</a:t>
            </a:r>
            <a:r>
              <a:rPr lang="fr-FR" dirty="0" smtClean="0">
                <a:solidFill>
                  <a:srgbClr val="0E4195"/>
                </a:solidFill>
                <a:latin typeface="Helvetica Neue Medium"/>
              </a:rPr>
              <a:t>u Semi Marathon Festif du MVA 2019</a:t>
            </a:r>
          </a:p>
          <a:p>
            <a:endParaRPr lang="fr-FR" dirty="0">
              <a:solidFill>
                <a:srgbClr val="0E4195"/>
              </a:solidFill>
            </a:endParaRPr>
          </a:p>
        </p:txBody>
      </p:sp>
      <p:pic>
        <p:nvPicPr>
          <p:cNvPr id="5" name="Image 4">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2497" y="9161577"/>
            <a:ext cx="3819144" cy="3819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8032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Challenge contre la faim</a:t>
            </a:r>
            <a:endParaRPr lang="fr-FR"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63</a:t>
            </a:fld>
            <a:endParaRPr lang="fr-FR"/>
          </a:p>
        </p:txBody>
      </p:sp>
      <p:pic>
        <p:nvPicPr>
          <p:cNvPr id="3" name="Image 2"/>
          <p:cNvPicPr>
            <a:picLocks noChangeAspect="1"/>
          </p:cNvPicPr>
          <p:nvPr/>
        </p:nvPicPr>
        <p:blipFill>
          <a:blip r:embed="rId3"/>
          <a:stretch>
            <a:fillRect/>
          </a:stretch>
        </p:blipFill>
        <p:spPr>
          <a:xfrm>
            <a:off x="7600950" y="9114762"/>
            <a:ext cx="6139463" cy="3493143"/>
          </a:xfrm>
          <a:prstGeom prst="rect">
            <a:avLst/>
          </a:prstGeom>
        </p:spPr>
      </p:pic>
      <p:sp>
        <p:nvSpPr>
          <p:cNvPr id="6" name="Espace réservé du contenu 5"/>
          <p:cNvSpPr>
            <a:spLocks noGrp="1"/>
          </p:cNvSpPr>
          <p:nvPr>
            <p:ph idx="1"/>
          </p:nvPr>
        </p:nvSpPr>
        <p:spPr/>
        <p:txBody>
          <a:bodyPr>
            <a:normAutofit/>
          </a:bodyPr>
          <a:lstStyle/>
          <a:p>
            <a:r>
              <a:rPr lang="fr-FR" sz="4800" dirty="0"/>
              <a:t>262 salariés et élus Crédit Mutuel Alliance Fédérale de Strasbourg </a:t>
            </a:r>
            <a:endParaRPr lang="fr-FR" sz="4800" dirty="0" smtClean="0"/>
          </a:p>
          <a:p>
            <a:r>
              <a:rPr lang="fr-FR" sz="4800" dirty="0" smtClean="0"/>
              <a:t>1ère </a:t>
            </a:r>
            <a:r>
              <a:rPr lang="fr-FR" sz="4800" dirty="0"/>
              <a:t>édition du Challenge Contre la </a:t>
            </a:r>
            <a:r>
              <a:rPr lang="fr-FR" sz="4800" dirty="0" smtClean="0"/>
              <a:t>Faim</a:t>
            </a:r>
          </a:p>
          <a:p>
            <a:r>
              <a:rPr lang="fr-FR" sz="4800" b="1" dirty="0"/>
              <a:t>Le Crédit Mutuel verse 37 495 euros </a:t>
            </a:r>
            <a:endParaRPr lang="fr-FR" sz="4800" b="1" dirty="0" smtClean="0"/>
          </a:p>
          <a:p>
            <a:r>
              <a:rPr lang="fr-FR" sz="4800" b="1" dirty="0" smtClean="0"/>
              <a:t>à </a:t>
            </a:r>
            <a:r>
              <a:rPr lang="fr-FR" sz="4800" b="1" dirty="0"/>
              <a:t>Action contre la Faim</a:t>
            </a:r>
          </a:p>
          <a:p>
            <a:endParaRPr lang="fr-FR" sz="4800" dirty="0"/>
          </a:p>
        </p:txBody>
      </p:sp>
      <p:sp>
        <p:nvSpPr>
          <p:cNvPr id="8" name="ZoneTexte 7"/>
          <p:cNvSpPr txBox="1"/>
          <p:nvPr/>
        </p:nvSpPr>
        <p:spPr>
          <a:xfrm>
            <a:off x="509588" y="9671052"/>
            <a:ext cx="5924550" cy="163121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French Script MT" panose="03020402040607040605" pitchFamily="66" charset="0"/>
              </a:rPr>
              <a:t>En collaboration avec le service </a:t>
            </a:r>
            <a:r>
              <a:rPr lang="fr-FR" dirty="0" err="1" smtClean="0">
                <a:latin typeface="Stencil" panose="040409050D0802020404" pitchFamily="82" charset="0"/>
              </a:rPr>
              <a:t>com’interne</a:t>
            </a:r>
            <a:endParaRPr lang="fr-FR" dirty="0">
              <a:latin typeface="Stencil" panose="040409050D0802020404" pitchFamily="82" charset="0"/>
            </a:endParaRPr>
          </a:p>
        </p:txBody>
      </p:sp>
      <p:pic>
        <p:nvPicPr>
          <p:cNvPr id="9" name="Image 8"/>
          <p:cNvPicPr>
            <a:picLocks noChangeAspect="1"/>
          </p:cNvPicPr>
          <p:nvPr/>
        </p:nvPicPr>
        <p:blipFill>
          <a:blip r:embed="rId4"/>
          <a:stretch>
            <a:fillRect/>
          </a:stretch>
        </p:blipFill>
        <p:spPr>
          <a:xfrm>
            <a:off x="766763" y="11344362"/>
            <a:ext cx="5410200" cy="1368339"/>
          </a:xfrm>
          <a:prstGeom prst="rect">
            <a:avLst/>
          </a:prstGeom>
        </p:spPr>
      </p:pic>
      <p:pic>
        <p:nvPicPr>
          <p:cNvPr id="7" name="Image 6"/>
          <p:cNvPicPr>
            <a:picLocks noChangeAspect="1"/>
          </p:cNvPicPr>
          <p:nvPr/>
        </p:nvPicPr>
        <p:blipFill>
          <a:blip r:embed="rId5"/>
          <a:stretch>
            <a:fillRect/>
          </a:stretch>
        </p:blipFill>
        <p:spPr>
          <a:xfrm>
            <a:off x="15808601" y="5424704"/>
            <a:ext cx="8311598" cy="8018247"/>
          </a:xfrm>
          <a:prstGeom prst="rect">
            <a:avLst/>
          </a:prstGeom>
        </p:spPr>
      </p:pic>
    </p:spTree>
    <p:extLst>
      <p:ext uri="{BB962C8B-B14F-4D97-AF65-F5344CB8AC3E}">
        <p14:creationId xmlns:p14="http://schemas.microsoft.com/office/powerpoint/2010/main" val="14679155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154227" y="762000"/>
            <a:ext cx="24207380" cy="10698480"/>
          </a:xfrm>
          <a:prstGeom prst="rect">
            <a:avLst/>
          </a:prstGeom>
        </p:spPr>
      </p:pic>
      <p:sp>
        <p:nvSpPr>
          <p:cNvPr id="2" name="Titre 1"/>
          <p:cNvSpPr>
            <a:spLocks noGrp="1"/>
          </p:cNvSpPr>
          <p:nvPr>
            <p:ph type="title"/>
          </p:nvPr>
        </p:nvSpPr>
        <p:spPr>
          <a:xfrm>
            <a:off x="3352800" y="7684140"/>
            <a:ext cx="21031200" cy="5705474"/>
          </a:xfrm>
        </p:spPr>
        <p:txBody>
          <a:bodyPr/>
          <a:lstStyle/>
          <a:p>
            <a:r>
              <a:rPr lang="fr-FR" dirty="0" smtClean="0"/>
              <a:t>AU BOULOT A VELO</a:t>
            </a:r>
            <a:endParaRPr lang="fr-FR"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64</a:t>
            </a:fld>
            <a:endParaRPr lang="fr-FR"/>
          </a:p>
        </p:txBody>
      </p:sp>
    </p:spTree>
    <p:extLst>
      <p:ext uri="{BB962C8B-B14F-4D97-AF65-F5344CB8AC3E}">
        <p14:creationId xmlns:p14="http://schemas.microsoft.com/office/powerpoint/2010/main" val="2639223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7221200" y="12712701"/>
            <a:ext cx="5486400" cy="730250"/>
          </a:xfrm>
        </p:spPr>
        <p:txBody>
          <a:bodyPr/>
          <a:lstStyle/>
          <a:p>
            <a:fld id="{86CB4B4D-7CA3-9044-876B-883B54F8677D}" type="slidenum">
              <a:rPr lang="fr-FR" smtClean="0"/>
              <a:pPr/>
              <a:t>65</a:t>
            </a:fld>
            <a:endParaRPr lang="fr-FR" dirty="0"/>
          </a:p>
        </p:txBody>
      </p:sp>
      <p:sp>
        <p:nvSpPr>
          <p:cNvPr id="2" name="Titre 1"/>
          <p:cNvSpPr>
            <a:spLocks noGrp="1"/>
          </p:cNvSpPr>
          <p:nvPr>
            <p:ph type="title" idx="4294967295"/>
          </p:nvPr>
        </p:nvSpPr>
        <p:spPr>
          <a:xfrm>
            <a:off x="0" y="-548640"/>
            <a:ext cx="21031200" cy="5705475"/>
          </a:xfrm>
        </p:spPr>
        <p:txBody>
          <a:bodyPr>
            <a:noAutofit/>
          </a:bodyPr>
          <a:lstStyle/>
          <a:p>
            <a:r>
              <a:rPr lang="fr-FR" sz="4400" b="0" dirty="0" smtClean="0">
                <a:solidFill>
                  <a:srgbClr val="0E4195"/>
                </a:solidFill>
              </a:rPr>
              <a:t>Le </a:t>
            </a:r>
            <a:r>
              <a:rPr lang="fr-FR" sz="4400" b="0" dirty="0">
                <a:solidFill>
                  <a:srgbClr val="0E4195"/>
                </a:solidFill>
              </a:rPr>
              <a:t>26 juin, 150 salariés du Crédit Mutuel Alliance Fédérale se sont regroupés pour </a:t>
            </a:r>
            <a:r>
              <a:rPr lang="fr-FR" sz="4400" u="sng" dirty="0" smtClean="0">
                <a:solidFill>
                  <a:srgbClr val="0E4195"/>
                </a:solidFill>
              </a:rPr>
              <a:t>LA photo </a:t>
            </a:r>
            <a:r>
              <a:rPr lang="fr-FR" sz="4400" b="0" dirty="0" smtClean="0">
                <a:solidFill>
                  <a:srgbClr val="0E4195"/>
                </a:solidFill>
              </a:rPr>
              <a:t>en </a:t>
            </a:r>
            <a:r>
              <a:rPr lang="fr-FR" sz="4400" b="0" dirty="0">
                <a:solidFill>
                  <a:srgbClr val="0E4195"/>
                </a:solidFill>
              </a:rPr>
              <a:t>présence de Nicolas Théry et Daniel </a:t>
            </a:r>
            <a:r>
              <a:rPr lang="fr-FR" sz="4400" b="0" dirty="0" smtClean="0">
                <a:solidFill>
                  <a:srgbClr val="0E4195"/>
                </a:solidFill>
              </a:rPr>
              <a:t>Baal. </a:t>
            </a:r>
            <a:br>
              <a:rPr lang="fr-FR" sz="4400" b="0" dirty="0" smtClean="0">
                <a:solidFill>
                  <a:srgbClr val="0E4195"/>
                </a:solidFill>
              </a:rPr>
            </a:br>
            <a:r>
              <a:rPr lang="fr-FR" sz="4400" b="0" dirty="0">
                <a:solidFill>
                  <a:srgbClr val="0E4195"/>
                </a:solidFill>
              </a:rPr>
              <a:t>Ils étaient très nombreux malgré la chaleur</a:t>
            </a:r>
            <a:r>
              <a:rPr lang="fr-FR" sz="4400" b="0" dirty="0" smtClean="0">
                <a:solidFill>
                  <a:srgbClr val="0E4195"/>
                </a:solidFill>
              </a:rPr>
              <a:t>.</a:t>
            </a:r>
            <a:br>
              <a:rPr lang="fr-FR" sz="4400" b="0" dirty="0" smtClean="0">
                <a:solidFill>
                  <a:srgbClr val="0E4195"/>
                </a:solidFill>
              </a:rPr>
            </a:br>
            <a:r>
              <a:rPr lang="fr-FR" sz="4400" b="0" dirty="0">
                <a:solidFill>
                  <a:srgbClr val="0E4195"/>
                </a:solidFill>
              </a:rPr>
              <a:t>Les participants à la photo ont également pu participer à une tombola.</a:t>
            </a:r>
            <a:r>
              <a:rPr lang="fr-FR" sz="4400" b="0" dirty="0" smtClean="0">
                <a:solidFill>
                  <a:srgbClr val="0E4195"/>
                </a:solidFill>
              </a:rPr>
              <a:t/>
            </a:r>
            <a:br>
              <a:rPr lang="fr-FR" sz="4400" b="0" dirty="0" smtClean="0">
                <a:solidFill>
                  <a:srgbClr val="0E4195"/>
                </a:solidFill>
              </a:rPr>
            </a:br>
            <a:r>
              <a:rPr lang="fr-FR" sz="4400" b="0" dirty="0">
                <a:solidFill>
                  <a:srgbClr val="0E4195"/>
                </a:solidFill>
              </a:rPr>
              <a:t>Le gagnant, Benoît </a:t>
            </a:r>
            <a:r>
              <a:rPr lang="fr-FR" sz="4400" b="0" dirty="0" err="1">
                <a:solidFill>
                  <a:srgbClr val="0E4195"/>
                </a:solidFill>
              </a:rPr>
              <a:t>Hetru</a:t>
            </a:r>
            <a:r>
              <a:rPr lang="fr-FR" sz="4400" b="0" dirty="0">
                <a:solidFill>
                  <a:srgbClr val="0E4195"/>
                </a:solidFill>
              </a:rPr>
              <a:t> (salarié CCS), est reparti avec un vélo de son choix.</a:t>
            </a:r>
          </a:p>
        </p:txBody>
      </p:sp>
      <p:pic>
        <p:nvPicPr>
          <p:cNvPr id="5" name="Image 4"/>
          <p:cNvPicPr>
            <a:picLocks noChangeAspect="1"/>
          </p:cNvPicPr>
          <p:nvPr/>
        </p:nvPicPr>
        <p:blipFill>
          <a:blip r:embed="rId2"/>
          <a:stretch>
            <a:fillRect/>
          </a:stretch>
        </p:blipFill>
        <p:spPr>
          <a:xfrm>
            <a:off x="5207751" y="4384661"/>
            <a:ext cx="17499849" cy="9331339"/>
          </a:xfrm>
          <a:prstGeom prst="rect">
            <a:avLst/>
          </a:prstGeom>
        </p:spPr>
      </p:pic>
    </p:spTree>
    <p:extLst>
      <p:ext uri="{BB962C8B-B14F-4D97-AF65-F5344CB8AC3E}">
        <p14:creationId xmlns:p14="http://schemas.microsoft.com/office/powerpoint/2010/main" val="7005036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7221200" y="12712701"/>
            <a:ext cx="5486400" cy="730250"/>
          </a:xfrm>
        </p:spPr>
        <p:txBody>
          <a:bodyPr/>
          <a:lstStyle/>
          <a:p>
            <a:fld id="{86CB4B4D-7CA3-9044-876B-883B54F8677D}" type="slidenum">
              <a:rPr lang="fr-FR" smtClean="0"/>
              <a:pPr/>
              <a:t>66</a:t>
            </a:fld>
            <a:endParaRPr lang="fr-FR" dirty="0"/>
          </a:p>
        </p:txBody>
      </p:sp>
      <p:pic>
        <p:nvPicPr>
          <p:cNvPr id="5" name="Image 4"/>
          <p:cNvPicPr>
            <a:picLocks noChangeAspect="1"/>
          </p:cNvPicPr>
          <p:nvPr/>
        </p:nvPicPr>
        <p:blipFill rotWithShape="1">
          <a:blip r:embed="rId3"/>
          <a:srcRect r="26013"/>
          <a:stretch/>
        </p:blipFill>
        <p:spPr>
          <a:xfrm>
            <a:off x="0" y="0"/>
            <a:ext cx="14478000" cy="13383574"/>
          </a:xfrm>
          <a:prstGeom prst="rect">
            <a:avLst/>
          </a:prstGeom>
        </p:spPr>
      </p:pic>
      <p:sp>
        <p:nvSpPr>
          <p:cNvPr id="6" name="ZoneTexte 5"/>
          <p:cNvSpPr txBox="1"/>
          <p:nvPr/>
        </p:nvSpPr>
        <p:spPr>
          <a:xfrm>
            <a:off x="15453360" y="1749620"/>
            <a:ext cx="8260080" cy="11972508"/>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800" b="1" dirty="0">
                <a:solidFill>
                  <a:srgbClr val="0070C0"/>
                </a:solidFill>
                <a:latin typeface="Helvetica Neue Medium"/>
              </a:rPr>
              <a:t>Le Groupe s’est vu décerner le 9 juillet le </a:t>
            </a:r>
            <a:r>
              <a:rPr lang="fr-FR" sz="4800" b="1" u="sng" dirty="0">
                <a:solidFill>
                  <a:srgbClr val="0070C0"/>
                </a:solidFill>
                <a:latin typeface="Helvetica Neue Medium"/>
              </a:rPr>
              <a:t>Pédalier d’Or</a:t>
            </a:r>
            <a:r>
              <a:rPr lang="fr-FR" sz="4800" b="1" dirty="0">
                <a:solidFill>
                  <a:srgbClr val="0070C0"/>
                </a:solidFill>
                <a:latin typeface="Helvetica Neue Medium"/>
              </a:rPr>
              <a:t>, remis aux entreprises qui mettent en œuvre les meilleures pratiques pour inciter leurs collaborateurs à utiliser leur vélo. Candidat dans la catégorie «entreprises de plus de 500 salariés», il a également obtenu le </a:t>
            </a:r>
            <a:r>
              <a:rPr lang="fr-FR" sz="4800" b="1" u="sng" dirty="0">
                <a:solidFill>
                  <a:srgbClr val="0070C0"/>
                </a:solidFill>
                <a:latin typeface="Helvetica Neue Medium"/>
              </a:rPr>
              <a:t>2ème prix du secteur privé </a:t>
            </a:r>
            <a:r>
              <a:rPr lang="fr-FR" sz="4800" b="1" dirty="0">
                <a:solidFill>
                  <a:srgbClr val="0070C0"/>
                </a:solidFill>
                <a:latin typeface="Helvetica Neue Medium"/>
              </a:rPr>
              <a:t>en terme de nombre de kilomètres parcourus</a:t>
            </a:r>
            <a:r>
              <a:rPr lang="fr-FR" sz="4800" b="1" dirty="0" smtClean="0">
                <a:solidFill>
                  <a:srgbClr val="0070C0"/>
                </a:solidFill>
                <a:latin typeface="Helvetica Neue Medium"/>
              </a:rPr>
              <a:t>.</a:t>
            </a:r>
          </a:p>
          <a:p>
            <a:r>
              <a:rPr lang="fr-FR" sz="4800" b="1" dirty="0">
                <a:solidFill>
                  <a:srgbClr val="E7473D"/>
                </a:solidFill>
                <a:latin typeface="Helvetica Neue Medium"/>
              </a:rPr>
              <a:t>128 371,87 </a:t>
            </a:r>
            <a:r>
              <a:rPr lang="fr-FR" sz="4800" b="1" dirty="0">
                <a:solidFill>
                  <a:srgbClr val="0070C0"/>
                </a:solidFill>
                <a:latin typeface="Helvetica Neue Medium"/>
              </a:rPr>
              <a:t>kms parcourus par </a:t>
            </a:r>
            <a:r>
              <a:rPr lang="fr-FR" sz="4800" b="1" dirty="0">
                <a:solidFill>
                  <a:srgbClr val="E7473D"/>
                </a:solidFill>
                <a:latin typeface="Helvetica Neue Medium"/>
              </a:rPr>
              <a:t>618</a:t>
            </a:r>
            <a:r>
              <a:rPr lang="fr-FR" sz="4800" b="1" dirty="0">
                <a:solidFill>
                  <a:srgbClr val="0070C0"/>
                </a:solidFill>
                <a:latin typeface="Helvetica Neue Medium"/>
              </a:rPr>
              <a:t> cyclistes</a:t>
            </a:r>
          </a:p>
        </p:txBody>
      </p:sp>
    </p:spTree>
    <p:extLst>
      <p:ext uri="{BB962C8B-B14F-4D97-AF65-F5344CB8AC3E}">
        <p14:creationId xmlns:p14="http://schemas.microsoft.com/office/powerpoint/2010/main" val="21519258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7221200" y="12712701"/>
            <a:ext cx="5486400" cy="730250"/>
          </a:xfrm>
        </p:spPr>
        <p:txBody>
          <a:bodyPr/>
          <a:lstStyle/>
          <a:p>
            <a:fld id="{86CB4B4D-7CA3-9044-876B-883B54F8677D}" type="slidenum">
              <a:rPr lang="fr-FR" smtClean="0"/>
              <a:pPr/>
              <a:t>67</a:t>
            </a:fld>
            <a:endParaRPr lang="fr-FR" dirty="0"/>
          </a:p>
        </p:txBody>
      </p:sp>
      <p:sp>
        <p:nvSpPr>
          <p:cNvPr id="7" name="ZoneTexte 6"/>
          <p:cNvSpPr txBox="1"/>
          <p:nvPr/>
        </p:nvSpPr>
        <p:spPr>
          <a:xfrm>
            <a:off x="17909640" y="10817712"/>
            <a:ext cx="5924550" cy="163121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latin typeface="French Script MT" panose="03020402040607040605" pitchFamily="66" charset="0"/>
              </a:rPr>
              <a:t>En collaboration avec le service </a:t>
            </a:r>
            <a:r>
              <a:rPr lang="fr-FR" dirty="0" err="1" smtClean="0">
                <a:latin typeface="Stencil" panose="040409050D0802020404" pitchFamily="82" charset="0"/>
              </a:rPr>
              <a:t>com’interne</a:t>
            </a:r>
            <a:endParaRPr lang="fr-FR" dirty="0">
              <a:latin typeface="Stencil" panose="040409050D0802020404" pitchFamily="82" charset="0"/>
            </a:endParaRPr>
          </a:p>
        </p:txBody>
      </p:sp>
      <p:pic>
        <p:nvPicPr>
          <p:cNvPr id="8" name="Image 7"/>
          <p:cNvPicPr>
            <a:picLocks noChangeAspect="1"/>
          </p:cNvPicPr>
          <p:nvPr/>
        </p:nvPicPr>
        <p:blipFill>
          <a:blip r:embed="rId3"/>
          <a:stretch>
            <a:fillRect/>
          </a:stretch>
        </p:blipFill>
        <p:spPr>
          <a:xfrm>
            <a:off x="18897600" y="12448928"/>
            <a:ext cx="4442348" cy="1123551"/>
          </a:xfrm>
          <a:prstGeom prst="rect">
            <a:avLst/>
          </a:prstGeom>
        </p:spPr>
      </p:pic>
      <p:pic>
        <p:nvPicPr>
          <p:cNvPr id="2" name="Image 1"/>
          <p:cNvPicPr>
            <a:picLocks noChangeAspect="1"/>
          </p:cNvPicPr>
          <p:nvPr/>
        </p:nvPicPr>
        <p:blipFill>
          <a:blip r:embed="rId4"/>
          <a:stretch>
            <a:fillRect/>
          </a:stretch>
        </p:blipFill>
        <p:spPr>
          <a:xfrm>
            <a:off x="1290794" y="4633910"/>
            <a:ext cx="7029450" cy="3838575"/>
          </a:xfrm>
          <a:prstGeom prst="rect">
            <a:avLst/>
          </a:prstGeom>
        </p:spPr>
      </p:pic>
      <p:pic>
        <p:nvPicPr>
          <p:cNvPr id="3" name="Image 2"/>
          <p:cNvPicPr>
            <a:picLocks noChangeAspect="1"/>
          </p:cNvPicPr>
          <p:nvPr/>
        </p:nvPicPr>
        <p:blipFill>
          <a:blip r:embed="rId5"/>
          <a:stretch>
            <a:fillRect/>
          </a:stretch>
        </p:blipFill>
        <p:spPr>
          <a:xfrm>
            <a:off x="12792787" y="4618040"/>
            <a:ext cx="7035394" cy="3834716"/>
          </a:xfrm>
          <a:prstGeom prst="rect">
            <a:avLst/>
          </a:prstGeom>
        </p:spPr>
      </p:pic>
      <p:sp>
        <p:nvSpPr>
          <p:cNvPr id="10" name="Rectangle 9"/>
          <p:cNvSpPr/>
          <p:nvPr/>
        </p:nvSpPr>
        <p:spPr>
          <a:xfrm>
            <a:off x="2324993" y="3002694"/>
            <a:ext cx="4855816" cy="1631216"/>
          </a:xfrm>
          <a:prstGeom prst="rect">
            <a:avLst/>
          </a:prstGeom>
        </p:spPr>
        <p:txBody>
          <a:bodyPr wrap="none">
            <a:spAutoFit/>
          </a:bodyPr>
          <a:lstStyle/>
          <a:p>
            <a:r>
              <a:rPr lang="fr-FR" b="1" dirty="0">
                <a:solidFill>
                  <a:schemeClr val="accent1"/>
                </a:solidFill>
              </a:rPr>
              <a:t>Sébastien </a:t>
            </a:r>
            <a:r>
              <a:rPr lang="fr-FR" b="1" dirty="0" smtClean="0">
                <a:solidFill>
                  <a:schemeClr val="accent1"/>
                </a:solidFill>
              </a:rPr>
              <a:t>PRIETO</a:t>
            </a:r>
          </a:p>
          <a:p>
            <a:r>
              <a:rPr lang="fr-FR" b="1" dirty="0" smtClean="0">
                <a:solidFill>
                  <a:schemeClr val="accent1"/>
                </a:solidFill>
              </a:rPr>
              <a:t>898,6 km</a:t>
            </a:r>
            <a:endParaRPr lang="fr-FR" b="1" dirty="0">
              <a:solidFill>
                <a:schemeClr val="accent1"/>
              </a:solidFill>
            </a:endParaRPr>
          </a:p>
        </p:txBody>
      </p:sp>
      <p:sp>
        <p:nvSpPr>
          <p:cNvPr id="11" name="Rectangle 10"/>
          <p:cNvSpPr/>
          <p:nvPr/>
        </p:nvSpPr>
        <p:spPr>
          <a:xfrm>
            <a:off x="442411" y="8156542"/>
            <a:ext cx="3466013" cy="1631216"/>
          </a:xfrm>
          <a:prstGeom prst="rect">
            <a:avLst/>
          </a:prstGeom>
        </p:spPr>
        <p:txBody>
          <a:bodyPr wrap="none">
            <a:spAutoFit/>
          </a:bodyPr>
          <a:lstStyle/>
          <a:p>
            <a:r>
              <a:rPr lang="fr-FR" b="1" dirty="0">
                <a:solidFill>
                  <a:schemeClr val="accent1"/>
                </a:solidFill>
              </a:rPr>
              <a:t>Yann </a:t>
            </a:r>
            <a:r>
              <a:rPr lang="fr-FR" b="1" dirty="0" smtClean="0">
                <a:solidFill>
                  <a:schemeClr val="accent1"/>
                </a:solidFill>
              </a:rPr>
              <a:t>WINTZ</a:t>
            </a:r>
          </a:p>
          <a:p>
            <a:r>
              <a:rPr lang="fr-FR" b="1" dirty="0" smtClean="0">
                <a:solidFill>
                  <a:schemeClr val="accent1"/>
                </a:solidFill>
              </a:rPr>
              <a:t>797,3 km</a:t>
            </a:r>
            <a:endParaRPr lang="fr-FR" b="1" dirty="0">
              <a:solidFill>
                <a:schemeClr val="accent1"/>
              </a:solidFill>
            </a:endParaRPr>
          </a:p>
        </p:txBody>
      </p:sp>
      <p:sp>
        <p:nvSpPr>
          <p:cNvPr id="13" name="Rectangle 12"/>
          <p:cNvSpPr/>
          <p:nvPr/>
        </p:nvSpPr>
        <p:spPr>
          <a:xfrm>
            <a:off x="5224101" y="8156542"/>
            <a:ext cx="5089856" cy="1631216"/>
          </a:xfrm>
          <a:prstGeom prst="rect">
            <a:avLst/>
          </a:prstGeom>
        </p:spPr>
        <p:txBody>
          <a:bodyPr wrap="none">
            <a:spAutoFit/>
          </a:bodyPr>
          <a:lstStyle/>
          <a:p>
            <a:r>
              <a:rPr lang="fr-FR" b="1" dirty="0" smtClean="0">
                <a:solidFill>
                  <a:schemeClr val="accent1"/>
                </a:solidFill>
              </a:rPr>
              <a:t>Sylvain BIGORGNE</a:t>
            </a:r>
          </a:p>
          <a:p>
            <a:r>
              <a:rPr lang="fr-FR" b="1" dirty="0" smtClean="0">
                <a:solidFill>
                  <a:schemeClr val="accent1"/>
                </a:solidFill>
              </a:rPr>
              <a:t>796,1 km</a:t>
            </a:r>
            <a:endParaRPr lang="fr-FR" b="1" dirty="0">
              <a:solidFill>
                <a:schemeClr val="accent1"/>
              </a:solidFill>
            </a:endParaRPr>
          </a:p>
        </p:txBody>
      </p:sp>
      <p:sp>
        <p:nvSpPr>
          <p:cNvPr id="14" name="Rectangle 13"/>
          <p:cNvSpPr/>
          <p:nvPr/>
        </p:nvSpPr>
        <p:spPr>
          <a:xfrm>
            <a:off x="14711329" y="3090887"/>
            <a:ext cx="3198311" cy="1631216"/>
          </a:xfrm>
          <a:prstGeom prst="rect">
            <a:avLst/>
          </a:prstGeom>
        </p:spPr>
        <p:txBody>
          <a:bodyPr wrap="none">
            <a:spAutoFit/>
          </a:bodyPr>
          <a:lstStyle/>
          <a:p>
            <a:r>
              <a:rPr lang="fr-FR" b="1" dirty="0">
                <a:solidFill>
                  <a:srgbClr val="7030A0"/>
                </a:solidFill>
              </a:rPr>
              <a:t>Virginie </a:t>
            </a:r>
            <a:r>
              <a:rPr lang="fr-FR" b="1" dirty="0" smtClean="0">
                <a:solidFill>
                  <a:srgbClr val="7030A0"/>
                </a:solidFill>
              </a:rPr>
              <a:t>FIX</a:t>
            </a:r>
          </a:p>
          <a:p>
            <a:r>
              <a:rPr lang="fr-FR" b="1" dirty="0" smtClean="0">
                <a:solidFill>
                  <a:srgbClr val="7030A0"/>
                </a:solidFill>
              </a:rPr>
              <a:t>640,8 km</a:t>
            </a:r>
            <a:endParaRPr lang="fr-FR" b="1" dirty="0">
              <a:solidFill>
                <a:srgbClr val="7030A0"/>
              </a:solidFill>
            </a:endParaRPr>
          </a:p>
        </p:txBody>
      </p:sp>
      <p:sp>
        <p:nvSpPr>
          <p:cNvPr id="15" name="Rectangle 14"/>
          <p:cNvSpPr/>
          <p:nvPr/>
        </p:nvSpPr>
        <p:spPr>
          <a:xfrm>
            <a:off x="12142396" y="8156542"/>
            <a:ext cx="4406977" cy="1631216"/>
          </a:xfrm>
          <a:prstGeom prst="rect">
            <a:avLst/>
          </a:prstGeom>
        </p:spPr>
        <p:txBody>
          <a:bodyPr wrap="none">
            <a:spAutoFit/>
          </a:bodyPr>
          <a:lstStyle/>
          <a:p>
            <a:r>
              <a:rPr lang="fr-FR" b="1" dirty="0">
                <a:solidFill>
                  <a:srgbClr val="7030A0"/>
                </a:solidFill>
              </a:rPr>
              <a:t>Françoise </a:t>
            </a:r>
            <a:r>
              <a:rPr lang="fr-FR" b="1" dirty="0" smtClean="0">
                <a:solidFill>
                  <a:srgbClr val="7030A0"/>
                </a:solidFill>
              </a:rPr>
              <a:t>BURG</a:t>
            </a:r>
          </a:p>
          <a:p>
            <a:r>
              <a:rPr lang="fr-FR" b="1" dirty="0" smtClean="0">
                <a:solidFill>
                  <a:srgbClr val="7030A0"/>
                </a:solidFill>
              </a:rPr>
              <a:t>574,3 km</a:t>
            </a:r>
            <a:endParaRPr lang="fr-FR" b="1" dirty="0">
              <a:solidFill>
                <a:srgbClr val="7030A0"/>
              </a:solidFill>
            </a:endParaRPr>
          </a:p>
        </p:txBody>
      </p:sp>
      <p:sp>
        <p:nvSpPr>
          <p:cNvPr id="16" name="Rectangle 15"/>
          <p:cNvSpPr/>
          <p:nvPr/>
        </p:nvSpPr>
        <p:spPr>
          <a:xfrm>
            <a:off x="16942910" y="8226131"/>
            <a:ext cx="5386411" cy="1631216"/>
          </a:xfrm>
          <a:prstGeom prst="rect">
            <a:avLst/>
          </a:prstGeom>
        </p:spPr>
        <p:txBody>
          <a:bodyPr wrap="none">
            <a:spAutoFit/>
          </a:bodyPr>
          <a:lstStyle/>
          <a:p>
            <a:r>
              <a:rPr lang="fr-FR" b="1" dirty="0" smtClean="0">
                <a:solidFill>
                  <a:srgbClr val="7030A0"/>
                </a:solidFill>
              </a:rPr>
              <a:t>Catherine GOGNIES</a:t>
            </a:r>
          </a:p>
          <a:p>
            <a:r>
              <a:rPr lang="fr-FR" b="1" dirty="0" smtClean="0">
                <a:solidFill>
                  <a:srgbClr val="7030A0"/>
                </a:solidFill>
              </a:rPr>
              <a:t>489,4 km</a:t>
            </a:r>
            <a:endParaRPr lang="fr-FR" b="1" dirty="0">
              <a:solidFill>
                <a:srgbClr val="7030A0"/>
              </a:solidFill>
            </a:endParaRPr>
          </a:p>
        </p:txBody>
      </p:sp>
      <p:sp>
        <p:nvSpPr>
          <p:cNvPr id="18" name="Titre 1"/>
          <p:cNvSpPr txBox="1">
            <a:spLocks/>
          </p:cNvSpPr>
          <p:nvPr/>
        </p:nvSpPr>
        <p:spPr>
          <a:xfrm>
            <a:off x="700592" y="455282"/>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 Podium au boulot à vélo !</a:t>
            </a:r>
            <a:endParaRPr lang="fr-FR" dirty="0"/>
          </a:p>
        </p:txBody>
      </p:sp>
    </p:spTree>
    <p:extLst>
      <p:ext uri="{BB962C8B-B14F-4D97-AF65-F5344CB8AC3E}">
        <p14:creationId xmlns:p14="http://schemas.microsoft.com/office/powerpoint/2010/main" val="7536758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21200" y="12712701"/>
            <a:ext cx="5486400" cy="730250"/>
          </a:xfrm>
        </p:spPr>
        <p:txBody>
          <a:bodyPr/>
          <a:lstStyle/>
          <a:p>
            <a:fld id="{86CB4B4D-7CA3-9044-876B-883B54F8677D}" type="slidenum">
              <a:rPr lang="fr-FR" smtClean="0"/>
              <a:pPr/>
              <a:t>68</a:t>
            </a:fld>
            <a:endParaRPr lang="fr-FR" dirty="0"/>
          </a:p>
        </p:txBody>
      </p:sp>
      <p:sp>
        <p:nvSpPr>
          <p:cNvPr id="3" name="Titre 1"/>
          <p:cNvSpPr txBox="1">
            <a:spLocks/>
          </p:cNvSpPr>
          <p:nvPr/>
        </p:nvSpPr>
        <p:spPr>
          <a:xfrm>
            <a:off x="251030" y="143565"/>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Jeux européens SALZBURG</a:t>
            </a:r>
            <a:endParaRPr lang="fr-FR" dirty="0"/>
          </a:p>
        </p:txBody>
      </p:sp>
      <p:pic>
        <p:nvPicPr>
          <p:cNvPr id="8" name="Image 7"/>
          <p:cNvPicPr>
            <a:picLocks noChangeAspect="1"/>
          </p:cNvPicPr>
          <p:nvPr/>
        </p:nvPicPr>
        <p:blipFill>
          <a:blip r:embed="rId3"/>
          <a:stretch>
            <a:fillRect/>
          </a:stretch>
        </p:blipFill>
        <p:spPr>
          <a:xfrm>
            <a:off x="7423095" y="2475701"/>
            <a:ext cx="10529625" cy="6323274"/>
          </a:xfrm>
          <a:prstGeom prst="rect">
            <a:avLst/>
          </a:prstGeom>
        </p:spPr>
      </p:pic>
      <p:pic>
        <p:nvPicPr>
          <p:cNvPr id="18" name="Image 17"/>
          <p:cNvPicPr>
            <a:picLocks noChangeAspect="1"/>
          </p:cNvPicPr>
          <p:nvPr/>
        </p:nvPicPr>
        <p:blipFill>
          <a:blip r:embed="rId4"/>
          <a:stretch>
            <a:fillRect/>
          </a:stretch>
        </p:blipFill>
        <p:spPr>
          <a:xfrm>
            <a:off x="792481" y="6150134"/>
            <a:ext cx="7912322" cy="6838878"/>
          </a:xfrm>
          <a:prstGeom prst="rect">
            <a:avLst/>
          </a:prstGeom>
        </p:spPr>
      </p:pic>
      <p:pic>
        <p:nvPicPr>
          <p:cNvPr id="21" name="Image 20">
            <a:hlinkClick r:id="rId5" action="ppaction://hlinkpres?slideindex=1&amp;slidetitle="/>
          </p:cNvPr>
          <p:cNvPicPr>
            <a:picLocks noChangeAspect="1"/>
          </p:cNvPicPr>
          <p:nvPr/>
        </p:nvPicPr>
        <p:blipFill>
          <a:blip r:embed="rId6"/>
          <a:stretch>
            <a:fillRect/>
          </a:stretch>
        </p:blipFill>
        <p:spPr>
          <a:xfrm>
            <a:off x="18767368" y="9736456"/>
            <a:ext cx="4459918" cy="244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9097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2140" y="480279"/>
            <a:ext cx="21031200" cy="2651126"/>
          </a:xfrm>
        </p:spPr>
        <p:txBody>
          <a:bodyPr/>
          <a:lstStyle/>
          <a:p>
            <a:r>
              <a:rPr lang="fr-FR" dirty="0" smtClean="0"/>
              <a:t>Les Lauriers des sports 2018</a:t>
            </a:r>
            <a:endParaRPr lang="fr-FR" dirty="0"/>
          </a:p>
        </p:txBody>
      </p:sp>
      <p:sp>
        <p:nvSpPr>
          <p:cNvPr id="3" name="Espace réservé du numéro de diapositive 2"/>
          <p:cNvSpPr>
            <a:spLocks noGrp="1"/>
          </p:cNvSpPr>
          <p:nvPr>
            <p:ph type="sldNum" sz="quarter" idx="12"/>
          </p:nvPr>
        </p:nvSpPr>
        <p:spPr>
          <a:xfrm>
            <a:off x="17733582" y="12712701"/>
            <a:ext cx="5486400" cy="730250"/>
          </a:xfrm>
        </p:spPr>
        <p:txBody>
          <a:bodyPr/>
          <a:lstStyle/>
          <a:p>
            <a:pPr>
              <a:defRPr/>
            </a:pPr>
            <a:fld id="{113BCD72-B599-4E71-98F6-A00774FBF4B1}" type="slidenum">
              <a:rPr lang="fr-FR" smtClean="0"/>
              <a:pPr>
                <a:defRPr/>
              </a:pPr>
              <a:t>69</a:t>
            </a:fld>
            <a:endParaRPr lang="fr-FR" dirty="0"/>
          </a:p>
        </p:txBody>
      </p:sp>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214" y="3030967"/>
            <a:ext cx="2100495" cy="1855652"/>
          </a:xfrm>
          <a:prstGeom prst="rect">
            <a:avLst/>
          </a:prstGeom>
        </p:spPr>
      </p:pic>
      <p:pic>
        <p:nvPicPr>
          <p:cNvPr id="1026" name="899900_rs|3" descr="69b2d724-ad77-49ec-bab6-74cb694387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50" y="795282"/>
            <a:ext cx="2777920" cy="23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4"/>
          <a:stretch>
            <a:fillRect/>
          </a:stretch>
        </p:blipFill>
        <p:spPr>
          <a:xfrm>
            <a:off x="9830064" y="2259783"/>
            <a:ext cx="2783467" cy="283173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50" y="5091518"/>
            <a:ext cx="20443216" cy="8624482"/>
          </a:xfrm>
          <a:prstGeom prst="rect">
            <a:avLst/>
          </a:prstGeom>
        </p:spPr>
      </p:pic>
      <p:pic>
        <p:nvPicPr>
          <p:cNvPr id="9" name="Image 8"/>
          <p:cNvPicPr>
            <a:picLocks noChangeAspect="1"/>
          </p:cNvPicPr>
          <p:nvPr/>
        </p:nvPicPr>
        <p:blipFill>
          <a:blip r:embed="rId6"/>
          <a:stretch>
            <a:fillRect/>
          </a:stretch>
        </p:blipFill>
        <p:spPr>
          <a:xfrm>
            <a:off x="20787215" y="2259783"/>
            <a:ext cx="3286125" cy="4181475"/>
          </a:xfrm>
          <a:prstGeom prst="rect">
            <a:avLst/>
          </a:prstGeom>
        </p:spPr>
      </p:pic>
      <p:pic>
        <p:nvPicPr>
          <p:cNvPr id="10" name="Image 9"/>
          <p:cNvPicPr>
            <a:picLocks noChangeAspect="1"/>
          </p:cNvPicPr>
          <p:nvPr/>
        </p:nvPicPr>
        <p:blipFill>
          <a:blip r:embed="rId7"/>
          <a:stretch>
            <a:fillRect/>
          </a:stretch>
        </p:blipFill>
        <p:spPr>
          <a:xfrm>
            <a:off x="13834457" y="2307073"/>
            <a:ext cx="4508978" cy="2511396"/>
          </a:xfrm>
          <a:prstGeom prst="rect">
            <a:avLst/>
          </a:prstGeom>
        </p:spPr>
      </p:pic>
      <p:graphicFrame>
        <p:nvGraphicFramePr>
          <p:cNvPr id="14" name="Diagramme 13"/>
          <p:cNvGraphicFramePr/>
          <p:nvPr>
            <p:extLst>
              <p:ext uri="{D42A27DB-BD31-4B8C-83A1-F6EECF244321}">
                <p14:modId xmlns:p14="http://schemas.microsoft.com/office/powerpoint/2010/main" val="38002419"/>
              </p:ext>
            </p:extLst>
          </p:nvPr>
        </p:nvGraphicFramePr>
        <p:xfrm>
          <a:off x="21257076" y="6836448"/>
          <a:ext cx="2346401" cy="63878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3276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invités d’honneur présents</a:t>
            </a:r>
            <a:endParaRPr lang="fr-FR" dirty="0"/>
          </a:p>
        </p:txBody>
      </p:sp>
      <p:sp>
        <p:nvSpPr>
          <p:cNvPr id="3" name="Espace réservé du contenu 2"/>
          <p:cNvSpPr>
            <a:spLocks noGrp="1"/>
          </p:cNvSpPr>
          <p:nvPr>
            <p:ph idx="1"/>
          </p:nvPr>
        </p:nvSpPr>
        <p:spPr>
          <a:xfrm>
            <a:off x="378542" y="2248894"/>
            <a:ext cx="23673354" cy="9352014"/>
          </a:xfrm>
        </p:spPr>
        <p:txBody>
          <a:bodyPr>
            <a:normAutofit fontScale="55000" lnSpcReduction="20000"/>
          </a:bodyPr>
          <a:lstStyle/>
          <a:p>
            <a:pPr marL="857250" indent="-857250">
              <a:buFont typeface="Wingdings" panose="05000000000000000000" pitchFamily="2" charset="2"/>
              <a:buChar char="§"/>
            </a:pPr>
            <a:r>
              <a:rPr lang="fr-FR" sz="6000" b="1" dirty="0"/>
              <a:t>Serge </a:t>
            </a:r>
            <a:r>
              <a:rPr lang="fr-FR" sz="6000" b="1" cap="all" dirty="0" err="1"/>
              <a:t>Oehler</a:t>
            </a:r>
            <a:r>
              <a:rPr lang="fr-FR" sz="6000" b="1" dirty="0"/>
              <a:t> </a:t>
            </a:r>
            <a:r>
              <a:rPr lang="fr-FR" sz="6000" dirty="0"/>
              <a:t>– </a:t>
            </a:r>
            <a:r>
              <a:rPr lang="fr-FR" sz="6000" i="1" dirty="0"/>
              <a:t>Adjoint au maire chargé des </a:t>
            </a:r>
            <a:r>
              <a:rPr lang="fr-FR" sz="6000" i="1" dirty="0" smtClean="0"/>
              <a:t>sports</a:t>
            </a:r>
          </a:p>
          <a:p>
            <a:pPr marL="857250" indent="-857250">
              <a:buFont typeface="Wingdings" panose="05000000000000000000" pitchFamily="2" charset="2"/>
              <a:buChar char="§"/>
            </a:pPr>
            <a:r>
              <a:rPr lang="fr-FR" sz="6000" b="1" dirty="0" smtClean="0"/>
              <a:t>Nathalie NOEL </a:t>
            </a:r>
            <a:r>
              <a:rPr lang="fr-FR" sz="6000" b="1" i="1" dirty="0" smtClean="0"/>
              <a:t>– </a:t>
            </a:r>
            <a:r>
              <a:rPr lang="fr-FR" sz="6000" i="1" dirty="0" smtClean="0"/>
              <a:t>Direction des Ressources Humaines Crédit Mutuel Alliance Fédérale</a:t>
            </a:r>
            <a:endParaRPr lang="fr-FR" sz="6000" dirty="0" smtClean="0"/>
          </a:p>
          <a:p>
            <a:pPr marL="857250" indent="-857250">
              <a:buFont typeface="Wingdings" panose="05000000000000000000" pitchFamily="2" charset="2"/>
              <a:buChar char="§"/>
            </a:pPr>
            <a:r>
              <a:rPr lang="fr-FR" sz="6000" b="1" dirty="0" smtClean="0"/>
              <a:t>Marie-France </a:t>
            </a:r>
            <a:r>
              <a:rPr lang="fr-FR" sz="6000" b="1" cap="all" dirty="0" err="1"/>
              <a:t>Kornmeyer</a:t>
            </a:r>
            <a:r>
              <a:rPr lang="fr-FR" sz="6000" b="1" dirty="0"/>
              <a:t> </a:t>
            </a:r>
            <a:r>
              <a:rPr lang="fr-FR" sz="6000" dirty="0" smtClean="0"/>
              <a:t>- </a:t>
            </a:r>
            <a:r>
              <a:rPr lang="fr-FR" sz="6000" i="1" dirty="0" smtClean="0">
                <a:latin typeface="Helvetica Neue UltraLight"/>
              </a:rPr>
              <a:t>Vice-présidente </a:t>
            </a:r>
            <a:r>
              <a:rPr lang="fr-FR" sz="6000" i="1" dirty="0">
                <a:latin typeface="Helvetica Neue UltraLight"/>
              </a:rPr>
              <a:t>de l’Office Des </a:t>
            </a:r>
            <a:r>
              <a:rPr lang="fr-FR" sz="6000" i="1" dirty="0" smtClean="0">
                <a:latin typeface="Helvetica Neue UltraLight"/>
              </a:rPr>
              <a:t>Sports</a:t>
            </a:r>
          </a:p>
          <a:p>
            <a:pPr marL="857250" indent="-857250">
              <a:buFont typeface="Wingdings" panose="05000000000000000000" pitchFamily="2" charset="2"/>
              <a:buChar char="§"/>
            </a:pPr>
            <a:r>
              <a:rPr lang="fr-FR" sz="6100" b="1" dirty="0" smtClean="0"/>
              <a:t>Alain </a:t>
            </a:r>
            <a:r>
              <a:rPr lang="fr-FR" sz="6100" b="1" dirty="0"/>
              <a:t>NEDELEC </a:t>
            </a:r>
            <a:r>
              <a:rPr lang="fr-FR" sz="6000" i="1" dirty="0" smtClean="0"/>
              <a:t>– Secrétaire de l’Office des Sports</a:t>
            </a:r>
          </a:p>
          <a:p>
            <a:pPr marL="857250" indent="-857250">
              <a:buFont typeface="Wingdings" panose="05000000000000000000" pitchFamily="2" charset="2"/>
              <a:buChar char="§"/>
            </a:pPr>
            <a:r>
              <a:rPr lang="fr-FR" sz="6000" b="1" dirty="0" smtClean="0"/>
              <a:t>Pierre REBILLARD </a:t>
            </a:r>
            <a:r>
              <a:rPr lang="fr-FR" sz="6000" dirty="0" smtClean="0"/>
              <a:t>– </a:t>
            </a:r>
            <a:r>
              <a:rPr lang="fr-FR" sz="6100" i="1" dirty="0"/>
              <a:t>Membre du bureau de l’Office des Sports</a:t>
            </a:r>
          </a:p>
          <a:p>
            <a:pPr marL="857250" indent="-857250">
              <a:buFont typeface="Wingdings" panose="05000000000000000000" pitchFamily="2" charset="2"/>
              <a:buChar char="§"/>
            </a:pPr>
            <a:r>
              <a:rPr lang="fr-FR" sz="6000" b="1" dirty="0"/>
              <a:t>Jean-Marie </a:t>
            </a:r>
            <a:r>
              <a:rPr lang="fr-FR" sz="6000" b="1" cap="all" dirty="0"/>
              <a:t>Wolf</a:t>
            </a:r>
            <a:r>
              <a:rPr lang="fr-FR" sz="6000" b="1" dirty="0" smtClean="0"/>
              <a:t> </a:t>
            </a:r>
            <a:r>
              <a:rPr lang="fr-FR" sz="6000" dirty="0" smtClean="0"/>
              <a:t>-  </a:t>
            </a:r>
            <a:r>
              <a:rPr lang="fr-FR" sz="6000" i="1" dirty="0"/>
              <a:t>vice-président de l’ACS Mulhouse et son </a:t>
            </a:r>
            <a:r>
              <a:rPr lang="fr-FR" sz="6000" i="1" dirty="0" smtClean="0"/>
              <a:t>épouse  </a:t>
            </a:r>
            <a:r>
              <a:rPr lang="fr-FR" sz="6000" i="1" dirty="0" err="1" smtClean="0"/>
              <a:t>Edmenise</a:t>
            </a:r>
            <a:r>
              <a:rPr lang="fr-FR" sz="6000" i="1" dirty="0" smtClean="0"/>
              <a:t> </a:t>
            </a:r>
            <a:r>
              <a:rPr lang="fr-FR" sz="6000" dirty="0" err="1" smtClean="0"/>
              <a:t>Suffrin</a:t>
            </a:r>
            <a:r>
              <a:rPr lang="fr-FR" sz="6000" dirty="0"/>
              <a:t> </a:t>
            </a:r>
            <a:r>
              <a:rPr lang="fr-FR" sz="6000" dirty="0" err="1" smtClean="0"/>
              <a:t>Trefle</a:t>
            </a:r>
            <a:endParaRPr lang="fr-FR" sz="6000" dirty="0" smtClean="0"/>
          </a:p>
          <a:p>
            <a:pPr marL="857250" indent="-857250">
              <a:buFont typeface="Wingdings" panose="05000000000000000000" pitchFamily="2" charset="2"/>
              <a:buChar char="§"/>
            </a:pPr>
            <a:r>
              <a:rPr lang="fr-FR" sz="6000" b="1" dirty="0" smtClean="0"/>
              <a:t>Muriel ROSE </a:t>
            </a:r>
            <a:r>
              <a:rPr lang="fr-FR" sz="6000" dirty="0" smtClean="0"/>
              <a:t>– Membre du bureau du CDSE 67</a:t>
            </a:r>
          </a:p>
          <a:p>
            <a:pPr marL="857250" indent="-857250">
              <a:buFont typeface="Wingdings" panose="05000000000000000000" pitchFamily="2" charset="2"/>
              <a:buChar char="§"/>
            </a:pPr>
            <a:r>
              <a:rPr lang="fr-FR" sz="6000" b="1" dirty="0" smtClean="0"/>
              <a:t>Jean-Luc </a:t>
            </a:r>
            <a:r>
              <a:rPr lang="fr-FR" sz="6000" b="1" cap="all" dirty="0"/>
              <a:t>Wolf </a:t>
            </a:r>
            <a:r>
              <a:rPr lang="fr-FR" sz="6000" dirty="0" smtClean="0"/>
              <a:t>- </a:t>
            </a:r>
            <a:r>
              <a:rPr lang="fr-FR" sz="6000" i="1" dirty="0"/>
              <a:t>Président d’Honneur de </a:t>
            </a:r>
            <a:r>
              <a:rPr lang="fr-FR" sz="6000" i="1" dirty="0" smtClean="0"/>
              <a:t>l’ASCM</a:t>
            </a:r>
          </a:p>
          <a:p>
            <a:pPr marL="857250" indent="-857250">
              <a:buFont typeface="Wingdings" panose="05000000000000000000" pitchFamily="2" charset="2"/>
              <a:buChar char="§"/>
            </a:pPr>
            <a:r>
              <a:rPr lang="fr-FR" sz="6000" b="1" dirty="0" smtClean="0"/>
              <a:t>Claude </a:t>
            </a:r>
            <a:r>
              <a:rPr lang="fr-FR" sz="6000" b="1" cap="all" dirty="0"/>
              <a:t>Schmitt</a:t>
            </a:r>
            <a:r>
              <a:rPr lang="fr-FR" sz="6000" b="1" dirty="0"/>
              <a:t> </a:t>
            </a:r>
            <a:r>
              <a:rPr lang="fr-FR" sz="6000" dirty="0" smtClean="0"/>
              <a:t>- </a:t>
            </a:r>
            <a:r>
              <a:rPr lang="fr-FR" sz="6000" i="1" dirty="0" smtClean="0"/>
              <a:t>Président </a:t>
            </a:r>
            <a:r>
              <a:rPr lang="fr-FR" sz="6000" i="1" dirty="0"/>
              <a:t>d’Honneur de </a:t>
            </a:r>
            <a:r>
              <a:rPr lang="fr-FR" sz="6000" i="1" dirty="0" smtClean="0"/>
              <a:t>l’ASCM</a:t>
            </a:r>
          </a:p>
          <a:p>
            <a:pPr marL="857250" indent="-857250">
              <a:buFont typeface="Wingdings" panose="05000000000000000000" pitchFamily="2" charset="2"/>
              <a:buChar char="§"/>
            </a:pPr>
            <a:r>
              <a:rPr lang="fr-FR" sz="6000" b="1" dirty="0" smtClean="0"/>
              <a:t>Déborah </a:t>
            </a:r>
            <a:r>
              <a:rPr lang="fr-FR" sz="6000" b="1" cap="all" dirty="0"/>
              <a:t>Jung</a:t>
            </a:r>
            <a:r>
              <a:rPr lang="fr-FR" sz="6000" b="1" dirty="0"/>
              <a:t> </a:t>
            </a:r>
            <a:r>
              <a:rPr lang="fr-FR" sz="6000" b="1" dirty="0" smtClean="0"/>
              <a:t>et Liliane H</a:t>
            </a:r>
            <a:r>
              <a:rPr lang="fr-FR" sz="6000" b="1" cap="all" dirty="0"/>
              <a:t>erzog</a:t>
            </a:r>
            <a:r>
              <a:rPr lang="fr-FR" sz="6000" b="1" dirty="0" smtClean="0"/>
              <a:t> - </a:t>
            </a:r>
            <a:r>
              <a:rPr lang="fr-FR" sz="6100" i="1" dirty="0"/>
              <a:t>2 de nos animatrices de la salle</a:t>
            </a:r>
          </a:p>
          <a:p>
            <a:pPr marL="857250" indent="-857250">
              <a:buFont typeface="Wingdings" panose="05000000000000000000" pitchFamily="2" charset="2"/>
              <a:buChar char="§"/>
            </a:pPr>
            <a:r>
              <a:rPr lang="fr-FR" sz="6100" b="1" dirty="0" smtClean="0"/>
              <a:t>Audrey HELSTROFFER - </a:t>
            </a:r>
            <a:r>
              <a:rPr lang="fr-FR" sz="6100" i="1" dirty="0" smtClean="0"/>
              <a:t>professeur </a:t>
            </a:r>
            <a:r>
              <a:rPr lang="fr-FR" sz="6100" i="1" dirty="0"/>
              <a:t>de SALSA</a:t>
            </a:r>
          </a:p>
          <a:p>
            <a:pPr marL="857250" indent="-857250">
              <a:buFont typeface="Wingdings" panose="05000000000000000000" pitchFamily="2" charset="2"/>
              <a:buChar char="§"/>
            </a:pPr>
            <a:r>
              <a:rPr lang="fr-FR" sz="6000" b="1" dirty="0" smtClean="0"/>
              <a:t>Laurent </a:t>
            </a:r>
            <a:r>
              <a:rPr lang="fr-FR" sz="6000" b="1" cap="all" dirty="0"/>
              <a:t>Allaire</a:t>
            </a:r>
            <a:r>
              <a:rPr lang="fr-FR" sz="6000" b="1" dirty="0" smtClean="0"/>
              <a:t> </a:t>
            </a:r>
            <a:r>
              <a:rPr lang="fr-FR" sz="6000" dirty="0" smtClean="0"/>
              <a:t>– </a:t>
            </a:r>
            <a:r>
              <a:rPr lang="fr-FR" sz="6000" i="1" dirty="0" smtClean="0"/>
              <a:t>Service Communication Crédit Mutuel Alliance Fédérale</a:t>
            </a:r>
          </a:p>
          <a:p>
            <a:pPr marL="857250" indent="-857250">
              <a:buFont typeface="Wingdings" panose="05000000000000000000" pitchFamily="2" charset="2"/>
              <a:buChar char="§"/>
            </a:pPr>
            <a:r>
              <a:rPr lang="fr-FR" sz="6000" i="1" dirty="0" smtClean="0">
                <a:sym typeface="Wingdings" panose="05000000000000000000" pitchFamily="2" charset="2"/>
              </a:rPr>
              <a:t>Les vainqueurs du challenge Au boulot à Vélo</a:t>
            </a:r>
          </a:p>
          <a:p>
            <a:pPr marL="857250" indent="-857250">
              <a:buFont typeface="Wingdings" panose="05000000000000000000" pitchFamily="2" charset="2"/>
              <a:buChar char="§"/>
            </a:pPr>
            <a:r>
              <a:rPr lang="fr-FR" sz="6000" i="1" dirty="0" smtClean="0">
                <a:sym typeface="Wingdings" panose="05000000000000000000" pitchFamily="2" charset="2"/>
              </a:rPr>
              <a:t>Les vainqueurs de l’Effet du Sport </a:t>
            </a:r>
            <a:endParaRPr lang="fr-FR" dirty="0">
              <a:sym typeface="Wingdings" panose="05000000000000000000" pitchFamily="2" charset="2"/>
            </a:endParaRPr>
          </a:p>
          <a:p>
            <a:endParaRPr lang="fr-FR" dirty="0" smtClean="0">
              <a:sym typeface="Wingdings" panose="05000000000000000000" pitchFamily="2" charset="2"/>
            </a:endParaRPr>
          </a:p>
        </p:txBody>
      </p:sp>
      <p:sp>
        <p:nvSpPr>
          <p:cNvPr id="4" name="Espace réservé du numéro de diapositive 3"/>
          <p:cNvSpPr>
            <a:spLocks noGrp="1"/>
          </p:cNvSpPr>
          <p:nvPr>
            <p:ph type="sldNum" sz="quarter" idx="12"/>
          </p:nvPr>
        </p:nvSpPr>
        <p:spPr>
          <a:xfrm>
            <a:off x="17221200" y="12712701"/>
            <a:ext cx="5486400" cy="730250"/>
          </a:xfrm>
        </p:spPr>
        <p:txBody>
          <a:bodyPr/>
          <a:lstStyle/>
          <a:p>
            <a:pPr>
              <a:defRPr/>
            </a:pPr>
            <a:fld id="{624D18DD-0A91-4BE4-9698-B7577E207BB3}" type="slidenum">
              <a:rPr lang="fr-FR" smtClean="0"/>
              <a:pPr>
                <a:defRPr/>
              </a:pPr>
              <a:t>7</a:t>
            </a:fld>
            <a:endParaRPr lang="fr-FR"/>
          </a:p>
        </p:txBody>
      </p:sp>
      <p:sp>
        <p:nvSpPr>
          <p:cNvPr id="5" name="Rectangle 4"/>
          <p:cNvSpPr/>
          <p:nvPr/>
        </p:nvSpPr>
        <p:spPr>
          <a:xfrm>
            <a:off x="378542" y="11913934"/>
            <a:ext cx="23129158" cy="1446550"/>
          </a:xfrm>
          <a:prstGeom prst="rect">
            <a:avLst/>
          </a:prstGeom>
        </p:spPr>
        <p:txBody>
          <a:bodyPr wrap="square">
            <a:spAutoFit/>
          </a:bodyPr>
          <a:lstStyle/>
          <a:p>
            <a:pPr algn="l"/>
            <a:r>
              <a:rPr lang="fr-FR" sz="4400" dirty="0">
                <a:solidFill>
                  <a:srgbClr val="FF0000"/>
                </a:solidFill>
              </a:rPr>
              <a:t>Beaucoup n’ont pas pu se libérer pour venir nous soutenir pour cette </a:t>
            </a:r>
            <a:r>
              <a:rPr lang="fr-FR" sz="4400" dirty="0" smtClean="0">
                <a:solidFill>
                  <a:srgbClr val="FF0000"/>
                </a:solidFill>
              </a:rPr>
              <a:t>AG, </a:t>
            </a:r>
            <a:r>
              <a:rPr lang="fr-FR" sz="4400" dirty="0">
                <a:solidFill>
                  <a:srgbClr val="FF0000"/>
                </a:solidFill>
              </a:rPr>
              <a:t>mais nous savons le regret qui est le leur, </a:t>
            </a:r>
            <a:r>
              <a:rPr lang="fr-FR" sz="4400" dirty="0" smtClean="0">
                <a:solidFill>
                  <a:srgbClr val="FF0000"/>
                </a:solidFill>
              </a:rPr>
              <a:t>veuillez </a:t>
            </a:r>
            <a:r>
              <a:rPr lang="fr-FR" sz="4400" dirty="0">
                <a:solidFill>
                  <a:srgbClr val="FF0000"/>
                </a:solidFill>
              </a:rPr>
              <a:t>les </a:t>
            </a:r>
            <a:r>
              <a:rPr lang="fr-FR" sz="4400" dirty="0" smtClean="0">
                <a:solidFill>
                  <a:srgbClr val="FF0000"/>
                </a:solidFill>
              </a:rPr>
              <a:t>excuser</a:t>
            </a:r>
            <a:endParaRPr lang="fr-FR" sz="4000" dirty="0">
              <a:solidFill>
                <a:srgbClr val="FF0000"/>
              </a:solidFill>
            </a:endParaRPr>
          </a:p>
        </p:txBody>
      </p:sp>
    </p:spTree>
    <p:extLst>
      <p:ext uri="{BB962C8B-B14F-4D97-AF65-F5344CB8AC3E}">
        <p14:creationId xmlns:p14="http://schemas.microsoft.com/office/powerpoint/2010/main" val="3454267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21200" y="12712701"/>
            <a:ext cx="5486400" cy="730250"/>
          </a:xfrm>
        </p:spPr>
        <p:txBody>
          <a:bodyPr/>
          <a:lstStyle/>
          <a:p>
            <a:fld id="{86CB4B4D-7CA3-9044-876B-883B54F8677D}" type="slidenum">
              <a:rPr lang="fr-FR" smtClean="0"/>
              <a:pPr/>
              <a:t>70</a:t>
            </a:fld>
            <a:endParaRPr lang="fr-FR" dirty="0"/>
          </a:p>
        </p:txBody>
      </p:sp>
      <p:sp>
        <p:nvSpPr>
          <p:cNvPr id="3" name="Titre 1"/>
          <p:cNvSpPr txBox="1">
            <a:spLocks/>
          </p:cNvSpPr>
          <p:nvPr/>
        </p:nvSpPr>
        <p:spPr>
          <a:xfrm>
            <a:off x="533400" y="419100"/>
            <a:ext cx="17191892"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L’évènement le plus COMPLIQUE de l’année !!!!!!</a:t>
            </a:r>
            <a:endParaRPr lang="fr-FR" dirty="0"/>
          </a:p>
        </p:txBody>
      </p:sp>
      <p:pic>
        <p:nvPicPr>
          <p:cNvPr id="4" name="Image 3"/>
          <p:cNvPicPr>
            <a:picLocks noChangeAspect="1"/>
          </p:cNvPicPr>
          <p:nvPr/>
        </p:nvPicPr>
        <p:blipFill>
          <a:blip r:embed="rId3"/>
          <a:stretch>
            <a:fillRect/>
          </a:stretch>
        </p:blipFill>
        <p:spPr>
          <a:xfrm>
            <a:off x="6573890" y="4181649"/>
            <a:ext cx="5110911" cy="7496002"/>
          </a:xfrm>
          <a:prstGeom prst="rect">
            <a:avLst/>
          </a:prstGeom>
        </p:spPr>
      </p:pic>
      <p:pic>
        <p:nvPicPr>
          <p:cNvPr id="5" name="Image 4"/>
          <p:cNvPicPr>
            <a:picLocks noChangeAspect="1"/>
          </p:cNvPicPr>
          <p:nvPr/>
        </p:nvPicPr>
        <p:blipFill>
          <a:blip r:embed="rId4"/>
          <a:stretch>
            <a:fillRect/>
          </a:stretch>
        </p:blipFill>
        <p:spPr>
          <a:xfrm>
            <a:off x="13075150" y="4181649"/>
            <a:ext cx="5840495" cy="7496002"/>
          </a:xfrm>
          <a:prstGeom prst="rect">
            <a:avLst/>
          </a:prstGeom>
        </p:spPr>
      </p:pic>
      <p:pic>
        <p:nvPicPr>
          <p:cNvPr id="6" name="Image 5">
            <a:hlinkClick r:id="rId5" action="ppaction://hlinkpres?slideindex=1&amp;slidetitle="/>
          </p:cNvPr>
          <p:cNvPicPr>
            <a:picLocks noChangeAspect="1"/>
          </p:cNvPicPr>
          <p:nvPr/>
        </p:nvPicPr>
        <p:blipFill>
          <a:blip r:embed="rId6"/>
          <a:stretch>
            <a:fillRect/>
          </a:stretch>
        </p:blipFill>
        <p:spPr>
          <a:xfrm>
            <a:off x="19356648" y="10264776"/>
            <a:ext cx="4459918" cy="244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53178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9829800" y="8010525"/>
            <a:ext cx="15544800" cy="5705475"/>
          </a:xfrm>
        </p:spPr>
        <p:txBody>
          <a:bodyPr/>
          <a:lstStyle/>
          <a:p>
            <a:r>
              <a:rPr lang="fr-FR" dirty="0" smtClean="0"/>
              <a:t>Les événements</a:t>
            </a:r>
            <a:endParaRPr lang="fr-FR" dirty="0"/>
          </a:p>
        </p:txBody>
      </p:sp>
      <p:sp>
        <p:nvSpPr>
          <p:cNvPr id="2" name="Espace réservé du texte 1"/>
          <p:cNvSpPr>
            <a:spLocks noGrp="1"/>
          </p:cNvSpPr>
          <p:nvPr>
            <p:ph type="body" idx="4294967295"/>
          </p:nvPr>
        </p:nvSpPr>
        <p:spPr>
          <a:xfrm>
            <a:off x="14363700" y="11645901"/>
            <a:ext cx="7772400" cy="1498600"/>
          </a:xfrm>
        </p:spPr>
        <p:txBody>
          <a:bodyPr/>
          <a:lstStyle/>
          <a:p>
            <a:r>
              <a:rPr lang="fr-FR" dirty="0" smtClean="0">
                <a:solidFill>
                  <a:schemeClr val="accent5"/>
                </a:solidFill>
              </a:rPr>
              <a:t>2019 - 2020</a:t>
            </a:r>
            <a:endParaRPr lang="fr-FR" dirty="0"/>
          </a:p>
        </p:txBody>
      </p:sp>
    </p:spTree>
    <p:extLst>
      <p:ext uri="{BB962C8B-B14F-4D97-AF65-F5344CB8AC3E}">
        <p14:creationId xmlns:p14="http://schemas.microsoft.com/office/powerpoint/2010/main" val="238194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72</a:t>
            </a:fld>
            <a:endParaRPr lang="fr-FR" dirty="0"/>
          </a:p>
        </p:txBody>
      </p:sp>
      <p:sp>
        <p:nvSpPr>
          <p:cNvPr id="3" name="Ellipse 2"/>
          <p:cNvSpPr/>
          <p:nvPr/>
        </p:nvSpPr>
        <p:spPr>
          <a:xfrm>
            <a:off x="12527" y="5372015"/>
            <a:ext cx="1692000" cy="16920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Sept</a:t>
            </a:r>
            <a:endParaRPr lang="fr-FR" sz="3200" dirty="0"/>
          </a:p>
        </p:txBody>
      </p:sp>
      <p:cxnSp>
        <p:nvCxnSpPr>
          <p:cNvPr id="6" name="Connecteur droit 5"/>
          <p:cNvCxnSpPr/>
          <p:nvPr/>
        </p:nvCxnSpPr>
        <p:spPr>
          <a:xfrm>
            <a:off x="469648" y="6772997"/>
            <a:ext cx="0" cy="4431055"/>
          </a:xfrm>
          <a:prstGeom prst="line">
            <a:avLst/>
          </a:prstGeom>
          <a:ln w="76200">
            <a:solidFill>
              <a:srgbClr val="0E4195"/>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69648" y="10529669"/>
            <a:ext cx="3334573" cy="646331"/>
          </a:xfrm>
          <a:prstGeom prst="rect">
            <a:avLst/>
          </a:prstGeom>
        </p:spPr>
        <p:txBody>
          <a:bodyPr wrap="square">
            <a:spAutoFit/>
          </a:bodyPr>
          <a:lstStyle/>
          <a:p>
            <a:pPr lvl="0"/>
            <a:r>
              <a:rPr lang="fr-FR" sz="3600" i="1" dirty="0" smtClean="0">
                <a:solidFill>
                  <a:srgbClr val="0E4195"/>
                </a:solidFill>
                <a:latin typeface="Helvetica Neue UltraLight"/>
              </a:rPr>
              <a:t>L’effet du sport</a:t>
            </a:r>
            <a:endParaRPr lang="fr-FR" sz="3600" i="1" dirty="0">
              <a:solidFill>
                <a:srgbClr val="0E4195"/>
              </a:solidFill>
              <a:latin typeface="Helvetica Neue UltraLight"/>
            </a:endParaRPr>
          </a:p>
        </p:txBody>
      </p:sp>
      <p:cxnSp>
        <p:nvCxnSpPr>
          <p:cNvPr id="13" name="Connecteur droit 12"/>
          <p:cNvCxnSpPr/>
          <p:nvPr/>
        </p:nvCxnSpPr>
        <p:spPr>
          <a:xfrm flipV="1">
            <a:off x="2425315" y="2933700"/>
            <a:ext cx="0" cy="2929091"/>
          </a:xfrm>
          <a:prstGeom prst="line">
            <a:avLst/>
          </a:prstGeom>
          <a:ln w="7620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77715" y="3095586"/>
            <a:ext cx="4185761" cy="1200329"/>
          </a:xfrm>
          <a:prstGeom prst="rect">
            <a:avLst/>
          </a:prstGeom>
        </p:spPr>
        <p:txBody>
          <a:bodyPr wrap="none">
            <a:spAutoFit/>
          </a:bodyPr>
          <a:lstStyle/>
          <a:p>
            <a:pPr lvl="0"/>
            <a:r>
              <a:rPr lang="fr-FR" sz="3600" i="1" dirty="0" smtClean="0">
                <a:solidFill>
                  <a:srgbClr val="0E4195"/>
                </a:solidFill>
                <a:latin typeface="Helvetica Neue UltraLight"/>
              </a:rPr>
              <a:t>La Strasbourgeoise</a:t>
            </a:r>
          </a:p>
          <a:p>
            <a:pPr lvl="0" algn="l"/>
            <a:r>
              <a:rPr lang="fr-FR" sz="3600" i="1" dirty="0" smtClean="0">
                <a:solidFill>
                  <a:srgbClr val="0E4195"/>
                </a:solidFill>
                <a:latin typeface="Helvetica Neue UltraLight"/>
              </a:rPr>
              <a:t>L’</a:t>
            </a:r>
            <a:r>
              <a:rPr lang="fr-FR" sz="3600" i="1" dirty="0" err="1" smtClean="0">
                <a:solidFill>
                  <a:srgbClr val="0E4195"/>
                </a:solidFill>
                <a:latin typeface="Helvetica Neue UltraLight"/>
              </a:rPr>
              <a:t>Ekiden</a:t>
            </a:r>
            <a:endParaRPr lang="fr-FR" sz="3600" i="1" dirty="0">
              <a:solidFill>
                <a:srgbClr val="0E4195"/>
              </a:solidFill>
              <a:latin typeface="Helvetica Neue UltraLight"/>
            </a:endParaRPr>
          </a:p>
        </p:txBody>
      </p:sp>
      <p:cxnSp>
        <p:nvCxnSpPr>
          <p:cNvPr id="16" name="Connecteur droit 15"/>
          <p:cNvCxnSpPr/>
          <p:nvPr/>
        </p:nvCxnSpPr>
        <p:spPr>
          <a:xfrm flipV="1">
            <a:off x="11612238" y="3467100"/>
            <a:ext cx="0" cy="3305898"/>
          </a:xfrm>
          <a:prstGeom prst="line">
            <a:avLst/>
          </a:prstGeom>
          <a:ln w="76200">
            <a:solidFill>
              <a:srgbClr val="FF9933"/>
            </a:solidFill>
            <a:tailEnd type="ova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1804982" y="5452378"/>
            <a:ext cx="1692000" cy="16920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Oct</a:t>
            </a:r>
            <a:endParaRPr lang="fr-FR" sz="3200" dirty="0"/>
          </a:p>
        </p:txBody>
      </p:sp>
      <p:sp>
        <p:nvSpPr>
          <p:cNvPr id="31" name="Ellipse 30"/>
          <p:cNvSpPr/>
          <p:nvPr/>
        </p:nvSpPr>
        <p:spPr>
          <a:xfrm>
            <a:off x="3638706" y="5392349"/>
            <a:ext cx="1692000" cy="1692000"/>
          </a:xfrm>
          <a:prstGeom prst="ellipse">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Nov</a:t>
            </a:r>
            <a:endParaRPr lang="fr-FR" sz="3200" dirty="0"/>
          </a:p>
        </p:txBody>
      </p:sp>
      <p:sp>
        <p:nvSpPr>
          <p:cNvPr id="32" name="Ellipse 31"/>
          <p:cNvSpPr/>
          <p:nvPr/>
        </p:nvSpPr>
        <p:spPr>
          <a:xfrm>
            <a:off x="5472430" y="5372015"/>
            <a:ext cx="1692000" cy="169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Déc</a:t>
            </a:r>
            <a:endParaRPr lang="fr-FR" sz="3200" dirty="0">
              <a:solidFill>
                <a:schemeClr val="bg1"/>
              </a:solidFill>
            </a:endParaRPr>
          </a:p>
        </p:txBody>
      </p:sp>
      <p:sp>
        <p:nvSpPr>
          <p:cNvPr id="33" name="Ellipse 32"/>
          <p:cNvSpPr/>
          <p:nvPr/>
        </p:nvSpPr>
        <p:spPr>
          <a:xfrm>
            <a:off x="7344254" y="5452378"/>
            <a:ext cx="1692000" cy="1692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Janv</a:t>
            </a:r>
            <a:endParaRPr lang="fr-FR" sz="3200" dirty="0"/>
          </a:p>
        </p:txBody>
      </p:sp>
      <p:sp>
        <p:nvSpPr>
          <p:cNvPr id="34" name="Ellipse 33"/>
          <p:cNvSpPr/>
          <p:nvPr/>
        </p:nvSpPr>
        <p:spPr>
          <a:xfrm>
            <a:off x="9238623" y="5468550"/>
            <a:ext cx="1692000" cy="1692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Fév</a:t>
            </a:r>
            <a:endParaRPr lang="fr-FR" sz="3200" dirty="0"/>
          </a:p>
        </p:txBody>
      </p:sp>
      <p:sp>
        <p:nvSpPr>
          <p:cNvPr id="35" name="Ellipse 34"/>
          <p:cNvSpPr/>
          <p:nvPr/>
        </p:nvSpPr>
        <p:spPr>
          <a:xfrm>
            <a:off x="11137727" y="5402183"/>
            <a:ext cx="1692000" cy="1692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Mars</a:t>
            </a:r>
            <a:endParaRPr lang="fr-FR" sz="3200" dirty="0"/>
          </a:p>
        </p:txBody>
      </p:sp>
      <p:sp>
        <p:nvSpPr>
          <p:cNvPr id="36" name="Ellipse 35"/>
          <p:cNvSpPr/>
          <p:nvPr/>
        </p:nvSpPr>
        <p:spPr>
          <a:xfrm>
            <a:off x="13082582" y="5482546"/>
            <a:ext cx="1692000" cy="1692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Avril</a:t>
            </a:r>
            <a:endParaRPr lang="fr-FR" sz="3200" dirty="0"/>
          </a:p>
        </p:txBody>
      </p:sp>
      <p:sp>
        <p:nvSpPr>
          <p:cNvPr id="37" name="Ellipse 36"/>
          <p:cNvSpPr/>
          <p:nvPr/>
        </p:nvSpPr>
        <p:spPr>
          <a:xfrm>
            <a:off x="14954406" y="5422517"/>
            <a:ext cx="1692000" cy="1692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Mai</a:t>
            </a:r>
            <a:endParaRPr lang="fr-FR" sz="3200" dirty="0"/>
          </a:p>
        </p:txBody>
      </p:sp>
      <p:sp>
        <p:nvSpPr>
          <p:cNvPr id="38" name="Ellipse 37"/>
          <p:cNvSpPr/>
          <p:nvPr/>
        </p:nvSpPr>
        <p:spPr>
          <a:xfrm>
            <a:off x="16826230" y="5402183"/>
            <a:ext cx="1692000" cy="169200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Juin</a:t>
            </a:r>
            <a:endParaRPr lang="fr-FR" sz="3200" dirty="0"/>
          </a:p>
        </p:txBody>
      </p:sp>
      <p:sp>
        <p:nvSpPr>
          <p:cNvPr id="39" name="Ellipse 38"/>
          <p:cNvSpPr/>
          <p:nvPr/>
        </p:nvSpPr>
        <p:spPr>
          <a:xfrm>
            <a:off x="18698054" y="5482546"/>
            <a:ext cx="1692000" cy="169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Juil</a:t>
            </a:r>
            <a:endParaRPr lang="fr-FR" sz="3200" dirty="0"/>
          </a:p>
        </p:txBody>
      </p:sp>
      <p:sp>
        <p:nvSpPr>
          <p:cNvPr id="40" name="Ellipse 39"/>
          <p:cNvSpPr/>
          <p:nvPr/>
        </p:nvSpPr>
        <p:spPr>
          <a:xfrm>
            <a:off x="20592423" y="5498718"/>
            <a:ext cx="1692000" cy="16920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lumMod val="50000"/>
                  </a:schemeClr>
                </a:solidFill>
              </a:rPr>
              <a:t>Août</a:t>
            </a:r>
            <a:endParaRPr lang="fr-FR" sz="3200" dirty="0">
              <a:solidFill>
                <a:schemeClr val="bg1">
                  <a:lumMod val="50000"/>
                </a:schemeClr>
              </a:solidFill>
            </a:endParaRPr>
          </a:p>
        </p:txBody>
      </p:sp>
      <p:sp>
        <p:nvSpPr>
          <p:cNvPr id="41" name="Ellipse 40"/>
          <p:cNvSpPr/>
          <p:nvPr/>
        </p:nvSpPr>
        <p:spPr>
          <a:xfrm>
            <a:off x="22388850" y="5468550"/>
            <a:ext cx="1692000" cy="169200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Sept</a:t>
            </a:r>
            <a:endParaRPr lang="fr-FR" sz="3200" dirty="0">
              <a:solidFill>
                <a:schemeClr val="bg1"/>
              </a:solidFill>
            </a:endParaRPr>
          </a:p>
        </p:txBody>
      </p:sp>
      <p:sp>
        <p:nvSpPr>
          <p:cNvPr id="48" name="Rectangle 47"/>
          <p:cNvSpPr/>
          <p:nvPr/>
        </p:nvSpPr>
        <p:spPr>
          <a:xfrm>
            <a:off x="11612238" y="3464616"/>
            <a:ext cx="3884882" cy="646331"/>
          </a:xfrm>
          <a:prstGeom prst="rect">
            <a:avLst/>
          </a:prstGeom>
        </p:spPr>
        <p:txBody>
          <a:bodyPr wrap="square">
            <a:spAutoFit/>
          </a:bodyPr>
          <a:lstStyle/>
          <a:p>
            <a:pPr lvl="0"/>
            <a:r>
              <a:rPr lang="fr-FR" sz="3600" i="1" dirty="0" smtClean="0">
                <a:solidFill>
                  <a:srgbClr val="0E4195"/>
                </a:solidFill>
                <a:latin typeface="Helvetica Neue UltraLight"/>
              </a:rPr>
              <a:t>Les fées du sport</a:t>
            </a:r>
          </a:p>
        </p:txBody>
      </p:sp>
      <p:cxnSp>
        <p:nvCxnSpPr>
          <p:cNvPr id="49" name="Connecteur droit 48"/>
          <p:cNvCxnSpPr/>
          <p:nvPr/>
        </p:nvCxnSpPr>
        <p:spPr>
          <a:xfrm>
            <a:off x="13652248" y="7114517"/>
            <a:ext cx="0" cy="2524783"/>
          </a:xfrm>
          <a:prstGeom prst="line">
            <a:avLst/>
          </a:prstGeom>
          <a:ln w="76200">
            <a:solidFill>
              <a:schemeClr val="bg2">
                <a:lumMod val="1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15660454" y="7160550"/>
            <a:ext cx="0" cy="4081393"/>
          </a:xfrm>
          <a:prstGeom prst="line">
            <a:avLst/>
          </a:prstGeom>
          <a:ln w="7620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5839860" y="10003724"/>
            <a:ext cx="6030894" cy="1200329"/>
          </a:xfrm>
          <a:prstGeom prst="rect">
            <a:avLst/>
          </a:prstGeom>
        </p:spPr>
        <p:txBody>
          <a:bodyPr wrap="square">
            <a:spAutoFit/>
          </a:bodyPr>
          <a:lstStyle/>
          <a:p>
            <a:pPr lvl="0" algn="l"/>
            <a:r>
              <a:rPr lang="fr-FR" sz="3600" i="1" dirty="0" smtClean="0">
                <a:solidFill>
                  <a:srgbClr val="0E4195"/>
                </a:solidFill>
                <a:latin typeface="Helvetica Neue UltraLight"/>
              </a:rPr>
              <a:t>Les Courses </a:t>
            </a:r>
          </a:p>
          <a:p>
            <a:pPr lvl="0" algn="l"/>
            <a:r>
              <a:rPr lang="fr-FR" sz="3600" i="1" dirty="0" smtClean="0">
                <a:solidFill>
                  <a:srgbClr val="0E4195"/>
                </a:solidFill>
                <a:latin typeface="Helvetica Neue UltraLight"/>
              </a:rPr>
              <a:t>de Strasbourg</a:t>
            </a:r>
            <a:endParaRPr lang="fr-FR" sz="3600" i="1" dirty="0">
              <a:solidFill>
                <a:srgbClr val="0E4195"/>
              </a:solidFill>
              <a:latin typeface="Helvetica Neue UltraLight"/>
            </a:endParaRPr>
          </a:p>
        </p:txBody>
      </p:sp>
      <p:cxnSp>
        <p:nvCxnSpPr>
          <p:cNvPr id="55" name="Connecteur droit 54"/>
          <p:cNvCxnSpPr/>
          <p:nvPr/>
        </p:nvCxnSpPr>
        <p:spPr>
          <a:xfrm flipV="1">
            <a:off x="17178690" y="1905276"/>
            <a:ext cx="0" cy="3695339"/>
          </a:xfrm>
          <a:prstGeom prst="line">
            <a:avLst/>
          </a:prstGeom>
          <a:ln w="76200">
            <a:solidFill>
              <a:srgbClr val="FF9999"/>
            </a:solidFill>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7225052" y="1972840"/>
            <a:ext cx="7158948" cy="2308324"/>
          </a:xfrm>
          <a:prstGeom prst="rect">
            <a:avLst/>
          </a:prstGeom>
        </p:spPr>
        <p:txBody>
          <a:bodyPr wrap="square">
            <a:spAutoFit/>
          </a:bodyPr>
          <a:lstStyle/>
          <a:p>
            <a:pPr lvl="0" algn="l"/>
            <a:r>
              <a:rPr lang="fr-FR" sz="3600" i="1" dirty="0" smtClean="0">
                <a:solidFill>
                  <a:srgbClr val="0E4195"/>
                </a:solidFill>
                <a:latin typeface="Helvetica Neue UltraLight"/>
              </a:rPr>
              <a:t>Le MVA festif</a:t>
            </a:r>
          </a:p>
          <a:p>
            <a:pPr lvl="0" algn="l"/>
            <a:r>
              <a:rPr lang="fr-FR" sz="3600" i="1" dirty="0" smtClean="0">
                <a:solidFill>
                  <a:srgbClr val="0E4195"/>
                </a:solidFill>
                <a:latin typeface="Helvetica Neue UltraLight"/>
              </a:rPr>
              <a:t>Les jeux mondiaux à Athènes</a:t>
            </a:r>
          </a:p>
          <a:p>
            <a:pPr lvl="0" algn="l"/>
            <a:r>
              <a:rPr lang="fr-FR" sz="3600" i="1" dirty="0" smtClean="0">
                <a:solidFill>
                  <a:srgbClr val="0E4195"/>
                </a:solidFill>
                <a:latin typeface="Helvetica Neue UltraLight"/>
              </a:rPr>
              <a:t>Les jeux nationaux à Tours</a:t>
            </a:r>
          </a:p>
          <a:p>
            <a:pPr lvl="0" algn="l"/>
            <a:endParaRPr lang="fr-FR" sz="3600" i="1" dirty="0">
              <a:solidFill>
                <a:srgbClr val="0E4195"/>
              </a:solidFill>
              <a:latin typeface="Helvetica Neue UltraLight"/>
            </a:endParaRPr>
          </a:p>
        </p:txBody>
      </p:sp>
      <p:cxnSp>
        <p:nvCxnSpPr>
          <p:cNvPr id="63" name="Connecteur droit 62"/>
          <p:cNvCxnSpPr/>
          <p:nvPr/>
        </p:nvCxnSpPr>
        <p:spPr>
          <a:xfrm>
            <a:off x="23967434" y="6772998"/>
            <a:ext cx="0" cy="3514002"/>
          </a:xfrm>
          <a:prstGeom prst="line">
            <a:avLst/>
          </a:prstGeom>
          <a:ln w="76200">
            <a:solidFill>
              <a:srgbClr val="CC00CC"/>
            </a:solidFill>
            <a:tailEnd type="ova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7757135" y="8309427"/>
            <a:ext cx="6030894" cy="646331"/>
          </a:xfrm>
          <a:prstGeom prst="rect">
            <a:avLst/>
          </a:prstGeom>
        </p:spPr>
        <p:txBody>
          <a:bodyPr wrap="square">
            <a:spAutoFit/>
          </a:bodyPr>
          <a:lstStyle/>
          <a:p>
            <a:pPr lvl="0" algn="r"/>
            <a:r>
              <a:rPr lang="fr-FR" sz="3600" i="1" dirty="0" smtClean="0">
                <a:solidFill>
                  <a:srgbClr val="0E4195"/>
                </a:solidFill>
                <a:latin typeface="Helvetica Neue UltraLight"/>
              </a:rPr>
              <a:t>Au boulot à vélo</a:t>
            </a:r>
            <a:endParaRPr lang="fr-FR" sz="3600" i="1" dirty="0">
              <a:solidFill>
                <a:srgbClr val="0E4195"/>
              </a:solidFill>
              <a:latin typeface="Helvetica Neue UltraLight"/>
            </a:endParaRPr>
          </a:p>
        </p:txBody>
      </p:sp>
      <p:cxnSp>
        <p:nvCxnSpPr>
          <p:cNvPr id="68" name="Connecteur droit 67"/>
          <p:cNvCxnSpPr/>
          <p:nvPr/>
        </p:nvCxnSpPr>
        <p:spPr>
          <a:xfrm flipV="1">
            <a:off x="314106" y="12712701"/>
            <a:ext cx="23411671" cy="60278"/>
          </a:xfrm>
          <a:prstGeom prst="line">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30706" y="12892750"/>
            <a:ext cx="13441777" cy="646331"/>
          </a:xfrm>
          <a:prstGeom prst="rect">
            <a:avLst/>
          </a:prstGeom>
        </p:spPr>
        <p:txBody>
          <a:bodyPr wrap="square">
            <a:spAutoFit/>
          </a:bodyPr>
          <a:lstStyle/>
          <a:p>
            <a:pPr lvl="0"/>
            <a:r>
              <a:rPr lang="fr-FR" sz="3600" i="1" dirty="0" smtClean="0">
                <a:solidFill>
                  <a:srgbClr val="0E4195"/>
                </a:solidFill>
                <a:latin typeface="Helvetica Neue UltraLight"/>
              </a:rPr>
              <a:t>Les Lauriers du  sport // Le </a:t>
            </a:r>
            <a:r>
              <a:rPr lang="fr-FR" sz="3600" i="1" dirty="0" err="1" smtClean="0">
                <a:solidFill>
                  <a:srgbClr val="0E4195"/>
                </a:solidFill>
                <a:latin typeface="Helvetica Neue UltraLight"/>
              </a:rPr>
              <a:t>Run</a:t>
            </a:r>
            <a:r>
              <a:rPr lang="fr-FR" sz="3600" i="1" dirty="0" smtClean="0">
                <a:solidFill>
                  <a:srgbClr val="0E4195"/>
                </a:solidFill>
                <a:latin typeface="Helvetica Neue UltraLight"/>
              </a:rPr>
              <a:t> Entreprise </a:t>
            </a:r>
            <a:endParaRPr lang="fr-FR" sz="3600" i="1" dirty="0">
              <a:solidFill>
                <a:srgbClr val="0E4195"/>
              </a:solidFill>
              <a:latin typeface="Helvetica Neue UltraLight"/>
            </a:endParaRPr>
          </a:p>
        </p:txBody>
      </p:sp>
      <p:sp>
        <p:nvSpPr>
          <p:cNvPr id="42" name="Titre 1"/>
          <p:cNvSpPr txBox="1">
            <a:spLocks/>
          </p:cNvSpPr>
          <p:nvPr/>
        </p:nvSpPr>
        <p:spPr>
          <a:xfrm>
            <a:off x="469648" y="235259"/>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Les événements à venir</a:t>
            </a:r>
            <a:endParaRPr lang="fr-FR" dirty="0"/>
          </a:p>
        </p:txBody>
      </p:sp>
    </p:spTree>
    <p:extLst>
      <p:ext uri="{BB962C8B-B14F-4D97-AF65-F5344CB8AC3E}">
        <p14:creationId xmlns:p14="http://schemas.microsoft.com/office/powerpoint/2010/main" val="6876283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L’effet du sport</a:t>
            </a:r>
            <a:endParaRPr lang="fr-FR" dirty="0"/>
          </a:p>
        </p:txBody>
      </p:sp>
      <p:sp>
        <p:nvSpPr>
          <p:cNvPr id="7" name="Espace réservé du texte 6"/>
          <p:cNvSpPr>
            <a:spLocks noGrp="1"/>
          </p:cNvSpPr>
          <p:nvPr>
            <p:ph type="body" idx="1"/>
          </p:nvPr>
        </p:nvSpPr>
        <p:spPr/>
        <p:txBody>
          <a:bodyPr/>
          <a:lstStyle/>
          <a:p>
            <a:r>
              <a:rPr lang="fr-FR" dirty="0" smtClean="0"/>
              <a:t>Emanuelle, Valentine, Gilles, Philippe, Dominique, Frédéric N.</a:t>
            </a:r>
          </a:p>
        </p:txBody>
      </p:sp>
      <p:sp>
        <p:nvSpPr>
          <p:cNvPr id="3" name="Espace réservé du numéro de diapositive 2"/>
          <p:cNvSpPr>
            <a:spLocks noGrp="1"/>
          </p:cNvSpPr>
          <p:nvPr>
            <p:ph type="sldNum" sz="quarter" idx="12"/>
          </p:nvPr>
        </p:nvSpPr>
        <p:spPr/>
        <p:txBody>
          <a:bodyPr/>
          <a:lstStyle/>
          <a:p>
            <a:pPr>
              <a:defRPr/>
            </a:pPr>
            <a:fld id="{113BCD72-B599-4E71-98F6-A00774FBF4B1}" type="slidenum">
              <a:rPr lang="fr-FR" smtClean="0"/>
              <a:pPr>
                <a:defRPr/>
              </a:pPr>
              <a:t>73</a:t>
            </a:fld>
            <a:endParaRPr lang="fr-FR"/>
          </a:p>
        </p:txBody>
      </p:sp>
    </p:spTree>
    <p:extLst>
      <p:ext uri="{BB962C8B-B14F-4D97-AF65-F5344CB8AC3E}">
        <p14:creationId xmlns:p14="http://schemas.microsoft.com/office/powerpoint/2010/main" val="29395744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944880" y="2340610"/>
            <a:ext cx="24018240" cy="4547870"/>
          </a:xfrm>
        </p:spPr>
        <p:txBody>
          <a:bodyPr numCol="2">
            <a:noAutofit/>
          </a:bodyPr>
          <a:lstStyle/>
          <a:p>
            <a:r>
              <a:rPr lang="fr-FR" sz="4400" dirty="0"/>
              <a:t>	1. AIKIDO</a:t>
            </a:r>
          </a:p>
          <a:p>
            <a:r>
              <a:rPr lang="fr-FR" sz="4400" dirty="0"/>
              <a:t>	2. AVIRON indoor</a:t>
            </a:r>
          </a:p>
          <a:p>
            <a:r>
              <a:rPr lang="fr-FR" sz="4400" dirty="0"/>
              <a:t>	3. BADMINTON</a:t>
            </a:r>
          </a:p>
          <a:p>
            <a:r>
              <a:rPr lang="fr-FR" sz="4400" dirty="0"/>
              <a:t>	4. COURSE A PIED</a:t>
            </a:r>
          </a:p>
          <a:p>
            <a:r>
              <a:rPr lang="fr-FR" sz="4400" dirty="0"/>
              <a:t>	5. CYCLO</a:t>
            </a:r>
          </a:p>
          <a:p>
            <a:r>
              <a:rPr lang="fr-FR" sz="4400" dirty="0"/>
              <a:t>	6. </a:t>
            </a:r>
            <a:r>
              <a:rPr lang="fr-FR" sz="4400" dirty="0" smtClean="0"/>
              <a:t>ECHECS</a:t>
            </a:r>
            <a:endParaRPr lang="fr-FR" sz="4400" dirty="0"/>
          </a:p>
          <a:p>
            <a:r>
              <a:rPr lang="fr-FR" sz="4400" dirty="0"/>
              <a:t>	7. EQUITATION</a:t>
            </a:r>
          </a:p>
          <a:p>
            <a:r>
              <a:rPr lang="fr-FR" sz="4400" dirty="0"/>
              <a:t>	8. ESCALADE en salle</a:t>
            </a:r>
          </a:p>
          <a:p>
            <a:r>
              <a:rPr lang="fr-FR" sz="4400" dirty="0"/>
              <a:t>	9. ESCALADE en falaise</a:t>
            </a:r>
          </a:p>
          <a:p>
            <a:r>
              <a:rPr lang="fr-FR" sz="4400" dirty="0"/>
              <a:t>	10. ESCRIME artistique</a:t>
            </a:r>
          </a:p>
          <a:p>
            <a:r>
              <a:rPr lang="fr-FR" sz="4400" dirty="0"/>
              <a:t>	11. Fleuret/épée</a:t>
            </a:r>
          </a:p>
          <a:p>
            <a:r>
              <a:rPr lang="fr-FR" sz="4400" dirty="0"/>
              <a:t>	12. FOOT loisir / </a:t>
            </a:r>
            <a:r>
              <a:rPr lang="fr-FR" sz="4400" dirty="0" smtClean="0"/>
              <a:t>compétition</a:t>
            </a:r>
          </a:p>
          <a:p>
            <a:endParaRPr lang="fr-FR" sz="4400" dirty="0"/>
          </a:p>
          <a:p>
            <a:r>
              <a:rPr lang="fr-FR" sz="4400" dirty="0"/>
              <a:t>	13. HANDBALL</a:t>
            </a:r>
          </a:p>
          <a:p>
            <a:r>
              <a:rPr lang="fr-FR" sz="4400" dirty="0"/>
              <a:t>	14. NATATION</a:t>
            </a:r>
          </a:p>
          <a:p>
            <a:r>
              <a:rPr lang="fr-FR" sz="4400" dirty="0"/>
              <a:t>	15. RANDONNEE</a:t>
            </a:r>
          </a:p>
          <a:p>
            <a:r>
              <a:rPr lang="fr-FR" sz="4400" dirty="0"/>
              <a:t>	16. SALSA</a:t>
            </a:r>
          </a:p>
          <a:p>
            <a:r>
              <a:rPr lang="fr-FR" sz="4400" dirty="0"/>
              <a:t>	17. SQUASH</a:t>
            </a:r>
          </a:p>
          <a:p>
            <a:r>
              <a:rPr lang="fr-FR" sz="4400" dirty="0"/>
              <a:t>	18. </a:t>
            </a:r>
            <a:r>
              <a:rPr lang="fr-FR" sz="4400" dirty="0" smtClean="0"/>
              <a:t>TAEKWONDO</a:t>
            </a:r>
          </a:p>
          <a:p>
            <a:r>
              <a:rPr lang="fr-FR" sz="4400" dirty="0"/>
              <a:t>	19. TENNIS DE TABLE</a:t>
            </a:r>
          </a:p>
          <a:p>
            <a:r>
              <a:rPr lang="fr-FR" sz="4400" dirty="0"/>
              <a:t>	20. </a:t>
            </a:r>
            <a:r>
              <a:rPr lang="fr-FR" sz="4400" dirty="0" smtClean="0"/>
              <a:t>TIR</a:t>
            </a:r>
            <a:endParaRPr lang="fr-FR" sz="4400" dirty="0"/>
          </a:p>
          <a:p>
            <a:r>
              <a:rPr lang="fr-FR" sz="4400" dirty="0"/>
              <a:t>	21. ULTIMATE</a:t>
            </a:r>
          </a:p>
          <a:p>
            <a:r>
              <a:rPr lang="fr-FR" sz="4400" dirty="0"/>
              <a:t>	22. UN TEMPS POUR SOI</a:t>
            </a:r>
          </a:p>
          <a:p>
            <a:r>
              <a:rPr lang="fr-FR" sz="4400" dirty="0"/>
              <a:t>	23. VOLLEY</a:t>
            </a:r>
          </a:p>
          <a:p>
            <a:r>
              <a:rPr lang="fr-FR" sz="4400" dirty="0"/>
              <a:t>	24. </a:t>
            </a:r>
            <a:r>
              <a:rPr lang="fr-FR" sz="4400" dirty="0" smtClean="0"/>
              <a:t>VTT</a:t>
            </a:r>
            <a:endParaRPr lang="fr-FR" sz="4400" dirty="0"/>
          </a:p>
        </p:txBody>
      </p:sp>
      <p:sp>
        <p:nvSpPr>
          <p:cNvPr id="4" name="Espace réservé du numéro de diapositive 3"/>
          <p:cNvSpPr>
            <a:spLocks noGrp="1"/>
          </p:cNvSpPr>
          <p:nvPr>
            <p:ph type="sldNum" sz="quarter" idx="12"/>
          </p:nvPr>
        </p:nvSpPr>
        <p:spPr>
          <a:xfrm>
            <a:off x="17221200" y="12712701"/>
            <a:ext cx="5486400" cy="730250"/>
          </a:xfrm>
        </p:spPr>
        <p:txBody>
          <a:bodyPr/>
          <a:lstStyle/>
          <a:p>
            <a:fld id="{86CB4B4D-7CA3-9044-876B-883B54F8677D}" type="slidenum">
              <a:rPr lang="fr-FR" smtClean="0"/>
              <a:pPr/>
              <a:t>74</a:t>
            </a:fld>
            <a:endParaRPr lang="fr-FR" dirty="0"/>
          </a:p>
        </p:txBody>
      </p:sp>
      <p:sp>
        <p:nvSpPr>
          <p:cNvPr id="10" name="Rectangle 2"/>
          <p:cNvSpPr>
            <a:spLocks noChangeArrowheads="1"/>
          </p:cNvSpPr>
          <p:nvPr/>
        </p:nvSpPr>
        <p:spPr bwMode="auto">
          <a:xfrm>
            <a:off x="9636125" y="3717925"/>
            <a:ext cx="2438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7030A0"/>
                </a:solidFill>
                <a:effectLst/>
                <a:latin typeface="Calibri" panose="020F0502020204030204" pitchFamily="34" charset="0"/>
              </a:rPr>
              <a:t> </a:t>
            </a:r>
            <a:endParaRPr kumimoji="0" lang="fr-FR" altLang="fr-FR" sz="1100" b="0" i="0" u="none" strike="noStrike" cap="none" normalizeH="0" baseline="0" smtClean="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 name="ZoneTexte 1"/>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a:solidFill>
                  <a:srgbClr val="D90015"/>
                </a:solidFill>
                <a:latin typeface="Helvetica Neue Condensed" charset="0"/>
                <a:ea typeface="Helvetica Neue Condensed" charset="0"/>
                <a:cs typeface="Helvetica Neue Condensed" charset="0"/>
              </a:rPr>
              <a:t>L’effet du </a:t>
            </a:r>
            <a:r>
              <a:rPr lang="fr-FR" sz="8000" b="1" kern="1200" dirty="0" smtClean="0">
                <a:solidFill>
                  <a:srgbClr val="D90015"/>
                </a:solidFill>
                <a:latin typeface="Helvetica Neue Condensed" charset="0"/>
                <a:ea typeface="Helvetica Neue Condensed" charset="0"/>
                <a:cs typeface="Helvetica Neue Condensed" charset="0"/>
              </a:rPr>
              <a:t>sport : </a:t>
            </a:r>
            <a:r>
              <a:rPr lang="fr-FR" sz="8000" b="1" kern="1200" dirty="0">
                <a:solidFill>
                  <a:srgbClr val="D90015"/>
                </a:solidFill>
                <a:latin typeface="Helvetica Neue Condensed" charset="0"/>
                <a:ea typeface="Helvetica Neue Condensed" charset="0"/>
                <a:cs typeface="Helvetica Neue Condensed" charset="0"/>
              </a:rPr>
              <a:t>l</a:t>
            </a:r>
            <a:r>
              <a:rPr lang="fr-FR" sz="8000" b="1" kern="1200" dirty="0" smtClean="0">
                <a:solidFill>
                  <a:srgbClr val="D90015"/>
                </a:solidFill>
                <a:latin typeface="Helvetica Neue Condensed" charset="0"/>
                <a:ea typeface="Helvetica Neue Condensed" charset="0"/>
                <a:cs typeface="Helvetica Neue Condensed" charset="0"/>
              </a:rPr>
              <a:t>es activités </a:t>
            </a:r>
            <a:r>
              <a:rPr lang="fr-FR" sz="8000" b="1" kern="1200" dirty="0">
                <a:solidFill>
                  <a:srgbClr val="D90015"/>
                </a:solidFill>
                <a:latin typeface="Helvetica Neue Condensed" charset="0"/>
                <a:ea typeface="Helvetica Neue Condensed" charset="0"/>
                <a:cs typeface="Helvetica Neue Condensed" charset="0"/>
              </a:rPr>
              <a:t>proposées</a:t>
            </a:r>
          </a:p>
        </p:txBody>
      </p:sp>
      <p:pic>
        <p:nvPicPr>
          <p:cNvPr id="7" name="Image 6">
            <a:hlinkClick r:id="rId3" action="ppaction://hlinkfile"/>
          </p:cNvPr>
          <p:cNvPicPr>
            <a:picLocks noChangeAspect="1"/>
          </p:cNvPicPr>
          <p:nvPr/>
        </p:nvPicPr>
        <p:blipFill>
          <a:blip r:embed="rId4"/>
          <a:stretch>
            <a:fillRect/>
          </a:stretch>
        </p:blipFill>
        <p:spPr>
          <a:xfrm>
            <a:off x="19598166" y="10995026"/>
            <a:ext cx="4459918" cy="244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97561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a:solidFill>
                  <a:srgbClr val="D90015"/>
                </a:solidFill>
                <a:latin typeface="Helvetica Neue Condensed" charset="0"/>
                <a:ea typeface="Helvetica Neue Condensed" charset="0"/>
                <a:cs typeface="Helvetica Neue Condensed" charset="0"/>
              </a:rPr>
              <a:t>L’effet du </a:t>
            </a:r>
            <a:r>
              <a:rPr lang="fr-FR" sz="8000" b="1" kern="1200" dirty="0" smtClean="0">
                <a:solidFill>
                  <a:srgbClr val="D90015"/>
                </a:solidFill>
                <a:latin typeface="Helvetica Neue Condensed" charset="0"/>
                <a:ea typeface="Helvetica Neue Condensed" charset="0"/>
                <a:cs typeface="Helvetica Neue Condensed" charset="0"/>
              </a:rPr>
              <a:t>sport : le podium</a:t>
            </a:r>
            <a:endParaRPr lang="fr-FR" sz="8000" b="1" kern="1200" dirty="0">
              <a:solidFill>
                <a:srgbClr val="D90015"/>
              </a:solidFill>
              <a:latin typeface="Helvetica Neue Condensed" charset="0"/>
              <a:ea typeface="Helvetica Neue Condensed" charset="0"/>
              <a:cs typeface="Helvetica Neue Condensed" charset="0"/>
            </a:endParaRPr>
          </a:p>
        </p:txBody>
      </p:sp>
      <p:sp>
        <p:nvSpPr>
          <p:cNvPr id="3" name="Rectangle 2"/>
          <p:cNvSpPr/>
          <p:nvPr/>
        </p:nvSpPr>
        <p:spPr>
          <a:xfrm>
            <a:off x="183726" y="3724172"/>
            <a:ext cx="5283200" cy="7384093"/>
          </a:xfrm>
          <a:prstGeom prst="rect">
            <a:avLst/>
          </a:prstGeom>
          <a:noFill/>
          <a:ln>
            <a:solidFill>
              <a:srgbClr val="0E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smtClean="0">
              <a:solidFill>
                <a:srgbClr val="0E4195"/>
              </a:solidFill>
            </a:endParaRPr>
          </a:p>
          <a:p>
            <a:pPr algn="ctr"/>
            <a:endParaRPr lang="fr-FR" dirty="0" smtClean="0">
              <a:solidFill>
                <a:srgbClr val="0E4195"/>
              </a:solidFill>
            </a:endParaRPr>
          </a:p>
          <a:p>
            <a:pPr algn="ctr"/>
            <a:endParaRPr lang="fr-FR" dirty="0" smtClean="0">
              <a:solidFill>
                <a:srgbClr val="0E4195"/>
              </a:solidFill>
            </a:endParaRPr>
          </a:p>
          <a:p>
            <a:pPr algn="ctr"/>
            <a:r>
              <a:rPr lang="fr-FR" dirty="0" smtClean="0">
                <a:solidFill>
                  <a:srgbClr val="0E4195"/>
                </a:solidFill>
              </a:rPr>
              <a:t>Jiri</a:t>
            </a:r>
          </a:p>
          <a:p>
            <a:pPr algn="ctr"/>
            <a:r>
              <a:rPr lang="fr-FR" dirty="0" smtClean="0">
                <a:solidFill>
                  <a:srgbClr val="0E4195"/>
                </a:solidFill>
              </a:rPr>
              <a:t>TUREK</a:t>
            </a:r>
            <a:endParaRPr lang="fr-FR" dirty="0">
              <a:solidFill>
                <a:srgbClr val="0E4195"/>
              </a:solidFill>
            </a:endParaRPr>
          </a:p>
        </p:txBody>
      </p:sp>
      <p:sp>
        <p:nvSpPr>
          <p:cNvPr id="9" name="Rectangle 8"/>
          <p:cNvSpPr/>
          <p:nvPr/>
        </p:nvSpPr>
        <p:spPr>
          <a:xfrm>
            <a:off x="6020646" y="3724173"/>
            <a:ext cx="5283200" cy="7384093"/>
          </a:xfrm>
          <a:prstGeom prst="rect">
            <a:avLst/>
          </a:prstGeom>
          <a:noFill/>
          <a:ln>
            <a:solidFill>
              <a:srgbClr val="0E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smtClean="0">
              <a:solidFill>
                <a:srgbClr val="0E4195"/>
              </a:solidFill>
            </a:endParaRPr>
          </a:p>
          <a:p>
            <a:pPr algn="ctr"/>
            <a:r>
              <a:rPr lang="fr-FR" dirty="0" smtClean="0">
                <a:solidFill>
                  <a:srgbClr val="0E4195"/>
                </a:solidFill>
              </a:rPr>
              <a:t>Luc </a:t>
            </a:r>
          </a:p>
          <a:p>
            <a:pPr algn="ctr"/>
            <a:r>
              <a:rPr lang="fr-FR" dirty="0" smtClean="0">
                <a:solidFill>
                  <a:srgbClr val="0E4195"/>
                </a:solidFill>
              </a:rPr>
              <a:t>HAEGY</a:t>
            </a:r>
            <a:endParaRPr lang="fr-FR" dirty="0">
              <a:solidFill>
                <a:srgbClr val="0E4195"/>
              </a:solidFill>
            </a:endParaRPr>
          </a:p>
        </p:txBody>
      </p:sp>
      <p:sp>
        <p:nvSpPr>
          <p:cNvPr id="6" name="ZoneTexte 5"/>
          <p:cNvSpPr txBox="1"/>
          <p:nvPr/>
        </p:nvSpPr>
        <p:spPr>
          <a:xfrm>
            <a:off x="0" y="2575017"/>
            <a:ext cx="2026920" cy="37702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3900" b="1" dirty="0" smtClean="0">
                <a:solidFill>
                  <a:srgbClr val="FF0000"/>
                </a:solidFill>
                <a:latin typeface="Arial Black" panose="020B0A04020102020204" pitchFamily="34" charset="0"/>
              </a:rPr>
              <a:t>7</a:t>
            </a:r>
            <a:endParaRPr lang="fr-FR" sz="23900" b="1" dirty="0">
              <a:solidFill>
                <a:srgbClr val="FF0000"/>
              </a:solidFill>
              <a:latin typeface="Arial Black" panose="020B0A04020102020204" pitchFamily="34" charset="0"/>
            </a:endParaRPr>
          </a:p>
        </p:txBody>
      </p:sp>
      <p:sp>
        <p:nvSpPr>
          <p:cNvPr id="12" name="ZoneTexte 11"/>
          <p:cNvSpPr txBox="1"/>
          <p:nvPr/>
        </p:nvSpPr>
        <p:spPr>
          <a:xfrm>
            <a:off x="5890781" y="10178633"/>
            <a:ext cx="2026920" cy="37702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3900" b="1" dirty="0">
                <a:solidFill>
                  <a:srgbClr val="FF0000"/>
                </a:solidFill>
                <a:latin typeface="Arial Black" panose="020B0A04020102020204" pitchFamily="34" charset="0"/>
              </a:rPr>
              <a:t>6</a:t>
            </a:r>
          </a:p>
        </p:txBody>
      </p:sp>
      <p:sp>
        <p:nvSpPr>
          <p:cNvPr id="14" name="Rectangle 13"/>
          <p:cNvSpPr/>
          <p:nvPr/>
        </p:nvSpPr>
        <p:spPr>
          <a:xfrm>
            <a:off x="12136217" y="3724172"/>
            <a:ext cx="5283200" cy="7384093"/>
          </a:xfrm>
          <a:prstGeom prst="rect">
            <a:avLst/>
          </a:prstGeom>
          <a:noFill/>
          <a:ln>
            <a:solidFill>
              <a:srgbClr val="0E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smtClean="0">
              <a:solidFill>
                <a:srgbClr val="0E4195"/>
              </a:solidFill>
            </a:endParaRPr>
          </a:p>
          <a:p>
            <a:pPr algn="ctr"/>
            <a:r>
              <a:rPr lang="fr-FR" dirty="0" smtClean="0">
                <a:solidFill>
                  <a:srgbClr val="0E4195"/>
                </a:solidFill>
              </a:rPr>
              <a:t>Sylvie </a:t>
            </a:r>
          </a:p>
          <a:p>
            <a:pPr algn="ctr"/>
            <a:r>
              <a:rPr lang="fr-FR" dirty="0" smtClean="0">
                <a:solidFill>
                  <a:srgbClr val="0E4195"/>
                </a:solidFill>
              </a:rPr>
              <a:t>LIVERNAIS</a:t>
            </a:r>
            <a:endParaRPr lang="fr-FR" dirty="0">
              <a:solidFill>
                <a:srgbClr val="0E4195"/>
              </a:solidFill>
            </a:endParaRPr>
          </a:p>
        </p:txBody>
      </p:sp>
      <p:sp>
        <p:nvSpPr>
          <p:cNvPr id="15" name="Rectangle 14"/>
          <p:cNvSpPr/>
          <p:nvPr/>
        </p:nvSpPr>
        <p:spPr>
          <a:xfrm>
            <a:off x="18554138" y="3729405"/>
            <a:ext cx="5283200" cy="7433144"/>
          </a:xfrm>
          <a:prstGeom prst="rect">
            <a:avLst/>
          </a:prstGeom>
          <a:noFill/>
          <a:ln>
            <a:solidFill>
              <a:srgbClr val="0E4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a:solidFill>
                <a:srgbClr val="0E4195"/>
              </a:solidFill>
            </a:endParaRPr>
          </a:p>
          <a:p>
            <a:pPr algn="ctr"/>
            <a:endParaRPr lang="fr-FR" dirty="0" smtClean="0">
              <a:solidFill>
                <a:srgbClr val="0E4195"/>
              </a:solidFill>
            </a:endParaRPr>
          </a:p>
          <a:p>
            <a:pPr algn="ctr"/>
            <a:endParaRPr lang="fr-FR" dirty="0">
              <a:solidFill>
                <a:srgbClr val="0E4195"/>
              </a:solidFill>
            </a:endParaRPr>
          </a:p>
          <a:p>
            <a:pPr algn="ctr"/>
            <a:r>
              <a:rPr lang="fr-FR" dirty="0" smtClean="0">
                <a:solidFill>
                  <a:srgbClr val="0E4195"/>
                </a:solidFill>
              </a:rPr>
              <a:t>Aurélie </a:t>
            </a:r>
          </a:p>
          <a:p>
            <a:pPr algn="ctr"/>
            <a:r>
              <a:rPr lang="fr-FR" dirty="0" smtClean="0">
                <a:solidFill>
                  <a:srgbClr val="0E4195"/>
                </a:solidFill>
              </a:rPr>
              <a:t>LESCOUTE</a:t>
            </a:r>
            <a:endParaRPr lang="fr-FR" dirty="0">
              <a:solidFill>
                <a:srgbClr val="0E4195"/>
              </a:solidFill>
            </a:endParaRPr>
          </a:p>
        </p:txBody>
      </p:sp>
      <p:sp>
        <p:nvSpPr>
          <p:cNvPr id="16" name="ZoneTexte 15"/>
          <p:cNvSpPr txBox="1"/>
          <p:nvPr/>
        </p:nvSpPr>
        <p:spPr>
          <a:xfrm>
            <a:off x="11425107" y="2575017"/>
            <a:ext cx="2026920" cy="37702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3900" b="1" dirty="0" smtClean="0">
                <a:solidFill>
                  <a:srgbClr val="FF0000"/>
                </a:solidFill>
                <a:latin typeface="Arial Black" panose="020B0A04020102020204" pitchFamily="34" charset="0"/>
              </a:rPr>
              <a:t>5</a:t>
            </a:r>
            <a:r>
              <a:rPr lang="fr-FR" sz="11500" b="1" dirty="0" smtClean="0">
                <a:solidFill>
                  <a:srgbClr val="FF0000"/>
                </a:solidFill>
                <a:latin typeface="Arial Black" panose="020B0A04020102020204" pitchFamily="34" charset="0"/>
              </a:rPr>
              <a:t> </a:t>
            </a:r>
            <a:endParaRPr lang="fr-FR" sz="11500" b="1" dirty="0">
              <a:solidFill>
                <a:srgbClr val="FF0000"/>
              </a:solidFill>
              <a:latin typeface="Arial Black" panose="020B0A04020102020204" pitchFamily="34" charset="0"/>
            </a:endParaRPr>
          </a:p>
        </p:txBody>
      </p:sp>
      <p:sp>
        <p:nvSpPr>
          <p:cNvPr id="18" name="ZoneTexte 17"/>
          <p:cNvSpPr txBox="1"/>
          <p:nvPr/>
        </p:nvSpPr>
        <p:spPr>
          <a:xfrm>
            <a:off x="20132578" y="10178634"/>
            <a:ext cx="4666996" cy="377026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3900" b="1" dirty="0" smtClean="0">
                <a:solidFill>
                  <a:srgbClr val="FF0000"/>
                </a:solidFill>
                <a:latin typeface="Arial Black" panose="020B0A04020102020204" pitchFamily="34" charset="0"/>
              </a:rPr>
              <a:t>11 </a:t>
            </a:r>
            <a:endParaRPr lang="fr-FR" sz="23900" b="1" dirty="0">
              <a:solidFill>
                <a:srgbClr val="FF0000"/>
              </a:solidFill>
              <a:latin typeface="Arial Black" panose="020B0A04020102020204" pitchFamily="34" charset="0"/>
            </a:endParaRPr>
          </a:p>
        </p:txBody>
      </p:sp>
      <p:pic>
        <p:nvPicPr>
          <p:cNvPr id="7" name="Image 6"/>
          <p:cNvPicPr>
            <a:picLocks noChangeAspect="1"/>
          </p:cNvPicPr>
          <p:nvPr/>
        </p:nvPicPr>
        <p:blipFill>
          <a:blip r:embed="rId3"/>
          <a:stretch>
            <a:fillRect/>
          </a:stretch>
        </p:blipFill>
        <p:spPr>
          <a:xfrm>
            <a:off x="6472216" y="4460148"/>
            <a:ext cx="4435490" cy="4373024"/>
          </a:xfrm>
          <a:prstGeom prst="ellipse">
            <a:avLst/>
          </a:prstGeom>
          <a:ln>
            <a:noFill/>
          </a:ln>
          <a:effectLst>
            <a:softEdge rad="112500"/>
          </a:effectLst>
        </p:spPr>
      </p:pic>
      <p:pic>
        <p:nvPicPr>
          <p:cNvPr id="19" name="Image 18"/>
          <p:cNvPicPr>
            <a:picLocks noChangeAspect="1"/>
          </p:cNvPicPr>
          <p:nvPr/>
        </p:nvPicPr>
        <p:blipFill>
          <a:blip r:embed="rId4"/>
          <a:stretch>
            <a:fillRect/>
          </a:stretch>
        </p:blipFill>
        <p:spPr>
          <a:xfrm>
            <a:off x="604932" y="4426266"/>
            <a:ext cx="4440787" cy="4440787"/>
          </a:xfrm>
          <a:prstGeom prst="ellipse">
            <a:avLst/>
          </a:prstGeom>
          <a:ln>
            <a:noFill/>
          </a:ln>
          <a:effectLst>
            <a:softEdge rad="112500"/>
          </a:effectLst>
        </p:spPr>
      </p:pic>
      <p:pic>
        <p:nvPicPr>
          <p:cNvPr id="20" name="Image 19"/>
          <p:cNvPicPr>
            <a:picLocks noChangeAspect="1"/>
          </p:cNvPicPr>
          <p:nvPr/>
        </p:nvPicPr>
        <p:blipFill>
          <a:blip r:embed="rId5"/>
          <a:stretch>
            <a:fillRect/>
          </a:stretch>
        </p:blipFill>
        <p:spPr>
          <a:xfrm>
            <a:off x="19103124" y="4426266"/>
            <a:ext cx="4440787" cy="4440787"/>
          </a:xfrm>
          <a:prstGeom prst="ellipse">
            <a:avLst/>
          </a:prstGeom>
          <a:ln>
            <a:noFill/>
          </a:ln>
          <a:effectLst>
            <a:softEdge rad="112500"/>
          </a:effectLst>
        </p:spPr>
      </p:pic>
      <p:pic>
        <p:nvPicPr>
          <p:cNvPr id="21" name="Image 20"/>
          <p:cNvPicPr>
            <a:picLocks noChangeAspect="1"/>
          </p:cNvPicPr>
          <p:nvPr/>
        </p:nvPicPr>
        <p:blipFill>
          <a:blip r:embed="rId6"/>
          <a:stretch>
            <a:fillRect/>
          </a:stretch>
        </p:blipFill>
        <p:spPr>
          <a:xfrm>
            <a:off x="12518230" y="4546232"/>
            <a:ext cx="4668536" cy="4471278"/>
          </a:xfrm>
          <a:prstGeom prst="ellipse">
            <a:avLst/>
          </a:prstGeom>
          <a:ln>
            <a:noFill/>
          </a:ln>
          <a:effectLst>
            <a:softEdge rad="112500"/>
          </a:effectLst>
        </p:spPr>
      </p:pic>
      <p:sp>
        <p:nvSpPr>
          <p:cNvPr id="24" name="ZoneTexte 23"/>
          <p:cNvSpPr txBox="1"/>
          <p:nvPr/>
        </p:nvSpPr>
        <p:spPr>
          <a:xfrm>
            <a:off x="183726" y="2056038"/>
            <a:ext cx="5283200" cy="76944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400" i="1" dirty="0" smtClean="0">
                <a:solidFill>
                  <a:srgbClr val="FF0000"/>
                </a:solidFill>
              </a:rPr>
              <a:t>NOMBRE </a:t>
            </a:r>
            <a:endParaRPr lang="fr-FR" sz="4400" i="1" dirty="0">
              <a:solidFill>
                <a:srgbClr val="FF0000"/>
              </a:solidFill>
            </a:endParaRPr>
          </a:p>
        </p:txBody>
      </p:sp>
      <p:sp>
        <p:nvSpPr>
          <p:cNvPr id="25" name="ZoneTexte 24"/>
          <p:cNvSpPr txBox="1"/>
          <p:nvPr/>
        </p:nvSpPr>
        <p:spPr>
          <a:xfrm>
            <a:off x="6226609" y="2056037"/>
            <a:ext cx="5283200" cy="76944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400" i="1" dirty="0" smtClean="0">
                <a:solidFill>
                  <a:srgbClr val="FF0000"/>
                </a:solidFill>
              </a:rPr>
              <a:t>NOMBRE </a:t>
            </a:r>
            <a:endParaRPr lang="fr-FR" sz="4400" i="1" dirty="0">
              <a:solidFill>
                <a:srgbClr val="FF0000"/>
              </a:solidFill>
            </a:endParaRPr>
          </a:p>
        </p:txBody>
      </p:sp>
      <p:sp>
        <p:nvSpPr>
          <p:cNvPr id="26" name="ZoneTexte 25"/>
          <p:cNvSpPr txBox="1"/>
          <p:nvPr/>
        </p:nvSpPr>
        <p:spPr>
          <a:xfrm>
            <a:off x="12210898" y="2051134"/>
            <a:ext cx="5283200" cy="76944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400" i="1" dirty="0" smtClean="0">
                <a:solidFill>
                  <a:srgbClr val="FF0000"/>
                </a:solidFill>
              </a:rPr>
              <a:t>NOMBRE et PARTAGE </a:t>
            </a:r>
            <a:endParaRPr lang="fr-FR" sz="4400" i="1" dirty="0">
              <a:solidFill>
                <a:srgbClr val="FF0000"/>
              </a:solidFill>
            </a:endParaRPr>
          </a:p>
        </p:txBody>
      </p:sp>
      <p:sp>
        <p:nvSpPr>
          <p:cNvPr id="27" name="ZoneTexte 26"/>
          <p:cNvSpPr txBox="1"/>
          <p:nvPr/>
        </p:nvSpPr>
        <p:spPr>
          <a:xfrm>
            <a:off x="18688333" y="2058747"/>
            <a:ext cx="5283200" cy="769441"/>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4400" i="1" dirty="0" smtClean="0">
                <a:solidFill>
                  <a:srgbClr val="FF0000"/>
                </a:solidFill>
              </a:rPr>
              <a:t>COOPTATION</a:t>
            </a:r>
            <a:endParaRPr lang="fr-FR" sz="4400" i="1" dirty="0">
              <a:solidFill>
                <a:srgbClr val="FF0000"/>
              </a:solidFill>
            </a:endParaRPr>
          </a:p>
        </p:txBody>
      </p:sp>
    </p:spTree>
    <p:extLst>
      <p:ext uri="{BB962C8B-B14F-4D97-AF65-F5344CB8AC3E}">
        <p14:creationId xmlns:p14="http://schemas.microsoft.com/office/powerpoint/2010/main" val="18172497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76</a:t>
            </a:fld>
            <a:endParaRPr lang="fr-FR" dirty="0"/>
          </a:p>
        </p:txBody>
      </p:sp>
      <p:sp>
        <p:nvSpPr>
          <p:cNvPr id="10" name="ZoneTexte 9"/>
          <p:cNvSpPr txBox="1"/>
          <p:nvPr/>
        </p:nvSpPr>
        <p:spPr>
          <a:xfrm>
            <a:off x="0" y="383458"/>
            <a:ext cx="23073360" cy="189282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La Strasbourgeoise</a:t>
            </a:r>
          </a:p>
          <a:p>
            <a:pPr algn="l" defTabSz="1828800" hangingPunct="1">
              <a:lnSpc>
                <a:spcPct val="90000"/>
              </a:lnSpc>
              <a:spcBef>
                <a:spcPct val="0"/>
              </a:spcBef>
            </a:pPr>
            <a:r>
              <a:rPr lang="fr-FR" b="1" dirty="0">
                <a:solidFill>
                  <a:srgbClr val="0E4195"/>
                </a:solidFill>
              </a:rPr>
              <a:t>La course féminine contre le cancer du sein</a:t>
            </a:r>
            <a:endParaRPr lang="fr-FR" sz="8000" b="1" kern="1200" dirty="0">
              <a:solidFill>
                <a:srgbClr val="0E4195"/>
              </a:solidFill>
              <a:latin typeface="Helvetica Neue Condensed" charset="0"/>
              <a:ea typeface="Helvetica Neue Condensed" charset="0"/>
              <a:cs typeface="Helvetica Neue Condensed" charset="0"/>
            </a:endParaRPr>
          </a:p>
        </p:txBody>
      </p:sp>
      <p:sp>
        <p:nvSpPr>
          <p:cNvPr id="3" name="Rectangle 2"/>
          <p:cNvSpPr/>
          <p:nvPr/>
        </p:nvSpPr>
        <p:spPr>
          <a:xfrm>
            <a:off x="406400" y="2276284"/>
            <a:ext cx="23328206" cy="4809073"/>
          </a:xfrm>
          <a:prstGeom prst="rect">
            <a:avLst/>
          </a:prstGeom>
        </p:spPr>
        <p:txBody>
          <a:bodyPr wrap="square">
            <a:spAutoFit/>
          </a:bodyPr>
          <a:lstStyle/>
          <a:p>
            <a:pPr>
              <a:lnSpc>
                <a:spcPct val="115000"/>
              </a:lnSpc>
              <a:spcAft>
                <a:spcPts val="1000"/>
              </a:spcAft>
            </a:pPr>
            <a:r>
              <a:rPr lang="fr-FR" sz="5400" dirty="0">
                <a:solidFill>
                  <a:srgbClr val="0E4195"/>
                </a:solidFill>
                <a:latin typeface="Helvetica Neue Light"/>
                <a:ea typeface="Calibri" panose="020F0502020204030204" pitchFamily="34" charset="0"/>
                <a:cs typeface="Times New Roman" panose="02020603050405020304" pitchFamily="18" charset="0"/>
              </a:rPr>
              <a:t>L’alliance Sportive Crédit Mutuel a décidé de former un groupe pour les 10 ans de </a:t>
            </a:r>
            <a:r>
              <a:rPr lang="fr-FR" sz="5400" b="1" dirty="0">
                <a:solidFill>
                  <a:srgbClr val="FF33CC"/>
                </a:solidFill>
                <a:latin typeface="Helvetica Neue Light"/>
                <a:ea typeface="Calibri" panose="020F0502020204030204" pitchFamily="34" charset="0"/>
                <a:cs typeface="Times New Roman" panose="02020603050405020304" pitchFamily="18" charset="0"/>
              </a:rPr>
              <a:t>La Strasbourgeoise</a:t>
            </a:r>
            <a:r>
              <a:rPr lang="fr-FR" sz="5400" dirty="0">
                <a:latin typeface="Helvetica Neue Light"/>
                <a:ea typeface="Calibri" panose="020F0502020204030204" pitchFamily="34" charset="0"/>
                <a:cs typeface="Times New Roman" panose="02020603050405020304" pitchFamily="18" charset="0"/>
              </a:rPr>
              <a:t> </a:t>
            </a:r>
            <a:r>
              <a:rPr lang="fr-FR" sz="5400" dirty="0">
                <a:solidFill>
                  <a:srgbClr val="0E4195"/>
                </a:solidFill>
                <a:latin typeface="Helvetica Neue Light"/>
                <a:ea typeface="Calibri" panose="020F0502020204030204" pitchFamily="34" charset="0"/>
                <a:cs typeface="Times New Roman" panose="02020603050405020304" pitchFamily="18" charset="0"/>
              </a:rPr>
              <a:t>afin d’encourager un maximum de participantes à s’inscrire à cet évènement, que ce soit en courant ou en marchant</a:t>
            </a:r>
            <a:r>
              <a:rPr lang="fr-FR" sz="5400" dirty="0" smtClean="0">
                <a:solidFill>
                  <a:srgbClr val="0E4195"/>
                </a:solidFill>
                <a:latin typeface="Helvetica Neue Light"/>
                <a:ea typeface="Calibri" panose="020F0502020204030204" pitchFamily="34" charset="0"/>
                <a:cs typeface="Times New Roman" panose="02020603050405020304" pitchFamily="18" charset="0"/>
              </a:rPr>
              <a:t>. Nous </a:t>
            </a:r>
            <a:r>
              <a:rPr lang="fr-FR" sz="5400" dirty="0">
                <a:solidFill>
                  <a:srgbClr val="0E4195"/>
                </a:solidFill>
                <a:latin typeface="Helvetica Neue Light"/>
                <a:ea typeface="Calibri" panose="020F0502020204030204" pitchFamily="34" charset="0"/>
                <a:cs typeface="Times New Roman" panose="02020603050405020304" pitchFamily="18" charset="0"/>
              </a:rPr>
              <a:t>sommes actuellement </a:t>
            </a:r>
            <a:r>
              <a:rPr lang="fr-FR" sz="5400" b="1" dirty="0">
                <a:solidFill>
                  <a:srgbClr val="FF33CC"/>
                </a:solidFill>
                <a:latin typeface="Helvetica Neue Light"/>
                <a:ea typeface="Calibri" panose="020F0502020204030204" pitchFamily="34" charset="0"/>
                <a:cs typeface="Times New Roman" panose="02020603050405020304" pitchFamily="18" charset="0"/>
              </a:rPr>
              <a:t>77 inscrits composés de femmes, enfant et hommes.</a:t>
            </a:r>
          </a:p>
        </p:txBody>
      </p:sp>
      <p:pic>
        <p:nvPicPr>
          <p:cNvPr id="8" name="Image 7"/>
          <p:cNvPicPr/>
          <p:nvPr/>
        </p:nvPicPr>
        <p:blipFill>
          <a:blip r:embed="rId3"/>
          <a:stretch>
            <a:fillRect/>
          </a:stretch>
        </p:blipFill>
        <p:spPr>
          <a:xfrm>
            <a:off x="10772141" y="7301275"/>
            <a:ext cx="12368952" cy="609649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9" y="7179080"/>
            <a:ext cx="8454511" cy="6340883"/>
          </a:xfrm>
          <a:prstGeom prst="rect">
            <a:avLst/>
          </a:prstGeom>
        </p:spPr>
      </p:pic>
    </p:spTree>
    <p:extLst>
      <p:ext uri="{BB962C8B-B14F-4D97-AF65-F5344CB8AC3E}">
        <p14:creationId xmlns:p14="http://schemas.microsoft.com/office/powerpoint/2010/main" val="28732659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221200" y="12712701"/>
            <a:ext cx="5486400" cy="730250"/>
          </a:xfrm>
        </p:spPr>
        <p:txBody>
          <a:bodyPr/>
          <a:lstStyle/>
          <a:p>
            <a:fld id="{86CB4B4D-7CA3-9044-876B-883B54F8677D}" type="slidenum">
              <a:rPr lang="fr-FR" smtClean="0"/>
              <a:pPr/>
              <a:t>77</a:t>
            </a:fld>
            <a:endParaRPr lang="fr-FR" dirty="0"/>
          </a:p>
        </p:txBody>
      </p:sp>
      <p:sp>
        <p:nvSpPr>
          <p:cNvPr id="3" name="Titre 1"/>
          <p:cNvSpPr txBox="1">
            <a:spLocks/>
          </p:cNvSpPr>
          <p:nvPr/>
        </p:nvSpPr>
        <p:spPr>
          <a:xfrm>
            <a:off x="533400" y="419100"/>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Lauriers du Sport</a:t>
            </a:r>
            <a:endParaRPr lang="fr-FR" dirty="0"/>
          </a:p>
        </p:txBody>
      </p:sp>
      <p:pic>
        <p:nvPicPr>
          <p:cNvPr id="4" name="Espace réservé du contenu 4"/>
          <p:cNvPicPr>
            <a:picLocks noChangeAspect="1"/>
          </p:cNvPicPr>
          <p:nvPr/>
        </p:nvPicPr>
        <p:blipFill>
          <a:blip r:embed="rId2"/>
          <a:stretch>
            <a:fillRect/>
          </a:stretch>
        </p:blipFill>
        <p:spPr>
          <a:xfrm>
            <a:off x="462368" y="5067371"/>
            <a:ext cx="14586193" cy="7578833"/>
          </a:xfrm>
          <a:prstGeom prst="rect">
            <a:avLst/>
          </a:prstGeom>
        </p:spPr>
      </p:pic>
      <p:cxnSp>
        <p:nvCxnSpPr>
          <p:cNvPr id="6" name="Connecteur droit 5"/>
          <p:cNvCxnSpPr/>
          <p:nvPr/>
        </p:nvCxnSpPr>
        <p:spPr>
          <a:xfrm flipH="1">
            <a:off x="20277666" y="1870075"/>
            <a:ext cx="0" cy="11207751"/>
          </a:xfrm>
          <a:prstGeom prst="line">
            <a:avLst/>
          </a:prstGeom>
          <a:ln w="127000">
            <a:solidFill>
              <a:srgbClr val="0E4195"/>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a:stretch>
            <a:fillRect/>
          </a:stretch>
        </p:blipFill>
        <p:spPr>
          <a:xfrm>
            <a:off x="16031629" y="2300206"/>
            <a:ext cx="3195235" cy="2767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a:blip r:embed="rId4"/>
          <a:stretch>
            <a:fillRect/>
          </a:stretch>
        </p:blipFill>
        <p:spPr>
          <a:xfrm>
            <a:off x="16031629" y="5395877"/>
            <a:ext cx="2955366" cy="2600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p:cNvPicPr>
            <a:picLocks noChangeAspect="1"/>
          </p:cNvPicPr>
          <p:nvPr/>
        </p:nvPicPr>
        <p:blipFill>
          <a:blip r:embed="rId5"/>
          <a:stretch>
            <a:fillRect/>
          </a:stretch>
        </p:blipFill>
        <p:spPr>
          <a:xfrm>
            <a:off x="16031629" y="8384852"/>
            <a:ext cx="3080823" cy="2564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p:cNvPicPr>
            <a:picLocks noChangeAspect="1"/>
          </p:cNvPicPr>
          <p:nvPr/>
        </p:nvPicPr>
        <p:blipFill>
          <a:blip r:embed="rId6"/>
          <a:stretch>
            <a:fillRect/>
          </a:stretch>
        </p:blipFill>
        <p:spPr>
          <a:xfrm>
            <a:off x="16031629" y="11563081"/>
            <a:ext cx="2955366" cy="1873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21116802" y="3171222"/>
            <a:ext cx="2610010" cy="707886"/>
          </a:xfrm>
          <a:prstGeom prst="rect">
            <a:avLst/>
          </a:prstGeom>
        </p:spPr>
        <p:txBody>
          <a:bodyPr wrap="none">
            <a:spAutoFit/>
          </a:bodyPr>
          <a:lstStyle/>
          <a:p>
            <a:r>
              <a:rPr lang="fr-FR" sz="4000" i="1" dirty="0">
                <a:solidFill>
                  <a:srgbClr val="0E4195"/>
                </a:solidFill>
                <a:latin typeface="Helvetica Neue Light"/>
              </a:rPr>
              <a:t>14 octobre</a:t>
            </a:r>
          </a:p>
        </p:txBody>
      </p:sp>
      <p:sp>
        <p:nvSpPr>
          <p:cNvPr id="15" name="Rectangle 14"/>
          <p:cNvSpPr/>
          <p:nvPr/>
        </p:nvSpPr>
        <p:spPr>
          <a:xfrm>
            <a:off x="20964389" y="6445601"/>
            <a:ext cx="3180679" cy="707886"/>
          </a:xfrm>
          <a:prstGeom prst="rect">
            <a:avLst/>
          </a:prstGeom>
        </p:spPr>
        <p:txBody>
          <a:bodyPr wrap="none">
            <a:spAutoFit/>
          </a:bodyPr>
          <a:lstStyle/>
          <a:p>
            <a:r>
              <a:rPr lang="fr-FR" sz="4000" i="1" dirty="0">
                <a:solidFill>
                  <a:srgbClr val="0E4195"/>
                </a:solidFill>
                <a:latin typeface="Helvetica Neue Light"/>
              </a:rPr>
              <a:t>14 </a:t>
            </a:r>
            <a:r>
              <a:rPr lang="fr-FR" sz="4000" i="1" dirty="0" smtClean="0">
                <a:solidFill>
                  <a:srgbClr val="0E4195"/>
                </a:solidFill>
                <a:latin typeface="Helvetica Neue Light"/>
              </a:rPr>
              <a:t>novembre</a:t>
            </a:r>
            <a:endParaRPr lang="fr-FR" sz="4000" i="1" dirty="0">
              <a:solidFill>
                <a:srgbClr val="0E4195"/>
              </a:solidFill>
              <a:latin typeface="Helvetica Neue Light"/>
            </a:endParaRPr>
          </a:p>
        </p:txBody>
      </p:sp>
      <p:sp>
        <p:nvSpPr>
          <p:cNvPr id="16" name="Rectangle 15"/>
          <p:cNvSpPr/>
          <p:nvPr/>
        </p:nvSpPr>
        <p:spPr>
          <a:xfrm>
            <a:off x="20964388" y="9313242"/>
            <a:ext cx="3180679" cy="707886"/>
          </a:xfrm>
          <a:prstGeom prst="rect">
            <a:avLst/>
          </a:prstGeom>
        </p:spPr>
        <p:txBody>
          <a:bodyPr wrap="none">
            <a:spAutoFit/>
          </a:bodyPr>
          <a:lstStyle/>
          <a:p>
            <a:r>
              <a:rPr lang="fr-FR" sz="4000" i="1" dirty="0" smtClean="0">
                <a:solidFill>
                  <a:srgbClr val="0E4195"/>
                </a:solidFill>
                <a:latin typeface="Helvetica Neue Light"/>
              </a:rPr>
              <a:t>27 novembre</a:t>
            </a:r>
            <a:endParaRPr lang="fr-FR" sz="4000" i="1" dirty="0">
              <a:solidFill>
                <a:srgbClr val="0E4195"/>
              </a:solidFill>
              <a:latin typeface="Helvetica Neue Light"/>
            </a:endParaRPr>
          </a:p>
        </p:txBody>
      </p:sp>
      <p:sp>
        <p:nvSpPr>
          <p:cNvPr id="17" name="Rectangle 16"/>
          <p:cNvSpPr/>
          <p:nvPr/>
        </p:nvSpPr>
        <p:spPr>
          <a:xfrm>
            <a:off x="20964387" y="11780167"/>
            <a:ext cx="3180679" cy="707886"/>
          </a:xfrm>
          <a:prstGeom prst="rect">
            <a:avLst/>
          </a:prstGeom>
        </p:spPr>
        <p:txBody>
          <a:bodyPr wrap="none">
            <a:spAutoFit/>
          </a:bodyPr>
          <a:lstStyle/>
          <a:p>
            <a:r>
              <a:rPr lang="fr-FR" sz="4000" i="1" dirty="0" smtClean="0">
                <a:solidFill>
                  <a:srgbClr val="0E4195"/>
                </a:solidFill>
                <a:latin typeface="Helvetica Neue Light"/>
              </a:rPr>
              <a:t>10 décembre</a:t>
            </a:r>
            <a:endParaRPr lang="fr-FR" sz="4000" i="1" dirty="0">
              <a:solidFill>
                <a:srgbClr val="0E4195"/>
              </a:solidFill>
              <a:latin typeface="Helvetica Neue Light"/>
            </a:endParaRPr>
          </a:p>
        </p:txBody>
      </p:sp>
      <p:sp>
        <p:nvSpPr>
          <p:cNvPr id="18" name="Moins 17"/>
          <p:cNvSpPr/>
          <p:nvPr/>
        </p:nvSpPr>
        <p:spPr>
          <a:xfrm>
            <a:off x="20209932" y="3073257"/>
            <a:ext cx="787401" cy="767679"/>
          </a:xfrm>
          <a:prstGeom prst="mathMinus">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Moins 18"/>
          <p:cNvSpPr/>
          <p:nvPr/>
        </p:nvSpPr>
        <p:spPr>
          <a:xfrm>
            <a:off x="20209932" y="6516700"/>
            <a:ext cx="787401" cy="767679"/>
          </a:xfrm>
          <a:prstGeom prst="mathMinus">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Moins 19"/>
          <p:cNvSpPr/>
          <p:nvPr/>
        </p:nvSpPr>
        <p:spPr>
          <a:xfrm>
            <a:off x="20180298" y="9347624"/>
            <a:ext cx="787401" cy="767679"/>
          </a:xfrm>
          <a:prstGeom prst="mathMinus">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Moins 20"/>
          <p:cNvSpPr/>
          <p:nvPr/>
        </p:nvSpPr>
        <p:spPr>
          <a:xfrm>
            <a:off x="20180766" y="11826940"/>
            <a:ext cx="787401" cy="767679"/>
          </a:xfrm>
          <a:prstGeom prst="mathMinus">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565489" y="2437582"/>
            <a:ext cx="10288182" cy="1631216"/>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a:r>
              <a:rPr lang="fr-FR" dirty="0" smtClean="0">
                <a:solidFill>
                  <a:srgbClr val="E7473D"/>
                </a:solidFill>
                <a:latin typeface="Helvetica Neue Light"/>
              </a:rPr>
              <a:t>LILLY en tête avec 75 points</a:t>
            </a:r>
            <a:r>
              <a:rPr lang="fr-FR" dirty="0">
                <a:solidFill>
                  <a:srgbClr val="E7473D"/>
                </a:solidFill>
                <a:latin typeface="Helvetica Neue Light"/>
              </a:rPr>
              <a:t> </a:t>
            </a:r>
            <a:r>
              <a:rPr lang="fr-FR" dirty="0" smtClean="0">
                <a:solidFill>
                  <a:srgbClr val="E7473D"/>
                </a:solidFill>
                <a:latin typeface="Helvetica Neue Light"/>
              </a:rPr>
              <a:t>suivi par CM-CIC avec 70 points !</a:t>
            </a:r>
          </a:p>
        </p:txBody>
      </p:sp>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1828" y="536343"/>
            <a:ext cx="3963825" cy="3963825"/>
          </a:xfrm>
          <a:prstGeom prst="rect">
            <a:avLst/>
          </a:prstGeom>
        </p:spPr>
      </p:pic>
    </p:spTree>
    <p:extLst>
      <p:ext uri="{BB962C8B-B14F-4D97-AF65-F5344CB8AC3E}">
        <p14:creationId xmlns:p14="http://schemas.microsoft.com/office/powerpoint/2010/main" val="24883311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78</a:t>
            </a:fld>
            <a:endParaRPr lang="fr-FR" dirty="0"/>
          </a:p>
        </p:txBody>
      </p:sp>
      <p:sp>
        <p:nvSpPr>
          <p:cNvPr id="10" name="ZoneTexte 9"/>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Les Jeux Mondiaux à Athènes</a:t>
            </a:r>
            <a:endParaRPr lang="fr-FR" sz="8000" b="1" kern="1200" dirty="0">
              <a:solidFill>
                <a:srgbClr val="D90015"/>
              </a:solidFill>
              <a:latin typeface="Helvetica Neue Condensed" charset="0"/>
              <a:ea typeface="Helvetica Neue Condensed" charset="0"/>
              <a:cs typeface="Helvetica Neue Condensed" charset="0"/>
            </a:endParaRPr>
          </a:p>
        </p:txBody>
      </p:sp>
      <p:graphicFrame>
        <p:nvGraphicFramePr>
          <p:cNvPr id="3" name="Diagramme 2"/>
          <p:cNvGraphicFramePr/>
          <p:nvPr>
            <p:extLst>
              <p:ext uri="{D42A27DB-BD31-4B8C-83A1-F6EECF244321}">
                <p14:modId xmlns:p14="http://schemas.microsoft.com/office/powerpoint/2010/main" val="1944194676"/>
              </p:ext>
            </p:extLst>
          </p:nvPr>
        </p:nvGraphicFramePr>
        <p:xfrm>
          <a:off x="849086" y="1284515"/>
          <a:ext cx="18331543" cy="11282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e 4"/>
          <p:cNvGraphicFramePr/>
          <p:nvPr>
            <p:custDataLst>
              <p:custData r:id="rId1"/>
            </p:custDataLst>
            <p:extLst>
              <p:ext uri="{D42A27DB-BD31-4B8C-83A1-F6EECF244321}">
                <p14:modId xmlns:p14="http://schemas.microsoft.com/office/powerpoint/2010/main" val="826317763"/>
              </p:ext>
            </p:extLst>
          </p:nvPr>
        </p:nvGraphicFramePr>
        <p:xfrm>
          <a:off x="13411201" y="2701828"/>
          <a:ext cx="9993085" cy="84462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ZoneTexte 5"/>
          <p:cNvSpPr txBox="1"/>
          <p:nvPr/>
        </p:nvSpPr>
        <p:spPr>
          <a:xfrm>
            <a:off x="13585371" y="352356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Où</a:t>
            </a:r>
            <a:endParaRPr lang="fr-FR" sz="2400" b="1" dirty="0">
              <a:solidFill>
                <a:schemeClr val="accent1"/>
              </a:solidFill>
            </a:endParaRPr>
          </a:p>
        </p:txBody>
      </p:sp>
      <p:sp>
        <p:nvSpPr>
          <p:cNvPr id="9" name="ZoneTexte 8"/>
          <p:cNvSpPr txBox="1"/>
          <p:nvPr/>
        </p:nvSpPr>
        <p:spPr>
          <a:xfrm>
            <a:off x="14347371" y="511449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Quand</a:t>
            </a:r>
            <a:endParaRPr lang="fr-FR" sz="2400" b="1" dirty="0">
              <a:solidFill>
                <a:schemeClr val="accent1"/>
              </a:solidFill>
            </a:endParaRPr>
          </a:p>
        </p:txBody>
      </p:sp>
      <p:sp>
        <p:nvSpPr>
          <p:cNvPr id="11" name="ZoneTexte 10"/>
          <p:cNvSpPr txBox="1"/>
          <p:nvPr/>
        </p:nvSpPr>
        <p:spPr>
          <a:xfrm>
            <a:off x="14478002" y="6694109"/>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Combien</a:t>
            </a:r>
            <a:endParaRPr lang="fr-FR" sz="2400" b="1" dirty="0">
              <a:solidFill>
                <a:schemeClr val="accent1"/>
              </a:solidFill>
            </a:endParaRPr>
          </a:p>
        </p:txBody>
      </p:sp>
      <p:sp>
        <p:nvSpPr>
          <p:cNvPr id="12" name="ZoneTexte 11"/>
          <p:cNvSpPr txBox="1"/>
          <p:nvPr/>
        </p:nvSpPr>
        <p:spPr>
          <a:xfrm>
            <a:off x="14260291" y="8261648"/>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Quoi</a:t>
            </a:r>
            <a:endParaRPr lang="fr-FR" sz="2400" b="1" dirty="0">
              <a:solidFill>
                <a:schemeClr val="accent1"/>
              </a:solidFill>
            </a:endParaRPr>
          </a:p>
        </p:txBody>
      </p:sp>
      <p:sp>
        <p:nvSpPr>
          <p:cNvPr id="13" name="ZoneTexte 12"/>
          <p:cNvSpPr txBox="1"/>
          <p:nvPr/>
        </p:nvSpPr>
        <p:spPr>
          <a:xfrm>
            <a:off x="13411201" y="9829195"/>
            <a:ext cx="1611085"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Commen</a:t>
            </a:r>
            <a:r>
              <a:rPr lang="fr-FR" sz="2400" b="1" dirty="0">
                <a:solidFill>
                  <a:schemeClr val="accent1"/>
                </a:solidFill>
              </a:rPr>
              <a:t>t</a:t>
            </a:r>
          </a:p>
        </p:txBody>
      </p:sp>
    </p:spTree>
    <p:extLst>
      <p:ext uri="{BB962C8B-B14F-4D97-AF65-F5344CB8AC3E}">
        <p14:creationId xmlns:p14="http://schemas.microsoft.com/office/powerpoint/2010/main" val="10116312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e 7"/>
          <p:cNvGraphicFramePr/>
          <p:nvPr>
            <p:extLst>
              <p:ext uri="{D42A27DB-BD31-4B8C-83A1-F6EECF244321}">
                <p14:modId xmlns:p14="http://schemas.microsoft.com/office/powerpoint/2010/main" val="3807167244"/>
              </p:ext>
            </p:extLst>
          </p:nvPr>
        </p:nvGraphicFramePr>
        <p:xfrm>
          <a:off x="849086" y="1284515"/>
          <a:ext cx="18331543" cy="11282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79</a:t>
            </a:fld>
            <a:endParaRPr lang="fr-FR" dirty="0"/>
          </a:p>
        </p:txBody>
      </p:sp>
      <p:sp>
        <p:nvSpPr>
          <p:cNvPr id="10" name="ZoneTexte 9"/>
          <p:cNvSpPr txBox="1"/>
          <p:nvPr/>
        </p:nvSpPr>
        <p:spPr>
          <a:xfrm>
            <a:off x="0" y="383458"/>
            <a:ext cx="23073360" cy="1200329"/>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defTabSz="1828800" hangingPunct="1">
              <a:lnSpc>
                <a:spcPct val="90000"/>
              </a:lnSpc>
              <a:spcBef>
                <a:spcPct val="0"/>
              </a:spcBef>
            </a:pPr>
            <a:r>
              <a:rPr lang="fr-FR" sz="8000" b="1" kern="1200" dirty="0" smtClean="0">
                <a:solidFill>
                  <a:srgbClr val="D90015"/>
                </a:solidFill>
                <a:latin typeface="Helvetica Neue Condensed" charset="0"/>
                <a:ea typeface="Helvetica Neue Condensed" charset="0"/>
                <a:cs typeface="Helvetica Neue Condensed" charset="0"/>
              </a:rPr>
              <a:t>Les Jeux Nationaux à Tours</a:t>
            </a:r>
            <a:endParaRPr lang="fr-FR" sz="8000" b="1" kern="1200" dirty="0">
              <a:solidFill>
                <a:srgbClr val="D90015"/>
              </a:solidFill>
              <a:latin typeface="Helvetica Neue Condensed" charset="0"/>
              <a:ea typeface="Helvetica Neue Condensed" charset="0"/>
              <a:cs typeface="Helvetica Neue Condensed" charset="0"/>
            </a:endParaRPr>
          </a:p>
        </p:txBody>
      </p:sp>
      <p:graphicFrame>
        <p:nvGraphicFramePr>
          <p:cNvPr id="9" name="Diagramme 8"/>
          <p:cNvGraphicFramePr/>
          <p:nvPr>
            <p:custDataLst>
              <p:custData r:id="rId1"/>
            </p:custDataLst>
            <p:extLst>
              <p:ext uri="{D42A27DB-BD31-4B8C-83A1-F6EECF244321}">
                <p14:modId xmlns:p14="http://schemas.microsoft.com/office/powerpoint/2010/main" val="1376616830"/>
              </p:ext>
            </p:extLst>
          </p:nvPr>
        </p:nvGraphicFramePr>
        <p:xfrm>
          <a:off x="13411201" y="2701828"/>
          <a:ext cx="9993085" cy="84462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ZoneTexte 10"/>
          <p:cNvSpPr txBox="1"/>
          <p:nvPr/>
        </p:nvSpPr>
        <p:spPr>
          <a:xfrm>
            <a:off x="13585371" y="352356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Où</a:t>
            </a:r>
            <a:endParaRPr lang="fr-FR" sz="2400" b="1" dirty="0">
              <a:solidFill>
                <a:schemeClr val="accent1"/>
              </a:solidFill>
            </a:endParaRPr>
          </a:p>
        </p:txBody>
      </p:sp>
      <p:sp>
        <p:nvSpPr>
          <p:cNvPr id="12" name="ZoneTexte 11"/>
          <p:cNvSpPr txBox="1"/>
          <p:nvPr/>
        </p:nvSpPr>
        <p:spPr>
          <a:xfrm>
            <a:off x="14347371" y="5114495"/>
            <a:ext cx="12192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Quand</a:t>
            </a:r>
            <a:endParaRPr lang="fr-FR" sz="2400" b="1" dirty="0">
              <a:solidFill>
                <a:schemeClr val="accent1"/>
              </a:solidFill>
            </a:endParaRPr>
          </a:p>
        </p:txBody>
      </p:sp>
      <p:sp>
        <p:nvSpPr>
          <p:cNvPr id="13" name="ZoneTexte 12"/>
          <p:cNvSpPr txBox="1"/>
          <p:nvPr/>
        </p:nvSpPr>
        <p:spPr>
          <a:xfrm>
            <a:off x="14478002" y="6694109"/>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Combien</a:t>
            </a:r>
            <a:endParaRPr lang="fr-FR" sz="2400" b="1" dirty="0">
              <a:solidFill>
                <a:schemeClr val="accent1"/>
              </a:solidFill>
            </a:endParaRPr>
          </a:p>
        </p:txBody>
      </p:sp>
      <p:sp>
        <p:nvSpPr>
          <p:cNvPr id="14" name="ZoneTexte 13"/>
          <p:cNvSpPr txBox="1"/>
          <p:nvPr/>
        </p:nvSpPr>
        <p:spPr>
          <a:xfrm>
            <a:off x="14260291" y="8261648"/>
            <a:ext cx="1393372"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Quoi</a:t>
            </a:r>
            <a:endParaRPr lang="fr-FR" sz="2400" b="1" dirty="0">
              <a:solidFill>
                <a:schemeClr val="accent1"/>
              </a:solidFill>
            </a:endParaRPr>
          </a:p>
        </p:txBody>
      </p:sp>
      <p:sp>
        <p:nvSpPr>
          <p:cNvPr id="15" name="ZoneTexte 14"/>
          <p:cNvSpPr txBox="1"/>
          <p:nvPr/>
        </p:nvSpPr>
        <p:spPr>
          <a:xfrm>
            <a:off x="13411201" y="9829195"/>
            <a:ext cx="1611085"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2400" b="1" dirty="0" smtClean="0">
                <a:solidFill>
                  <a:schemeClr val="accent1"/>
                </a:solidFill>
              </a:rPr>
              <a:t>Commen</a:t>
            </a:r>
            <a:r>
              <a:rPr lang="fr-FR" sz="2400" b="1" dirty="0">
                <a:solidFill>
                  <a:schemeClr val="accent1"/>
                </a:solidFill>
              </a:rPr>
              <a:t>t</a:t>
            </a:r>
          </a:p>
        </p:txBody>
      </p:sp>
    </p:spTree>
    <p:extLst>
      <p:ext uri="{BB962C8B-B14F-4D97-AF65-F5344CB8AC3E}">
        <p14:creationId xmlns:p14="http://schemas.microsoft.com/office/powerpoint/2010/main" val="1622715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3657600" y="99158"/>
            <a:ext cx="21031200" cy="2651125"/>
          </a:xfrm>
        </p:spPr>
        <p:txBody>
          <a:bodyPr/>
          <a:lstStyle/>
          <a:p>
            <a:r>
              <a:rPr lang="fr-FR" dirty="0" smtClean="0"/>
              <a:t>Ordre du jour</a:t>
            </a:r>
            <a:br>
              <a:rPr lang="fr-FR" dirty="0" smtClean="0"/>
            </a:br>
            <a:endParaRPr lang="fr-FR" dirty="0"/>
          </a:p>
        </p:txBody>
      </p:sp>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8</a:t>
            </a:fld>
            <a:endParaRPr lang="fr-FR" dirty="0"/>
          </a:p>
        </p:txBody>
      </p:sp>
      <p:sp>
        <p:nvSpPr>
          <p:cNvPr id="6" name="Espace réservé du contenu 5"/>
          <p:cNvSpPr>
            <a:spLocks noGrp="1"/>
          </p:cNvSpPr>
          <p:nvPr>
            <p:ph idx="4294967295"/>
          </p:nvPr>
        </p:nvSpPr>
        <p:spPr>
          <a:xfrm>
            <a:off x="7025054" y="2176177"/>
            <a:ext cx="17663746" cy="9351962"/>
          </a:xfrm>
        </p:spPr>
        <p:txBody>
          <a:bodyPr>
            <a:noAutofit/>
          </a:bodyPr>
          <a:lstStyle/>
          <a:p>
            <a:pPr marL="685800" indent="-685800">
              <a:buClr>
                <a:srgbClr val="FF0000"/>
              </a:buClr>
              <a:buFont typeface="Wingdings" panose="05000000000000000000" pitchFamily="2" charset="2"/>
              <a:buChar char="§"/>
            </a:pPr>
            <a:r>
              <a:rPr lang="fr-FR" sz="3600" dirty="0"/>
              <a:t>Ouverture de l’Assemblée Générale Ordinaire par </a:t>
            </a:r>
            <a:r>
              <a:rPr lang="fr-FR" sz="3600" dirty="0" smtClean="0"/>
              <a:t>le président</a:t>
            </a:r>
            <a:endParaRPr lang="fr-FR" sz="3600" b="1" dirty="0"/>
          </a:p>
          <a:p>
            <a:pPr marL="685800" indent="-685800">
              <a:buClr>
                <a:srgbClr val="FF0000"/>
              </a:buClr>
              <a:buFont typeface="Wingdings" panose="05000000000000000000" pitchFamily="2" charset="2"/>
              <a:buChar char="§"/>
            </a:pPr>
            <a:r>
              <a:rPr lang="fr-FR" sz="3600" dirty="0"/>
              <a:t>APPROBATION DU PV de l’Assemblée Générale Ordinaire du 12 octobre 2018</a:t>
            </a:r>
          </a:p>
          <a:p>
            <a:pPr marL="685800" indent="-685800">
              <a:buClr>
                <a:srgbClr val="FF0000"/>
              </a:buClr>
              <a:buFont typeface="Wingdings" panose="05000000000000000000" pitchFamily="2" charset="2"/>
              <a:buChar char="§"/>
            </a:pPr>
            <a:r>
              <a:rPr lang="fr-FR" sz="3600" dirty="0"/>
              <a:t>Rapport d’activité des </a:t>
            </a:r>
            <a:r>
              <a:rPr lang="fr-FR" sz="3600" b="1" dirty="0"/>
              <a:t>responsables de section</a:t>
            </a:r>
          </a:p>
          <a:p>
            <a:pPr marL="685800" indent="-685800">
              <a:buClr>
                <a:srgbClr val="FF0000"/>
              </a:buClr>
              <a:buFont typeface="Wingdings" panose="05000000000000000000" pitchFamily="2" charset="2"/>
              <a:buChar char="§"/>
            </a:pPr>
            <a:r>
              <a:rPr lang="fr-FR" sz="3600" dirty="0"/>
              <a:t>Information ouverture/fermeture de Section</a:t>
            </a:r>
          </a:p>
          <a:p>
            <a:pPr marL="685800" indent="-685800">
              <a:buClr>
                <a:srgbClr val="FF0000"/>
              </a:buClr>
              <a:buFont typeface="Wingdings" panose="05000000000000000000" pitchFamily="2" charset="2"/>
              <a:buChar char="§"/>
            </a:pPr>
            <a:r>
              <a:rPr lang="fr-FR" sz="3600" dirty="0"/>
              <a:t>Rapport </a:t>
            </a:r>
            <a:r>
              <a:rPr lang="fr-FR" sz="3600" b="1" dirty="0"/>
              <a:t>financier</a:t>
            </a:r>
          </a:p>
          <a:p>
            <a:pPr marL="685800" indent="-685800">
              <a:buClr>
                <a:srgbClr val="FF0000"/>
              </a:buClr>
              <a:buFont typeface="Wingdings" panose="05000000000000000000" pitchFamily="2" charset="2"/>
              <a:buChar char="§"/>
            </a:pPr>
            <a:r>
              <a:rPr lang="fr-FR" sz="3600" dirty="0"/>
              <a:t>Rapport des réviseurs aux </a:t>
            </a:r>
            <a:r>
              <a:rPr lang="fr-FR" sz="3600" b="1" dirty="0"/>
              <a:t>comptes</a:t>
            </a:r>
          </a:p>
          <a:p>
            <a:pPr marL="685800" indent="-685800">
              <a:buClr>
                <a:srgbClr val="FF0000"/>
              </a:buClr>
              <a:buFont typeface="Wingdings" panose="05000000000000000000" pitchFamily="2" charset="2"/>
              <a:buChar char="§"/>
            </a:pPr>
            <a:r>
              <a:rPr lang="fr-FR" sz="3600" dirty="0"/>
              <a:t>Approbation des comptes de l’exercice 2018 et décharge au comité</a:t>
            </a:r>
          </a:p>
          <a:p>
            <a:pPr marL="685800" indent="-685800">
              <a:buClr>
                <a:srgbClr val="FF0000"/>
              </a:buClr>
              <a:buFont typeface="Wingdings" panose="05000000000000000000" pitchFamily="2" charset="2"/>
              <a:buChar char="§"/>
            </a:pPr>
            <a:r>
              <a:rPr lang="fr-FR" sz="3600" dirty="0"/>
              <a:t>Désignation des réviseurs aux comptes pour l’exercice 2019/2020</a:t>
            </a:r>
          </a:p>
          <a:p>
            <a:pPr marL="685800" indent="-685800">
              <a:buClr>
                <a:srgbClr val="FF0000"/>
              </a:buClr>
              <a:buFont typeface="Wingdings" panose="05000000000000000000" pitchFamily="2" charset="2"/>
              <a:buChar char="§"/>
            </a:pPr>
            <a:r>
              <a:rPr lang="fr-FR" sz="3600" dirty="0"/>
              <a:t>Election du nouveau comité et bureau ASCM</a:t>
            </a:r>
          </a:p>
          <a:p>
            <a:pPr marL="685800" indent="-685800">
              <a:buClr>
                <a:srgbClr val="FF0000"/>
              </a:buClr>
              <a:buFont typeface="Wingdings" panose="05000000000000000000" pitchFamily="2" charset="2"/>
              <a:buChar char="§"/>
            </a:pPr>
            <a:r>
              <a:rPr lang="fr-FR" sz="3600" dirty="0"/>
              <a:t>Les événements</a:t>
            </a:r>
          </a:p>
          <a:p>
            <a:pPr marL="685800" indent="-685800">
              <a:buClr>
                <a:srgbClr val="FF0000"/>
              </a:buClr>
              <a:buFont typeface="Wingdings" panose="05000000000000000000" pitchFamily="2" charset="2"/>
              <a:buChar char="§"/>
            </a:pPr>
            <a:r>
              <a:rPr lang="fr-FR" sz="3600" dirty="0"/>
              <a:t>Rapport </a:t>
            </a:r>
            <a:r>
              <a:rPr lang="fr-FR" sz="3600" dirty="0" smtClean="0"/>
              <a:t>moral</a:t>
            </a:r>
          </a:p>
          <a:p>
            <a:pPr marL="685800" indent="-685800">
              <a:buClr>
                <a:srgbClr val="FF0000"/>
              </a:buClr>
              <a:buFont typeface="Wingdings" panose="05000000000000000000" pitchFamily="2" charset="2"/>
              <a:buChar char="§"/>
            </a:pPr>
            <a:r>
              <a:rPr lang="fr-FR" sz="3600" dirty="0" smtClean="0"/>
              <a:t>Allocution </a:t>
            </a:r>
            <a:r>
              <a:rPr lang="fr-FR" sz="3600" dirty="0"/>
              <a:t>des personnalités</a:t>
            </a:r>
          </a:p>
          <a:p>
            <a:pPr marL="685800" indent="-685800">
              <a:buClr>
                <a:srgbClr val="FF0000"/>
              </a:buClr>
              <a:buFont typeface="Wingdings" panose="05000000000000000000" pitchFamily="2" charset="2"/>
              <a:buChar char="§"/>
            </a:pPr>
            <a:r>
              <a:rPr lang="fr-FR" sz="3600" dirty="0"/>
              <a:t>Conclusion des Présidents et ouverture du buffet</a:t>
            </a:r>
          </a:p>
        </p:txBody>
      </p:sp>
      <p:pic>
        <p:nvPicPr>
          <p:cNvPr id="10" name="Image 9"/>
          <p:cNvPicPr>
            <a:picLocks noChangeAspect="1"/>
          </p:cNvPicPr>
          <p:nvPr/>
        </p:nvPicPr>
        <p:blipFill rotWithShape="1">
          <a:blip r:embed="rId3" cstate="email">
            <a:extLst>
              <a:ext uri="{28A0092B-C50C-407E-A947-70E740481C1C}">
                <a14:useLocalDpi xmlns:a14="http://schemas.microsoft.com/office/drawing/2010/main"/>
              </a:ext>
            </a:extLst>
          </a:blip>
          <a:srcRect t="-273"/>
          <a:stretch/>
        </p:blipFill>
        <p:spPr>
          <a:xfrm>
            <a:off x="0" y="-9331"/>
            <a:ext cx="3059723" cy="13725331"/>
          </a:xfrm>
          <a:prstGeom prst="rect">
            <a:avLst/>
          </a:prstGeom>
        </p:spPr>
      </p:pic>
    </p:spTree>
    <p:extLst>
      <p:ext uri="{BB962C8B-B14F-4D97-AF65-F5344CB8AC3E}">
        <p14:creationId xmlns:p14="http://schemas.microsoft.com/office/powerpoint/2010/main" val="31291560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Rapport</a:t>
            </a:r>
            <a:br>
              <a:rPr lang="fr-FR" dirty="0" smtClean="0"/>
            </a:br>
            <a:r>
              <a:rPr lang="fr-FR" dirty="0" smtClean="0"/>
              <a:t>Moral</a:t>
            </a:r>
            <a:endParaRPr lang="fr-FR" dirty="0"/>
          </a:p>
        </p:txBody>
      </p:sp>
      <p:sp>
        <p:nvSpPr>
          <p:cNvPr id="7" name="Espace réservé du texte 6"/>
          <p:cNvSpPr>
            <a:spLocks noGrp="1"/>
          </p:cNvSpPr>
          <p:nvPr>
            <p:ph type="body" idx="1"/>
          </p:nvPr>
        </p:nvSpPr>
        <p:spPr/>
        <p:txBody>
          <a:bodyPr/>
          <a:lstStyle/>
          <a:p>
            <a:r>
              <a:rPr lang="fr-FR" dirty="0" smtClean="0"/>
              <a:t>Jacques Guerrini</a:t>
            </a:r>
          </a:p>
        </p:txBody>
      </p:sp>
      <p:sp>
        <p:nvSpPr>
          <p:cNvPr id="3" name="Espace réservé du numéro de diapositive 2"/>
          <p:cNvSpPr>
            <a:spLocks noGrp="1"/>
          </p:cNvSpPr>
          <p:nvPr>
            <p:ph type="sldNum" sz="quarter" idx="12"/>
          </p:nvPr>
        </p:nvSpPr>
        <p:spPr/>
        <p:txBody>
          <a:bodyPr/>
          <a:lstStyle/>
          <a:p>
            <a:pPr>
              <a:defRPr/>
            </a:pPr>
            <a:fld id="{113BCD72-B599-4E71-98F6-A00774FBF4B1}" type="slidenum">
              <a:rPr lang="fr-FR" smtClean="0"/>
              <a:pPr>
                <a:defRPr/>
              </a:pPr>
              <a:t>80</a:t>
            </a:fld>
            <a:endParaRPr lang="fr-F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760818" y="4400221"/>
            <a:ext cx="9220200" cy="6915150"/>
          </a:xfrm>
          <a:prstGeom prst="rect">
            <a:avLst/>
          </a:prstGeom>
        </p:spPr>
      </p:pic>
    </p:spTree>
    <p:extLst>
      <p:ext uri="{BB962C8B-B14F-4D97-AF65-F5344CB8AC3E}">
        <p14:creationId xmlns:p14="http://schemas.microsoft.com/office/powerpoint/2010/main" val="22746965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pPr>
              <a:defRPr/>
            </a:pPr>
            <a:fld id="{624D18DD-0A91-4BE4-9698-B7577E207BB3}" type="slidenum">
              <a:rPr lang="fr-FR" smtClean="0"/>
              <a:pPr>
                <a:defRPr/>
              </a:pPr>
              <a:t>81</a:t>
            </a:fld>
            <a:endParaRPr lang="fr-FR"/>
          </a:p>
        </p:txBody>
      </p:sp>
      <p:sp>
        <p:nvSpPr>
          <p:cNvPr id="14" name="Titre 1"/>
          <p:cNvSpPr txBox="1">
            <a:spLocks/>
          </p:cNvSpPr>
          <p:nvPr/>
        </p:nvSpPr>
        <p:spPr>
          <a:xfrm>
            <a:off x="75398" y="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b="1" i="0" kern="1200">
                <a:solidFill>
                  <a:srgbClr val="D90015"/>
                </a:solidFill>
                <a:latin typeface="Helvetica Neue Condensed" charset="0"/>
                <a:ea typeface="Helvetica Neue Condensed" charset="0"/>
                <a:cs typeface="Helvetica Neue Condensed" charset="0"/>
              </a:defRPr>
            </a:lvl1pPr>
          </a:lstStyle>
          <a:p>
            <a:r>
              <a:rPr lang="fr-FR" sz="8000" dirty="0" smtClean="0"/>
              <a:t>Point inscription</a:t>
            </a:r>
            <a:r>
              <a:rPr lang="fr-FR" sz="8000" dirty="0"/>
              <a:t/>
            </a:r>
            <a:br>
              <a:rPr lang="fr-FR" sz="8000" dirty="0"/>
            </a:br>
            <a:endParaRPr lang="fr-FR" sz="8000" dirty="0"/>
          </a:p>
        </p:txBody>
      </p:sp>
      <p:sp>
        <p:nvSpPr>
          <p:cNvPr id="7" name="ZoneTexte 6"/>
          <p:cNvSpPr txBox="1"/>
          <p:nvPr/>
        </p:nvSpPr>
        <p:spPr>
          <a:xfrm>
            <a:off x="12126573" y="1124357"/>
            <a:ext cx="3153876" cy="1200329"/>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fromWordArt="1">
            <a:spAutoFit/>
          </a:bodyPr>
          <a:lstStyle/>
          <a:p>
            <a:r>
              <a:rPr lang="fr-FR" sz="7200" dirty="0" smtClean="0"/>
              <a:t>1481</a:t>
            </a:r>
            <a:endParaRPr lang="fr-FR" sz="7200" dirty="0"/>
          </a:p>
        </p:txBody>
      </p:sp>
      <p:graphicFrame>
        <p:nvGraphicFramePr>
          <p:cNvPr id="15" name="Tableau 14"/>
          <p:cNvGraphicFramePr>
            <a:graphicFrameLocks noGrp="1"/>
          </p:cNvGraphicFramePr>
          <p:nvPr>
            <p:extLst>
              <p:ext uri="{D42A27DB-BD31-4B8C-83A1-F6EECF244321}">
                <p14:modId xmlns:p14="http://schemas.microsoft.com/office/powerpoint/2010/main" val="3982156033"/>
              </p:ext>
            </p:extLst>
          </p:nvPr>
        </p:nvGraphicFramePr>
        <p:xfrm>
          <a:off x="10147102" y="3033999"/>
          <a:ext cx="5935409" cy="10525125"/>
        </p:xfrm>
        <a:graphic>
          <a:graphicData uri="http://schemas.openxmlformats.org/drawingml/2006/table">
            <a:tbl>
              <a:tblPr bandRow="1">
                <a:tableStyleId>{327F97BB-C833-4FB7-BDE5-3F7075034690}</a:tableStyleId>
              </a:tblPr>
              <a:tblGrid>
                <a:gridCol w="5049584">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tblGrid>
              <a:tr h="190500">
                <a:tc>
                  <a:txBody>
                    <a:bodyPr/>
                    <a:lstStyle/>
                    <a:p>
                      <a:pPr algn="l" fontAlgn="b"/>
                      <a:r>
                        <a:rPr lang="fr-FR" sz="4000" u="none" strike="noStrike" dirty="0">
                          <a:effectLst/>
                        </a:rPr>
                        <a:t> SALLE ACCES VESTIAIRE</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97</a:t>
                      </a: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4000" u="none" strike="noStrike">
                          <a:effectLst/>
                        </a:rPr>
                        <a:t> SALLE ASCMCIC</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442</a:t>
                      </a: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4000" u="none" strike="noStrike" dirty="0">
                          <a:effectLst/>
                        </a:rPr>
                        <a:t>AIKIDO</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4000" u="none" strike="noStrike">
                          <a:effectLst/>
                        </a:rPr>
                        <a:t>AVIRON</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8</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4000" u="none" strike="noStrike" dirty="0">
                          <a:effectLst/>
                        </a:rPr>
                        <a:t>BADMINTON</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69</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4000" u="none" strike="noStrike">
                          <a:effectLst/>
                        </a:rPr>
                        <a:t>BASKET</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4000" u="none" strike="noStrike">
                          <a:effectLst/>
                        </a:rPr>
                        <a:t>BOWLING</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7</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fr-FR" sz="4000" u="none" strike="noStrike">
                          <a:effectLst/>
                        </a:rPr>
                        <a:t>CANOE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fr-FR" sz="4000" u="none" strike="noStrike">
                          <a:effectLst/>
                        </a:rPr>
                        <a:t>CARDIO-BOXE PANZA</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6</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fr-FR" sz="4000" u="none" strike="noStrike">
                          <a:effectLst/>
                        </a:rPr>
                        <a:t>COURSE À PIED</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71</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fr-FR" sz="4000" u="none" strike="noStrike">
                          <a:effectLst/>
                        </a:rPr>
                        <a:t>CYCLO</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34</a:t>
                      </a:r>
                    </a:p>
                  </a:txBody>
                  <a:tcPr marL="9525" marR="9525" marT="9525" marB="0" anchor="b"/>
                </a:tc>
                <a:extLst>
                  <a:ext uri="{0D108BD9-81ED-4DB2-BD59-A6C34878D82A}">
                    <a16:rowId xmlns:a16="http://schemas.microsoft.com/office/drawing/2014/main" val="10010"/>
                  </a:ext>
                </a:extLst>
              </a:tr>
              <a:tr h="190500">
                <a:tc>
                  <a:txBody>
                    <a:bodyPr/>
                    <a:lstStyle/>
                    <a:p>
                      <a:pPr algn="l" fontAlgn="b"/>
                      <a:r>
                        <a:rPr lang="fr-FR" sz="4000" u="none" strike="noStrike">
                          <a:effectLst/>
                        </a:rPr>
                        <a:t>DANSE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31</a:t>
                      </a:r>
                    </a:p>
                  </a:txBody>
                  <a:tcPr marL="9525" marR="9525" marT="9525" marB="0" anchor="b"/>
                </a:tc>
                <a:extLst>
                  <a:ext uri="{0D108BD9-81ED-4DB2-BD59-A6C34878D82A}">
                    <a16:rowId xmlns:a16="http://schemas.microsoft.com/office/drawing/2014/main" val="10011"/>
                  </a:ext>
                </a:extLst>
              </a:tr>
              <a:tr h="190500">
                <a:tc>
                  <a:txBody>
                    <a:bodyPr/>
                    <a:lstStyle/>
                    <a:p>
                      <a:pPr algn="l" fontAlgn="b"/>
                      <a:r>
                        <a:rPr lang="fr-FR" sz="4000" u="none" strike="noStrike">
                          <a:effectLst/>
                        </a:rPr>
                        <a:t>ECHECS</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4</a:t>
                      </a:r>
                    </a:p>
                  </a:txBody>
                  <a:tcPr marL="9525" marR="9525" marT="9525" marB="0" anchor="b"/>
                </a:tc>
                <a:extLst>
                  <a:ext uri="{0D108BD9-81ED-4DB2-BD59-A6C34878D82A}">
                    <a16:rowId xmlns:a16="http://schemas.microsoft.com/office/drawing/2014/main" val="10012"/>
                  </a:ext>
                </a:extLst>
              </a:tr>
              <a:tr h="190500">
                <a:tc>
                  <a:txBody>
                    <a:bodyPr/>
                    <a:lstStyle/>
                    <a:p>
                      <a:pPr algn="l" fontAlgn="b"/>
                      <a:r>
                        <a:rPr lang="fr-FR" sz="4000" u="none" strike="noStrike">
                          <a:effectLst/>
                        </a:rPr>
                        <a:t>EQUITATION</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6</a:t>
                      </a:r>
                    </a:p>
                  </a:txBody>
                  <a:tcPr marL="9525" marR="9525" marT="9525" marB="0" anchor="b"/>
                </a:tc>
                <a:extLst>
                  <a:ext uri="{0D108BD9-81ED-4DB2-BD59-A6C34878D82A}">
                    <a16:rowId xmlns:a16="http://schemas.microsoft.com/office/drawing/2014/main" val="10013"/>
                  </a:ext>
                </a:extLst>
              </a:tr>
              <a:tr h="190500">
                <a:tc>
                  <a:txBody>
                    <a:bodyPr/>
                    <a:lstStyle/>
                    <a:p>
                      <a:pPr algn="l" fontAlgn="b"/>
                      <a:r>
                        <a:rPr lang="fr-FR" sz="4000" u="none" strike="noStrike">
                          <a:effectLst/>
                        </a:rPr>
                        <a:t>FITNESS</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41</a:t>
                      </a:r>
                    </a:p>
                  </a:txBody>
                  <a:tcPr marL="9525" marR="9525" marT="9525" marB="0" anchor="b"/>
                </a:tc>
                <a:extLst>
                  <a:ext uri="{0D108BD9-81ED-4DB2-BD59-A6C34878D82A}">
                    <a16:rowId xmlns:a16="http://schemas.microsoft.com/office/drawing/2014/main" val="10014"/>
                  </a:ext>
                </a:extLst>
              </a:tr>
              <a:tr h="190500">
                <a:tc>
                  <a:txBody>
                    <a:bodyPr/>
                    <a:lstStyle/>
                    <a:p>
                      <a:pPr algn="l" fontAlgn="b"/>
                      <a:r>
                        <a:rPr lang="fr-FR" sz="4000" u="none" strike="noStrike">
                          <a:effectLst/>
                        </a:rPr>
                        <a:t>FOOT EN SALLE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15"/>
                  </a:ext>
                </a:extLst>
              </a:tr>
              <a:tr h="190500">
                <a:tc>
                  <a:txBody>
                    <a:bodyPr/>
                    <a:lstStyle/>
                    <a:p>
                      <a:pPr algn="l" fontAlgn="b"/>
                      <a:r>
                        <a:rPr lang="fr-FR" sz="4000" u="none" strike="noStrike">
                          <a:effectLst/>
                        </a:rPr>
                        <a:t>FOOTBALL</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dirty="0">
                          <a:solidFill>
                            <a:srgbClr val="000000"/>
                          </a:solidFill>
                          <a:effectLst/>
                          <a:latin typeface="Calibri" panose="020F0502020204030204" pitchFamily="34" charset="0"/>
                        </a:rPr>
                        <a:t>57</a:t>
                      </a:r>
                    </a:p>
                  </a:txBody>
                  <a:tcPr marL="9525" marR="9525" marT="9525" marB="0" anchor="b"/>
                </a:tc>
                <a:extLst>
                  <a:ext uri="{0D108BD9-81ED-4DB2-BD59-A6C34878D82A}">
                    <a16:rowId xmlns:a16="http://schemas.microsoft.com/office/drawing/2014/main" val="10016"/>
                  </a:ext>
                </a:extLst>
              </a:tr>
            </a:tbl>
          </a:graphicData>
        </a:graphic>
      </p:graphicFrame>
      <p:graphicFrame>
        <p:nvGraphicFramePr>
          <p:cNvPr id="17" name="Tableau 16"/>
          <p:cNvGraphicFramePr>
            <a:graphicFrameLocks noGrp="1"/>
          </p:cNvGraphicFramePr>
          <p:nvPr>
            <p:extLst>
              <p:ext uri="{D42A27DB-BD31-4B8C-83A1-F6EECF244321}">
                <p14:modId xmlns:p14="http://schemas.microsoft.com/office/powerpoint/2010/main" val="1855142576"/>
              </p:ext>
            </p:extLst>
          </p:nvPr>
        </p:nvGraphicFramePr>
        <p:xfrm>
          <a:off x="16760746" y="2452760"/>
          <a:ext cx="5899912" cy="10525125"/>
        </p:xfrm>
        <a:graphic>
          <a:graphicData uri="http://schemas.openxmlformats.org/drawingml/2006/table">
            <a:tbl>
              <a:tblPr bandRow="1">
                <a:tableStyleId>{327F97BB-C833-4FB7-BDE5-3F7075034690}</a:tableStyleId>
              </a:tblPr>
              <a:tblGrid>
                <a:gridCol w="4680712">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190500">
                <a:tc>
                  <a:txBody>
                    <a:bodyPr/>
                    <a:lstStyle/>
                    <a:p>
                      <a:pPr algn="l" fontAlgn="b"/>
                      <a:r>
                        <a:rPr lang="fr-FR" sz="4000" u="none" strike="noStrike" dirty="0">
                          <a:effectLst/>
                        </a:rPr>
                        <a:t>GOLF</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dirty="0">
                          <a:solidFill>
                            <a:srgbClr val="000000"/>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4000" u="none" strike="noStrike">
                          <a:effectLst/>
                        </a:rPr>
                        <a:t>GOLF LA WANTZENAU</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34</a:t>
                      </a: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4000" u="none" strike="noStrike">
                          <a:effectLst/>
                        </a:rPr>
                        <a:t>HANDBALL</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4000" u="none" strike="noStrike">
                          <a:effectLst/>
                        </a:rPr>
                        <a:t>MONTAGNE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93</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4000" u="none" strike="noStrike">
                          <a:effectLst/>
                        </a:rPr>
                        <a:t>NATATION</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45</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4000" u="none" strike="noStrike">
                          <a:effectLst/>
                        </a:rPr>
                        <a:t>PADEL</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29</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fr-FR" sz="4000" u="none" strike="noStrike">
                          <a:effectLst/>
                        </a:rPr>
                        <a:t>PETANQUE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fr-FR" sz="4000" u="none" strike="noStrike">
                          <a:effectLst/>
                        </a:rPr>
                        <a:t>PRET-VELO</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fr-FR" sz="4000" u="none" strike="noStrike">
                          <a:effectLst/>
                        </a:rPr>
                        <a:t>RUGBY</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fr-FR" sz="4000" u="none" strike="noStrike">
                          <a:effectLst/>
                        </a:rPr>
                        <a:t>SKI</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104</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fr-FR" sz="4000" u="none" strike="noStrike">
                          <a:effectLst/>
                        </a:rPr>
                        <a:t>SQUASH</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10010"/>
                  </a:ext>
                </a:extLst>
              </a:tr>
              <a:tr h="190500">
                <a:tc>
                  <a:txBody>
                    <a:bodyPr/>
                    <a:lstStyle/>
                    <a:p>
                      <a:pPr algn="l" fontAlgn="b"/>
                      <a:r>
                        <a:rPr lang="fr-FR" sz="4000" u="none" strike="noStrike">
                          <a:effectLst/>
                        </a:rPr>
                        <a:t>TAEKWONDO</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2</a:t>
                      </a:r>
                    </a:p>
                  </a:txBody>
                  <a:tcPr marL="9525" marR="9525" marT="9525" marB="0" anchor="b"/>
                </a:tc>
                <a:extLst>
                  <a:ext uri="{0D108BD9-81ED-4DB2-BD59-A6C34878D82A}">
                    <a16:rowId xmlns:a16="http://schemas.microsoft.com/office/drawing/2014/main" val="10011"/>
                  </a:ext>
                </a:extLst>
              </a:tr>
              <a:tr h="190500">
                <a:tc>
                  <a:txBody>
                    <a:bodyPr/>
                    <a:lstStyle/>
                    <a:p>
                      <a:pPr algn="l" fontAlgn="b"/>
                      <a:r>
                        <a:rPr lang="fr-FR" sz="4000" u="none" strike="noStrike">
                          <a:effectLst/>
                        </a:rPr>
                        <a:t>TENNIS</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58</a:t>
                      </a:r>
                    </a:p>
                  </a:txBody>
                  <a:tcPr marL="9525" marR="9525" marT="9525" marB="0" anchor="b"/>
                </a:tc>
                <a:extLst>
                  <a:ext uri="{0D108BD9-81ED-4DB2-BD59-A6C34878D82A}">
                    <a16:rowId xmlns:a16="http://schemas.microsoft.com/office/drawing/2014/main" val="10012"/>
                  </a:ext>
                </a:extLst>
              </a:tr>
              <a:tr h="190500">
                <a:tc>
                  <a:txBody>
                    <a:bodyPr/>
                    <a:lstStyle/>
                    <a:p>
                      <a:pPr algn="l" fontAlgn="b"/>
                      <a:r>
                        <a:rPr lang="fr-FR" sz="4000" u="none" strike="noStrike">
                          <a:effectLst/>
                        </a:rPr>
                        <a:t>TENNIS DE TABLE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10013"/>
                  </a:ext>
                </a:extLst>
              </a:tr>
              <a:tr h="190500">
                <a:tc>
                  <a:txBody>
                    <a:bodyPr/>
                    <a:lstStyle/>
                    <a:p>
                      <a:pPr algn="l" fontAlgn="b"/>
                      <a:r>
                        <a:rPr lang="fr-FR" sz="4000" u="none" strike="noStrike">
                          <a:effectLst/>
                        </a:rPr>
                        <a:t>TIR</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14</a:t>
                      </a:r>
                    </a:p>
                  </a:txBody>
                  <a:tcPr marL="9525" marR="9525" marT="9525" marB="0" anchor="b"/>
                </a:tc>
                <a:extLst>
                  <a:ext uri="{0D108BD9-81ED-4DB2-BD59-A6C34878D82A}">
                    <a16:rowId xmlns:a16="http://schemas.microsoft.com/office/drawing/2014/main" val="10014"/>
                  </a:ext>
                </a:extLst>
              </a:tr>
              <a:tr h="190500">
                <a:tc>
                  <a:txBody>
                    <a:bodyPr/>
                    <a:lstStyle/>
                    <a:p>
                      <a:pPr algn="l" fontAlgn="b"/>
                      <a:r>
                        <a:rPr lang="fr-FR" sz="4000" u="none" strike="noStrike">
                          <a:effectLst/>
                        </a:rPr>
                        <a:t>ULTIMATE FRISBEE</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15"/>
                  </a:ext>
                </a:extLst>
              </a:tr>
              <a:tr h="190500">
                <a:tc>
                  <a:txBody>
                    <a:bodyPr/>
                    <a:lstStyle/>
                    <a:p>
                      <a:pPr algn="l" fontAlgn="b"/>
                      <a:r>
                        <a:rPr lang="fr-FR" sz="4000" u="none" strike="noStrike">
                          <a:effectLst/>
                        </a:rPr>
                        <a:t>VOLLEY</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dirty="0">
                          <a:solidFill>
                            <a:srgbClr val="000000"/>
                          </a:solidFill>
                          <a:effectLst/>
                          <a:latin typeface="Calibri" panose="020F0502020204030204" pitchFamily="34" charset="0"/>
                        </a:rPr>
                        <a:t>70</a:t>
                      </a:r>
                    </a:p>
                  </a:txBody>
                  <a:tcPr marL="9525" marR="9525" marT="9525" marB="0" anchor="b"/>
                </a:tc>
                <a:extLst>
                  <a:ext uri="{0D108BD9-81ED-4DB2-BD59-A6C34878D82A}">
                    <a16:rowId xmlns:a16="http://schemas.microsoft.com/office/drawing/2014/main" val="10016"/>
                  </a:ext>
                </a:extLst>
              </a:tr>
            </a:tbl>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1191093933"/>
              </p:ext>
            </p:extLst>
          </p:nvPr>
        </p:nvGraphicFramePr>
        <p:xfrm>
          <a:off x="811577" y="2150448"/>
          <a:ext cx="6356350" cy="2011680"/>
        </p:xfrm>
        <a:graphic>
          <a:graphicData uri="http://schemas.openxmlformats.org/drawingml/2006/table">
            <a:tbl>
              <a:tblPr bandRow="1">
                <a:tableStyleId>{18603FDC-E32A-4AB5-989C-0864C3EAD2B8}</a:tableStyleId>
              </a:tblPr>
              <a:tblGrid>
                <a:gridCol w="3252787">
                  <a:extLst>
                    <a:ext uri="{9D8B030D-6E8A-4147-A177-3AD203B41FA5}">
                      <a16:colId xmlns:a16="http://schemas.microsoft.com/office/drawing/2014/main" val="20000"/>
                    </a:ext>
                  </a:extLst>
                </a:gridCol>
                <a:gridCol w="1465263">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tblGrid>
              <a:tr h="190500">
                <a:tc>
                  <a:txBody>
                    <a:bodyPr/>
                    <a:lstStyle/>
                    <a:p>
                      <a:pPr algn="ctr" fontAlgn="b"/>
                      <a:r>
                        <a:rPr lang="fr-FR" sz="6600" u="none" strike="noStrike" dirty="0">
                          <a:effectLst/>
                        </a:rPr>
                        <a:t>Féminin</a:t>
                      </a:r>
                      <a:endParaRPr lang="fr-FR" sz="6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6600" b="0" i="0" u="none" strike="noStrike" dirty="0" smtClean="0">
                          <a:solidFill>
                            <a:schemeClr val="lt1"/>
                          </a:solidFill>
                          <a:effectLst/>
                          <a:latin typeface="+mn-lt"/>
                        </a:rPr>
                        <a:t>609</a:t>
                      </a:r>
                      <a:endParaRPr lang="fr-FR" sz="6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6600" u="none" strike="noStrike" dirty="0" smtClean="0">
                          <a:effectLst/>
                        </a:rPr>
                        <a:t>41%</a:t>
                      </a:r>
                      <a:endParaRPr lang="fr-FR" sz="6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190500">
                <a:tc>
                  <a:txBody>
                    <a:bodyPr/>
                    <a:lstStyle/>
                    <a:p>
                      <a:pPr algn="ctr" fontAlgn="b"/>
                      <a:r>
                        <a:rPr lang="fr-FR" sz="6600" u="none" strike="noStrike">
                          <a:effectLst/>
                        </a:rPr>
                        <a:t>Masculin</a:t>
                      </a:r>
                      <a:endParaRPr lang="fr-FR" sz="66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6600" b="0" i="0" u="none" strike="noStrike" dirty="0" smtClean="0">
                          <a:solidFill>
                            <a:schemeClr val="lt1"/>
                          </a:solidFill>
                          <a:effectLst/>
                          <a:latin typeface="+mn-lt"/>
                        </a:rPr>
                        <a:t>872</a:t>
                      </a:r>
                      <a:endParaRPr lang="fr-FR" sz="66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6600" u="none" strike="noStrike" dirty="0" smtClean="0">
                          <a:effectLst/>
                        </a:rPr>
                        <a:t>59%</a:t>
                      </a:r>
                      <a:endParaRPr lang="fr-FR" sz="66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bl>
          </a:graphicData>
        </a:graphic>
      </p:graphicFrame>
      <p:graphicFrame>
        <p:nvGraphicFramePr>
          <p:cNvPr id="20" name="Tableau 19"/>
          <p:cNvGraphicFramePr>
            <a:graphicFrameLocks noGrp="1"/>
          </p:cNvGraphicFramePr>
          <p:nvPr>
            <p:extLst>
              <p:ext uri="{D42A27DB-BD31-4B8C-83A1-F6EECF244321}">
                <p14:modId xmlns:p14="http://schemas.microsoft.com/office/powerpoint/2010/main" val="4105811393"/>
              </p:ext>
            </p:extLst>
          </p:nvPr>
        </p:nvGraphicFramePr>
        <p:xfrm>
          <a:off x="518159" y="5453951"/>
          <a:ext cx="8950707" cy="2468880"/>
        </p:xfrm>
        <a:graphic>
          <a:graphicData uri="http://schemas.openxmlformats.org/drawingml/2006/table">
            <a:tbl>
              <a:tblPr>
                <a:tableStyleId>{638B1855-1B75-4FBE-930C-398BA8C253C6}</a:tableStyleId>
              </a:tblPr>
              <a:tblGrid>
                <a:gridCol w="5510746">
                  <a:extLst>
                    <a:ext uri="{9D8B030D-6E8A-4147-A177-3AD203B41FA5}">
                      <a16:colId xmlns:a16="http://schemas.microsoft.com/office/drawing/2014/main" val="20000"/>
                    </a:ext>
                  </a:extLst>
                </a:gridCol>
                <a:gridCol w="1841958">
                  <a:extLst>
                    <a:ext uri="{9D8B030D-6E8A-4147-A177-3AD203B41FA5}">
                      <a16:colId xmlns:a16="http://schemas.microsoft.com/office/drawing/2014/main" val="20001"/>
                    </a:ext>
                  </a:extLst>
                </a:gridCol>
                <a:gridCol w="1598003">
                  <a:extLst>
                    <a:ext uri="{9D8B030D-6E8A-4147-A177-3AD203B41FA5}">
                      <a16:colId xmlns:a16="http://schemas.microsoft.com/office/drawing/2014/main" val="20002"/>
                    </a:ext>
                  </a:extLst>
                </a:gridCol>
              </a:tblGrid>
              <a:tr h="190500">
                <a:tc>
                  <a:txBody>
                    <a:bodyPr/>
                    <a:lstStyle/>
                    <a:p>
                      <a:pPr algn="ctr" fontAlgn="b"/>
                      <a:r>
                        <a:rPr lang="fr-FR" sz="5400" u="none" strike="noStrike" dirty="0">
                          <a:effectLst/>
                        </a:rPr>
                        <a:t>Autres</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dirty="0" smtClean="0">
                          <a:effectLst/>
                        </a:rPr>
                        <a:t>84</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a:effectLst/>
                        </a:rPr>
                        <a:t>6%</a:t>
                      </a:r>
                      <a:endParaRPr lang="fr-FR" sz="5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190500">
                <a:tc>
                  <a:txBody>
                    <a:bodyPr/>
                    <a:lstStyle/>
                    <a:p>
                      <a:pPr algn="ctr" fontAlgn="b"/>
                      <a:r>
                        <a:rPr lang="fr-FR" sz="5400" u="none" strike="noStrike" dirty="0">
                          <a:effectLst/>
                        </a:rPr>
                        <a:t>Deuxième Sport</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dirty="0" smtClean="0">
                          <a:effectLst/>
                        </a:rPr>
                        <a:t>208</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a:effectLst/>
                        </a:rPr>
                        <a:t>14%</a:t>
                      </a:r>
                      <a:endParaRPr lang="fr-FR" sz="54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fr-FR" sz="5400" u="none" strike="noStrike" dirty="0">
                          <a:effectLst/>
                        </a:rPr>
                        <a:t>Sport Principal</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dirty="0" smtClean="0">
                          <a:effectLst/>
                        </a:rPr>
                        <a:t>1189</a:t>
                      </a:r>
                      <a:endParaRPr lang="fr-FR" sz="54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5400" u="none" strike="noStrike" dirty="0">
                          <a:effectLst/>
                        </a:rPr>
                        <a:t>80%</a:t>
                      </a:r>
                      <a:endParaRPr lang="fr-FR" sz="5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bl>
          </a:graphicData>
        </a:graphic>
      </p:graphicFrame>
      <p:graphicFrame>
        <p:nvGraphicFramePr>
          <p:cNvPr id="21" name="Tableau 20"/>
          <p:cNvGraphicFramePr>
            <a:graphicFrameLocks noGrp="1"/>
          </p:cNvGraphicFramePr>
          <p:nvPr>
            <p:extLst>
              <p:ext uri="{D42A27DB-BD31-4B8C-83A1-F6EECF244321}">
                <p14:modId xmlns:p14="http://schemas.microsoft.com/office/powerpoint/2010/main" val="3823648140"/>
              </p:ext>
            </p:extLst>
          </p:nvPr>
        </p:nvGraphicFramePr>
        <p:xfrm>
          <a:off x="371676" y="8483134"/>
          <a:ext cx="9114755" cy="3714750"/>
        </p:xfrm>
        <a:graphic>
          <a:graphicData uri="http://schemas.openxmlformats.org/drawingml/2006/table">
            <a:tbl>
              <a:tblPr>
                <a:tableStyleId>{638B1855-1B75-4FBE-930C-398BA8C253C6}</a:tableStyleId>
              </a:tblPr>
              <a:tblGrid>
                <a:gridCol w="6663309">
                  <a:extLst>
                    <a:ext uri="{9D8B030D-6E8A-4147-A177-3AD203B41FA5}">
                      <a16:colId xmlns:a16="http://schemas.microsoft.com/office/drawing/2014/main" val="20000"/>
                    </a:ext>
                  </a:extLst>
                </a:gridCol>
                <a:gridCol w="1459259">
                  <a:extLst>
                    <a:ext uri="{9D8B030D-6E8A-4147-A177-3AD203B41FA5}">
                      <a16:colId xmlns:a16="http://schemas.microsoft.com/office/drawing/2014/main" val="20001"/>
                    </a:ext>
                  </a:extLst>
                </a:gridCol>
                <a:gridCol w="992187">
                  <a:extLst>
                    <a:ext uri="{9D8B030D-6E8A-4147-A177-3AD203B41FA5}">
                      <a16:colId xmlns:a16="http://schemas.microsoft.com/office/drawing/2014/main" val="20002"/>
                    </a:ext>
                  </a:extLst>
                </a:gridCol>
              </a:tblGrid>
              <a:tr h="190500">
                <a:tc>
                  <a:txBody>
                    <a:bodyPr/>
                    <a:lstStyle/>
                    <a:p>
                      <a:pPr algn="l" fontAlgn="b"/>
                      <a:r>
                        <a:rPr lang="fr-FR" sz="4000" u="none" strike="noStrike" dirty="0">
                          <a:effectLst/>
                        </a:rPr>
                        <a:t>Compétition</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422</a:t>
                      </a:r>
                    </a:p>
                  </a:txBody>
                  <a:tcPr marL="9525" marR="9525" marT="9525" marB="0" anchor="b"/>
                </a:tc>
                <a:tc>
                  <a:txBody>
                    <a:bodyPr/>
                    <a:lstStyle/>
                    <a:p>
                      <a:pPr algn="r" fontAlgn="b"/>
                      <a:r>
                        <a:rPr lang="fr-FR" sz="4000" b="0" i="0" u="none" strike="noStrike">
                          <a:effectLst/>
                          <a:latin typeface="Calibri" panose="020F0502020204030204" pitchFamily="34" charset="0"/>
                        </a:rPr>
                        <a:t>28%</a:t>
                      </a:r>
                    </a:p>
                  </a:txBody>
                  <a:tcPr marL="9525" marR="9525" marT="9525" marB="0" anchor="b"/>
                </a:tc>
                <a:extLst>
                  <a:ext uri="{0D108BD9-81ED-4DB2-BD59-A6C34878D82A}">
                    <a16:rowId xmlns:a16="http://schemas.microsoft.com/office/drawing/2014/main" val="10000"/>
                  </a:ext>
                </a:extLst>
              </a:tr>
              <a:tr h="190500">
                <a:tc>
                  <a:txBody>
                    <a:bodyPr/>
                    <a:lstStyle/>
                    <a:p>
                      <a:pPr algn="l" fontAlgn="b"/>
                      <a:r>
                        <a:rPr lang="fr-FR" sz="4000" u="none" strike="noStrike">
                          <a:effectLst/>
                        </a:rPr>
                        <a:t>Loisir</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617</a:t>
                      </a:r>
                    </a:p>
                  </a:txBody>
                  <a:tcPr marL="9525" marR="9525" marT="9525" marB="0" anchor="b"/>
                </a:tc>
                <a:tc>
                  <a:txBody>
                    <a:bodyPr/>
                    <a:lstStyle/>
                    <a:p>
                      <a:pPr algn="r" fontAlgn="b"/>
                      <a:r>
                        <a:rPr lang="fr-FR" sz="4000" b="0" i="0" u="none" strike="noStrike">
                          <a:effectLst/>
                          <a:latin typeface="Calibri" panose="020F0502020204030204" pitchFamily="34" charset="0"/>
                        </a:rPr>
                        <a:t>42%</a:t>
                      </a:r>
                    </a:p>
                  </a:txBody>
                  <a:tcPr marL="9525" marR="9525" marT="9525" marB="0" anchor="b"/>
                </a:tc>
                <a:extLst>
                  <a:ext uri="{0D108BD9-81ED-4DB2-BD59-A6C34878D82A}">
                    <a16:rowId xmlns:a16="http://schemas.microsoft.com/office/drawing/2014/main" val="10001"/>
                  </a:ext>
                </a:extLst>
              </a:tr>
              <a:tr h="190500">
                <a:tc>
                  <a:txBody>
                    <a:bodyPr/>
                    <a:lstStyle/>
                    <a:p>
                      <a:pPr algn="l" fontAlgn="b"/>
                      <a:r>
                        <a:rPr lang="fr-FR" sz="4000" u="none" strike="noStrike" dirty="0">
                          <a:effectLst/>
                        </a:rPr>
                        <a:t>Salle (1 créneau)</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157</a:t>
                      </a:r>
                    </a:p>
                  </a:txBody>
                  <a:tcPr marL="9525" marR="9525" marT="9525" marB="0" anchor="b"/>
                </a:tc>
                <a:tc>
                  <a:txBody>
                    <a:bodyPr/>
                    <a:lstStyle/>
                    <a:p>
                      <a:pPr algn="r" fontAlgn="b"/>
                      <a:r>
                        <a:rPr lang="fr-FR" sz="4000" b="0" i="0" u="none" strike="noStrike">
                          <a:effectLst/>
                          <a:latin typeface="Calibri" panose="020F0502020204030204" pitchFamily="34" charset="0"/>
                        </a:rPr>
                        <a:t>11%</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fr-FR" sz="4000" u="none" strike="noStrike" dirty="0">
                          <a:effectLst/>
                        </a:rPr>
                        <a:t>Salle (1 TPS)</a:t>
                      </a:r>
                      <a:endParaRPr lang="fr-FR" sz="4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16</a:t>
                      </a:r>
                    </a:p>
                  </a:txBody>
                  <a:tcPr marL="9525" marR="9525" marT="9525" marB="0" anchor="b"/>
                </a:tc>
                <a:tc>
                  <a:txBody>
                    <a:bodyPr/>
                    <a:lstStyle/>
                    <a:p>
                      <a:pPr algn="r" fontAlgn="b"/>
                      <a:r>
                        <a:rPr lang="fr-FR" sz="4000" b="0" i="0" u="none" strike="noStrike">
                          <a:effectLst/>
                          <a:latin typeface="Calibri" panose="020F0502020204030204" pitchFamily="34" charset="0"/>
                        </a:rPr>
                        <a:t>1%</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fr-FR" sz="4000" u="none" strike="noStrike">
                          <a:effectLst/>
                        </a:rPr>
                        <a:t>Salle (multi-créneau avec 1 TPS)</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17</a:t>
                      </a:r>
                    </a:p>
                  </a:txBody>
                  <a:tcPr marL="9525" marR="9525" marT="9525" marB="0" anchor="b"/>
                </a:tc>
                <a:tc>
                  <a:txBody>
                    <a:bodyPr/>
                    <a:lstStyle/>
                    <a:p>
                      <a:pPr algn="r" fontAlgn="b"/>
                      <a:r>
                        <a:rPr lang="fr-FR" sz="4000" b="0" i="0" u="none" strike="noStrike">
                          <a:effectLst/>
                          <a:latin typeface="Calibri" panose="020F0502020204030204" pitchFamily="34" charset="0"/>
                        </a:rPr>
                        <a:t>1%</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fr-FR" sz="4000" u="none" strike="noStrike">
                          <a:effectLst/>
                        </a:rPr>
                        <a:t>Salle (multi-créneau)</a:t>
                      </a:r>
                      <a:endParaRPr lang="fr-FR" sz="4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FR" sz="4000" b="0" i="0" u="none" strike="noStrike">
                          <a:solidFill>
                            <a:srgbClr val="000000"/>
                          </a:solidFill>
                          <a:effectLst/>
                          <a:latin typeface="Calibri" panose="020F0502020204030204" pitchFamily="34" charset="0"/>
                        </a:rPr>
                        <a:t>252</a:t>
                      </a:r>
                    </a:p>
                  </a:txBody>
                  <a:tcPr marL="9525" marR="9525" marT="9525" marB="0" anchor="b"/>
                </a:tc>
                <a:tc>
                  <a:txBody>
                    <a:bodyPr/>
                    <a:lstStyle/>
                    <a:p>
                      <a:pPr algn="r" fontAlgn="b"/>
                      <a:r>
                        <a:rPr lang="fr-FR" sz="4000" b="0" i="0" u="none" strike="noStrike" dirty="0">
                          <a:effectLst/>
                          <a:latin typeface="Calibri" panose="020F0502020204030204" pitchFamily="34" charset="0"/>
                        </a:rPr>
                        <a:t>17%</a:t>
                      </a:r>
                    </a:p>
                  </a:txBody>
                  <a:tcPr marL="9525" marR="9525" marT="9525"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596016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82</a:t>
            </a:fld>
            <a:endParaRPr lang="fr-FR" dirty="0"/>
          </a:p>
        </p:txBody>
      </p:sp>
      <p:sp>
        <p:nvSpPr>
          <p:cNvPr id="3" name="Ellipse 2"/>
          <p:cNvSpPr/>
          <p:nvPr/>
        </p:nvSpPr>
        <p:spPr>
          <a:xfrm>
            <a:off x="12527" y="5372015"/>
            <a:ext cx="1692000" cy="16920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Sept</a:t>
            </a:r>
            <a:endParaRPr lang="fr-FR" sz="3200" dirty="0"/>
          </a:p>
        </p:txBody>
      </p:sp>
      <p:cxnSp>
        <p:nvCxnSpPr>
          <p:cNvPr id="6" name="Connecteur droit 5"/>
          <p:cNvCxnSpPr/>
          <p:nvPr/>
        </p:nvCxnSpPr>
        <p:spPr>
          <a:xfrm>
            <a:off x="469648" y="6772997"/>
            <a:ext cx="0" cy="4431055"/>
          </a:xfrm>
          <a:prstGeom prst="line">
            <a:avLst/>
          </a:prstGeom>
          <a:ln w="76200">
            <a:solidFill>
              <a:srgbClr val="0E4195"/>
            </a:solidFill>
            <a:tailEnd type="ova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14106" y="9420807"/>
            <a:ext cx="3169057" cy="646331"/>
          </a:xfrm>
          <a:prstGeom prst="rect">
            <a:avLst/>
          </a:prstGeom>
        </p:spPr>
        <p:txBody>
          <a:bodyPr wrap="square">
            <a:spAutoFit/>
          </a:bodyPr>
          <a:lstStyle/>
          <a:p>
            <a:pPr lvl="0"/>
            <a:r>
              <a:rPr lang="fr-FR" sz="3600" i="1" dirty="0" smtClean="0">
                <a:solidFill>
                  <a:srgbClr val="0E4195"/>
                </a:solidFill>
                <a:latin typeface="Helvetica Neue UltraLight"/>
              </a:rPr>
              <a:t>Découverte</a:t>
            </a:r>
            <a:endParaRPr lang="fr-FR" sz="3600" i="1" dirty="0">
              <a:solidFill>
                <a:srgbClr val="0E4195"/>
              </a:solidFill>
              <a:latin typeface="Helvetica Neue UltraLight"/>
            </a:endParaRPr>
          </a:p>
        </p:txBody>
      </p:sp>
      <p:sp>
        <p:nvSpPr>
          <p:cNvPr id="12" name="Rectangle 11"/>
          <p:cNvSpPr/>
          <p:nvPr/>
        </p:nvSpPr>
        <p:spPr>
          <a:xfrm>
            <a:off x="304133" y="10003723"/>
            <a:ext cx="1975377" cy="1200329"/>
          </a:xfrm>
          <a:prstGeom prst="rect">
            <a:avLst/>
          </a:prstGeom>
        </p:spPr>
        <p:txBody>
          <a:bodyPr wrap="square">
            <a:spAutoFit/>
          </a:bodyPr>
          <a:lstStyle/>
          <a:p>
            <a:pPr lvl="0"/>
            <a:r>
              <a:rPr lang="fr-FR" sz="3600" i="1" dirty="0" smtClean="0">
                <a:solidFill>
                  <a:srgbClr val="0E4195"/>
                </a:solidFill>
                <a:latin typeface="Helvetica Neue UltraLight"/>
              </a:rPr>
              <a:t>Salsa</a:t>
            </a:r>
          </a:p>
          <a:p>
            <a:pPr lvl="0"/>
            <a:r>
              <a:rPr lang="fr-FR" sz="3600" i="1" dirty="0" err="1" smtClean="0">
                <a:solidFill>
                  <a:srgbClr val="0E4195"/>
                </a:solidFill>
                <a:latin typeface="Helvetica Neue UltraLight"/>
              </a:rPr>
              <a:t>Padel</a:t>
            </a:r>
            <a:endParaRPr lang="fr-FR" sz="3600" i="1" dirty="0">
              <a:solidFill>
                <a:srgbClr val="0E4195"/>
              </a:solidFill>
              <a:latin typeface="Helvetica Neue UltraLight"/>
            </a:endParaRPr>
          </a:p>
        </p:txBody>
      </p:sp>
      <p:cxnSp>
        <p:nvCxnSpPr>
          <p:cNvPr id="13" name="Connecteur droit 12"/>
          <p:cNvCxnSpPr/>
          <p:nvPr/>
        </p:nvCxnSpPr>
        <p:spPr>
          <a:xfrm flipV="1">
            <a:off x="2425315" y="519265"/>
            <a:ext cx="0" cy="5343525"/>
          </a:xfrm>
          <a:prstGeom prst="line">
            <a:avLst/>
          </a:prstGeom>
          <a:ln w="7620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77715" y="582580"/>
            <a:ext cx="4185761" cy="1200329"/>
          </a:xfrm>
          <a:prstGeom prst="rect">
            <a:avLst/>
          </a:prstGeom>
        </p:spPr>
        <p:txBody>
          <a:bodyPr wrap="none">
            <a:spAutoFit/>
          </a:bodyPr>
          <a:lstStyle/>
          <a:p>
            <a:pPr lvl="0"/>
            <a:r>
              <a:rPr lang="fr-FR" sz="3600" i="1" dirty="0" smtClean="0">
                <a:solidFill>
                  <a:srgbClr val="0E4195"/>
                </a:solidFill>
                <a:latin typeface="Helvetica Neue UltraLight"/>
              </a:rPr>
              <a:t>La Strasbourgeoise</a:t>
            </a:r>
          </a:p>
          <a:p>
            <a:pPr lvl="0" algn="l"/>
            <a:r>
              <a:rPr lang="fr-FR" sz="3600" i="1" dirty="0" smtClean="0">
                <a:solidFill>
                  <a:srgbClr val="0E4195"/>
                </a:solidFill>
                <a:latin typeface="Helvetica Neue UltraLight"/>
              </a:rPr>
              <a:t>L’</a:t>
            </a:r>
            <a:r>
              <a:rPr lang="fr-FR" sz="3600" i="1" dirty="0" err="1" smtClean="0">
                <a:solidFill>
                  <a:srgbClr val="0E4195"/>
                </a:solidFill>
                <a:latin typeface="Helvetica Neue UltraLight"/>
              </a:rPr>
              <a:t>Ekiden</a:t>
            </a:r>
            <a:endParaRPr lang="fr-FR" sz="3600" i="1" dirty="0">
              <a:solidFill>
                <a:srgbClr val="0E4195"/>
              </a:solidFill>
              <a:latin typeface="Helvetica Neue UltraLight"/>
            </a:endParaRPr>
          </a:p>
        </p:txBody>
      </p:sp>
      <p:cxnSp>
        <p:nvCxnSpPr>
          <p:cNvPr id="16" name="Connecteur droit 15"/>
          <p:cNvCxnSpPr/>
          <p:nvPr/>
        </p:nvCxnSpPr>
        <p:spPr>
          <a:xfrm flipV="1">
            <a:off x="11612238" y="3467100"/>
            <a:ext cx="0" cy="3305898"/>
          </a:xfrm>
          <a:prstGeom prst="line">
            <a:avLst/>
          </a:prstGeom>
          <a:ln w="76200">
            <a:solidFill>
              <a:srgbClr val="FF9933"/>
            </a:solidFill>
            <a:tailEnd type="ova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1804982" y="5452378"/>
            <a:ext cx="1692000" cy="16920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Oct</a:t>
            </a:r>
            <a:endParaRPr lang="fr-FR" sz="3200" dirty="0"/>
          </a:p>
        </p:txBody>
      </p:sp>
      <p:sp>
        <p:nvSpPr>
          <p:cNvPr id="31" name="Ellipse 30"/>
          <p:cNvSpPr/>
          <p:nvPr/>
        </p:nvSpPr>
        <p:spPr>
          <a:xfrm>
            <a:off x="3638706" y="5392349"/>
            <a:ext cx="1692000" cy="1692000"/>
          </a:xfrm>
          <a:prstGeom prst="ellipse">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Nov</a:t>
            </a:r>
            <a:endParaRPr lang="fr-FR" sz="3200" dirty="0"/>
          </a:p>
        </p:txBody>
      </p:sp>
      <p:sp>
        <p:nvSpPr>
          <p:cNvPr id="32" name="Ellipse 31"/>
          <p:cNvSpPr/>
          <p:nvPr/>
        </p:nvSpPr>
        <p:spPr>
          <a:xfrm>
            <a:off x="5472430" y="5372015"/>
            <a:ext cx="1692000" cy="169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Déc</a:t>
            </a:r>
            <a:endParaRPr lang="fr-FR" sz="3200" dirty="0">
              <a:solidFill>
                <a:schemeClr val="bg1"/>
              </a:solidFill>
            </a:endParaRPr>
          </a:p>
        </p:txBody>
      </p:sp>
      <p:sp>
        <p:nvSpPr>
          <p:cNvPr id="33" name="Ellipse 32"/>
          <p:cNvSpPr/>
          <p:nvPr/>
        </p:nvSpPr>
        <p:spPr>
          <a:xfrm>
            <a:off x="7344254" y="5452378"/>
            <a:ext cx="1692000" cy="1692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Janv</a:t>
            </a:r>
            <a:endParaRPr lang="fr-FR" sz="3200" dirty="0"/>
          </a:p>
        </p:txBody>
      </p:sp>
      <p:sp>
        <p:nvSpPr>
          <p:cNvPr id="34" name="Ellipse 33"/>
          <p:cNvSpPr/>
          <p:nvPr/>
        </p:nvSpPr>
        <p:spPr>
          <a:xfrm>
            <a:off x="9238623" y="5468550"/>
            <a:ext cx="1692000" cy="1692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Fév</a:t>
            </a:r>
            <a:endParaRPr lang="fr-FR" sz="3200" dirty="0"/>
          </a:p>
        </p:txBody>
      </p:sp>
      <p:sp>
        <p:nvSpPr>
          <p:cNvPr id="35" name="Ellipse 34"/>
          <p:cNvSpPr/>
          <p:nvPr/>
        </p:nvSpPr>
        <p:spPr>
          <a:xfrm>
            <a:off x="11137727" y="5402183"/>
            <a:ext cx="1692000" cy="1692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Mars</a:t>
            </a:r>
            <a:endParaRPr lang="fr-FR" sz="3200" dirty="0"/>
          </a:p>
        </p:txBody>
      </p:sp>
      <p:sp>
        <p:nvSpPr>
          <p:cNvPr id="36" name="Ellipse 35"/>
          <p:cNvSpPr/>
          <p:nvPr/>
        </p:nvSpPr>
        <p:spPr>
          <a:xfrm>
            <a:off x="13082582" y="5482546"/>
            <a:ext cx="1692000" cy="1692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Avril</a:t>
            </a:r>
            <a:endParaRPr lang="fr-FR" sz="3200" dirty="0"/>
          </a:p>
        </p:txBody>
      </p:sp>
      <p:sp>
        <p:nvSpPr>
          <p:cNvPr id="37" name="Ellipse 36"/>
          <p:cNvSpPr/>
          <p:nvPr/>
        </p:nvSpPr>
        <p:spPr>
          <a:xfrm>
            <a:off x="14954406" y="5422517"/>
            <a:ext cx="1692000" cy="1692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Mai</a:t>
            </a:r>
            <a:endParaRPr lang="fr-FR" sz="3200" dirty="0"/>
          </a:p>
        </p:txBody>
      </p:sp>
      <p:sp>
        <p:nvSpPr>
          <p:cNvPr id="38" name="Ellipse 37"/>
          <p:cNvSpPr/>
          <p:nvPr/>
        </p:nvSpPr>
        <p:spPr>
          <a:xfrm>
            <a:off x="16826230" y="5402183"/>
            <a:ext cx="1692000" cy="169200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Juin</a:t>
            </a:r>
            <a:endParaRPr lang="fr-FR" sz="3200" dirty="0"/>
          </a:p>
        </p:txBody>
      </p:sp>
      <p:sp>
        <p:nvSpPr>
          <p:cNvPr id="39" name="Ellipse 38"/>
          <p:cNvSpPr/>
          <p:nvPr/>
        </p:nvSpPr>
        <p:spPr>
          <a:xfrm>
            <a:off x="18698054" y="5482546"/>
            <a:ext cx="1692000" cy="169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Juil</a:t>
            </a:r>
            <a:endParaRPr lang="fr-FR" sz="3200" dirty="0"/>
          </a:p>
        </p:txBody>
      </p:sp>
      <p:sp>
        <p:nvSpPr>
          <p:cNvPr id="40" name="Ellipse 39"/>
          <p:cNvSpPr/>
          <p:nvPr/>
        </p:nvSpPr>
        <p:spPr>
          <a:xfrm>
            <a:off x="20592423" y="5498718"/>
            <a:ext cx="1692000" cy="16920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lumMod val="50000"/>
                  </a:schemeClr>
                </a:solidFill>
              </a:rPr>
              <a:t>Août</a:t>
            </a:r>
            <a:endParaRPr lang="fr-FR" sz="3200" dirty="0">
              <a:solidFill>
                <a:schemeClr val="bg1">
                  <a:lumMod val="50000"/>
                </a:schemeClr>
              </a:solidFill>
            </a:endParaRPr>
          </a:p>
        </p:txBody>
      </p:sp>
      <p:sp>
        <p:nvSpPr>
          <p:cNvPr id="41" name="Ellipse 40"/>
          <p:cNvSpPr/>
          <p:nvPr/>
        </p:nvSpPr>
        <p:spPr>
          <a:xfrm>
            <a:off x="22388850" y="5468550"/>
            <a:ext cx="1692000" cy="169200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Sept</a:t>
            </a:r>
            <a:endParaRPr lang="fr-FR" sz="3200" dirty="0">
              <a:solidFill>
                <a:schemeClr val="bg1"/>
              </a:solidFill>
            </a:endParaRPr>
          </a:p>
        </p:txBody>
      </p:sp>
      <p:sp>
        <p:nvSpPr>
          <p:cNvPr id="48" name="Rectangle 47"/>
          <p:cNvSpPr/>
          <p:nvPr/>
        </p:nvSpPr>
        <p:spPr>
          <a:xfrm>
            <a:off x="11612238" y="3464616"/>
            <a:ext cx="3884882" cy="1200329"/>
          </a:xfrm>
          <a:prstGeom prst="rect">
            <a:avLst/>
          </a:prstGeom>
        </p:spPr>
        <p:txBody>
          <a:bodyPr wrap="square">
            <a:spAutoFit/>
          </a:bodyPr>
          <a:lstStyle/>
          <a:p>
            <a:pPr lvl="0"/>
            <a:r>
              <a:rPr lang="fr-FR" sz="3600" i="1" dirty="0" smtClean="0">
                <a:solidFill>
                  <a:srgbClr val="0E4195"/>
                </a:solidFill>
                <a:latin typeface="Helvetica Neue UltraLight"/>
              </a:rPr>
              <a:t>Les fées du sport</a:t>
            </a:r>
          </a:p>
          <a:p>
            <a:pPr lvl="0"/>
            <a:r>
              <a:rPr lang="fr-FR" sz="3600" i="1" dirty="0" smtClean="0">
                <a:solidFill>
                  <a:srgbClr val="0E4195"/>
                </a:solidFill>
                <a:latin typeface="Helvetica Neue UltraLight"/>
              </a:rPr>
              <a:t>Stage de natation</a:t>
            </a:r>
            <a:endParaRPr lang="fr-FR" sz="3600" i="1" dirty="0">
              <a:solidFill>
                <a:srgbClr val="0E4195"/>
              </a:solidFill>
              <a:latin typeface="Helvetica Neue UltraLight"/>
            </a:endParaRPr>
          </a:p>
        </p:txBody>
      </p:sp>
      <p:cxnSp>
        <p:nvCxnSpPr>
          <p:cNvPr id="49" name="Connecteur droit 48"/>
          <p:cNvCxnSpPr/>
          <p:nvPr/>
        </p:nvCxnSpPr>
        <p:spPr>
          <a:xfrm>
            <a:off x="13652248" y="7114517"/>
            <a:ext cx="0" cy="2524783"/>
          </a:xfrm>
          <a:prstGeom prst="line">
            <a:avLst/>
          </a:prstGeom>
          <a:ln w="76200">
            <a:solidFill>
              <a:schemeClr val="bg2">
                <a:lumMod val="10000"/>
              </a:schemeClr>
            </a:solidFill>
            <a:tailEnd type="ova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295751" y="8574155"/>
            <a:ext cx="5071664" cy="1200329"/>
          </a:xfrm>
          <a:prstGeom prst="rect">
            <a:avLst/>
          </a:prstGeom>
        </p:spPr>
        <p:txBody>
          <a:bodyPr wrap="square">
            <a:spAutoFit/>
          </a:bodyPr>
          <a:lstStyle/>
          <a:p>
            <a:pPr lvl="0" algn="r"/>
            <a:r>
              <a:rPr lang="fr-FR" sz="3600" i="1" dirty="0" smtClean="0">
                <a:solidFill>
                  <a:srgbClr val="0E4195"/>
                </a:solidFill>
                <a:latin typeface="Helvetica Neue UltraLight"/>
              </a:rPr>
              <a:t>Weekend Sportif</a:t>
            </a:r>
          </a:p>
          <a:p>
            <a:pPr lvl="0" algn="r"/>
            <a:r>
              <a:rPr lang="fr-FR" sz="3600" i="1" dirty="0" smtClean="0">
                <a:solidFill>
                  <a:srgbClr val="0E4195"/>
                </a:solidFill>
                <a:latin typeface="Helvetica Neue UltraLight"/>
              </a:rPr>
              <a:t>Le marathon de Madrid</a:t>
            </a:r>
            <a:endParaRPr lang="fr-FR" sz="3600" i="1" dirty="0">
              <a:solidFill>
                <a:srgbClr val="0E4195"/>
              </a:solidFill>
              <a:latin typeface="Helvetica Neue UltraLight"/>
            </a:endParaRPr>
          </a:p>
        </p:txBody>
      </p:sp>
      <p:cxnSp>
        <p:nvCxnSpPr>
          <p:cNvPr id="52" name="Connecteur droit 51"/>
          <p:cNvCxnSpPr/>
          <p:nvPr/>
        </p:nvCxnSpPr>
        <p:spPr>
          <a:xfrm>
            <a:off x="15660454" y="7160550"/>
            <a:ext cx="0" cy="4081393"/>
          </a:xfrm>
          <a:prstGeom prst="line">
            <a:avLst/>
          </a:prstGeom>
          <a:ln w="7620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5839860" y="10003724"/>
            <a:ext cx="6030894" cy="1200329"/>
          </a:xfrm>
          <a:prstGeom prst="rect">
            <a:avLst/>
          </a:prstGeom>
        </p:spPr>
        <p:txBody>
          <a:bodyPr wrap="square">
            <a:spAutoFit/>
          </a:bodyPr>
          <a:lstStyle/>
          <a:p>
            <a:pPr lvl="0" algn="l"/>
            <a:r>
              <a:rPr lang="fr-FR" sz="3600" i="1" dirty="0" smtClean="0">
                <a:solidFill>
                  <a:srgbClr val="0E4195"/>
                </a:solidFill>
                <a:latin typeface="Helvetica Neue UltraLight"/>
              </a:rPr>
              <a:t>Les Courses </a:t>
            </a:r>
          </a:p>
          <a:p>
            <a:pPr lvl="0" algn="l"/>
            <a:r>
              <a:rPr lang="fr-FR" sz="3600" i="1" dirty="0" smtClean="0">
                <a:solidFill>
                  <a:srgbClr val="0E4195"/>
                </a:solidFill>
                <a:latin typeface="Helvetica Neue UltraLight"/>
              </a:rPr>
              <a:t>de Strasbourg</a:t>
            </a:r>
            <a:endParaRPr lang="fr-FR" sz="3600" i="1" dirty="0">
              <a:solidFill>
                <a:srgbClr val="0E4195"/>
              </a:solidFill>
              <a:latin typeface="Helvetica Neue UltraLight"/>
            </a:endParaRPr>
          </a:p>
        </p:txBody>
      </p:sp>
      <p:cxnSp>
        <p:nvCxnSpPr>
          <p:cNvPr id="55" name="Connecteur droit 54"/>
          <p:cNvCxnSpPr/>
          <p:nvPr/>
        </p:nvCxnSpPr>
        <p:spPr>
          <a:xfrm flipV="1">
            <a:off x="17178690" y="1905276"/>
            <a:ext cx="0" cy="3695339"/>
          </a:xfrm>
          <a:prstGeom prst="line">
            <a:avLst/>
          </a:prstGeom>
          <a:ln w="76200">
            <a:solidFill>
              <a:srgbClr val="FF9999"/>
            </a:solidFill>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7225052" y="1972840"/>
            <a:ext cx="7158948" cy="3416320"/>
          </a:xfrm>
          <a:prstGeom prst="rect">
            <a:avLst/>
          </a:prstGeom>
        </p:spPr>
        <p:txBody>
          <a:bodyPr wrap="square">
            <a:spAutoFit/>
          </a:bodyPr>
          <a:lstStyle/>
          <a:p>
            <a:pPr lvl="0" algn="l"/>
            <a:r>
              <a:rPr lang="fr-FR" sz="3600" i="1" dirty="0" smtClean="0">
                <a:solidFill>
                  <a:srgbClr val="0E4195"/>
                </a:solidFill>
                <a:latin typeface="Helvetica Neue UltraLight"/>
              </a:rPr>
              <a:t>Stage natation performance</a:t>
            </a:r>
          </a:p>
          <a:p>
            <a:pPr lvl="0" algn="l"/>
            <a:r>
              <a:rPr lang="fr-FR" sz="3600" i="1" dirty="0" smtClean="0">
                <a:solidFill>
                  <a:srgbClr val="0E4195"/>
                </a:solidFill>
                <a:latin typeface="Helvetica Neue UltraLight"/>
              </a:rPr>
              <a:t>Le MVA festif</a:t>
            </a:r>
          </a:p>
          <a:p>
            <a:pPr lvl="0" algn="l"/>
            <a:r>
              <a:rPr lang="fr-FR" sz="3600" i="1" dirty="0" smtClean="0">
                <a:solidFill>
                  <a:srgbClr val="0E4195"/>
                </a:solidFill>
                <a:latin typeface="Helvetica Neue UltraLight"/>
              </a:rPr>
              <a:t>Les jeux Européens</a:t>
            </a:r>
          </a:p>
          <a:p>
            <a:pPr lvl="0" algn="l"/>
            <a:r>
              <a:rPr lang="fr-FR" sz="3600" i="1" dirty="0" smtClean="0">
                <a:solidFill>
                  <a:srgbClr val="0E4195"/>
                </a:solidFill>
                <a:latin typeface="Helvetica Neue UltraLight"/>
              </a:rPr>
              <a:t>Le Challenge contre la faim</a:t>
            </a:r>
          </a:p>
          <a:p>
            <a:pPr lvl="0" algn="l"/>
            <a:r>
              <a:rPr lang="fr-FR" sz="3600" i="1" dirty="0" smtClean="0">
                <a:solidFill>
                  <a:srgbClr val="0E4195"/>
                </a:solidFill>
                <a:latin typeface="Helvetica Neue UltraLight"/>
              </a:rPr>
              <a:t>Au boulot à vélo</a:t>
            </a:r>
          </a:p>
          <a:p>
            <a:pPr lvl="0" algn="l"/>
            <a:endParaRPr lang="fr-FR" sz="3600" i="1" dirty="0">
              <a:solidFill>
                <a:srgbClr val="0E4195"/>
              </a:solidFill>
              <a:latin typeface="Helvetica Neue UltraLight"/>
            </a:endParaRPr>
          </a:p>
        </p:txBody>
      </p:sp>
      <p:cxnSp>
        <p:nvCxnSpPr>
          <p:cNvPr id="63" name="Connecteur droit 62"/>
          <p:cNvCxnSpPr/>
          <p:nvPr/>
        </p:nvCxnSpPr>
        <p:spPr>
          <a:xfrm>
            <a:off x="23967434" y="6772998"/>
            <a:ext cx="0" cy="3514002"/>
          </a:xfrm>
          <a:prstGeom prst="line">
            <a:avLst/>
          </a:prstGeom>
          <a:ln w="76200">
            <a:solidFill>
              <a:srgbClr val="CC00CC"/>
            </a:solidFill>
            <a:tailEnd type="ova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7757135" y="8309427"/>
            <a:ext cx="6030894" cy="1200329"/>
          </a:xfrm>
          <a:prstGeom prst="rect">
            <a:avLst/>
          </a:prstGeom>
        </p:spPr>
        <p:txBody>
          <a:bodyPr wrap="square">
            <a:spAutoFit/>
          </a:bodyPr>
          <a:lstStyle/>
          <a:p>
            <a:pPr lvl="0" algn="r"/>
            <a:r>
              <a:rPr lang="fr-FR" sz="3600" i="1" dirty="0" smtClean="0">
                <a:solidFill>
                  <a:srgbClr val="0E4195"/>
                </a:solidFill>
                <a:latin typeface="Helvetica Neue UltraLight"/>
              </a:rPr>
              <a:t>Cyclo championnat </a:t>
            </a:r>
          </a:p>
          <a:p>
            <a:pPr lvl="0" algn="r"/>
            <a:r>
              <a:rPr lang="fr-FR" sz="3600" i="1" dirty="0" smtClean="0">
                <a:solidFill>
                  <a:srgbClr val="0E4195"/>
                </a:solidFill>
                <a:latin typeface="Helvetica Neue UltraLight"/>
              </a:rPr>
              <a:t>de France de </a:t>
            </a:r>
            <a:r>
              <a:rPr lang="fr-FR" sz="3600" i="1" dirty="0" err="1" smtClean="0">
                <a:solidFill>
                  <a:srgbClr val="0E4195"/>
                </a:solidFill>
                <a:latin typeface="Helvetica Neue UltraLight"/>
              </a:rPr>
              <a:t>Plouey</a:t>
            </a:r>
            <a:endParaRPr lang="fr-FR" sz="3600" i="1" dirty="0" smtClean="0">
              <a:solidFill>
                <a:srgbClr val="0E4195"/>
              </a:solidFill>
              <a:latin typeface="Helvetica Neue UltraLight"/>
            </a:endParaRPr>
          </a:p>
        </p:txBody>
      </p:sp>
      <p:cxnSp>
        <p:nvCxnSpPr>
          <p:cNvPr id="68" name="Connecteur droit 67"/>
          <p:cNvCxnSpPr/>
          <p:nvPr/>
        </p:nvCxnSpPr>
        <p:spPr>
          <a:xfrm flipV="1">
            <a:off x="314106" y="12712701"/>
            <a:ext cx="23411671" cy="60278"/>
          </a:xfrm>
          <a:prstGeom prst="line">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30706" y="12892750"/>
            <a:ext cx="13441777" cy="646331"/>
          </a:xfrm>
          <a:prstGeom prst="rect">
            <a:avLst/>
          </a:prstGeom>
        </p:spPr>
        <p:txBody>
          <a:bodyPr wrap="square">
            <a:spAutoFit/>
          </a:bodyPr>
          <a:lstStyle/>
          <a:p>
            <a:pPr lvl="0"/>
            <a:r>
              <a:rPr lang="fr-FR" sz="3600" i="1" dirty="0" smtClean="0">
                <a:solidFill>
                  <a:srgbClr val="0E4195"/>
                </a:solidFill>
                <a:latin typeface="Helvetica Neue UltraLight"/>
              </a:rPr>
              <a:t>Les Lauriers du  sport // Le </a:t>
            </a:r>
            <a:r>
              <a:rPr lang="fr-FR" sz="3600" i="1" dirty="0" err="1" smtClean="0">
                <a:solidFill>
                  <a:srgbClr val="0E4195"/>
                </a:solidFill>
                <a:latin typeface="Helvetica Neue UltraLight"/>
              </a:rPr>
              <a:t>Run</a:t>
            </a:r>
            <a:r>
              <a:rPr lang="fr-FR" sz="3600" i="1" dirty="0" smtClean="0">
                <a:solidFill>
                  <a:srgbClr val="0E4195"/>
                </a:solidFill>
                <a:latin typeface="Helvetica Neue UltraLight"/>
              </a:rPr>
              <a:t> Entreprise </a:t>
            </a:r>
            <a:endParaRPr lang="fr-FR" sz="3600" i="1" dirty="0">
              <a:solidFill>
                <a:srgbClr val="0E4195"/>
              </a:solidFill>
              <a:latin typeface="Helvetica Neue UltraLight"/>
            </a:endParaRPr>
          </a:p>
        </p:txBody>
      </p:sp>
    </p:spTree>
    <p:extLst>
      <p:ext uri="{BB962C8B-B14F-4D97-AF65-F5344CB8AC3E}">
        <p14:creationId xmlns:p14="http://schemas.microsoft.com/office/powerpoint/2010/main" val="9096751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6CB4B4D-7CA3-9044-876B-883B54F8677D}" type="slidenum">
              <a:rPr lang="fr-FR" smtClean="0"/>
              <a:pPr/>
              <a:t>83</a:t>
            </a:fld>
            <a:endParaRPr lang="fr-FR" dirty="0"/>
          </a:p>
        </p:txBody>
      </p:sp>
      <p:sp>
        <p:nvSpPr>
          <p:cNvPr id="3" name="Ellipse 2"/>
          <p:cNvSpPr/>
          <p:nvPr/>
        </p:nvSpPr>
        <p:spPr>
          <a:xfrm>
            <a:off x="12527" y="5372015"/>
            <a:ext cx="1692000" cy="16920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Sept</a:t>
            </a:r>
            <a:endParaRPr lang="fr-FR" sz="3200" dirty="0"/>
          </a:p>
        </p:txBody>
      </p:sp>
      <p:cxnSp>
        <p:nvCxnSpPr>
          <p:cNvPr id="6" name="Connecteur droit 5"/>
          <p:cNvCxnSpPr/>
          <p:nvPr/>
        </p:nvCxnSpPr>
        <p:spPr>
          <a:xfrm>
            <a:off x="469648" y="6772997"/>
            <a:ext cx="0" cy="4431055"/>
          </a:xfrm>
          <a:prstGeom prst="line">
            <a:avLst/>
          </a:prstGeom>
          <a:ln w="76200">
            <a:solidFill>
              <a:srgbClr val="0E4195"/>
            </a:solidFill>
            <a:tailEnd type="ova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69648" y="10529669"/>
            <a:ext cx="3334573" cy="646331"/>
          </a:xfrm>
          <a:prstGeom prst="rect">
            <a:avLst/>
          </a:prstGeom>
        </p:spPr>
        <p:txBody>
          <a:bodyPr wrap="square">
            <a:spAutoFit/>
          </a:bodyPr>
          <a:lstStyle/>
          <a:p>
            <a:pPr lvl="0"/>
            <a:r>
              <a:rPr lang="fr-FR" sz="3600" i="1" dirty="0" smtClean="0">
                <a:solidFill>
                  <a:srgbClr val="0E4195"/>
                </a:solidFill>
                <a:latin typeface="Helvetica Neue UltraLight"/>
              </a:rPr>
              <a:t>L’effet du sport</a:t>
            </a:r>
            <a:endParaRPr lang="fr-FR" sz="3600" i="1" dirty="0">
              <a:solidFill>
                <a:srgbClr val="0E4195"/>
              </a:solidFill>
              <a:latin typeface="Helvetica Neue UltraLight"/>
            </a:endParaRPr>
          </a:p>
        </p:txBody>
      </p:sp>
      <p:cxnSp>
        <p:nvCxnSpPr>
          <p:cNvPr id="13" name="Connecteur droit 12"/>
          <p:cNvCxnSpPr/>
          <p:nvPr/>
        </p:nvCxnSpPr>
        <p:spPr>
          <a:xfrm flipV="1">
            <a:off x="2425315" y="2933700"/>
            <a:ext cx="0" cy="2929091"/>
          </a:xfrm>
          <a:prstGeom prst="line">
            <a:avLst/>
          </a:prstGeom>
          <a:ln w="76200">
            <a:solidFill>
              <a:srgbClr val="FF0066"/>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577715" y="3095586"/>
            <a:ext cx="4185761" cy="1200329"/>
          </a:xfrm>
          <a:prstGeom prst="rect">
            <a:avLst/>
          </a:prstGeom>
        </p:spPr>
        <p:txBody>
          <a:bodyPr wrap="none">
            <a:spAutoFit/>
          </a:bodyPr>
          <a:lstStyle/>
          <a:p>
            <a:pPr lvl="0"/>
            <a:r>
              <a:rPr lang="fr-FR" sz="3600" i="1" dirty="0" smtClean="0">
                <a:solidFill>
                  <a:srgbClr val="0E4195"/>
                </a:solidFill>
                <a:latin typeface="Helvetica Neue UltraLight"/>
              </a:rPr>
              <a:t>La Strasbourgeoise</a:t>
            </a:r>
          </a:p>
          <a:p>
            <a:pPr lvl="0" algn="l"/>
            <a:r>
              <a:rPr lang="fr-FR" sz="3600" i="1" dirty="0" smtClean="0">
                <a:solidFill>
                  <a:srgbClr val="0E4195"/>
                </a:solidFill>
                <a:latin typeface="Helvetica Neue UltraLight"/>
              </a:rPr>
              <a:t>L’</a:t>
            </a:r>
            <a:r>
              <a:rPr lang="fr-FR" sz="3600" i="1" dirty="0" err="1" smtClean="0">
                <a:solidFill>
                  <a:srgbClr val="0E4195"/>
                </a:solidFill>
                <a:latin typeface="Helvetica Neue UltraLight"/>
              </a:rPr>
              <a:t>Ekiden</a:t>
            </a:r>
            <a:endParaRPr lang="fr-FR" sz="3600" i="1" dirty="0">
              <a:solidFill>
                <a:srgbClr val="0E4195"/>
              </a:solidFill>
              <a:latin typeface="Helvetica Neue UltraLight"/>
            </a:endParaRPr>
          </a:p>
        </p:txBody>
      </p:sp>
      <p:cxnSp>
        <p:nvCxnSpPr>
          <p:cNvPr id="16" name="Connecteur droit 15"/>
          <p:cNvCxnSpPr/>
          <p:nvPr/>
        </p:nvCxnSpPr>
        <p:spPr>
          <a:xfrm flipV="1">
            <a:off x="11612238" y="3467100"/>
            <a:ext cx="0" cy="3305898"/>
          </a:xfrm>
          <a:prstGeom prst="line">
            <a:avLst/>
          </a:prstGeom>
          <a:ln w="76200">
            <a:solidFill>
              <a:srgbClr val="FF9933"/>
            </a:solidFill>
            <a:tailEnd type="ova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1804982" y="5452378"/>
            <a:ext cx="1692000" cy="1692000"/>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Oct</a:t>
            </a:r>
            <a:endParaRPr lang="fr-FR" sz="3200" dirty="0"/>
          </a:p>
        </p:txBody>
      </p:sp>
      <p:sp>
        <p:nvSpPr>
          <p:cNvPr id="31" name="Ellipse 30"/>
          <p:cNvSpPr/>
          <p:nvPr/>
        </p:nvSpPr>
        <p:spPr>
          <a:xfrm>
            <a:off x="3638706" y="5392349"/>
            <a:ext cx="1692000" cy="1692000"/>
          </a:xfrm>
          <a:prstGeom prst="ellipse">
            <a:avLst/>
          </a:prstGeom>
          <a:solidFill>
            <a:srgbClr val="82BA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Nov</a:t>
            </a:r>
            <a:endParaRPr lang="fr-FR" sz="3200" dirty="0"/>
          </a:p>
        </p:txBody>
      </p:sp>
      <p:sp>
        <p:nvSpPr>
          <p:cNvPr id="32" name="Ellipse 31"/>
          <p:cNvSpPr/>
          <p:nvPr/>
        </p:nvSpPr>
        <p:spPr>
          <a:xfrm>
            <a:off x="5472430" y="5372015"/>
            <a:ext cx="1692000" cy="169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Déc</a:t>
            </a:r>
            <a:endParaRPr lang="fr-FR" sz="3200" dirty="0">
              <a:solidFill>
                <a:schemeClr val="bg1"/>
              </a:solidFill>
            </a:endParaRPr>
          </a:p>
        </p:txBody>
      </p:sp>
      <p:sp>
        <p:nvSpPr>
          <p:cNvPr id="33" name="Ellipse 32"/>
          <p:cNvSpPr/>
          <p:nvPr/>
        </p:nvSpPr>
        <p:spPr>
          <a:xfrm>
            <a:off x="7344254" y="5452378"/>
            <a:ext cx="1692000" cy="1692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Janv</a:t>
            </a:r>
            <a:endParaRPr lang="fr-FR" sz="3200" dirty="0"/>
          </a:p>
        </p:txBody>
      </p:sp>
      <p:sp>
        <p:nvSpPr>
          <p:cNvPr id="34" name="Ellipse 33"/>
          <p:cNvSpPr/>
          <p:nvPr/>
        </p:nvSpPr>
        <p:spPr>
          <a:xfrm>
            <a:off x="9238623" y="5468550"/>
            <a:ext cx="1692000" cy="1692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Fév</a:t>
            </a:r>
            <a:endParaRPr lang="fr-FR" sz="3200" dirty="0"/>
          </a:p>
        </p:txBody>
      </p:sp>
      <p:sp>
        <p:nvSpPr>
          <p:cNvPr id="35" name="Ellipse 34"/>
          <p:cNvSpPr/>
          <p:nvPr/>
        </p:nvSpPr>
        <p:spPr>
          <a:xfrm>
            <a:off x="11137727" y="5402183"/>
            <a:ext cx="1692000" cy="169200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Mars</a:t>
            </a:r>
            <a:endParaRPr lang="fr-FR" sz="3200" dirty="0"/>
          </a:p>
        </p:txBody>
      </p:sp>
      <p:sp>
        <p:nvSpPr>
          <p:cNvPr id="36" name="Ellipse 35"/>
          <p:cNvSpPr/>
          <p:nvPr/>
        </p:nvSpPr>
        <p:spPr>
          <a:xfrm>
            <a:off x="13082582" y="5482546"/>
            <a:ext cx="1692000" cy="1692000"/>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Avril</a:t>
            </a:r>
            <a:endParaRPr lang="fr-FR" sz="3200" dirty="0"/>
          </a:p>
        </p:txBody>
      </p:sp>
      <p:sp>
        <p:nvSpPr>
          <p:cNvPr id="37" name="Ellipse 36"/>
          <p:cNvSpPr/>
          <p:nvPr/>
        </p:nvSpPr>
        <p:spPr>
          <a:xfrm>
            <a:off x="14954406" y="5422517"/>
            <a:ext cx="1692000" cy="1692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Mai</a:t>
            </a:r>
            <a:endParaRPr lang="fr-FR" sz="3200" dirty="0"/>
          </a:p>
        </p:txBody>
      </p:sp>
      <p:sp>
        <p:nvSpPr>
          <p:cNvPr id="38" name="Ellipse 37"/>
          <p:cNvSpPr/>
          <p:nvPr/>
        </p:nvSpPr>
        <p:spPr>
          <a:xfrm>
            <a:off x="16826230" y="5402183"/>
            <a:ext cx="1692000" cy="169200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Juin</a:t>
            </a:r>
            <a:endParaRPr lang="fr-FR" sz="3200" dirty="0"/>
          </a:p>
        </p:txBody>
      </p:sp>
      <p:sp>
        <p:nvSpPr>
          <p:cNvPr id="39" name="Ellipse 38"/>
          <p:cNvSpPr/>
          <p:nvPr/>
        </p:nvSpPr>
        <p:spPr>
          <a:xfrm>
            <a:off x="18698054" y="5482546"/>
            <a:ext cx="1692000" cy="169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t>Juil</a:t>
            </a:r>
            <a:endParaRPr lang="fr-FR" sz="3200" dirty="0"/>
          </a:p>
        </p:txBody>
      </p:sp>
      <p:sp>
        <p:nvSpPr>
          <p:cNvPr id="40" name="Ellipse 39"/>
          <p:cNvSpPr/>
          <p:nvPr/>
        </p:nvSpPr>
        <p:spPr>
          <a:xfrm>
            <a:off x="20592423" y="5498718"/>
            <a:ext cx="1692000" cy="169200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lumMod val="50000"/>
                  </a:schemeClr>
                </a:solidFill>
              </a:rPr>
              <a:t>Août</a:t>
            </a:r>
            <a:endParaRPr lang="fr-FR" sz="3200" dirty="0">
              <a:solidFill>
                <a:schemeClr val="bg1">
                  <a:lumMod val="50000"/>
                </a:schemeClr>
              </a:solidFill>
            </a:endParaRPr>
          </a:p>
        </p:txBody>
      </p:sp>
      <p:sp>
        <p:nvSpPr>
          <p:cNvPr id="41" name="Ellipse 40"/>
          <p:cNvSpPr/>
          <p:nvPr/>
        </p:nvSpPr>
        <p:spPr>
          <a:xfrm>
            <a:off x="22388850" y="5468550"/>
            <a:ext cx="1692000" cy="169200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bg1"/>
                </a:solidFill>
              </a:rPr>
              <a:t>Sept</a:t>
            </a:r>
            <a:endParaRPr lang="fr-FR" sz="3200" dirty="0">
              <a:solidFill>
                <a:schemeClr val="bg1"/>
              </a:solidFill>
            </a:endParaRPr>
          </a:p>
        </p:txBody>
      </p:sp>
      <p:sp>
        <p:nvSpPr>
          <p:cNvPr id="48" name="Rectangle 47"/>
          <p:cNvSpPr/>
          <p:nvPr/>
        </p:nvSpPr>
        <p:spPr>
          <a:xfrm>
            <a:off x="11612238" y="3464616"/>
            <a:ext cx="3884882" cy="646331"/>
          </a:xfrm>
          <a:prstGeom prst="rect">
            <a:avLst/>
          </a:prstGeom>
        </p:spPr>
        <p:txBody>
          <a:bodyPr wrap="square">
            <a:spAutoFit/>
          </a:bodyPr>
          <a:lstStyle/>
          <a:p>
            <a:pPr lvl="0"/>
            <a:r>
              <a:rPr lang="fr-FR" sz="3600" i="1" dirty="0" smtClean="0">
                <a:solidFill>
                  <a:srgbClr val="0E4195"/>
                </a:solidFill>
                <a:latin typeface="Helvetica Neue UltraLight"/>
              </a:rPr>
              <a:t>Les fées du sport</a:t>
            </a:r>
          </a:p>
        </p:txBody>
      </p:sp>
      <p:cxnSp>
        <p:nvCxnSpPr>
          <p:cNvPr id="49" name="Connecteur droit 48"/>
          <p:cNvCxnSpPr/>
          <p:nvPr/>
        </p:nvCxnSpPr>
        <p:spPr>
          <a:xfrm>
            <a:off x="13652248" y="7114517"/>
            <a:ext cx="0" cy="2524783"/>
          </a:xfrm>
          <a:prstGeom prst="line">
            <a:avLst/>
          </a:prstGeom>
          <a:ln w="76200">
            <a:solidFill>
              <a:schemeClr val="bg2">
                <a:lumMod val="1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15660454" y="7160550"/>
            <a:ext cx="0" cy="4081393"/>
          </a:xfrm>
          <a:prstGeom prst="line">
            <a:avLst/>
          </a:prstGeom>
          <a:ln w="7620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5839860" y="10003724"/>
            <a:ext cx="6030894" cy="1200329"/>
          </a:xfrm>
          <a:prstGeom prst="rect">
            <a:avLst/>
          </a:prstGeom>
        </p:spPr>
        <p:txBody>
          <a:bodyPr wrap="square">
            <a:spAutoFit/>
          </a:bodyPr>
          <a:lstStyle/>
          <a:p>
            <a:pPr lvl="0" algn="l"/>
            <a:r>
              <a:rPr lang="fr-FR" sz="3600" i="1" dirty="0" smtClean="0">
                <a:solidFill>
                  <a:srgbClr val="0E4195"/>
                </a:solidFill>
                <a:latin typeface="Helvetica Neue UltraLight"/>
              </a:rPr>
              <a:t>Les Courses </a:t>
            </a:r>
          </a:p>
          <a:p>
            <a:pPr lvl="0" algn="l"/>
            <a:r>
              <a:rPr lang="fr-FR" sz="3600" i="1" dirty="0" smtClean="0">
                <a:solidFill>
                  <a:srgbClr val="0E4195"/>
                </a:solidFill>
                <a:latin typeface="Helvetica Neue UltraLight"/>
              </a:rPr>
              <a:t>de Strasbourg</a:t>
            </a:r>
            <a:endParaRPr lang="fr-FR" sz="3600" i="1" dirty="0">
              <a:solidFill>
                <a:srgbClr val="0E4195"/>
              </a:solidFill>
              <a:latin typeface="Helvetica Neue UltraLight"/>
            </a:endParaRPr>
          </a:p>
        </p:txBody>
      </p:sp>
      <p:cxnSp>
        <p:nvCxnSpPr>
          <p:cNvPr id="55" name="Connecteur droit 54"/>
          <p:cNvCxnSpPr/>
          <p:nvPr/>
        </p:nvCxnSpPr>
        <p:spPr>
          <a:xfrm flipV="1">
            <a:off x="17178690" y="1905276"/>
            <a:ext cx="0" cy="3695339"/>
          </a:xfrm>
          <a:prstGeom prst="line">
            <a:avLst/>
          </a:prstGeom>
          <a:ln w="76200">
            <a:solidFill>
              <a:srgbClr val="FF9999"/>
            </a:solidFill>
            <a:tailEnd type="ova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7225052" y="1972840"/>
            <a:ext cx="7158948" cy="2308324"/>
          </a:xfrm>
          <a:prstGeom prst="rect">
            <a:avLst/>
          </a:prstGeom>
        </p:spPr>
        <p:txBody>
          <a:bodyPr wrap="square">
            <a:spAutoFit/>
          </a:bodyPr>
          <a:lstStyle/>
          <a:p>
            <a:pPr lvl="0" algn="l"/>
            <a:r>
              <a:rPr lang="fr-FR" sz="3600" i="1" dirty="0" smtClean="0">
                <a:solidFill>
                  <a:srgbClr val="0E4195"/>
                </a:solidFill>
                <a:latin typeface="Helvetica Neue UltraLight"/>
              </a:rPr>
              <a:t>Le MVA festif</a:t>
            </a:r>
          </a:p>
          <a:p>
            <a:pPr lvl="0" algn="l"/>
            <a:r>
              <a:rPr lang="fr-FR" sz="3600" i="1" dirty="0" smtClean="0">
                <a:solidFill>
                  <a:srgbClr val="0E4195"/>
                </a:solidFill>
                <a:latin typeface="Helvetica Neue UltraLight"/>
              </a:rPr>
              <a:t>Les jeux mondiaux à Athènes</a:t>
            </a:r>
          </a:p>
          <a:p>
            <a:pPr lvl="0" algn="l"/>
            <a:r>
              <a:rPr lang="fr-FR" sz="3600" i="1" dirty="0" smtClean="0">
                <a:solidFill>
                  <a:srgbClr val="0E4195"/>
                </a:solidFill>
                <a:latin typeface="Helvetica Neue UltraLight"/>
              </a:rPr>
              <a:t>Les jeux nationaux à Tours</a:t>
            </a:r>
          </a:p>
          <a:p>
            <a:pPr lvl="0" algn="l"/>
            <a:endParaRPr lang="fr-FR" sz="3600" i="1" dirty="0">
              <a:solidFill>
                <a:srgbClr val="0E4195"/>
              </a:solidFill>
              <a:latin typeface="Helvetica Neue UltraLight"/>
            </a:endParaRPr>
          </a:p>
        </p:txBody>
      </p:sp>
      <p:cxnSp>
        <p:nvCxnSpPr>
          <p:cNvPr id="63" name="Connecteur droit 62"/>
          <p:cNvCxnSpPr/>
          <p:nvPr/>
        </p:nvCxnSpPr>
        <p:spPr>
          <a:xfrm>
            <a:off x="23967434" y="6772998"/>
            <a:ext cx="0" cy="3514002"/>
          </a:xfrm>
          <a:prstGeom prst="line">
            <a:avLst/>
          </a:prstGeom>
          <a:ln w="76200">
            <a:solidFill>
              <a:srgbClr val="CC00CC"/>
            </a:solidFill>
            <a:tailEnd type="ova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7757135" y="8309427"/>
            <a:ext cx="6030894" cy="646331"/>
          </a:xfrm>
          <a:prstGeom prst="rect">
            <a:avLst/>
          </a:prstGeom>
        </p:spPr>
        <p:txBody>
          <a:bodyPr wrap="square">
            <a:spAutoFit/>
          </a:bodyPr>
          <a:lstStyle/>
          <a:p>
            <a:pPr lvl="0" algn="r"/>
            <a:r>
              <a:rPr lang="fr-FR" sz="3600" i="1" dirty="0" smtClean="0">
                <a:solidFill>
                  <a:srgbClr val="0E4195"/>
                </a:solidFill>
                <a:latin typeface="Helvetica Neue UltraLight"/>
              </a:rPr>
              <a:t>Au boulot à vélo</a:t>
            </a:r>
            <a:endParaRPr lang="fr-FR" sz="3600" i="1" dirty="0">
              <a:solidFill>
                <a:srgbClr val="0E4195"/>
              </a:solidFill>
              <a:latin typeface="Helvetica Neue UltraLight"/>
            </a:endParaRPr>
          </a:p>
        </p:txBody>
      </p:sp>
      <p:cxnSp>
        <p:nvCxnSpPr>
          <p:cNvPr id="68" name="Connecteur droit 67"/>
          <p:cNvCxnSpPr/>
          <p:nvPr/>
        </p:nvCxnSpPr>
        <p:spPr>
          <a:xfrm flipV="1">
            <a:off x="314106" y="12712701"/>
            <a:ext cx="23411671" cy="60278"/>
          </a:xfrm>
          <a:prstGeom prst="line">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330706" y="12892750"/>
            <a:ext cx="13441777" cy="646331"/>
          </a:xfrm>
          <a:prstGeom prst="rect">
            <a:avLst/>
          </a:prstGeom>
        </p:spPr>
        <p:txBody>
          <a:bodyPr wrap="square">
            <a:spAutoFit/>
          </a:bodyPr>
          <a:lstStyle/>
          <a:p>
            <a:pPr lvl="0"/>
            <a:r>
              <a:rPr lang="fr-FR" sz="3600" i="1" dirty="0" smtClean="0">
                <a:solidFill>
                  <a:srgbClr val="0E4195"/>
                </a:solidFill>
                <a:latin typeface="Helvetica Neue UltraLight"/>
              </a:rPr>
              <a:t>Les Lauriers du  sport // Le </a:t>
            </a:r>
            <a:r>
              <a:rPr lang="fr-FR" sz="3600" i="1" dirty="0" err="1" smtClean="0">
                <a:solidFill>
                  <a:srgbClr val="0E4195"/>
                </a:solidFill>
                <a:latin typeface="Helvetica Neue UltraLight"/>
              </a:rPr>
              <a:t>Run</a:t>
            </a:r>
            <a:r>
              <a:rPr lang="fr-FR" sz="3600" i="1" dirty="0" smtClean="0">
                <a:solidFill>
                  <a:srgbClr val="0E4195"/>
                </a:solidFill>
                <a:latin typeface="Helvetica Neue UltraLight"/>
              </a:rPr>
              <a:t> Entreprise </a:t>
            </a:r>
            <a:endParaRPr lang="fr-FR" sz="3600" i="1" dirty="0">
              <a:solidFill>
                <a:srgbClr val="0E4195"/>
              </a:solidFill>
              <a:latin typeface="Helvetica Neue UltraLight"/>
            </a:endParaRPr>
          </a:p>
        </p:txBody>
      </p:sp>
      <p:sp>
        <p:nvSpPr>
          <p:cNvPr id="42" name="Titre 1"/>
          <p:cNvSpPr txBox="1">
            <a:spLocks/>
          </p:cNvSpPr>
          <p:nvPr/>
        </p:nvSpPr>
        <p:spPr>
          <a:xfrm>
            <a:off x="469648" y="235259"/>
            <a:ext cx="21031200" cy="2651126"/>
          </a:xfrm>
          <a:prstGeom prst="rect">
            <a:avLst/>
          </a:prstGeom>
        </p:spPr>
        <p:txBody>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Les événements à venir</a:t>
            </a:r>
            <a:endParaRPr lang="fr-FR" dirty="0"/>
          </a:p>
        </p:txBody>
      </p:sp>
    </p:spTree>
    <p:extLst>
      <p:ext uri="{BB962C8B-B14F-4D97-AF65-F5344CB8AC3E}">
        <p14:creationId xmlns:p14="http://schemas.microsoft.com/office/powerpoint/2010/main" val="4211733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La saison 2019-2020 va se préparer en avance…</a:t>
            </a:r>
            <a:endParaRPr lang="fr-FR" dirty="0"/>
          </a:p>
        </p:txBody>
      </p:sp>
      <p:sp>
        <p:nvSpPr>
          <p:cNvPr id="7" name="Espace réservé du contenu 6"/>
          <p:cNvSpPr>
            <a:spLocks noGrp="1"/>
          </p:cNvSpPr>
          <p:nvPr>
            <p:ph idx="1"/>
          </p:nvPr>
        </p:nvSpPr>
        <p:spPr/>
        <p:txBody>
          <a:bodyPr/>
          <a:lstStyle/>
          <a:p>
            <a:r>
              <a:rPr lang="fr-FR" dirty="0" smtClean="0"/>
              <a:t>Après 3 ans, </a:t>
            </a:r>
            <a:r>
              <a:rPr lang="fr-FR" b="1" dirty="0" smtClean="0"/>
              <a:t>nous renouvelons nos équipements </a:t>
            </a:r>
            <a:r>
              <a:rPr lang="fr-FR" dirty="0" smtClean="0"/>
              <a:t>avec le nouveau nom et aussi le nouveau logo apposés sur une nouvelle gamme</a:t>
            </a:r>
            <a:endParaRPr lang="fr-FR" dirty="0"/>
          </a:p>
        </p:txBody>
      </p:sp>
      <p:pic>
        <p:nvPicPr>
          <p:cNvPr id="13" name="Image 12"/>
          <p:cNvPicPr>
            <a:picLocks noChangeAspect="1"/>
          </p:cNvPicPr>
          <p:nvPr/>
        </p:nvPicPr>
        <p:blipFill>
          <a:blip r:embed="rId3"/>
          <a:stretch>
            <a:fillRect/>
          </a:stretch>
        </p:blipFill>
        <p:spPr>
          <a:xfrm>
            <a:off x="19857356" y="8622395"/>
            <a:ext cx="4194540" cy="5164807"/>
          </a:xfrm>
          <a:prstGeom prst="rect">
            <a:avLst/>
          </a:prstGeom>
        </p:spPr>
      </p:pic>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401DF347-C6E7-9F43-B3A7-D98FA26113C1}" type="slidenum">
              <a:rPr lang="fr-FR" smtClean="0"/>
              <a:t>84</a:t>
            </a:fld>
            <a:endParaRPr lang="fr-F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420" y="4786367"/>
            <a:ext cx="7562686" cy="567556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443" y="4691550"/>
            <a:ext cx="2986092" cy="398145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7760" y="8673006"/>
            <a:ext cx="3577459" cy="4769945"/>
          </a:xfrm>
          <a:prstGeom prst="rect">
            <a:avLst/>
          </a:prstGeom>
        </p:spPr>
      </p:pic>
      <p:sp>
        <p:nvSpPr>
          <p:cNvPr id="10" name="ZoneTexte 9"/>
          <p:cNvSpPr txBox="1"/>
          <p:nvPr/>
        </p:nvSpPr>
        <p:spPr>
          <a:xfrm>
            <a:off x="518037" y="11057978"/>
            <a:ext cx="7130478" cy="1107996"/>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none" rtlCol="0" fromWordArt="1">
            <a:spAutoFit/>
          </a:bodyPr>
          <a:lstStyle/>
          <a:p>
            <a:r>
              <a:rPr lang="fr-FR" sz="6600" b="1" dirty="0" smtClean="0"/>
              <a:t>1 T-shirt pour tous !</a:t>
            </a:r>
            <a:endParaRPr lang="fr-FR" sz="6600" b="1" dirty="0"/>
          </a:p>
        </p:txBody>
      </p:sp>
      <p:pic>
        <p:nvPicPr>
          <p:cNvPr id="12" name="Image 11"/>
          <p:cNvPicPr>
            <a:picLocks noChangeAspect="1"/>
          </p:cNvPicPr>
          <p:nvPr/>
        </p:nvPicPr>
        <p:blipFill>
          <a:blip r:embed="rId7"/>
          <a:stretch>
            <a:fillRect/>
          </a:stretch>
        </p:blipFill>
        <p:spPr>
          <a:xfrm>
            <a:off x="12191301" y="4773665"/>
            <a:ext cx="7903615" cy="3817226"/>
          </a:xfrm>
          <a:prstGeom prst="rect">
            <a:avLst/>
          </a:prstGeom>
        </p:spPr>
      </p:pic>
      <p:pic>
        <p:nvPicPr>
          <p:cNvPr id="1028" name="Picture 4" descr="Jako Veste Ã  capuchon Stri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9859" y="3868865"/>
            <a:ext cx="4804141" cy="48041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 de recherche d'images pour &quot;choix&quo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25826" y="8634509"/>
            <a:ext cx="4963049" cy="496304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18712313" y="9641104"/>
            <a:ext cx="867546" cy="1862048"/>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sz="11500" b="1" dirty="0" smtClean="0">
                <a:solidFill>
                  <a:srgbClr val="FF0000"/>
                </a:solidFill>
              </a:rPr>
              <a:t>?</a:t>
            </a:r>
            <a:endParaRPr lang="fr-FR" sz="11500" b="1" dirty="0">
              <a:solidFill>
                <a:srgbClr val="FF0000"/>
              </a:solidFill>
            </a:endParaRPr>
          </a:p>
        </p:txBody>
      </p:sp>
      <p:pic>
        <p:nvPicPr>
          <p:cNvPr id="2" name="Image 1"/>
          <p:cNvPicPr>
            <a:picLocks noChangeAspect="1"/>
          </p:cNvPicPr>
          <p:nvPr/>
        </p:nvPicPr>
        <p:blipFill>
          <a:blip r:embed="rId10"/>
          <a:stretch>
            <a:fillRect/>
          </a:stretch>
        </p:blipFill>
        <p:spPr>
          <a:xfrm>
            <a:off x="12215219" y="1590553"/>
            <a:ext cx="1181100" cy="1162050"/>
          </a:xfrm>
          <a:prstGeom prst="rect">
            <a:avLst/>
          </a:prstGeom>
        </p:spPr>
      </p:pic>
    </p:spTree>
    <p:extLst>
      <p:ext uri="{BB962C8B-B14F-4D97-AF65-F5344CB8AC3E}">
        <p14:creationId xmlns:p14="http://schemas.microsoft.com/office/powerpoint/2010/main" val="30966830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cteur droit 35"/>
          <p:cNvCxnSpPr/>
          <p:nvPr/>
        </p:nvCxnSpPr>
        <p:spPr>
          <a:xfrm flipH="1">
            <a:off x="21409742" y="6413254"/>
            <a:ext cx="1605190" cy="301654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4496151" y="4979550"/>
            <a:ext cx="2137990" cy="203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2133771" y="3510227"/>
            <a:ext cx="3138668" cy="75120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0894142" y="6896411"/>
            <a:ext cx="1496127" cy="215487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608083" y="7085537"/>
            <a:ext cx="1839822" cy="458094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V="1">
            <a:off x="6741856" y="6800664"/>
            <a:ext cx="2137990" cy="18738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8032038" y="11686754"/>
            <a:ext cx="3144153" cy="418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5390015" y="11076122"/>
            <a:ext cx="2147893" cy="122126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17364382" y="5138468"/>
            <a:ext cx="2794232" cy="35360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7038577" y="3845791"/>
            <a:ext cx="3016696" cy="145734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fr-FR" dirty="0" smtClean="0"/>
              <a:t>La communication de l’AS … c’est ?</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85</a:t>
            </a:fld>
            <a:endParaRPr lang="fr-FR" dirty="0"/>
          </a:p>
        </p:txBody>
      </p:sp>
      <p:sp>
        <p:nvSpPr>
          <p:cNvPr id="5" name="Ellipse 4"/>
          <p:cNvSpPr/>
          <p:nvPr/>
        </p:nvSpPr>
        <p:spPr>
          <a:xfrm>
            <a:off x="378542" y="2900855"/>
            <a:ext cx="4824079" cy="46306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 site Internet</a:t>
            </a:r>
            <a:endParaRPr lang="fr-FR" dirty="0"/>
          </a:p>
        </p:txBody>
      </p:sp>
      <p:sp>
        <p:nvSpPr>
          <p:cNvPr id="6" name="Ellipse 5"/>
          <p:cNvSpPr/>
          <p:nvPr/>
        </p:nvSpPr>
        <p:spPr>
          <a:xfrm>
            <a:off x="6634141" y="2348733"/>
            <a:ext cx="6090746" cy="5261632"/>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 relai à la communication Interne</a:t>
            </a:r>
            <a:endParaRPr lang="fr-FR" dirty="0"/>
          </a:p>
        </p:txBody>
      </p:sp>
      <p:sp>
        <p:nvSpPr>
          <p:cNvPr id="7" name="Ellipse 6"/>
          <p:cNvSpPr/>
          <p:nvPr/>
        </p:nvSpPr>
        <p:spPr>
          <a:xfrm>
            <a:off x="13723685" y="3825436"/>
            <a:ext cx="4841812" cy="4451460"/>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Des articles dans</a:t>
            </a:r>
          </a:p>
          <a:p>
            <a:pPr algn="ctr"/>
            <a:r>
              <a:rPr lang="fr-FR" dirty="0" err="1" smtClean="0"/>
              <a:t>Pixis</a:t>
            </a:r>
            <a:endParaRPr lang="fr-FR" dirty="0"/>
          </a:p>
        </p:txBody>
      </p:sp>
      <p:sp>
        <p:nvSpPr>
          <p:cNvPr id="8" name="Ellipse 7"/>
          <p:cNvSpPr/>
          <p:nvPr/>
        </p:nvSpPr>
        <p:spPr>
          <a:xfrm>
            <a:off x="16565904" y="7953539"/>
            <a:ext cx="5185828" cy="5082519"/>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Des articles dans</a:t>
            </a:r>
          </a:p>
          <a:p>
            <a:pPr algn="ctr"/>
            <a:r>
              <a:rPr lang="fr-FR" dirty="0" smtClean="0"/>
              <a:t>Impulsion</a:t>
            </a:r>
            <a:endParaRPr lang="fr-FR" dirty="0"/>
          </a:p>
        </p:txBody>
      </p:sp>
      <p:sp>
        <p:nvSpPr>
          <p:cNvPr id="9" name="Ellipse 8"/>
          <p:cNvSpPr/>
          <p:nvPr/>
        </p:nvSpPr>
        <p:spPr>
          <a:xfrm>
            <a:off x="2900853" y="7943631"/>
            <a:ext cx="5454870" cy="5087227"/>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Une plaquette</a:t>
            </a:r>
          </a:p>
          <a:p>
            <a:pPr algn="ctr"/>
            <a:r>
              <a:rPr lang="fr-FR" dirty="0" smtClean="0"/>
              <a:t>De présentation</a:t>
            </a:r>
            <a:endParaRPr lang="fr-FR" dirty="0"/>
          </a:p>
        </p:txBody>
      </p:sp>
      <p:sp>
        <p:nvSpPr>
          <p:cNvPr id="10" name="Ellipse 9"/>
          <p:cNvSpPr/>
          <p:nvPr/>
        </p:nvSpPr>
        <p:spPr>
          <a:xfrm>
            <a:off x="10481442" y="7943630"/>
            <a:ext cx="5454870" cy="5087227"/>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De la visibilité sur le site du Wacken</a:t>
            </a:r>
            <a:endParaRPr lang="fr-FR" dirty="0"/>
          </a:p>
        </p:txBody>
      </p:sp>
      <p:sp>
        <p:nvSpPr>
          <p:cNvPr id="31" name="Ellipse 30"/>
          <p:cNvSpPr/>
          <p:nvPr/>
        </p:nvSpPr>
        <p:spPr>
          <a:xfrm>
            <a:off x="19547187" y="2348733"/>
            <a:ext cx="4409089" cy="4451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Facebook</a:t>
            </a:r>
            <a:endParaRPr lang="fr-FR" dirty="0"/>
          </a:p>
        </p:txBody>
      </p:sp>
    </p:spTree>
    <p:extLst>
      <p:ext uri="{BB962C8B-B14F-4D97-AF65-F5344CB8AC3E}">
        <p14:creationId xmlns:p14="http://schemas.microsoft.com/office/powerpoint/2010/main" val="41154263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284328" y="181261"/>
            <a:ext cx="21031200" cy="1954862"/>
          </a:xfrm>
        </p:spPr>
        <p:txBody>
          <a:bodyPr/>
          <a:lstStyle/>
          <a:p>
            <a:r>
              <a:rPr lang="fr-FR" dirty="0" smtClean="0"/>
              <a:t>Le site ASCM</a:t>
            </a:r>
            <a:endParaRPr lang="fr-FR" dirty="0"/>
          </a:p>
        </p:txBody>
      </p:sp>
      <p:sp>
        <p:nvSpPr>
          <p:cNvPr id="6" name="Espace réservé du numéro de diapositive 5"/>
          <p:cNvSpPr>
            <a:spLocks noGrp="1"/>
          </p:cNvSpPr>
          <p:nvPr>
            <p:ph type="sldNum" sz="quarter" idx="12"/>
          </p:nvPr>
        </p:nvSpPr>
        <p:spPr/>
        <p:txBody>
          <a:bodyPr/>
          <a:lstStyle/>
          <a:p>
            <a:fld id="{401DF347-C6E7-9F43-B3A7-D98FA26113C1}" type="slidenum">
              <a:rPr lang="fr-FR" smtClean="0"/>
              <a:t>86</a:t>
            </a:fld>
            <a:endParaRPr lang="fr-FR"/>
          </a:p>
        </p:txBody>
      </p:sp>
      <p:sp>
        <p:nvSpPr>
          <p:cNvPr id="3" name="ZoneTexte 2"/>
          <p:cNvSpPr txBox="1"/>
          <p:nvPr/>
        </p:nvSpPr>
        <p:spPr>
          <a:xfrm>
            <a:off x="16111901" y="11893543"/>
            <a:ext cx="7939995" cy="1077218"/>
          </a:xfrm>
          <a:prstGeom prst="rect">
            <a:avLst/>
          </a:prstGeom>
          <a:ln/>
        </p:spPr>
        <p:style>
          <a:lnRef idx="2">
            <a:schemeClr val="accent1"/>
          </a:lnRef>
          <a:fillRef idx="1">
            <a:schemeClr val="lt1"/>
          </a:fillRef>
          <a:effectRef idx="0">
            <a:schemeClr val="accent1"/>
          </a:effectRef>
          <a:fontRef idx="minor">
            <a:schemeClr val="dk1"/>
          </a:fontRef>
        </p:style>
        <p:txBody>
          <a:bodyPr wrap="none" rtlCol="0" fromWordArt="1">
            <a:spAutoFit/>
          </a:bodyPr>
          <a:lstStyle/>
          <a:p>
            <a:r>
              <a:rPr lang="fr-FR" sz="6400" dirty="0" smtClean="0">
                <a:hlinkClick r:id="rId3"/>
              </a:rPr>
              <a:t>www.ascreditmutuel.fr</a:t>
            </a:r>
            <a:endParaRPr lang="fr-FR" sz="6400" dirty="0"/>
          </a:p>
        </p:txBody>
      </p:sp>
      <p:sp>
        <p:nvSpPr>
          <p:cNvPr id="8" name="ZoneTexte 7"/>
          <p:cNvSpPr txBox="1"/>
          <p:nvPr/>
        </p:nvSpPr>
        <p:spPr>
          <a:xfrm>
            <a:off x="284328" y="2136123"/>
            <a:ext cx="13316467"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fromWordArt="1">
            <a:spAutoFit/>
          </a:bodyPr>
          <a:lstStyle/>
          <a:p>
            <a:r>
              <a:rPr lang="fr-FR" sz="6000" dirty="0" smtClean="0">
                <a:solidFill>
                  <a:srgbClr val="0E4195"/>
                </a:solidFill>
                <a:latin typeface="Helvetica Neue Light"/>
              </a:rPr>
              <a:t>Nouveau nom … nouvelle ergonomie !</a:t>
            </a:r>
            <a:endParaRPr lang="fr-FR" sz="6000" dirty="0">
              <a:solidFill>
                <a:srgbClr val="0E4195"/>
              </a:solidFill>
              <a:latin typeface="Helvetica Neue Light"/>
            </a:endParaRPr>
          </a:p>
        </p:txBody>
      </p:sp>
      <p:pic>
        <p:nvPicPr>
          <p:cNvPr id="2" name="Image 1"/>
          <p:cNvPicPr>
            <a:picLocks noChangeAspect="1"/>
          </p:cNvPicPr>
          <p:nvPr/>
        </p:nvPicPr>
        <p:blipFill>
          <a:blip r:embed="rId4"/>
          <a:stretch>
            <a:fillRect/>
          </a:stretch>
        </p:blipFill>
        <p:spPr>
          <a:xfrm>
            <a:off x="284328" y="3151786"/>
            <a:ext cx="14506534" cy="9888415"/>
          </a:xfrm>
          <a:prstGeom prst="rect">
            <a:avLst/>
          </a:prstGeom>
        </p:spPr>
      </p:pic>
      <p:sp>
        <p:nvSpPr>
          <p:cNvPr id="4" name="ZoneTexte 3"/>
          <p:cNvSpPr txBox="1"/>
          <p:nvPr/>
        </p:nvSpPr>
        <p:spPr>
          <a:xfrm>
            <a:off x="16055474" y="4400419"/>
            <a:ext cx="6751470"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84 958 </a:t>
            </a:r>
            <a:r>
              <a:rPr lang="fr-FR" dirty="0" smtClean="0">
                <a:solidFill>
                  <a:srgbClr val="0E4195"/>
                </a:solidFill>
              </a:rPr>
              <a:t>vues</a:t>
            </a:r>
            <a:endParaRPr lang="fr-FR" dirty="0">
              <a:solidFill>
                <a:srgbClr val="0E4195"/>
              </a:solidFill>
            </a:endParaRPr>
          </a:p>
        </p:txBody>
      </p:sp>
      <p:sp>
        <p:nvSpPr>
          <p:cNvPr id="10" name="ZoneTexte 9"/>
          <p:cNvSpPr txBox="1"/>
          <p:nvPr/>
        </p:nvSpPr>
        <p:spPr>
          <a:xfrm>
            <a:off x="16055474" y="6189829"/>
            <a:ext cx="6751470"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9760</a:t>
            </a:r>
            <a:r>
              <a:rPr lang="fr-FR" sz="9600" dirty="0" smtClean="0">
                <a:solidFill>
                  <a:srgbClr val="0E4195"/>
                </a:solidFill>
              </a:rPr>
              <a:t> </a:t>
            </a:r>
            <a:r>
              <a:rPr lang="fr-FR" dirty="0" smtClean="0">
                <a:solidFill>
                  <a:srgbClr val="0E4195"/>
                </a:solidFill>
              </a:rPr>
              <a:t>visiteurs</a:t>
            </a:r>
            <a:endParaRPr lang="fr-FR" dirty="0">
              <a:solidFill>
                <a:srgbClr val="0E4195"/>
              </a:solidFill>
            </a:endParaRPr>
          </a:p>
        </p:txBody>
      </p:sp>
      <p:sp>
        <p:nvSpPr>
          <p:cNvPr id="11" name="ZoneTexte 10"/>
          <p:cNvSpPr txBox="1"/>
          <p:nvPr/>
        </p:nvSpPr>
        <p:spPr>
          <a:xfrm>
            <a:off x="16780688" y="8091067"/>
            <a:ext cx="6751470"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325</a:t>
            </a:r>
            <a:r>
              <a:rPr lang="fr-FR" sz="9600" dirty="0" smtClean="0">
                <a:solidFill>
                  <a:srgbClr val="0E4195"/>
                </a:solidFill>
              </a:rPr>
              <a:t> </a:t>
            </a:r>
            <a:r>
              <a:rPr lang="fr-FR" dirty="0" smtClean="0">
                <a:solidFill>
                  <a:srgbClr val="0E4195"/>
                </a:solidFill>
              </a:rPr>
              <a:t>articles publiés</a:t>
            </a:r>
            <a:endParaRPr lang="fr-FR" dirty="0">
              <a:solidFill>
                <a:srgbClr val="0E4195"/>
              </a:solidFill>
            </a:endParaRPr>
          </a:p>
        </p:txBody>
      </p:sp>
      <p:sp>
        <p:nvSpPr>
          <p:cNvPr id="12" name="ZoneTexte 11"/>
          <p:cNvSpPr txBox="1"/>
          <p:nvPr/>
        </p:nvSpPr>
        <p:spPr>
          <a:xfrm>
            <a:off x="15189761" y="3111183"/>
            <a:ext cx="3760391" cy="92333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pPr algn="l"/>
            <a:r>
              <a:rPr lang="fr-FR" sz="5400" dirty="0" smtClean="0">
                <a:solidFill>
                  <a:srgbClr val="0E4195"/>
                </a:solidFill>
              </a:rPr>
              <a:t>2018 c’est …</a:t>
            </a:r>
            <a:endParaRPr lang="fr-FR" sz="5400" dirty="0">
              <a:solidFill>
                <a:srgbClr val="0E4195"/>
              </a:solidFill>
            </a:endParaRPr>
          </a:p>
        </p:txBody>
      </p:sp>
      <p:sp>
        <p:nvSpPr>
          <p:cNvPr id="13" name="ZoneTexte 12"/>
          <p:cNvSpPr txBox="1"/>
          <p:nvPr/>
        </p:nvSpPr>
        <p:spPr>
          <a:xfrm>
            <a:off x="15574417" y="9695055"/>
            <a:ext cx="6751470"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9600" dirty="0" smtClean="0">
                <a:solidFill>
                  <a:srgbClr val="FF0000"/>
                </a:solidFill>
              </a:rPr>
              <a:t>33</a:t>
            </a:r>
            <a:r>
              <a:rPr lang="fr-FR" sz="9600" dirty="0" smtClean="0">
                <a:solidFill>
                  <a:srgbClr val="0E4195"/>
                </a:solidFill>
              </a:rPr>
              <a:t> </a:t>
            </a:r>
            <a:r>
              <a:rPr lang="fr-FR" dirty="0" smtClean="0">
                <a:solidFill>
                  <a:srgbClr val="0E4195"/>
                </a:solidFill>
              </a:rPr>
              <a:t>auteurs</a:t>
            </a:r>
            <a:endParaRPr lang="fr-FR" dirty="0">
              <a:solidFill>
                <a:srgbClr val="0E4195"/>
              </a:solidFill>
            </a:endParaRPr>
          </a:p>
        </p:txBody>
      </p:sp>
    </p:spTree>
    <p:extLst>
      <p:ext uri="{BB962C8B-B14F-4D97-AF65-F5344CB8AC3E}">
        <p14:creationId xmlns:p14="http://schemas.microsoft.com/office/powerpoint/2010/main" val="24670558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Gazette</a:t>
            </a:r>
            <a:endParaRPr lang="fr-FR" dirty="0"/>
          </a:p>
        </p:txBody>
      </p:sp>
      <p:sp>
        <p:nvSpPr>
          <p:cNvPr id="3" name="Espace réservé du contenu 2"/>
          <p:cNvSpPr>
            <a:spLocks noGrp="1"/>
          </p:cNvSpPr>
          <p:nvPr>
            <p:ph idx="1"/>
          </p:nvPr>
        </p:nvSpPr>
        <p:spPr>
          <a:xfrm>
            <a:off x="848738" y="2518327"/>
            <a:ext cx="8684368" cy="10380550"/>
          </a:xfrm>
        </p:spPr>
        <p:txBody>
          <a:bodyPr>
            <a:normAutofit fontScale="92500" lnSpcReduction="20000"/>
          </a:bodyPr>
          <a:lstStyle/>
          <a:p>
            <a:r>
              <a:rPr lang="fr-FR" dirty="0" smtClean="0"/>
              <a:t>Bravo à Virginie </a:t>
            </a:r>
          </a:p>
          <a:p>
            <a:r>
              <a:rPr lang="fr-FR" dirty="0" smtClean="0"/>
              <a:t>Grande conceptrice et </a:t>
            </a:r>
          </a:p>
          <a:p>
            <a:r>
              <a:rPr lang="fr-FR" dirty="0" smtClean="0"/>
              <a:t>vérificatrice !</a:t>
            </a:r>
          </a:p>
          <a:p>
            <a:endParaRPr lang="fr-FR" dirty="0"/>
          </a:p>
          <a:p>
            <a:r>
              <a:rPr lang="fr-FR" dirty="0" smtClean="0"/>
              <a:t>Bravo à vous tous pour</a:t>
            </a:r>
          </a:p>
          <a:p>
            <a:r>
              <a:rPr lang="fr-FR" dirty="0" smtClean="0"/>
              <a:t>la qualité de vos articles!</a:t>
            </a:r>
          </a:p>
          <a:p>
            <a:endParaRPr lang="fr-FR" dirty="0"/>
          </a:p>
          <a:p>
            <a:r>
              <a:rPr lang="fr-FR" dirty="0" smtClean="0"/>
              <a:t>Bravo à l’atelier Graphique pour la qualité de la conception : nous avons des talents au sein du CREDIT MUTUEL ALLIANCE FEDERALE !</a:t>
            </a:r>
          </a:p>
          <a:p>
            <a:endParaRPr lang="fr-FR" dirty="0"/>
          </a:p>
        </p:txBody>
      </p:sp>
      <p:sp>
        <p:nvSpPr>
          <p:cNvPr id="4" name="Espace réservé du numéro de diapositive 3"/>
          <p:cNvSpPr>
            <a:spLocks noGrp="1"/>
          </p:cNvSpPr>
          <p:nvPr>
            <p:ph type="sldNum" sz="quarter" idx="12"/>
          </p:nvPr>
        </p:nvSpPr>
        <p:spPr/>
        <p:txBody>
          <a:bodyPr/>
          <a:lstStyle/>
          <a:p>
            <a:pPr>
              <a:defRPr/>
            </a:pPr>
            <a:fld id="{624D18DD-0A91-4BE4-9698-B7577E207BB3}" type="slidenum">
              <a:rPr lang="fr-FR" smtClean="0"/>
              <a:pPr>
                <a:defRPr/>
              </a:pPr>
              <a:t>87</a:t>
            </a:fld>
            <a:endParaRPr lang="fr-FR"/>
          </a:p>
        </p:txBody>
      </p:sp>
      <p:pic>
        <p:nvPicPr>
          <p:cNvPr id="5" name="Image 4"/>
          <p:cNvPicPr>
            <a:picLocks noChangeAspect="1"/>
          </p:cNvPicPr>
          <p:nvPr/>
        </p:nvPicPr>
        <p:blipFill>
          <a:blip r:embed="rId3"/>
          <a:stretch>
            <a:fillRect/>
          </a:stretch>
        </p:blipFill>
        <p:spPr>
          <a:xfrm>
            <a:off x="10149290" y="2736851"/>
            <a:ext cx="6719814" cy="9447660"/>
          </a:xfrm>
          <a:prstGeom prst="rect">
            <a:avLst/>
          </a:prstGeom>
        </p:spPr>
      </p:pic>
      <p:pic>
        <p:nvPicPr>
          <p:cNvPr id="9" name="Image 8"/>
          <p:cNvPicPr>
            <a:picLocks noChangeAspect="1"/>
          </p:cNvPicPr>
          <p:nvPr/>
        </p:nvPicPr>
        <p:blipFill>
          <a:blip r:embed="rId4"/>
          <a:stretch>
            <a:fillRect/>
          </a:stretch>
        </p:blipFill>
        <p:spPr>
          <a:xfrm>
            <a:off x="17172629" y="3111245"/>
            <a:ext cx="6030271" cy="8548880"/>
          </a:xfrm>
          <a:prstGeom prst="rect">
            <a:avLst/>
          </a:prstGeom>
        </p:spPr>
      </p:pic>
    </p:spTree>
    <p:extLst>
      <p:ext uri="{BB962C8B-B14F-4D97-AF65-F5344CB8AC3E}">
        <p14:creationId xmlns:p14="http://schemas.microsoft.com/office/powerpoint/2010/main" val="13949548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88</a:t>
            </a:fld>
            <a:endParaRPr lang="fr-FR" dirty="0"/>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34" y="7672323"/>
            <a:ext cx="3444049" cy="472596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67571" y="2693393"/>
            <a:ext cx="4675900" cy="3506925"/>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7361908" y="6984872"/>
            <a:ext cx="4221599" cy="3166199"/>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982972" y="7043609"/>
            <a:ext cx="4159301" cy="3119476"/>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3957956" y="2671035"/>
            <a:ext cx="4231804" cy="3173853"/>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0554565" y="6923401"/>
            <a:ext cx="4206123" cy="3154592"/>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249993" y="2693394"/>
            <a:ext cx="4675899" cy="3506924"/>
          </a:xfrm>
          <a:prstGeom prst="rect">
            <a:avLst/>
          </a:prstGeom>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6834" y="6993049"/>
            <a:ext cx="3435368" cy="4577628"/>
          </a:xfrm>
          <a:prstGeom prst="rect">
            <a:avLst/>
          </a:prstGeom>
        </p:spPr>
      </p:pic>
      <p:pic>
        <p:nvPicPr>
          <p:cNvPr id="18" name="Imag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7381291" y="2629053"/>
            <a:ext cx="4182835" cy="3142544"/>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10556459" y="2632781"/>
            <a:ext cx="4190978" cy="3143233"/>
          </a:xfrm>
          <a:prstGeom prst="rect">
            <a:avLst/>
          </a:prstGeom>
        </p:spPr>
      </p:pic>
      <p:pic>
        <p:nvPicPr>
          <p:cNvPr id="22" name="Imag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09130" y="10892433"/>
            <a:ext cx="3542766" cy="2657074"/>
          </a:xfrm>
          <a:prstGeom prst="rect">
            <a:avLst/>
          </a:prstGeom>
        </p:spPr>
      </p:pic>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52060" y="6993049"/>
            <a:ext cx="3515692" cy="3610710"/>
          </a:xfrm>
          <a:prstGeom prst="rect">
            <a:avLst/>
          </a:prstGeom>
        </p:spPr>
      </p:pic>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41405" y="2108905"/>
            <a:ext cx="3083024" cy="3925375"/>
          </a:xfrm>
          <a:prstGeom prst="rect">
            <a:avLst/>
          </a:prstGeom>
        </p:spPr>
      </p:pic>
      <p:pic>
        <p:nvPicPr>
          <p:cNvPr id="26" name="Image 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31580" y="6458788"/>
            <a:ext cx="3092849" cy="2970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7367" y="2108906"/>
            <a:ext cx="3560309" cy="5336295"/>
          </a:xfrm>
          <a:prstGeom prst="rect">
            <a:avLst/>
          </a:prstGeom>
        </p:spPr>
      </p:pic>
      <p:sp>
        <p:nvSpPr>
          <p:cNvPr id="28" name="ZoneTexte 27"/>
          <p:cNvSpPr txBox="1"/>
          <p:nvPr/>
        </p:nvSpPr>
        <p:spPr>
          <a:xfrm>
            <a:off x="7720452" y="11146512"/>
            <a:ext cx="11816861" cy="2062103"/>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3200" i="1" dirty="0" smtClean="0">
                <a:solidFill>
                  <a:srgbClr val="0E4195"/>
                </a:solidFill>
                <a:latin typeface="Helvetica Light"/>
              </a:rPr>
              <a:t>Jacques </a:t>
            </a:r>
            <a:r>
              <a:rPr lang="fr-FR" sz="3200" i="1" dirty="0" err="1" smtClean="0">
                <a:solidFill>
                  <a:srgbClr val="0E4195"/>
                </a:solidFill>
                <a:latin typeface="Helvetica Light"/>
              </a:rPr>
              <a:t>Guerrini</a:t>
            </a:r>
            <a:r>
              <a:rPr lang="fr-FR" sz="3200" i="1" dirty="0" smtClean="0">
                <a:solidFill>
                  <a:srgbClr val="0E4195"/>
                </a:solidFill>
                <a:latin typeface="Helvetica Light"/>
              </a:rPr>
              <a:t>, Yves </a:t>
            </a:r>
            <a:r>
              <a:rPr lang="fr-FR" sz="3200" i="1" dirty="0" err="1" smtClean="0">
                <a:solidFill>
                  <a:srgbClr val="0E4195"/>
                </a:solidFill>
                <a:latin typeface="Helvetica Light"/>
              </a:rPr>
              <a:t>Tazelmati</a:t>
            </a:r>
            <a:r>
              <a:rPr lang="fr-FR" sz="3200" i="1" dirty="0" smtClean="0">
                <a:solidFill>
                  <a:srgbClr val="0E4195"/>
                </a:solidFill>
                <a:latin typeface="Helvetica Light"/>
              </a:rPr>
              <a:t>, Emanuelle Renaud, Dominique Combette, Philippe Soudier, Frédéric </a:t>
            </a:r>
            <a:r>
              <a:rPr lang="fr-FR" sz="3200" i="1" dirty="0" err="1" smtClean="0">
                <a:solidFill>
                  <a:srgbClr val="0E4195"/>
                </a:solidFill>
                <a:latin typeface="Helvetica Light"/>
              </a:rPr>
              <a:t>Bier</a:t>
            </a:r>
            <a:r>
              <a:rPr lang="fr-FR" sz="3200" i="1" dirty="0" smtClean="0">
                <a:solidFill>
                  <a:srgbClr val="0E4195"/>
                </a:solidFill>
                <a:latin typeface="Helvetica Light"/>
              </a:rPr>
              <a:t>, Laurent </a:t>
            </a:r>
            <a:r>
              <a:rPr lang="fr-FR" sz="3200" i="1" dirty="0" err="1" smtClean="0">
                <a:solidFill>
                  <a:srgbClr val="0E4195"/>
                </a:solidFill>
                <a:latin typeface="Helvetica Light"/>
              </a:rPr>
              <a:t>Martz</a:t>
            </a:r>
            <a:r>
              <a:rPr lang="fr-FR" sz="3200" i="1" dirty="0" smtClean="0">
                <a:solidFill>
                  <a:srgbClr val="0E4195"/>
                </a:solidFill>
                <a:latin typeface="Helvetica Light"/>
              </a:rPr>
              <a:t>, Cédric Michel, Laure </a:t>
            </a:r>
            <a:r>
              <a:rPr lang="fr-FR" sz="3200" i="1" dirty="0" err="1" smtClean="0">
                <a:solidFill>
                  <a:srgbClr val="0E4195"/>
                </a:solidFill>
                <a:latin typeface="Helvetica Light"/>
              </a:rPr>
              <a:t>Dollinger</a:t>
            </a:r>
            <a:r>
              <a:rPr lang="fr-FR" sz="3200" i="1" dirty="0" smtClean="0">
                <a:solidFill>
                  <a:srgbClr val="0E4195"/>
                </a:solidFill>
                <a:latin typeface="Helvetica Light"/>
              </a:rPr>
              <a:t>, Gilles André, Valentine </a:t>
            </a:r>
            <a:r>
              <a:rPr lang="fr-FR" sz="3200" i="1" dirty="0" err="1" smtClean="0">
                <a:solidFill>
                  <a:srgbClr val="0E4195"/>
                </a:solidFill>
                <a:latin typeface="Helvetica Light"/>
              </a:rPr>
              <a:t>Rheims</a:t>
            </a:r>
            <a:r>
              <a:rPr lang="fr-FR" sz="3200" i="1" dirty="0" smtClean="0">
                <a:solidFill>
                  <a:srgbClr val="0E4195"/>
                </a:solidFill>
                <a:latin typeface="Helvetica Light"/>
              </a:rPr>
              <a:t>, Virginie Soudier, José Spengler, Clotilde De </a:t>
            </a:r>
            <a:r>
              <a:rPr lang="fr-FR" sz="3200" i="1" dirty="0" err="1" smtClean="0">
                <a:solidFill>
                  <a:srgbClr val="0E4195"/>
                </a:solidFill>
                <a:latin typeface="Helvetica Light"/>
              </a:rPr>
              <a:t>Lourtioux</a:t>
            </a:r>
            <a:endParaRPr lang="fr-FR" sz="3200" i="1" dirty="0">
              <a:solidFill>
                <a:srgbClr val="0E4195"/>
              </a:solidFill>
              <a:latin typeface="Helvetica Light"/>
            </a:endParaRPr>
          </a:p>
        </p:txBody>
      </p:sp>
      <p:sp>
        <p:nvSpPr>
          <p:cNvPr id="3" name="AutoShape 2" descr="RÃ©sultat de recherche d'images pour &quot;les 3 mousquetair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892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Allocution des invités</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89</a:t>
            </a:fld>
            <a:endParaRPr lang="fr-FR" dirty="0"/>
          </a:p>
        </p:txBody>
      </p:sp>
      <p:graphicFrame>
        <p:nvGraphicFramePr>
          <p:cNvPr id="3" name="Diagramme 2"/>
          <p:cNvGraphicFramePr/>
          <p:nvPr>
            <p:extLst>
              <p:ext uri="{D42A27DB-BD31-4B8C-83A1-F6EECF244321}">
                <p14:modId xmlns:p14="http://schemas.microsoft.com/office/powerpoint/2010/main" val="2625450345"/>
              </p:ext>
            </p:extLst>
          </p:nvPr>
        </p:nvGraphicFramePr>
        <p:xfrm>
          <a:off x="2145553" y="2240493"/>
          <a:ext cx="20445506" cy="1083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427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18897600" y="12712700"/>
            <a:ext cx="5486400" cy="730250"/>
          </a:xfrm>
        </p:spPr>
        <p:txBody>
          <a:bodyPr/>
          <a:lstStyle/>
          <a:p>
            <a:fld id="{86CB4B4D-7CA3-9044-876B-883B54F8677D}" type="slidenum">
              <a:rPr lang="fr-FR" smtClean="0"/>
              <a:pPr/>
              <a:t>9</a:t>
            </a:fld>
            <a:endParaRPr lang="fr-FR" dirty="0"/>
          </a:p>
        </p:txBody>
      </p:sp>
      <p:sp>
        <p:nvSpPr>
          <p:cNvPr id="6" name="Titre 2"/>
          <p:cNvSpPr txBox="1">
            <a:spLocks/>
          </p:cNvSpPr>
          <p:nvPr/>
        </p:nvSpPr>
        <p:spPr>
          <a:xfrm>
            <a:off x="10091634" y="9948949"/>
            <a:ext cx="11015766" cy="34826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b="1" i="0" kern="1200">
                <a:solidFill>
                  <a:srgbClr val="D90015"/>
                </a:solidFill>
                <a:latin typeface="Helvetica Neue Condensed" charset="0"/>
                <a:ea typeface="Helvetica Neue Condensed" charset="0"/>
                <a:cs typeface="Helvetica Neue Condensed" charset="0"/>
              </a:defRPr>
            </a:lvl1pPr>
          </a:lstStyle>
          <a:p>
            <a:r>
              <a:rPr lang="fr-FR" dirty="0" smtClean="0"/>
              <a:t>Ouverture de l’AG</a:t>
            </a:r>
            <a:endParaRPr lang="fr-FR" dirty="0"/>
          </a:p>
        </p:txBody>
      </p:sp>
    </p:spTree>
    <p:extLst>
      <p:ext uri="{BB962C8B-B14F-4D97-AF65-F5344CB8AC3E}">
        <p14:creationId xmlns:p14="http://schemas.microsoft.com/office/powerpoint/2010/main" val="16535849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Conclusion</a:t>
            </a:r>
            <a:endParaRPr lang="fr-FR" dirty="0"/>
          </a:p>
        </p:txBody>
      </p:sp>
      <p:sp>
        <p:nvSpPr>
          <p:cNvPr id="4" name="Espace réservé du numéro de diapositive 3"/>
          <p:cNvSpPr>
            <a:spLocks noGrp="1"/>
          </p:cNvSpPr>
          <p:nvPr>
            <p:ph type="sldNum" sz="quarter" idx="12"/>
          </p:nvPr>
        </p:nvSpPr>
        <p:spPr/>
        <p:txBody>
          <a:bodyPr/>
          <a:lstStyle/>
          <a:p>
            <a:fld id="{86CB4B4D-7CA3-9044-876B-883B54F8677D}" type="slidenum">
              <a:rPr lang="fr-FR" smtClean="0"/>
              <a:pPr/>
              <a:t>90</a:t>
            </a:fld>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030" y="2736851"/>
            <a:ext cx="6134100" cy="9201150"/>
          </a:xfrm>
          <a:prstGeom prst="rect">
            <a:avLst/>
          </a:prstGeom>
        </p:spPr>
      </p:pic>
    </p:spTree>
    <p:extLst>
      <p:ext uri="{BB962C8B-B14F-4D97-AF65-F5344CB8AC3E}">
        <p14:creationId xmlns:p14="http://schemas.microsoft.com/office/powerpoint/2010/main" val="347722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6400" y="18223"/>
            <a:ext cx="21031200" cy="2651126"/>
          </a:xfrm>
        </p:spPr>
        <p:txBody>
          <a:bodyPr/>
          <a:lstStyle/>
          <a:p>
            <a:r>
              <a:rPr lang="fr-FR" dirty="0" smtClean="0"/>
              <a:t>Place à la fête !</a:t>
            </a:r>
            <a:endParaRPr lang="fr-FR" dirty="0"/>
          </a:p>
        </p:txBody>
      </p:sp>
      <p:sp>
        <p:nvSpPr>
          <p:cNvPr id="5" name="Espace réservé du numéro de diapositive 4"/>
          <p:cNvSpPr>
            <a:spLocks noGrp="1"/>
          </p:cNvSpPr>
          <p:nvPr>
            <p:ph type="sldNum" sz="quarter" idx="12"/>
          </p:nvPr>
        </p:nvSpPr>
        <p:spPr>
          <a:xfrm>
            <a:off x="17221200" y="12644969"/>
            <a:ext cx="5486400" cy="730250"/>
          </a:xfrm>
        </p:spPr>
        <p:txBody>
          <a:bodyPr/>
          <a:lstStyle/>
          <a:p>
            <a:fld id="{401DF347-C6E7-9F43-B3A7-D98FA26113C1}" type="slidenum">
              <a:rPr lang="fr-FR" smtClean="0"/>
              <a:t>91</a:t>
            </a:fld>
            <a:endParaRPr lang="fr-FR"/>
          </a:p>
        </p:txBody>
      </p:sp>
      <p:sp>
        <p:nvSpPr>
          <p:cNvPr id="8" name="ZoneTexte 7"/>
          <p:cNvSpPr txBox="1"/>
          <p:nvPr/>
        </p:nvSpPr>
        <p:spPr>
          <a:xfrm>
            <a:off x="12192000" y="4590544"/>
            <a:ext cx="8846672" cy="2185214"/>
          </a:xfrm>
          <a:prstGeom prst="rect">
            <a:avLst/>
          </a:prstGeom>
          <a:solidFill>
            <a:schemeClr val="bg1">
              <a:lumMod val="85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sz="8000" b="1" dirty="0">
                <a:solidFill>
                  <a:srgbClr val="002060"/>
                </a:solidFill>
              </a:rPr>
              <a:t>Alcool ?</a:t>
            </a:r>
          </a:p>
          <a:p>
            <a:r>
              <a:rPr lang="fr-FR" sz="5600" b="1" dirty="0">
                <a:solidFill>
                  <a:srgbClr val="002060"/>
                </a:solidFill>
              </a:rPr>
              <a:t>Oui, mais à durée limitée…</a:t>
            </a:r>
          </a:p>
        </p:txBody>
      </p:sp>
      <p:pic>
        <p:nvPicPr>
          <p:cNvPr id="9" name="Image 8"/>
          <p:cNvPicPr>
            <a:picLocks noChangeAspect="1"/>
          </p:cNvPicPr>
          <p:nvPr/>
        </p:nvPicPr>
        <p:blipFill>
          <a:blip r:embed="rId3"/>
          <a:stretch>
            <a:fillRect/>
          </a:stretch>
        </p:blipFill>
        <p:spPr>
          <a:xfrm>
            <a:off x="21580315" y="4590544"/>
            <a:ext cx="2254572" cy="2211046"/>
          </a:xfrm>
          <a:prstGeom prst="rect">
            <a:avLst/>
          </a:prstGeom>
        </p:spPr>
      </p:pic>
      <p:sp>
        <p:nvSpPr>
          <p:cNvPr id="10" name="ZoneTexte 9"/>
          <p:cNvSpPr txBox="1"/>
          <p:nvPr/>
        </p:nvSpPr>
        <p:spPr>
          <a:xfrm>
            <a:off x="12022245" y="8153619"/>
            <a:ext cx="12391534" cy="1569660"/>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none" rtlCol="0" fromWordArt="1">
            <a:spAutoFit/>
          </a:bodyPr>
          <a:lstStyle/>
          <a:p>
            <a:r>
              <a:rPr lang="fr-FR" sz="4800" b="1" dirty="0">
                <a:solidFill>
                  <a:schemeClr val="accent5">
                    <a:lumMod val="75000"/>
                  </a:schemeClr>
                </a:solidFill>
              </a:rPr>
              <a:t>Merci à </a:t>
            </a:r>
            <a:r>
              <a:rPr lang="fr-FR" sz="4800" b="1" dirty="0" err="1">
                <a:solidFill>
                  <a:schemeClr val="accent5">
                    <a:lumMod val="75000"/>
                  </a:schemeClr>
                </a:solidFill>
              </a:rPr>
              <a:t>Ema</a:t>
            </a:r>
            <a:r>
              <a:rPr lang="fr-FR" sz="4800" b="1" dirty="0">
                <a:solidFill>
                  <a:schemeClr val="accent5">
                    <a:lumMod val="75000"/>
                  </a:schemeClr>
                </a:solidFill>
              </a:rPr>
              <a:t> et Valentine pour l’organisation de</a:t>
            </a:r>
          </a:p>
          <a:p>
            <a:r>
              <a:rPr lang="fr-FR" sz="4800" b="1" dirty="0">
                <a:solidFill>
                  <a:schemeClr val="accent5">
                    <a:lumMod val="75000"/>
                  </a:schemeClr>
                </a:solidFill>
              </a:rPr>
              <a:t>La partie récréative qui va suivre !</a:t>
            </a:r>
          </a:p>
        </p:txBody>
      </p:sp>
      <p:graphicFrame>
        <p:nvGraphicFramePr>
          <p:cNvPr id="11" name="Diagramme 10"/>
          <p:cNvGraphicFramePr/>
          <p:nvPr>
            <p:extLst>
              <p:ext uri="{D42A27DB-BD31-4B8C-83A1-F6EECF244321}">
                <p14:modId xmlns:p14="http://schemas.microsoft.com/office/powerpoint/2010/main" val="3708003216"/>
              </p:ext>
            </p:extLst>
          </p:nvPr>
        </p:nvGraphicFramePr>
        <p:xfrm>
          <a:off x="1676400" y="10573985"/>
          <a:ext cx="21894802" cy="2479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428" y="2849422"/>
            <a:ext cx="10058400" cy="7543800"/>
          </a:xfrm>
          <a:prstGeom prst="rect">
            <a:avLst/>
          </a:prstGeom>
        </p:spPr>
      </p:pic>
      <p:sp>
        <p:nvSpPr>
          <p:cNvPr id="4" name="ZoneTexte 3"/>
          <p:cNvSpPr txBox="1"/>
          <p:nvPr/>
        </p:nvSpPr>
        <p:spPr>
          <a:xfrm>
            <a:off x="4981904" y="11077983"/>
            <a:ext cx="2995448" cy="86177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wrap="square" rtlCol="0" fromWordArt="1">
            <a:spAutoFit/>
          </a:bodyPr>
          <a:lstStyle/>
          <a:p>
            <a:r>
              <a:rPr lang="fr-FR" dirty="0" smtClean="0"/>
              <a:t>Orchestre</a:t>
            </a:r>
            <a:endParaRPr lang="fr-FR" dirty="0"/>
          </a:p>
        </p:txBody>
      </p:sp>
    </p:spTree>
    <p:extLst>
      <p:ext uri="{BB962C8B-B14F-4D97-AF65-F5344CB8AC3E}">
        <p14:creationId xmlns:p14="http://schemas.microsoft.com/office/powerpoint/2010/main" val="16178364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6CB4B4D-7CA3-9044-876B-883B54F8677D}" type="slidenum">
              <a:rPr lang="fr-FR" smtClean="0"/>
              <a:pPr/>
              <a:t>92</a:t>
            </a:fld>
            <a:endParaRPr lang="fr-FR" dirty="0"/>
          </a:p>
        </p:txBody>
      </p:sp>
      <p:pic>
        <p:nvPicPr>
          <p:cNvPr id="6" name="Image 5">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171" y="1135117"/>
            <a:ext cx="11012215" cy="11012215"/>
          </a:xfrm>
          <a:prstGeom prst="rect">
            <a:avLst/>
          </a:prstGeom>
        </p:spPr>
      </p:pic>
    </p:spTree>
    <p:extLst>
      <p:ext uri="{BB962C8B-B14F-4D97-AF65-F5344CB8AC3E}">
        <p14:creationId xmlns:p14="http://schemas.microsoft.com/office/powerpoint/2010/main" val="344099589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ascmcic">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bg1"/>
          </a:solidFill>
        </a:ln>
      </a:spPr>
      <a:bodyPr wrap="none" fromWordArt="1"/>
      <a:lstStyle>
        <a:defPPr>
          <a:defRPr dirty="0"/>
        </a:defPPr>
      </a:lstStyle>
      <a:style>
        <a:lnRef idx="2">
          <a:schemeClr val="accent3"/>
        </a:lnRef>
        <a:fillRef idx="1">
          <a:schemeClr val="lt1"/>
        </a:fillRef>
        <a:effectRef idx="0">
          <a:schemeClr val="accent3"/>
        </a:effectRef>
        <a:fontRef idx="minor">
          <a:schemeClr val="dk1"/>
        </a:fontRef>
      </a:style>
    </a:txDef>
  </a:objectDefaults>
  <a:extraClrSchemeLst/>
  <a:extLst>
    <a:ext uri="{05A4C25C-085E-4340-85A3-A5531E510DB2}">
      <thm15:themeFamily xmlns:thm15="http://schemas.microsoft.com/office/thememl/2012/main" name="ASCMCIC modèle" id="{49D7B384-6BD9-3342-9FD0-F7A689C77D62}" vid="{9308A1E9-AF0E-3142-9E67-DC390A7CECF5}"/>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89f53b73-895a-4074-befe-06049b1b5a84" Revision="1" Stencil="System.MyShapes" StencilVersion="1.0"/>
</Control>
</file>

<file path=customXml/item2.xml><?xml version="1.0" encoding="utf-8"?>
<Control xmlns="http://schemas.microsoft.com/VisualStudio/2011/storyboarding/control">
  <Id Name="89f53b73-895a-4074-befe-06049b1b5a84" Revision="1" Stencil="System.MyShapes" StencilVersion="1.0"/>
</Control>
</file>

<file path=customXml/itemProps1.xml><?xml version="1.0" encoding="utf-8"?>
<ds:datastoreItem xmlns:ds="http://schemas.openxmlformats.org/officeDocument/2006/customXml" ds:itemID="{47819B72-8B74-4530-9296-6FFD5F60EDF6}">
  <ds:schemaRefs>
    <ds:schemaRef ds:uri="http://schemas.microsoft.com/VisualStudio/2011/storyboarding/control"/>
  </ds:schemaRefs>
</ds:datastoreItem>
</file>

<file path=customXml/itemProps2.xml><?xml version="1.0" encoding="utf-8"?>
<ds:datastoreItem xmlns:ds="http://schemas.openxmlformats.org/officeDocument/2006/customXml" ds:itemID="{E5D0A825-DF9A-49AC-8FEB-68D4B491FB8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AG ASCMCIC 2017</Template>
  <TotalTime>0</TotalTime>
  <Words>4339</Words>
  <Application>Microsoft Office PowerPoint</Application>
  <PresentationFormat>Personnalisé</PresentationFormat>
  <Paragraphs>1219</Paragraphs>
  <Slides>92</Slides>
  <Notes>74</Notes>
  <HiddenSlides>0</HiddenSlides>
  <MMClips>0</MMClips>
  <ScaleCrop>false</ScaleCrop>
  <HeadingPairs>
    <vt:vector size="6" baseType="variant">
      <vt:variant>
        <vt:lpstr>Polices utilisées</vt:lpstr>
      </vt:variant>
      <vt:variant>
        <vt:i4>16</vt:i4>
      </vt:variant>
      <vt:variant>
        <vt:lpstr>Thème</vt:lpstr>
      </vt:variant>
      <vt:variant>
        <vt:i4>1</vt:i4>
      </vt:variant>
      <vt:variant>
        <vt:lpstr>Titres des diapositives</vt:lpstr>
      </vt:variant>
      <vt:variant>
        <vt:i4>92</vt:i4>
      </vt:variant>
    </vt:vector>
  </HeadingPairs>
  <TitlesOfParts>
    <vt:vector size="109" baseType="lpstr">
      <vt:lpstr>Arial</vt:lpstr>
      <vt:lpstr>Arial Black</vt:lpstr>
      <vt:lpstr>Calibri</vt:lpstr>
      <vt:lpstr>French Script MT</vt:lpstr>
      <vt:lpstr>Helvetica Light</vt:lpstr>
      <vt:lpstr>Helvetica Neue</vt:lpstr>
      <vt:lpstr>Helvetica Neue Condensed</vt:lpstr>
      <vt:lpstr>Helvetica Neue Light</vt:lpstr>
      <vt:lpstr>Helvetica Neue Medium</vt:lpstr>
      <vt:lpstr>Helvetica Neue Thin</vt:lpstr>
      <vt:lpstr>Helvetica Neue UltraLight</vt:lpstr>
      <vt:lpstr>Stencil</vt:lpstr>
      <vt:lpstr>Swis721 BT Roman</vt:lpstr>
      <vt:lpstr>Times New Roman</vt:lpstr>
      <vt:lpstr>Ubuntu</vt:lpstr>
      <vt:lpstr>Wingdings</vt:lpstr>
      <vt:lpstr>ascmcic</vt:lpstr>
      <vt:lpstr>AG ASCM n°1 AG ASCMCIC n°3 et dernière</vt:lpstr>
      <vt:lpstr>Présentation PowerPoint</vt:lpstr>
      <vt:lpstr>Ordre du jour </vt:lpstr>
      <vt:lpstr>Préambule</vt:lpstr>
      <vt:lpstr>L’ASCM pour tous, tous pour l’ASCM</vt:lpstr>
      <vt:lpstr>AG du  11 septembre 1998</vt:lpstr>
      <vt:lpstr>Nos invités d’honneur présents</vt:lpstr>
      <vt:lpstr>Ordre du jour </vt:lpstr>
      <vt:lpstr>Présentation PowerPoint</vt:lpstr>
      <vt:lpstr>Ouverture de l’AG</vt:lpstr>
      <vt:lpstr>Présentation PowerPoint</vt:lpstr>
      <vt:lpstr>Approbation du PV de l’AG 2018</vt:lpstr>
      <vt:lpstr>Présentation PowerPoint</vt:lpstr>
      <vt:lpstr>AIKIDO</vt:lpstr>
      <vt:lpstr>AVIRON</vt:lpstr>
      <vt:lpstr>BADMINTON</vt:lpstr>
      <vt:lpstr>BASKET</vt:lpstr>
      <vt:lpstr>BOWLING</vt:lpstr>
      <vt:lpstr>CARDIO BOXE</vt:lpstr>
      <vt:lpstr>CYCLO</vt:lpstr>
      <vt:lpstr>ECHECS</vt:lpstr>
      <vt:lpstr>EQUITATION</vt:lpstr>
      <vt:lpstr>ESCRIME</vt:lpstr>
      <vt:lpstr>FITNESS</vt:lpstr>
      <vt:lpstr>FOOTBALL</vt:lpstr>
      <vt:lpstr>FUTSAL</vt:lpstr>
      <vt:lpstr>GOLF</vt:lpstr>
      <vt:lpstr>HANDBALL</vt:lpstr>
      <vt:lpstr>MONTAGNE</vt:lpstr>
      <vt:lpstr>NATATION</vt:lpstr>
      <vt:lpstr>PADEL</vt:lpstr>
      <vt:lpstr>PETANQUE</vt:lpstr>
      <vt:lpstr>RUGBY A 5</vt:lpstr>
      <vt:lpstr>SALLES DE SPORT</vt:lpstr>
      <vt:lpstr>SQUASH</vt:lpstr>
      <vt:lpstr>SKI</vt:lpstr>
      <vt:lpstr>TAEKWONDO</vt:lpstr>
      <vt:lpstr>TENNIS</vt:lpstr>
      <vt:lpstr>TENNIS DE TABLE</vt:lpstr>
      <vt:lpstr>TIR</vt:lpstr>
      <vt:lpstr>ULTIMATE</vt:lpstr>
      <vt:lpstr>VOLLEY</vt:lpstr>
      <vt:lpstr>YOGA</vt:lpstr>
      <vt:lpstr>DANSE &amp; SALSA</vt:lpstr>
      <vt:lpstr>Course à pied </vt:lpstr>
      <vt:lpstr>Les changements dans le comité</vt:lpstr>
      <vt:lpstr>Rapport financier</vt:lpstr>
      <vt:lpstr>Rapport financier 1/3</vt:lpstr>
      <vt:lpstr>Rapport financier 2/3</vt:lpstr>
      <vt:lpstr>Présentation PowerPoint</vt:lpstr>
      <vt:lpstr>Rapport des réviseurs aux comptes</vt:lpstr>
      <vt:lpstr>Approbation des comptes de l’exercice 2018/2019  et décharge au comité</vt:lpstr>
      <vt:lpstr>Désignation des réviseurs aux comptes  pour l’exercice 2019/2020</vt:lpstr>
      <vt:lpstr>L’ASCM – comment ça marche ?</vt:lpstr>
      <vt:lpstr>Election du comité et du bureau</vt:lpstr>
      <vt:lpstr>Les changements dans le bureau</vt:lpstr>
      <vt:lpstr>Election du bureau</vt:lpstr>
      <vt:lpstr>Election du comité</vt:lpstr>
      <vt:lpstr>Présentation PowerPoint</vt:lpstr>
      <vt:lpstr>Les événements</vt:lpstr>
      <vt:lpstr>Présentation PowerPoint</vt:lpstr>
      <vt:lpstr>MVA 2019 : 16 Juin 2019</vt:lpstr>
      <vt:lpstr>Challenge contre la faim</vt:lpstr>
      <vt:lpstr>AU BOULOT A VELO</vt:lpstr>
      <vt:lpstr>Le 26 juin, 150 salariés du Crédit Mutuel Alliance Fédérale se sont regroupés pour LA photo en présence de Nicolas Théry et Daniel Baal.  Ils étaient très nombreux malgré la chaleur. Les participants à la photo ont également pu participer à une tombola. Le gagnant, Benoît Hetru (salarié CCS), est reparti avec un vélo de son choix.</vt:lpstr>
      <vt:lpstr>Présentation PowerPoint</vt:lpstr>
      <vt:lpstr>Présentation PowerPoint</vt:lpstr>
      <vt:lpstr>Présentation PowerPoint</vt:lpstr>
      <vt:lpstr>Les Lauriers des sports 2018</vt:lpstr>
      <vt:lpstr>Présentation PowerPoint</vt:lpstr>
      <vt:lpstr>Les événements</vt:lpstr>
      <vt:lpstr>Présentation PowerPoint</vt:lpstr>
      <vt:lpstr>L’effet du sport</vt:lpstr>
      <vt:lpstr>Présentation PowerPoint</vt:lpstr>
      <vt:lpstr>Présentation PowerPoint</vt:lpstr>
      <vt:lpstr>Présentation PowerPoint</vt:lpstr>
      <vt:lpstr>Présentation PowerPoint</vt:lpstr>
      <vt:lpstr>Présentation PowerPoint</vt:lpstr>
      <vt:lpstr>Présentation PowerPoint</vt:lpstr>
      <vt:lpstr>Rapport Moral</vt:lpstr>
      <vt:lpstr>Présentation PowerPoint</vt:lpstr>
      <vt:lpstr>Présentation PowerPoint</vt:lpstr>
      <vt:lpstr>Présentation PowerPoint</vt:lpstr>
      <vt:lpstr>La saison 2019-2020 va se préparer en avance…</vt:lpstr>
      <vt:lpstr>La communication de l’AS … c’est ?</vt:lpstr>
      <vt:lpstr>Le site ASCM</vt:lpstr>
      <vt:lpstr>Gazette</vt:lpstr>
      <vt:lpstr>Présentation PowerPoint</vt:lpstr>
      <vt:lpstr>Allocution des invités</vt:lpstr>
      <vt:lpstr>Conclusion</vt:lpstr>
      <vt:lpstr>Place à la fête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2016-06-17T12:29:48Z</dcterms:created>
  <dcterms:modified xsi:type="dcterms:W3CDTF">2023-07-11T12:21:32Z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\\uf11-a02\ASCM BUREAU\Assemblée Générale\2019\AG\supports\AG ASCM - 27 septembre 2019 - DEF v2.pptx</vt:lpwstr>
  </property>
</Properties>
</file>